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7" r:id="rId4"/>
    <p:sldId id="269" r:id="rId5"/>
    <p:sldId id="268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65" r:id="rId14"/>
    <p:sldId id="277" r:id="rId15"/>
    <p:sldId id="26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7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ntuit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ource:%20OIP%20Pictur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1.2 </a:t>
            </a:r>
            <a:r>
              <a:rPr lang="en-GB" sz="4400" b="1" dirty="0" err="1"/>
              <a:t>Creatività</a:t>
            </a:r>
            <a:r>
              <a:rPr lang="en-GB" sz="4400" b="1" dirty="0"/>
              <a:t> 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1.2. a. </a:t>
            </a:r>
            <a:r>
              <a:rPr lang="en-GB" sz="4400" b="1" dirty="0" err="1"/>
              <a:t>Creatività</a:t>
            </a:r>
            <a:r>
              <a:rPr lang="en-GB" sz="4400" b="1" dirty="0"/>
              <a:t> in </a:t>
            </a:r>
            <a:r>
              <a:rPr lang="en-GB" sz="4400" b="1" dirty="0" err="1"/>
              <a:t>EntreComp</a:t>
            </a:r>
            <a:endParaRPr lang="en-GB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5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</a:rPr>
              <a:t>Collega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</a:rPr>
              <a:t>Combina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07632" y="1393643"/>
            <a:ext cx="11416938" cy="273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Chindogu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conosciuta come l'arte giapponese di creare invenzioni essenzialmente inutili che potrebbero essere utilizzate per risolvere i problemi quotidiani di base, ma farlo in un modo ridicolo (cioè collegare e combinare idee apparentemente opposte).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8" name="Immagine 1">
            <a:extLst>
              <a:ext uri="{FF2B5EF4-FFF2-40B4-BE49-F238E27FC236}">
                <a16:creationId xmlns="" xmlns:a16="http://schemas.microsoft.com/office/drawing/2014/main" id="{1AEC1154-01F7-449F-83A7-B7658AA7CF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09" y="3551068"/>
            <a:ext cx="3743628" cy="2440047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1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Esercizi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Sinaptici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40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riferiscono alla capacità di trovare connessioni e relazioni tra concetti, oggetti e idee che apparentemente non hanno connessione tra loro.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esempio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fare con una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graffetta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un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cucchiaio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Quale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somiglianza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esiste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fiume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Limpopo in Africa e il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Baikal in Siberia? 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CB47FC2-85C9-458E-ACEE-7DD9D83E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102" y="2813205"/>
            <a:ext cx="1968068" cy="1963615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principio  K.I.S.S.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principio  “Keep It Simple, Stupid!” in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un’immagine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="" xmlns:a16="http://schemas.microsoft.com/office/drawing/2014/main" id="{7F4FB043-E641-402F-B27A-C152CF66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2248406"/>
            <a:ext cx="5320145" cy="3546764"/>
          </a:xfrm>
          <a:prstGeom prst="rect">
            <a:avLst/>
          </a:prstGeom>
        </p:spPr>
      </p:pic>
      <p:sp>
        <p:nvSpPr>
          <p:cNvPr id="16" name="Textfeld 6">
            <a:extLst>
              <a:ext uri="{FF2B5EF4-FFF2-40B4-BE49-F238E27FC236}">
                <a16:creationId xmlns="" xmlns:a16="http://schemas.microsoft.com/office/drawing/2014/main" id="{8163C639-9AAA-4A87-9EE8-00FE68872F7B}"/>
              </a:ext>
            </a:extLst>
          </p:cNvPr>
          <p:cNvSpPr txBox="1"/>
          <p:nvPr/>
        </p:nvSpPr>
        <p:spPr>
          <a:xfrm>
            <a:off x="883920" y="2472660"/>
            <a:ext cx="139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Cos’è KISS</a:t>
            </a:r>
            <a:endParaRPr lang="de-DE" dirty="0"/>
          </a:p>
        </p:txBody>
      </p:sp>
      <p:sp>
        <p:nvSpPr>
          <p:cNvPr id="18" name="Pfeil: nach rechts 8">
            <a:extLst>
              <a:ext uri="{FF2B5EF4-FFF2-40B4-BE49-F238E27FC236}">
                <a16:creationId xmlns="" xmlns:a16="http://schemas.microsoft.com/office/drawing/2014/main" id="{30CB2C14-F692-45CD-9D17-AE7B3E742D22}"/>
              </a:ext>
            </a:extLst>
          </p:cNvPr>
          <p:cNvSpPr/>
          <p:nvPr/>
        </p:nvSpPr>
        <p:spPr>
          <a:xfrm>
            <a:off x="2307302" y="2420377"/>
            <a:ext cx="975338" cy="473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="" xmlns:a16="http://schemas.microsoft.com/office/drawing/2014/main" id="{0302A8DC-8A0A-4CEF-8B7D-4C561E46FEAB}"/>
              </a:ext>
            </a:extLst>
          </p:cNvPr>
          <p:cNvSpPr/>
          <p:nvPr/>
        </p:nvSpPr>
        <p:spPr>
          <a:xfrm>
            <a:off x="2258028" y="45050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3148AB8C-6626-493A-9008-4D21C320CC41}"/>
              </a:ext>
            </a:extLst>
          </p:cNvPr>
          <p:cNvSpPr txBox="1"/>
          <p:nvPr/>
        </p:nvSpPr>
        <p:spPr>
          <a:xfrm>
            <a:off x="3333206" y="5891349"/>
            <a:ext cx="552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Fonte:</a:t>
            </a:r>
            <a:r>
              <a:rPr lang="de-DE" dirty="0"/>
              <a:t> t2informatik GmbH, Berlin</a:t>
            </a:r>
            <a:endParaRPr lang="en-GB" dirty="0"/>
          </a:p>
        </p:txBody>
      </p:sp>
      <p:sp>
        <p:nvSpPr>
          <p:cNvPr id="22" name="Textfeld 6">
            <a:extLst>
              <a:ext uri="{FF2B5EF4-FFF2-40B4-BE49-F238E27FC236}">
                <a16:creationId xmlns="" xmlns:a16="http://schemas.microsoft.com/office/drawing/2014/main" id="{A15BCB57-6262-4D76-81CE-9998692BC384}"/>
              </a:ext>
            </a:extLst>
          </p:cNvPr>
          <p:cNvSpPr txBox="1"/>
          <p:nvPr/>
        </p:nvSpPr>
        <p:spPr>
          <a:xfrm>
            <a:off x="385412" y="4562696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Cosa NON è KISS</a:t>
            </a:r>
            <a:endParaRPr lang="de-DE" dirty="0"/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/>
              <a:t>Definire</a:t>
            </a:r>
            <a:r>
              <a:rPr lang="en-US" sz="4800" b="1" dirty="0"/>
              <a:t> il principio      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principio 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It Short and Simple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stupid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una regola che afferma che i sistemi funzionano meglio quando hanno progetti semplici piuttosto che complessi. Questo non vuol dire «Stupidi».</a:t>
            </a:r>
          </a:p>
          <a:p>
            <a:pPr algn="just"/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contrario, Kiss è solitamente associato a sistemi intelligenti che possono essere interpretati erroneamente come stupidi a causa della loro semplicità.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3200" dirty="0"/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9" name="Imagen 2">
            <a:extLst>
              <a:ext uri="{FF2B5EF4-FFF2-40B4-BE49-F238E27FC236}">
                <a16:creationId xmlns="" xmlns:a16="http://schemas.microsoft.com/office/drawing/2014/main" id="{7291B90B-B471-4728-9D09-5D9FE3CEC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48" y="22834"/>
            <a:ext cx="830997" cy="830997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1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/>
              <a:t>Intùiti</a:t>
            </a:r>
            <a:r>
              <a:rPr lang="en-GB" sz="4800" b="1" dirty="0"/>
              <a:t> -  Carte Creative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0" i="0" dirty="0">
                <a:effectLst/>
              </a:rPr>
              <a:t>Un mazzo di carte innovativo che smuove dallo status quo mentale, sbloccando la creatività.</a:t>
            </a:r>
          </a:p>
          <a:p>
            <a:pPr algn="just"/>
            <a:r>
              <a:rPr lang="it-IT" sz="2800" b="0" i="0" dirty="0">
                <a:effectLst/>
              </a:rPr>
              <a:t>È uno strumento per il pensiero creativo basato su associazioni visive e immaginarie, </a:t>
            </a:r>
            <a:r>
              <a:rPr lang="it-IT" sz="2800" dirty="0"/>
              <a:t>basta </a:t>
            </a:r>
            <a:r>
              <a:rPr lang="it-IT" sz="2800" b="0" i="0" dirty="0">
                <a:effectLst/>
              </a:rPr>
              <a:t>solo mescolare il mazzo, scegliere una carta, leggere la fiaba ... e suggerire la fine della storia.</a:t>
            </a:r>
            <a:endParaRPr lang="es-E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800" b="1" dirty="0">
              <a:ea typeface="Calibri" panose="020F0502020204030204" pitchFamily="34" charset="0"/>
            </a:endParaRPr>
          </a:p>
          <a:p>
            <a:pPr algn="just"/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Ogni carta rappresenta un potente incentivo, è progettata utilizzando i principi della psicologia Gestalt e offre una favola evocativa che non ha un finale scritto.</a:t>
            </a:r>
            <a:endParaRPr lang="es-E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>
                <a:ea typeface="Calibri" panose="020F0502020204030204" pitchFamily="34" charset="0"/>
                <a:cs typeface="Times New Roman" panose="02020603050405020304" pitchFamily="18" charset="0"/>
              </a:rPr>
              <a:t>Qui trovi info su </a:t>
            </a:r>
            <a:r>
              <a:rPr lang="es-ES" sz="28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Intùiti</a:t>
            </a:r>
            <a:endParaRPr lang="es-E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Due important </a:t>
            </a:r>
            <a:r>
              <a:rPr lang="en-US" sz="4800" b="1" dirty="0" err="1"/>
              <a:t>promemoria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996016"/>
            <a:ext cx="114169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Non </a:t>
            </a:r>
            <a:r>
              <a:rPr lang="en-GB" sz="3200" b="1" dirty="0" err="1">
                <a:latin typeface="Calibri" panose="020F0502020204030204" pitchFamily="34" charset="0"/>
                <a:ea typeface="Calibri" panose="020F0502020204030204" pitchFamily="34" charset="0"/>
              </a:rPr>
              <a:t>innamorarti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ea typeface="Calibri" panose="020F0502020204030204" pitchFamily="34" charset="0"/>
              </a:rPr>
              <a:t>delle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ea typeface="Calibri" panose="020F0502020204030204" pitchFamily="34" charset="0"/>
              </a:rPr>
              <a:t>tue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 idee:</a:t>
            </a:r>
          </a:p>
          <a:p>
            <a:pPr algn="just"/>
            <a:r>
              <a:rPr lang="it-IT" sz="2600" dirty="0">
                <a:latin typeface="Calibri" panose="020F0502020204030204" pitchFamily="34" charset="0"/>
                <a:ea typeface="Calibri" panose="020F0502020204030204" pitchFamily="34" charset="0"/>
              </a:rPr>
              <a:t>L'idea perfetta è solo un'illusione che ostacola il processo del nostro pensiero creativo. La sfida non è generare idee ma la capacità di selezionare le idee migliori. Avere molte idee è positivo se siamo in grado di scartarle.</a:t>
            </a:r>
          </a:p>
          <a:p>
            <a:pPr algn="just"/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3200" b="1" dirty="0"/>
              <a:t>Fai </a:t>
            </a:r>
            <a:r>
              <a:rPr lang="en-GB" sz="3200" b="1" dirty="0" err="1"/>
              <a:t>qualcosa</a:t>
            </a:r>
            <a:r>
              <a:rPr lang="en-GB" sz="3200" b="1" dirty="0"/>
              <a:t> di </a:t>
            </a:r>
            <a:r>
              <a:rPr lang="en-GB" sz="3200" b="1" dirty="0" err="1"/>
              <a:t>diverso</a:t>
            </a:r>
            <a:r>
              <a:rPr lang="en-GB" sz="3200" b="1" dirty="0"/>
              <a:t> </a:t>
            </a:r>
            <a:r>
              <a:rPr lang="en-GB" sz="3200" b="1" dirty="0" err="1"/>
              <a:t>ogni</a:t>
            </a:r>
            <a:r>
              <a:rPr lang="en-GB" sz="3200" b="1" dirty="0"/>
              <a:t> </a:t>
            </a:r>
            <a:r>
              <a:rPr lang="en-GB" sz="3200" b="1" dirty="0" err="1"/>
              <a:t>giorno</a:t>
            </a:r>
            <a:r>
              <a:rPr lang="en-GB" sz="3200" b="1" dirty="0"/>
              <a:t>:</a:t>
            </a:r>
          </a:p>
          <a:p>
            <a:pPr algn="just"/>
            <a:r>
              <a:rPr lang="it-IT" sz="2600" dirty="0"/>
              <a:t>Fare e creare qualcosa di nuovo può riaccendere la vivacità nella nostra vita permettendoci di arricchirci ed evolverci. Creare ogni giorno qualcosa di nuovo nella nostra quotidianità è un'azione molto semplice. Possiamo iniziare a cambiare sedia, scegliere un cibo che non abbiamo mai assaggiato ma anche creare qualcosa con le nostre mani perché l'attività manuale aiuta la mente a colmare il divario tra pensiero e realtà.</a:t>
            </a:r>
            <a:endParaRPr lang="en-GB" sz="26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Takeaways e </a:t>
            </a:r>
            <a:r>
              <a:rPr lang="en-US" sz="4800" b="1" dirty="0" err="1"/>
              <a:t>Conclusioni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04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800" dirty="0"/>
              <a:t>Le persone spesso vogliono trovare la soluzione ai loro problemi usando la creatività come strumento o metodo immediato. Ma usare una data 'ricetta' non è la strada giusta, bisogna lavorare e sviluppare il proprio pensiero laterale, la propria attitudine critica e avere il coraggio di….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Imagen 3">
            <a:hlinkClick r:id="rId3"/>
            <a:extLst>
              <a:ext uri="{FF2B5EF4-FFF2-40B4-BE49-F238E27FC236}">
                <a16:creationId xmlns="" xmlns:a16="http://schemas.microsoft.com/office/drawing/2014/main" id="{6067694E-AEC1-4C86-B351-7467F704C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8" y="3654610"/>
            <a:ext cx="4299034" cy="2690407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latin typeface="Calibri" panose="020F0502020204030204" pitchFamily="34" charset="0"/>
                <a:ea typeface="Calibri" panose="020F0502020204030204" pitchFamily="34" charset="0"/>
              </a:rPr>
              <a:t>Creatività</a:t>
            </a: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</a:rPr>
              <a:t> per </a:t>
            </a:r>
            <a:r>
              <a:rPr lang="en-GB" sz="4400" b="1" dirty="0" err="1">
                <a:latin typeface="Calibri" panose="020F0502020204030204" pitchFamily="34" charset="0"/>
                <a:ea typeface="Calibri" panose="020F0502020204030204" pitchFamily="34" charset="0"/>
              </a:rPr>
              <a:t>l’apprendimento</a:t>
            </a: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Calibri" panose="020F0502020204030204" pitchFamily="34" charset="0"/>
              </a:rPr>
              <a:t>permanente</a:t>
            </a:r>
            <a:endParaRPr lang="en-GB" sz="4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568233" y="1396841"/>
            <a:ext cx="11416938" cy="547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Secondo il Framework per le competenze sull’Imprenditoria della Commissione Europea, meglio conosciuto come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la creatività è una delle 15 competenze che ogni studente deve sviluppare per diventare un imprenditore.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800" b="0" i="0" dirty="0" err="1">
                <a:effectLst/>
              </a:rPr>
              <a:t>EntreComp</a:t>
            </a:r>
            <a:r>
              <a:rPr lang="it-IT" sz="2800" b="0" i="0" dirty="0">
                <a:effectLst/>
              </a:rPr>
              <a:t>, intende </a:t>
            </a:r>
            <a:r>
              <a:rPr lang="it-IT" sz="2800" b="1" i="0" dirty="0">
                <a:effectLst/>
              </a:rPr>
              <a:t>produrre una definizione comune di “imprenditorialità</a:t>
            </a:r>
            <a:r>
              <a:rPr lang="it-IT" sz="2800" b="0" i="0" dirty="0">
                <a:effectLst/>
              </a:rPr>
              <a:t>” che aiuti a stabilire un ponte tra i mondi dell’educazione e del lavoro e possa essere assunta come riferimento per qualsiasi iniziativa che miri a promuovere e sostenere l’apprendimento dell’imprenditorialità</a:t>
            </a:r>
            <a:r>
              <a:rPr lang="it-IT" sz="3200" b="0" i="0" dirty="0">
                <a:solidFill>
                  <a:srgbClr val="281374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</a:rPr>
              <a:t>Creatività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</a:rPr>
              <a:t> per </a:t>
            </a:r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</a:rPr>
              <a:t>l’apprendimento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</a:rPr>
              <a:t>permanente</a:t>
            </a:r>
            <a:endParaRPr lang="en-GB" sz="7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568233" y="1563365"/>
            <a:ext cx="11416938" cy="204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Creatività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presentata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come una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chiave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dell’area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“Idee e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opportunità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it-IT" sz="2800" dirty="0">
                <a:ea typeface="Calibri" panose="020F0502020204030204" pitchFamily="34" charset="0"/>
                <a:cs typeface="Calibri" panose="020F0502020204030204" pitchFamily="34" charset="0"/>
              </a:rPr>
              <a:t>sebbene il processo creativo coinvolga sia l'uso delle risorse sia la capacità di agire sulle idee per plasmare e sfruttare il loro valore.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F6F1185-E11C-42A7-A72A-8AF926F4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21" y="3852576"/>
            <a:ext cx="9019819" cy="18791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B9A5E3F-FFDE-4A1A-B16A-A14F0B7A4E6F}"/>
              </a:ext>
            </a:extLst>
          </p:cNvPr>
          <p:cNvSpPr txBox="1"/>
          <p:nvPr/>
        </p:nvSpPr>
        <p:spPr>
          <a:xfrm>
            <a:off x="3333205" y="5826034"/>
            <a:ext cx="552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Fonte: The </a:t>
            </a:r>
            <a:r>
              <a:rPr lang="en-GB" dirty="0" err="1"/>
              <a:t>EntreComp</a:t>
            </a:r>
            <a:r>
              <a:rPr lang="en-GB" dirty="0"/>
              <a:t> conceptual model (</a:t>
            </a:r>
            <a:r>
              <a:rPr lang="en-GB" dirty="0" err="1"/>
              <a:t>Tabella</a:t>
            </a:r>
            <a:r>
              <a:rPr lang="en-GB" dirty="0"/>
              <a:t> 1)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1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</a:rPr>
              <a:t>Creatività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</a:rPr>
              <a:t> come </a:t>
            </a:r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</a:rPr>
              <a:t>Competenza</a:t>
            </a:r>
            <a:endParaRPr lang="en-GB" sz="7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6170023" cy="37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Grazie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Framework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Creatività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 è considerate un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dono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pochi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una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competenza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sviluppata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allenata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tutti </a:t>
            </a:r>
          </a:p>
          <a:p>
            <a:pPr algn="just"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Creatività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it-IT" sz="2200" b="1" i="0" dirty="0">
                <a:effectLst/>
              </a:rPr>
              <a:t>la capacità di:</a:t>
            </a:r>
            <a:endParaRPr lang="it-IT" sz="2200" b="0" i="0" dirty="0"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b="0" i="0" dirty="0">
                <a:effectLst/>
              </a:rPr>
              <a:t> trovare idee o soluzioni nuove;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b="0" i="0" dirty="0">
                <a:effectLst/>
              </a:rPr>
              <a:t> combinare gli elementi a disposizione in qualcosa di nuovo e “funzionante”;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b="0" i="0" dirty="0">
                <a:effectLst/>
              </a:rPr>
              <a:t> risolvere problemi in modo originale;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b="0" i="0" dirty="0">
                <a:effectLst/>
              </a:rPr>
              <a:t> modificare l’esistente migliorandolo.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="" xmlns:a16="http://schemas.microsoft.com/office/drawing/2014/main" id="{B717020A-7D1F-4C3B-8C68-DE6580F80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27" y="1675030"/>
            <a:ext cx="3765762" cy="3507940"/>
          </a:xfrm>
          <a:prstGeom prst="rect">
            <a:avLst/>
          </a:prstGeom>
        </p:spPr>
      </p:pic>
      <p:sp>
        <p:nvSpPr>
          <p:cNvPr id="9" name="Rechteck 1">
            <a:extLst>
              <a:ext uri="{FF2B5EF4-FFF2-40B4-BE49-F238E27FC236}">
                <a16:creationId xmlns="" xmlns:a16="http://schemas.microsoft.com/office/drawing/2014/main" id="{D60BBFFD-2583-4B7B-8508-0689EE3C3D7E}"/>
              </a:ext>
            </a:extLst>
          </p:cNvPr>
          <p:cNvSpPr/>
          <p:nvPr/>
        </p:nvSpPr>
        <p:spPr>
          <a:xfrm>
            <a:off x="740196" y="5514254"/>
            <a:ext cx="8829932" cy="63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Creatività</a:t>
            </a:r>
            <a:r>
              <a:rPr lang="en-GB" dirty="0"/>
              <a:t>=Una </a:t>
            </a:r>
            <a:r>
              <a:rPr lang="en-GB" dirty="0" err="1"/>
              <a:t>competenza</a:t>
            </a:r>
            <a:r>
              <a:rPr lang="en-GB" dirty="0"/>
              <a:t> per tutti = un tool per il problem solving</a:t>
            </a:r>
          </a:p>
        </p:txBody>
      </p:sp>
      <p:sp>
        <p:nvSpPr>
          <p:cNvPr id="16" name="Pfeil: nach unten 2">
            <a:extLst>
              <a:ext uri="{FF2B5EF4-FFF2-40B4-BE49-F238E27FC236}">
                <a16:creationId xmlns="" xmlns:a16="http://schemas.microsoft.com/office/drawing/2014/main" id="{D09343D1-7A58-4C29-9957-EAE37D8FF81E}"/>
              </a:ext>
            </a:extLst>
          </p:cNvPr>
          <p:cNvSpPr/>
          <p:nvPr/>
        </p:nvSpPr>
        <p:spPr>
          <a:xfrm>
            <a:off x="3418609" y="5098200"/>
            <a:ext cx="322118" cy="291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2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599508" y="9781"/>
            <a:ext cx="938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en-GB" sz="4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L’arte</a:t>
            </a:r>
            <a:r>
              <a:rPr lang="en-GB" sz="4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GB" sz="4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pensiero</a:t>
            </a:r>
            <a:r>
              <a:rPr lang="en-GB" sz="4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endParaRPr lang="en-GB" sz="48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1583870" y="1422673"/>
            <a:ext cx="11416938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en-GB" sz="3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processo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creativo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include 4 </a:t>
            </a:r>
            <a:r>
              <a:rPr lang="en-GB" sz="3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fasi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72D0A00-8553-4383-8B52-23E16C8FB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88" y="2262187"/>
            <a:ext cx="7461624" cy="313567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38856F1F-CAAB-4FC3-A141-55576779BCAB}"/>
              </a:ext>
            </a:extLst>
          </p:cNvPr>
          <p:cNvSpPr txBox="1"/>
          <p:nvPr/>
        </p:nvSpPr>
        <p:spPr>
          <a:xfrm>
            <a:off x="3333205" y="5826034"/>
            <a:ext cx="552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Fonte: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art of thought, Graham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Wallas</a:t>
            </a:r>
            <a:endParaRPr lang="en-GB" dirty="0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1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1.2 </a:t>
            </a:r>
            <a:r>
              <a:rPr lang="en-GB" sz="4400" b="1" dirty="0" err="1"/>
              <a:t>Creatività</a:t>
            </a:r>
            <a:r>
              <a:rPr lang="en-GB" sz="4400" b="1" dirty="0"/>
              <a:t> 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1.2.b. </a:t>
            </a:r>
            <a:r>
              <a:rPr lang="en-GB" sz="4400" b="1" dirty="0" err="1"/>
              <a:t>Stimolare</a:t>
            </a:r>
            <a:r>
              <a:rPr lang="en-GB" sz="4400" b="1" dirty="0"/>
              <a:t> la </a:t>
            </a:r>
            <a:r>
              <a:rPr lang="en-GB" sz="4400" b="1" dirty="0" err="1"/>
              <a:t>Creatività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5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>
                <a:latin typeface="Calibri" panose="020F0502020204030204" pitchFamily="34" charset="0"/>
              </a:rPr>
              <a:t>Esercizi</a:t>
            </a:r>
            <a:r>
              <a:rPr lang="en-GB" sz="4800" b="1" dirty="0">
                <a:latin typeface="Calibri" panose="020F0502020204030204" pitchFamily="34" charset="0"/>
              </a:rPr>
              <a:t> per </a:t>
            </a:r>
            <a:r>
              <a:rPr lang="en-GB" sz="4800" b="1" dirty="0" err="1">
                <a:latin typeface="Calibri" panose="020F0502020204030204" pitchFamily="34" charset="0"/>
              </a:rPr>
              <a:t>stimolare</a:t>
            </a:r>
            <a:r>
              <a:rPr lang="en-GB" sz="4800" b="1" dirty="0">
                <a:latin typeface="Calibri" panose="020F0502020204030204" pitchFamily="34" charset="0"/>
              </a:rPr>
              <a:t> la </a:t>
            </a:r>
            <a:r>
              <a:rPr lang="en-GB" sz="4800" b="1" dirty="0" err="1">
                <a:latin typeface="Calibri" panose="020F0502020204030204" pitchFamily="34" charset="0"/>
              </a:rPr>
              <a:t>tua</a:t>
            </a:r>
            <a:r>
              <a:rPr lang="en-GB" sz="4800" b="1" dirty="0">
                <a:latin typeface="Calibri" panose="020F0502020204030204" pitchFamily="34" charset="0"/>
              </a:rPr>
              <a:t> </a:t>
            </a:r>
            <a:r>
              <a:rPr lang="en-GB" sz="4800" b="1" dirty="0" err="1">
                <a:latin typeface="Calibri" panose="020F0502020204030204" pitchFamily="34" charset="0"/>
              </a:rPr>
              <a:t>Mente</a:t>
            </a:r>
            <a:endParaRPr lang="en-GB" sz="7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36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cs typeface="Calibri" panose="020F0502020204030204" pitchFamily="34" charset="0"/>
              </a:rPr>
              <a:t>4 </a:t>
            </a:r>
            <a:r>
              <a:rPr lang="en-GB" sz="3200" dirty="0" err="1">
                <a:cs typeface="Calibri" panose="020F0502020204030204" pitchFamily="34" charset="0"/>
              </a:rPr>
              <a:t>considerazioni</a:t>
            </a:r>
            <a:r>
              <a:rPr lang="en-GB" sz="3200" dirty="0">
                <a:cs typeface="Calibri" panose="020F0502020204030204" pitchFamily="34" charset="0"/>
              </a:rPr>
              <a:t> </a:t>
            </a:r>
            <a:r>
              <a:rPr lang="en-GB" sz="3200" dirty="0" err="1">
                <a:cs typeface="Calibri" panose="020F0502020204030204" pitchFamily="34" charset="0"/>
              </a:rPr>
              <a:t>preliminari</a:t>
            </a:r>
            <a:r>
              <a:rPr lang="en-GB" sz="3200" dirty="0"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Ci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sono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vari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modi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diventare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più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creativi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e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sviluppare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il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pensiero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creativo</a:t>
            </a:r>
            <a:r>
              <a:rPr lang="en-GB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Questi</a:t>
            </a:r>
            <a:r>
              <a:rPr lang="en-US" sz="2600" dirty="0"/>
              <a:t> </a:t>
            </a:r>
            <a:r>
              <a:rPr lang="en-US" sz="2600" dirty="0" err="1"/>
              <a:t>esercizi</a:t>
            </a:r>
            <a:r>
              <a:rPr lang="en-US" sz="2600" dirty="0"/>
              <a:t>  </a:t>
            </a:r>
            <a:r>
              <a:rPr lang="en-US" sz="2600" dirty="0" err="1"/>
              <a:t>consistono</a:t>
            </a:r>
            <a:r>
              <a:rPr lang="en-US" sz="2600" dirty="0"/>
              <a:t> </a:t>
            </a:r>
            <a:r>
              <a:rPr lang="en-US" sz="2600" dirty="0" err="1"/>
              <a:t>nel</a:t>
            </a:r>
            <a:r>
              <a:rPr lang="en-US" sz="2600" dirty="0"/>
              <a:t> </a:t>
            </a:r>
            <a:r>
              <a:rPr lang="en-US" sz="2600" dirty="0" err="1"/>
              <a:t>connettere</a:t>
            </a:r>
            <a:r>
              <a:rPr lang="en-US" sz="2600" dirty="0"/>
              <a:t> idee </a:t>
            </a:r>
            <a:r>
              <a:rPr lang="en-US" sz="2600" dirty="0" err="1"/>
              <a:t>che</a:t>
            </a:r>
            <a:r>
              <a:rPr lang="en-US" sz="2600" dirty="0"/>
              <a:t> </a:t>
            </a:r>
            <a:r>
              <a:rPr lang="en-US" sz="2600" dirty="0" err="1"/>
              <a:t>soddisfano</a:t>
            </a:r>
            <a:r>
              <a:rPr lang="en-US" sz="2600" dirty="0"/>
              <a:t> </a:t>
            </a:r>
            <a:r>
              <a:rPr lang="en-US" sz="2600" dirty="0" err="1"/>
              <a:t>bisogni</a:t>
            </a:r>
            <a:r>
              <a:rPr lang="en-US" sz="2600" dirty="0"/>
              <a:t> </a:t>
            </a:r>
            <a:r>
              <a:rPr lang="en-US" sz="2600" dirty="0" err="1"/>
              <a:t>diversi</a:t>
            </a:r>
            <a:r>
              <a:rPr lang="en-US" sz="2600" dirty="0"/>
              <a:t> </a:t>
            </a:r>
            <a:r>
              <a:rPr lang="en-US" sz="2600" dirty="0" err="1"/>
              <a:t>tra</a:t>
            </a:r>
            <a:r>
              <a:rPr lang="en-US" sz="2600" dirty="0"/>
              <a:t> </a:t>
            </a:r>
            <a:r>
              <a:rPr lang="en-US" sz="2600" dirty="0" err="1"/>
              <a:t>loro</a:t>
            </a:r>
            <a:r>
              <a:rPr lang="en-US" sz="2600" dirty="0"/>
              <a:t> per </a:t>
            </a:r>
            <a:r>
              <a:rPr lang="en-US" sz="2600" dirty="0" err="1"/>
              <a:t>formare</a:t>
            </a:r>
            <a:r>
              <a:rPr lang="en-US" sz="2600" dirty="0"/>
              <a:t> un nuovo </a:t>
            </a:r>
            <a:r>
              <a:rPr lang="en-US" sz="2600" dirty="0" err="1"/>
              <a:t>concetto</a:t>
            </a:r>
            <a:r>
              <a:rPr lang="en-US" sz="2600" dirty="0"/>
              <a:t>;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600" dirty="0"/>
              <a:t>Queste tecniche possono produrre risultati divertenti, ma in definitiva sono un modo utile per attivare una routine creativa;</a:t>
            </a:r>
            <a:endParaRPr lang="en-US" sz="26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600" dirty="0"/>
              <a:t>I partecipanti devono lasciare la mente libera di vagare e creare nuove idee ancora da scoprire.</a:t>
            </a:r>
            <a:endParaRPr lang="es-E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="" xmlns:a16="http://schemas.microsoft.com/office/drawing/2014/main" id="{8563C92A-457B-4ACE-BC64-2C462E039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3" y="931233"/>
            <a:ext cx="2458856" cy="1382579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Parafrasando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domande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pt.1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Immagina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risposta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semplice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domanda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 5+5?”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Naturalmente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esiste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 sola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risposta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corretta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10!</a:t>
            </a:r>
          </a:p>
          <a:p>
            <a:pPr algn="just">
              <a:spcAft>
                <a:spcPts val="100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se ti venisse posta la stessa domanda in un modo diverso, ad esempio: "Quali numeri danno 10 come somma?" - Quante risposte ci sarebbero adesso? Numeri infiniti, così come infiniti modi per arrivare alla stessa risposta.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6" name="Picture 2" descr="Bildergebnis für fragen und antworten bilder">
            <a:extLst>
              <a:ext uri="{FF2B5EF4-FFF2-40B4-BE49-F238E27FC236}">
                <a16:creationId xmlns="" xmlns:a16="http://schemas.microsoft.com/office/drawing/2014/main" id="{8FFF87F2-A497-45C3-95DD-D2AEBB09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078">
            <a:off x="9759200" y="4731382"/>
            <a:ext cx="1775911" cy="13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3">
            <a:extLst>
              <a:ext uri="{FF2B5EF4-FFF2-40B4-BE49-F238E27FC236}">
                <a16:creationId xmlns="" xmlns:a16="http://schemas.microsoft.com/office/drawing/2014/main" id="{0A9F6B98-7394-464D-B1FF-A96BC3914FBB}"/>
              </a:ext>
            </a:extLst>
          </p:cNvPr>
          <p:cNvSpPr txBox="1"/>
          <p:nvPr/>
        </p:nvSpPr>
        <p:spPr>
          <a:xfrm>
            <a:off x="9993076" y="5991115"/>
            <a:ext cx="1690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Source: VCD Germany 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3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Parafrasando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domande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pt.2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Imagine you have ‘lion’ as answers and think to three different questions.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Immagina di avere come risposta «un leone» e pensa a tre domande diverse.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Es.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Quale animale è il re della Giungla?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8" name="Imagen 3">
            <a:extLst>
              <a:ext uri="{FF2B5EF4-FFF2-40B4-BE49-F238E27FC236}">
                <a16:creationId xmlns="" xmlns:a16="http://schemas.microsoft.com/office/drawing/2014/main" id="{68E44114-7388-4D64-A73D-0032D9477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73" y="3650482"/>
            <a:ext cx="3818116" cy="2476986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21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2503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Source Sans Pro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80</cp:revision>
  <dcterms:created xsi:type="dcterms:W3CDTF">2020-06-03T14:30:57Z</dcterms:created>
  <dcterms:modified xsi:type="dcterms:W3CDTF">2022-06-14T08:28:28Z</dcterms:modified>
</cp:coreProperties>
</file>