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63" r:id="rId2"/>
    <p:sldId id="270" r:id="rId3"/>
    <p:sldId id="264" r:id="rId4"/>
    <p:sldId id="265" r:id="rId5"/>
    <p:sldId id="266" r:id="rId6"/>
    <p:sldId id="268" r:id="rId7"/>
    <p:sldId id="269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7" r:id="rId17"/>
    <p:sldId id="279" r:id="rId18"/>
    <p:sldId id="280" r:id="rId19"/>
    <p:sldId id="282" r:id="rId20"/>
    <p:sldId id="283" r:id="rId21"/>
    <p:sldId id="284" r:id="rId22"/>
    <p:sldId id="285" r:id="rId23"/>
    <p:sldId id="281" r:id="rId24"/>
    <p:sldId id="287" r:id="rId25"/>
    <p:sldId id="288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ardo di marco" initials="rdm" lastIdx="1" clrIdx="0">
    <p:extLst>
      <p:ext uri="{19B8F6BF-5375-455C-9EA6-DF929625EA0E}">
        <p15:presenceInfo xmlns:p15="http://schemas.microsoft.com/office/powerpoint/2012/main" userId="5bc2f121f2b678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CE8"/>
    <a:srgbClr val="E08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99" autoAdjust="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50878-071C-47E7-B6E4-B173519A3399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1997-847C-4A9C-8656-987B3BB429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46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FC8F11B-13C9-44E5-9BA2-77D7D608B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06FC33E-0B85-4D46-9966-8436EDADD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74B4DFA-99A8-4C55-94CF-94A62B34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6B90-B0C1-4E35-94A9-59E20028956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062715-8626-4C28-A075-27F7AC5F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7293E1F-109B-42A9-AD34-72DCD2A4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1D5D8BF-8E27-40E2-9D74-14DCD035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D407E5A-0D1C-4B00-A4CC-1B3F37F78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DAD383A-AD84-42CB-8602-E8A24AB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4E05-3496-4776-B607-C7E8CC9A75A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C5E6035-7788-4EEB-A61F-37ED27C8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5B87A56-CF34-43AD-BD5B-D2A48A6B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02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A63B7FF7-70A6-4A0D-AC82-D23B8E82F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90E34C1-26C1-421A-8DAF-59E33B7C9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4425875-F45F-4441-95D1-DFC254CC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1D92-9E7A-4D43-9D10-77262061CD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A4377C-9C55-4F12-BB9C-777E4B64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521FFD4-3040-4CD6-B98F-4A44C7DD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8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0745394-050B-42F6-955A-2A0F5011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A532A3-3F24-4227-979D-2D0575AF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8AA17CD-2B25-4451-A119-BE0C152D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2A8-76A4-49EE-B249-87E15992AE7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88EA960-E00E-479B-8396-FAB1D39E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DFF6E6A-E94B-4704-8C70-EFCAABA4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45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D59A49C-6E18-4336-9182-D2AFF3D1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AAE6E8-2271-4CCB-A171-965A8B62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EF9ED2A-8882-43E2-9290-DE50E239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AD9-DAB6-44D0-8E74-06DF3629ACC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68EF66C-6935-4FBD-9C80-1A556ED7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05AA71B-D4C4-414A-A57D-9670C10C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41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64E77C-7477-4935-AB53-83C5DC88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F554ACF-6889-45E5-AF55-149F64A95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39A4303-EF24-420E-8DFF-680265F6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52852B7-2E2C-4863-A833-31E484A4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BF37-682F-44BF-B713-B551432B5D2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40E4D99-11D8-40F2-9321-B0EEE767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E8767E9-CBFE-42C1-B90C-762C3B7C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8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BAE119-1245-4E21-B882-1654BD9F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75DE014-C1EB-4800-88D5-50E1317B3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D72B833-00DE-4F44-9C51-8F4F05BD8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3B8963A-562A-4DF1-B0B1-A58E086EC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40648B8F-7852-471A-89E4-8F188B8F5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95907AD-B0EE-4DDE-90AF-74436A89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108E-1D37-42E5-9B3D-3DA8467E92CE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1B778B8-4912-434A-88FF-6C40B0A8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D8C62EC-74F5-4B7B-845E-A8AE5CF6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3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76DCC8-238E-4D30-AC52-67EBB5FD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C2A3D5C3-5ED7-4F38-A845-98526BA0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11E8-7DE7-4195-97AA-D9E06E8341B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28CBE33-B40D-4802-A5B0-196263EF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8865867-B975-4BFB-93E0-DD65890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BB6ECBF3-96CA-43BA-A471-1C23C78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F2CE-E826-44E6-BC32-2774DAC7B31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D6C626DC-1C65-468B-A29F-A20EC93A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E4A115F-E6C1-4A75-A89D-0FC8BA89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8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A1F320-6A77-4396-A393-701CCD66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D295D14-0421-4A27-A439-40AE0155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BE010B9-D07C-4F72-AC6E-E02F936D0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E50A248-F39E-4413-B577-13DE4687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3EE5-5FC0-4E16-9D56-442EF988881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6ECDD6E-FA29-46C3-B231-55462FC8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1E5E37B-8C9C-4742-B328-AE66F24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87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F9C0B5-A746-4EFE-BD46-1AD548B6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0C865A54-8D07-4B58-AD88-541B40955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2DA38D7-30EB-4708-98EA-DCCFFD0F8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EB5862E-D824-49D2-9BD2-BBB655E1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4E3-95CE-460A-B75B-55B6A73FAF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45CED4E-AB8A-41BF-A7B0-DF07D272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FDF0314-595F-451A-8D2E-2FA33311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E24BD92A-76FD-46FB-AD60-B41C5D07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0428BED-FAF4-44E5-8AA0-2F6AA5624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7EFE1B-BE5D-4953-9233-396AD5B9A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D881-02F7-4F52-AB65-E3B165BBB37B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8958E4-9818-4174-BAC7-EC91489CC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B43CD6A-B506-43EB-94EC-F2EF0E6CF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:a16="http://schemas.microsoft.com/office/drawing/2014/main" xmlns="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3.1 </a:t>
            </a:r>
            <a:r>
              <a:rPr lang="en-GB" sz="4400" b="1" dirty="0" err="1" smtClean="0"/>
              <a:t>Prendere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l’iniziativa</a:t>
            </a:r>
            <a:endParaRPr lang="en-GB" sz="4400" b="1" dirty="0"/>
          </a:p>
          <a:p>
            <a:pPr algn="ctr"/>
            <a:endParaRPr lang="en-GB" sz="1600" b="1" dirty="0"/>
          </a:p>
          <a:p>
            <a:pPr algn="ctr"/>
            <a:r>
              <a:rPr lang="en-GB" sz="4400" b="1" dirty="0"/>
              <a:t>3.1.A </a:t>
            </a:r>
            <a:r>
              <a:rPr lang="en-GB" sz="4400" b="1" dirty="0" smtClean="0"/>
              <a:t>Dare </a:t>
            </a:r>
            <a:r>
              <a:rPr lang="en-GB" sz="4400" b="1" dirty="0" err="1" smtClean="0"/>
              <a:t>il</a:t>
            </a:r>
            <a:r>
              <a:rPr lang="en-GB" sz="4400" b="1" dirty="0" smtClean="0"/>
              <a:t> via a </a:t>
            </a:r>
            <a:r>
              <a:rPr lang="en-GB" sz="4400" b="1" dirty="0" err="1" smtClean="0"/>
              <a:t>processi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che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creano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valore</a:t>
            </a:r>
            <a:endParaRPr lang="en-GB" sz="4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93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:a16="http://schemas.microsoft.com/office/drawing/2014/main" xmlns="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3.1 </a:t>
            </a:r>
            <a:r>
              <a:rPr lang="en-GB" sz="4400" b="1" dirty="0" err="1" smtClean="0"/>
              <a:t>Prendere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l’iniziative</a:t>
            </a:r>
            <a:r>
              <a:rPr lang="en-GB" sz="4400" b="1" dirty="0" smtClean="0"/>
              <a:t> </a:t>
            </a:r>
            <a:endParaRPr lang="en-GB" sz="4400" b="1" dirty="0"/>
          </a:p>
          <a:p>
            <a:pPr algn="ctr"/>
            <a:endParaRPr lang="en-GB" sz="1600" b="1" dirty="0"/>
          </a:p>
          <a:p>
            <a:pPr algn="ctr"/>
            <a:r>
              <a:rPr lang="en-GB" sz="4400" b="1" dirty="0"/>
              <a:t>3.1.B </a:t>
            </a:r>
            <a:r>
              <a:rPr lang="en-GB" sz="4400" b="1" dirty="0" err="1" smtClean="0"/>
              <a:t>Affrontare</a:t>
            </a:r>
            <a:r>
              <a:rPr lang="en-GB" sz="4400" b="1" dirty="0" smtClean="0"/>
              <a:t> le </a:t>
            </a:r>
            <a:r>
              <a:rPr lang="en-GB" sz="4400" b="1" dirty="0" err="1" smtClean="0"/>
              <a:t>sfide</a:t>
            </a:r>
            <a:endParaRPr lang="en-GB" sz="4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Cosa</a:t>
            </a:r>
            <a:r>
              <a:rPr lang="en-US" sz="4800" b="1" dirty="0" smtClean="0"/>
              <a:t> è </a:t>
            </a:r>
            <a:r>
              <a:rPr lang="en-US" sz="4800" b="1" dirty="0" err="1" smtClean="0"/>
              <a:t>una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sfida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8557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L'imprenditorialità è di per sé un'attività con un coefficiente di rischio intrinseco molto alto.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L'assunzione di rischio è tra i pochi elementi che distinguono gli imprenditori dai manager.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Tale rischio è correlato all'incertezza complessiva sul successo e sulla redditività dell'iniziativa imprenditoriale.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B94B9E0-721D-433F-9F41-71186308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467" y="2399594"/>
            <a:ext cx="2987704" cy="20588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Cosa</a:t>
            </a:r>
            <a:r>
              <a:rPr lang="en-US" sz="4800" b="1" dirty="0" smtClean="0"/>
              <a:t> è </a:t>
            </a:r>
            <a:r>
              <a:rPr lang="en-US" sz="4800" b="1" dirty="0" err="1" smtClean="0"/>
              <a:t>una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sfida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283688"/>
            <a:ext cx="77095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La sfida imprenditoriale consiste nell'affrontare tale incertezza con coraggio, metodo e pensiero critico in modo da mitigare il rischio e raggiungere i risultati attesi.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Una pianificazione strategica delle risorse disponibili e obiettivi coerenti aiuteranno l'imprenditore a superare difficoltà quotidiane e straordinarie.</a:t>
            </a:r>
            <a:r>
              <a:rPr lang="en-GB" sz="3200" dirty="0" smtClean="0"/>
              <a:t>   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195640FC-95AC-48A7-B611-DB2C1A6A6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869" y="1766887"/>
            <a:ext cx="3276600" cy="33242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Cosa</a:t>
            </a:r>
            <a:r>
              <a:rPr lang="en-US" sz="4800" b="1" dirty="0" smtClean="0"/>
              <a:t> è </a:t>
            </a:r>
            <a:r>
              <a:rPr lang="en-US" sz="4800" b="1" dirty="0" err="1" smtClean="0"/>
              <a:t>una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sfida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263192"/>
            <a:ext cx="114169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La mentalità imprenditoriale vede nelle sfide grandi opportunità di business che aspettano di essere sfruttate e capitalizzate.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In caso di fallimento, gli imprenditori imparano la lezione che li aiuterà a rimodellare il loro percorso di innovazione e ripristinare la loro forza competitiva.</a:t>
            </a:r>
          </a:p>
          <a:p>
            <a:pPr algn="just"/>
            <a:endParaRPr lang="en-GB" sz="3200" dirty="0"/>
          </a:p>
          <a:p>
            <a:pPr algn="just"/>
            <a:r>
              <a:rPr lang="it-IT" sz="3200" dirty="0" smtClean="0"/>
              <a:t>Come disse una volta il famoso romanziere irlandese Samuel Beckett: </a:t>
            </a:r>
          </a:p>
          <a:p>
            <a:pPr algn="ctr"/>
            <a:r>
              <a:rPr lang="it-IT" sz="3200" i="1" dirty="0" smtClean="0"/>
              <a:t>Fallisci di più , fallisci meglio</a:t>
            </a:r>
            <a:endParaRPr lang="en-GB" sz="32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Cosa</a:t>
            </a:r>
            <a:r>
              <a:rPr lang="en-US" sz="4800" b="1" dirty="0" smtClean="0"/>
              <a:t> è </a:t>
            </a:r>
            <a:r>
              <a:rPr lang="en-US" sz="4800" b="1" dirty="0" err="1" smtClean="0"/>
              <a:t>una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sfida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Nel business non c'è modo di evitare le sfide: difficoltà, rischi ed imprevisti fanno parte del percorso imprenditoriale così come ne fanno parte la clientela e i </a:t>
            </a:r>
            <a:r>
              <a:rPr lang="it-IT" sz="3200" dirty="0" err="1" smtClean="0"/>
              <a:t>competitors</a:t>
            </a:r>
            <a:r>
              <a:rPr lang="it-IT" sz="3200" dirty="0" smtClean="0"/>
              <a:t>.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Gli imprenditori di successo si distinguono dagli altri grazie al modo in cui sono in grado di gestire lo stress derivante dalla gestione aziendale, e di utilizzarlo come forza trainante per il miglioramento continuo.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Evita</a:t>
            </a:r>
            <a:r>
              <a:rPr lang="en-US" sz="4800" b="1" dirty="0" smtClean="0"/>
              <a:t> le </a:t>
            </a:r>
            <a:r>
              <a:rPr lang="en-US" sz="4800" b="1" dirty="0" err="1" smtClean="0"/>
              <a:t>trappole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Le sfide rappresentano un’apertura a soluzioni nuove e innovative che non sono ancora note, ma attenzione e attenzione ai segnali di pericolo. </a:t>
            </a:r>
          </a:p>
          <a:p>
            <a:pPr algn="just"/>
            <a:endParaRPr lang="it-IT" sz="3200" dirty="0" smtClean="0"/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Assicurati di stabilire traguardi e obiettivi realistici da raggiungere in modo coerente con le risorse (tecnologiche, finanziarie ed esperienziali) su cui puoi effettivamente fare affidamento. In altre parole: punta alle partenze, ma fai attenzione a non scottarti.</a:t>
            </a:r>
            <a:endParaRPr lang="en-GB" sz="3200" dirty="0" smtClean="0"/>
          </a:p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D3B5342-89DB-40CC-92FE-FA79BD148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585" y="2589912"/>
            <a:ext cx="1837911" cy="10771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663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:a16="http://schemas.microsoft.com/office/drawing/2014/main" xmlns="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3.1 </a:t>
            </a:r>
            <a:r>
              <a:rPr lang="en-GB" sz="4400" b="1" dirty="0" err="1" smtClean="0"/>
              <a:t>Prendi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l’iniziativa</a:t>
            </a:r>
            <a:endParaRPr lang="en-GB" sz="4400" b="1" dirty="0"/>
          </a:p>
          <a:p>
            <a:pPr algn="ctr"/>
            <a:endParaRPr lang="en-GB" sz="1600" b="1" dirty="0"/>
          </a:p>
          <a:p>
            <a:pPr algn="ctr"/>
            <a:r>
              <a:rPr lang="en-GB" sz="4400" b="1" dirty="0"/>
              <a:t>3.1.C </a:t>
            </a:r>
            <a:r>
              <a:rPr lang="en-GB" sz="4400" b="1" dirty="0" err="1" smtClean="0"/>
              <a:t>Attieniti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alle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tue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intenzioni</a:t>
            </a:r>
            <a:r>
              <a:rPr lang="en-GB" sz="4400" b="1" dirty="0" smtClean="0"/>
              <a:t> e </a:t>
            </a:r>
            <a:r>
              <a:rPr lang="en-GB" sz="4400" b="1" dirty="0" err="1" smtClean="0"/>
              <a:t>porta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avanti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i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tuoi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piani</a:t>
            </a:r>
            <a:endParaRPr lang="en-GB" sz="4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Cercando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una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definizione</a:t>
            </a:r>
            <a:r>
              <a:rPr lang="en-GB" sz="4800" b="1" dirty="0" smtClean="0"/>
              <a:t> di piano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Saper mitigare il rischio imprenditoriale e trasformare le sfide aziendali in opportunità non è qualcosa che accade per magia. Dalla pianificazione strategica della vostra iniziativa imprenditoriale dipende il successo dello sviluppo della stessa.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D53B91C-0A50-4DD3-89FA-457CEF8DE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661" y="3437836"/>
            <a:ext cx="4103108" cy="27161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Cercando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una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definizione</a:t>
            </a:r>
            <a:r>
              <a:rPr lang="en-GB" sz="4800" b="1" dirty="0" smtClean="0"/>
              <a:t> di Piano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La pianificazione strategica è un concetto molto ampio. È possibile riassumerlo definendola come la base della tua attività, come ad esempio: Valutazione del contesto e dei bisogni / opportunità 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dirty="0" smtClean="0"/>
              <a:t>Offerta e mercati coperti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dirty="0" smtClean="0"/>
              <a:t>Obiettivi e beneficiari finali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dirty="0" smtClean="0"/>
              <a:t>Concorrenti 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dirty="0" smtClean="0"/>
              <a:t>Sostenibilità a lungo termine 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dirty="0" smtClean="0"/>
              <a:t>Progetto finanziario 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dirty="0" smtClean="0"/>
              <a:t>Valutazione del rischio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BC0A070-DB79-4C99-8EFE-8C003F2D1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192" y="3095450"/>
            <a:ext cx="4235104" cy="28956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/>
              <a:t>La </a:t>
            </a:r>
            <a:r>
              <a:rPr lang="en-GB" sz="4800" b="1" dirty="0" err="1" smtClean="0"/>
              <a:t>mentalità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orientata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agli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obiettivi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Il successo del raggiungimento dei risultati implica anche una risorsa immateriale molto importante impiegata dagli imprenditori: la sua mentalità e il suo modo di essere. </a:t>
            </a:r>
          </a:p>
          <a:p>
            <a:pPr algn="just"/>
            <a:endParaRPr lang="it-IT" sz="3200" dirty="0" smtClean="0"/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Una persona orientata all'obiettivo (cioè l'imprenditore) è guidata dal desiderio di stabilire standard elevati per se stessa e lavora per raggiungerli.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BA3DD16-67C6-498A-A960-F9B66BFD8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801" y="4394989"/>
            <a:ext cx="2639460" cy="20057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Creare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valore</a:t>
            </a:r>
            <a:r>
              <a:rPr lang="en-US" sz="4800" b="1" dirty="0" smtClean="0"/>
              <a:t>: dove </a:t>
            </a:r>
            <a:r>
              <a:rPr lang="en-US" sz="4800" b="1" dirty="0" err="1" smtClean="0"/>
              <a:t>cominciare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94062" y="1377395"/>
            <a:ext cx="114169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Il valore di un'organizzazione è determinato dal grado di </a:t>
            </a:r>
            <a:r>
              <a:rPr lang="it-IT" sz="3200" dirty="0" err="1" smtClean="0"/>
              <a:t>innovatività</a:t>
            </a:r>
            <a:r>
              <a:rPr lang="it-IT" sz="3200" dirty="0" smtClean="0"/>
              <a:t> e sostenibilità della sua idea imprenditoriale di base.</a:t>
            </a:r>
            <a:endParaRPr lang="en-GB" sz="3200" dirty="0"/>
          </a:p>
          <a:p>
            <a:pPr algn="just"/>
            <a:endParaRPr lang="en-GB" sz="3200" dirty="0"/>
          </a:p>
          <a:p>
            <a:pPr algn="just"/>
            <a:r>
              <a:rPr lang="en-GB" sz="3200" dirty="0" smtClean="0"/>
              <a:t>Le </a:t>
            </a:r>
            <a:r>
              <a:rPr lang="en-GB" sz="3200" dirty="0" err="1" smtClean="0"/>
              <a:t>idee</a:t>
            </a:r>
            <a:r>
              <a:rPr lang="en-GB" sz="3200" dirty="0" smtClean="0"/>
              <a:t> </a:t>
            </a:r>
            <a:r>
              <a:rPr lang="en-GB" sz="3200" dirty="0" err="1" smtClean="0"/>
              <a:t>imprenditoriali</a:t>
            </a:r>
            <a:r>
              <a:rPr lang="en-GB" sz="3200" dirty="0" smtClean="0"/>
              <a:t> </a:t>
            </a:r>
            <a:r>
              <a:rPr lang="en-GB" sz="3200" dirty="0" err="1" smtClean="0"/>
              <a:t>possono</a:t>
            </a:r>
            <a:r>
              <a:rPr lang="en-GB" sz="3200" dirty="0" smtClean="0"/>
              <a:t> </a:t>
            </a:r>
            <a:r>
              <a:rPr lang="en-GB" sz="3200" dirty="0" err="1" smtClean="0"/>
              <a:t>derivare</a:t>
            </a:r>
            <a:r>
              <a:rPr lang="en-GB" sz="3200" dirty="0" smtClean="0"/>
              <a:t> </a:t>
            </a:r>
            <a:r>
              <a:rPr lang="en-GB" sz="3200" dirty="0" err="1" smtClean="0"/>
              <a:t>da</a:t>
            </a:r>
            <a:r>
              <a:rPr lang="en-GB" sz="3200" dirty="0" smtClean="0"/>
              <a:t> due </a:t>
            </a:r>
            <a:r>
              <a:rPr lang="en-GB" sz="3200" dirty="0" err="1" smtClean="0"/>
              <a:t>differenti</a:t>
            </a:r>
            <a:r>
              <a:rPr lang="en-GB" sz="3200" dirty="0" smtClean="0"/>
              <a:t> </a:t>
            </a:r>
            <a:r>
              <a:rPr lang="en-GB" sz="3200" dirty="0" err="1" smtClean="0"/>
              <a:t>aree</a:t>
            </a:r>
            <a:r>
              <a:rPr lang="en-GB" sz="3200" dirty="0" smtClean="0"/>
              <a:t> </a:t>
            </a:r>
            <a:r>
              <a:rPr lang="en-GB" sz="3200" dirty="0" err="1" smtClean="0"/>
              <a:t>strategiche</a:t>
            </a:r>
            <a:r>
              <a:rPr lang="en-GB" sz="3200" dirty="0" smtClean="0"/>
              <a:t>: </a:t>
            </a:r>
            <a:endParaRPr lang="en-GB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err="1" smtClean="0"/>
              <a:t>Valorizzare</a:t>
            </a:r>
            <a:r>
              <a:rPr lang="en-GB" sz="3200" dirty="0" smtClean="0"/>
              <a:t> </a:t>
            </a:r>
            <a:r>
              <a:rPr lang="en-GB" sz="3200" dirty="0" err="1" smtClean="0"/>
              <a:t>opportunità</a:t>
            </a:r>
            <a:r>
              <a:rPr lang="en-GB" sz="3200" dirty="0" smtClean="0"/>
              <a:t> </a:t>
            </a:r>
            <a:r>
              <a:rPr lang="en-GB" sz="3200" dirty="0" err="1" smtClean="0"/>
              <a:t>inesplorate</a:t>
            </a:r>
            <a:endParaRPr lang="en-GB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err="1" smtClean="0"/>
              <a:t>Sfruttare</a:t>
            </a:r>
            <a:r>
              <a:rPr lang="en-GB" sz="3200" dirty="0" smtClean="0"/>
              <a:t> </a:t>
            </a:r>
            <a:r>
              <a:rPr lang="en-GB" sz="3200" dirty="0" err="1" smtClean="0"/>
              <a:t>bisogni</a:t>
            </a:r>
            <a:r>
              <a:rPr lang="en-GB" sz="3200" dirty="0" smtClean="0"/>
              <a:t> a cui non è </a:t>
            </a:r>
            <a:r>
              <a:rPr lang="en-GB" sz="3200" dirty="0" err="1" smtClean="0"/>
              <a:t>ancora</a:t>
            </a:r>
            <a:r>
              <a:rPr lang="en-GB" sz="3200" dirty="0" smtClean="0"/>
              <a:t> </a:t>
            </a:r>
            <a:r>
              <a:rPr lang="en-GB" sz="3200" dirty="0" err="1" smtClean="0"/>
              <a:t>stata</a:t>
            </a:r>
            <a:r>
              <a:rPr lang="en-GB" sz="3200" dirty="0" smtClean="0"/>
              <a:t> data </a:t>
            </a:r>
            <a:r>
              <a:rPr lang="en-GB" sz="3200" dirty="0" err="1" smtClean="0"/>
              <a:t>risposta</a:t>
            </a:r>
            <a:r>
              <a:rPr lang="en-GB" sz="3200" dirty="0" smtClean="0"/>
              <a:t> </a:t>
            </a:r>
            <a:endParaRPr lang="en-GB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/>
          </a:p>
          <a:p>
            <a:pPr algn="just"/>
            <a:r>
              <a:rPr lang="en-GB" sz="3200" dirty="0" err="1" smtClean="0"/>
              <a:t>L’idea</a:t>
            </a:r>
            <a:r>
              <a:rPr lang="en-GB" sz="3200" dirty="0" smtClean="0"/>
              <a:t> </a:t>
            </a:r>
            <a:r>
              <a:rPr lang="en-GB" sz="3200" dirty="0" err="1" smtClean="0"/>
              <a:t>imprenditoriale</a:t>
            </a:r>
            <a:r>
              <a:rPr lang="en-GB" sz="3200" dirty="0" smtClean="0"/>
              <a:t> </a:t>
            </a:r>
            <a:r>
              <a:rPr lang="en-GB" sz="3200" dirty="0" err="1" smtClean="0"/>
              <a:t>rappresenta</a:t>
            </a:r>
            <a:r>
              <a:rPr lang="en-GB" sz="3200" dirty="0" smtClean="0"/>
              <a:t> </a:t>
            </a:r>
            <a:r>
              <a:rPr lang="en-GB" sz="3200" dirty="0" err="1" smtClean="0"/>
              <a:t>il</a:t>
            </a:r>
            <a:r>
              <a:rPr lang="en-GB" sz="3200" dirty="0" smtClean="0"/>
              <a:t> </a:t>
            </a:r>
            <a:r>
              <a:rPr lang="en-GB" sz="3200" dirty="0" err="1" smtClean="0"/>
              <a:t>valore</a:t>
            </a:r>
            <a:r>
              <a:rPr lang="en-GB" sz="3200" dirty="0" smtClean="0"/>
              <a:t> di base </a:t>
            </a:r>
            <a:r>
              <a:rPr lang="en-GB" sz="3200" dirty="0" err="1" smtClean="0"/>
              <a:t>della</a:t>
            </a:r>
            <a:r>
              <a:rPr lang="en-GB" sz="3200" dirty="0" smtClean="0"/>
              <a:t> </a:t>
            </a:r>
            <a:r>
              <a:rPr lang="en-GB" sz="3200" dirty="0" err="1" smtClean="0"/>
              <a:t>tua</a:t>
            </a:r>
            <a:r>
              <a:rPr lang="en-GB" sz="3200" dirty="0" smtClean="0"/>
              <a:t> </a:t>
            </a:r>
            <a:r>
              <a:rPr lang="en-GB" sz="3200" dirty="0" err="1" smtClean="0"/>
              <a:t>azienda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05846E7-84F9-4ADC-913E-978411737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335" y="1973708"/>
            <a:ext cx="766853" cy="82494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FD27A3B-4F40-4C23-8B80-ACFB51B33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271" y="3885774"/>
            <a:ext cx="552450" cy="7048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83D2CC5-B3D7-42D1-952B-93EDB73C4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009" y="3418502"/>
            <a:ext cx="625510" cy="667211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/>
              <a:t>Come </a:t>
            </a:r>
            <a:r>
              <a:rPr lang="en-GB" sz="4800" b="1" dirty="0" err="1" smtClean="0"/>
              <a:t>definire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gli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obiettivi</a:t>
            </a:r>
            <a:r>
              <a:rPr lang="en-GB" sz="4800" b="1" dirty="0" smtClean="0"/>
              <a:t>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Sii semplice e definisci le priorità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Suddividi ogni obiettivo in una serie di risultati secondari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Sii molto specifico e rendili misurabili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Non spingerti al limite: stabilisci obiettivi raggiungibili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Aumenta la tua curva di apprendimento e sfrutta l'esperienza degli altri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Non andare da solo: ascolta i feedback e porta a casa critiche preziose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Celebra i successi e individua le lezioni utili da cui imparare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/>
              <a:t>Valuta le tue prestazioni complessive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Evitare</a:t>
            </a:r>
            <a:r>
              <a:rPr lang="en-GB" sz="4800" b="1" dirty="0" smtClean="0"/>
              <a:t> le </a:t>
            </a:r>
            <a:r>
              <a:rPr lang="en-GB" sz="4800" b="1" dirty="0" err="1" smtClean="0"/>
              <a:t>trappole</a:t>
            </a:r>
            <a:r>
              <a:rPr lang="en-GB" sz="4800" b="1" dirty="0" smtClean="0"/>
              <a:t> pt.2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La più grande minaccia che potresti trovarti ad affrontare è quella di  innamorarti così tanto della tua idea, da non riuscire a capire quando è il momento di "lasciarla andare".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A volte, quando le cose non funzionano come previsto, potrebbe non dipendere solo da errate procedure e progetti: forse non sei ancora pronto per quelle sfide (cioè non hai abbastanza risorse, o l'idea non è vincente, o la tua offerta non corrisponde alle esigenze del mercato eccetera.).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Evitare</a:t>
            </a:r>
            <a:r>
              <a:rPr lang="en-GB" sz="4800" b="1" dirty="0" smtClean="0"/>
              <a:t> le </a:t>
            </a:r>
            <a:r>
              <a:rPr lang="en-GB" sz="4800" b="1" dirty="0" err="1" smtClean="0"/>
              <a:t>trappole</a:t>
            </a:r>
            <a:r>
              <a:rPr lang="en-GB" sz="4800" b="1" dirty="0" smtClean="0"/>
              <a:t> pt.2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Attenersi alle proprie intenzioni è un processo che deve essere svolto anche con grande consapevolezza dei possibili ostacoli.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Altrimenti potrebbe involontariamente accadere che perseveri  nelle tue intenzioni senza accorgerti dei segnali di "avvertimento" critici e senza analizzare il loro possibile impatto sul tuo progetto 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3A72A63-3160-43A2-9FAE-62E0F5295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617" y="4406217"/>
            <a:ext cx="1844719" cy="18820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Valutare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l’esecuzione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/>
              <a:t>Formativo</a:t>
            </a:r>
            <a:r>
              <a:rPr lang="en-GB" sz="3200" dirty="0" smtClean="0"/>
              <a:t> </a:t>
            </a:r>
            <a:r>
              <a:rPr lang="en-GB" sz="3200" dirty="0"/>
              <a:t>VS </a:t>
            </a:r>
            <a:r>
              <a:rPr lang="en-GB" sz="3200" dirty="0" err="1" smtClean="0"/>
              <a:t>Sommativo</a:t>
            </a:r>
            <a:r>
              <a:rPr lang="en-GB" sz="3200" dirty="0" smtClean="0"/>
              <a:t>: </a:t>
            </a:r>
            <a:endParaRPr lang="en-GB" sz="3200" dirty="0"/>
          </a:p>
          <a:p>
            <a:pPr algn="just"/>
            <a:endParaRPr lang="en-GB" sz="3200" dirty="0"/>
          </a:p>
          <a:p>
            <a:pPr algn="just"/>
            <a:r>
              <a:rPr lang="it-IT" sz="2800" b="1" dirty="0" smtClean="0"/>
              <a:t>Formativo</a:t>
            </a:r>
            <a:r>
              <a:rPr lang="it-IT" sz="2800" dirty="0" smtClean="0"/>
              <a:t> - valutazione passo </a:t>
            </a:r>
            <a:r>
              <a:rPr lang="it-IT" sz="2800" dirty="0" err="1" smtClean="0"/>
              <a:t>passo</a:t>
            </a:r>
            <a:r>
              <a:rPr lang="it-IT" sz="2800" dirty="0" smtClean="0"/>
              <a:t> dei processi e valutazione quotidiana dello sviluppo delle tue attività. 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b="1" dirty="0" err="1" smtClean="0"/>
              <a:t>Sommativo</a:t>
            </a:r>
            <a:r>
              <a:rPr lang="it-IT" sz="2800" b="1" dirty="0" smtClean="0"/>
              <a:t> - </a:t>
            </a:r>
            <a:r>
              <a:rPr lang="it-IT" sz="2800" dirty="0" smtClean="0"/>
              <a:t> alla conclusione di qualsiasi importante risultato, guarda indietro a ciò che è stato fatto e prova a confrontarlo con alcuni standard / benchmark (ad esempio le aspettative iniziali). Sei soddisfatto dei tuoi risultati?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Valutare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l’esecuzione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7948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Quando senti di essere un </a:t>
            </a:r>
            <a:r>
              <a:rPr lang="it-IT" sz="3200" dirty="0" err="1" smtClean="0"/>
              <a:t>po</a:t>
            </a:r>
            <a:r>
              <a:rPr lang="it-IT" sz="3200" dirty="0" smtClean="0"/>
              <a:t> 'al di sotto delle aspettative, torna ai tavoli da disegno e reimposta la tua strategia partendo dall'esperienza acquisita.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Sii umile e coinvolgi terze persone: il punto di vista esterno rappresenta da sempre una preziosa fonte di apprendimento ai fini di un miglioramento continuo e costante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78DD2194-5221-4106-AF6C-DB874DF46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069" y="1883971"/>
            <a:ext cx="3200400" cy="3676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/>
              <a:t>Chi </a:t>
            </a:r>
            <a:r>
              <a:rPr lang="en-GB" sz="4800" b="1" dirty="0" err="1" smtClean="0"/>
              <a:t>sono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i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tuoi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alleati</a:t>
            </a:r>
            <a:r>
              <a:rPr lang="en-GB" sz="4800" b="1" dirty="0" smtClean="0"/>
              <a:t>?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Le critiche si celano dietro molte forme; le critiche positive sono per il tuo bene e contribuiscono a rafforzarti.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Durante il processo, assicurati di evitare i dirottatori: parlano per invidia e non c'è alcuna nobile intenzione nelle loro parole.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Mantieni la positività vicino a te, coltiva il tuo spirito e rimani in salute.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/>
              <a:t>Per </a:t>
            </a:r>
            <a:r>
              <a:rPr lang="en-GB" sz="4800" b="1" dirty="0" err="1" smtClean="0"/>
              <a:t>riassumere</a:t>
            </a:r>
            <a:r>
              <a:rPr lang="en-GB" sz="4800" b="1" dirty="0" smtClean="0"/>
              <a:t>: Checklist per </a:t>
            </a:r>
            <a:r>
              <a:rPr lang="en-GB" sz="4800" b="1" dirty="0" err="1" smtClean="0"/>
              <a:t>l’autovalutezione</a:t>
            </a:r>
            <a:endParaRPr lang="en-GB" sz="4800" u="sng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3C91E045-4345-44BE-817A-108E82274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5611"/>
              </p:ext>
            </p:extLst>
          </p:nvPr>
        </p:nvGraphicFramePr>
        <p:xfrm>
          <a:off x="139338" y="1110008"/>
          <a:ext cx="11913325" cy="50834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472915">
                  <a:extLst>
                    <a:ext uri="{9D8B030D-6E8A-4147-A177-3AD203B41FA5}">
                      <a16:colId xmlns:a16="http://schemas.microsoft.com/office/drawing/2014/main" xmlns="" val="3971733916"/>
                    </a:ext>
                  </a:extLst>
                </a:gridCol>
                <a:gridCol w="7440410">
                  <a:extLst>
                    <a:ext uri="{9D8B030D-6E8A-4147-A177-3AD203B41FA5}">
                      <a16:colId xmlns:a16="http://schemas.microsoft.com/office/drawing/2014/main" xmlns="" val="1387872937"/>
                    </a:ext>
                  </a:extLst>
                </a:gridCol>
              </a:tblGrid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>
                          <a:effectLst/>
                        </a:rPr>
                        <a:t>Cerca</a:t>
                      </a:r>
                      <a:r>
                        <a:rPr lang="en-US" sz="1600" dirty="0" smtClean="0">
                          <a:effectLst/>
                        </a:rPr>
                        <a:t> di </a:t>
                      </a:r>
                      <a:r>
                        <a:rPr lang="en-US" sz="1600" dirty="0" err="1" smtClean="0">
                          <a:effectLst/>
                        </a:rPr>
                        <a:t>spiegare</a:t>
                      </a:r>
                      <a:r>
                        <a:rPr lang="en-US" sz="1600" dirty="0" smtClean="0">
                          <a:effectLst/>
                        </a:rPr>
                        <a:t> con parole </a:t>
                      </a:r>
                      <a:r>
                        <a:rPr lang="en-US" sz="1600" dirty="0" err="1" smtClean="0">
                          <a:effectLst/>
                        </a:rPr>
                        <a:t>tue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il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concetto</a:t>
                      </a:r>
                      <a:r>
                        <a:rPr lang="en-US" sz="1600" dirty="0" smtClean="0">
                          <a:effectLst/>
                        </a:rPr>
                        <a:t> di </a:t>
                      </a:r>
                      <a:r>
                        <a:rPr lang="en-US" sz="1600" dirty="0" err="1" smtClean="0">
                          <a:effectLst/>
                        </a:rPr>
                        <a:t>Valore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aziendale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1072728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>
                          <a:effectLst/>
                        </a:rPr>
                        <a:t>Sapresti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elencare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fino</a:t>
                      </a:r>
                      <a:r>
                        <a:rPr lang="en-US" sz="1600" dirty="0" smtClean="0">
                          <a:effectLst/>
                        </a:rPr>
                        <a:t> a </a:t>
                      </a:r>
                      <a:r>
                        <a:rPr lang="en-US" sz="1600" dirty="0" err="1" smtClean="0">
                          <a:effectLst/>
                        </a:rPr>
                        <a:t>tre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elementi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che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caratterizzano</a:t>
                      </a:r>
                      <a:r>
                        <a:rPr lang="en-US" sz="1600" baseline="0" dirty="0" smtClean="0">
                          <a:effectLst/>
                        </a:rPr>
                        <a:t> la </a:t>
                      </a:r>
                      <a:r>
                        <a:rPr lang="en-US" sz="1600" baseline="0" dirty="0" err="1" smtClean="0">
                          <a:effectLst/>
                        </a:rPr>
                        <a:t>piattaforma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aziendale</a:t>
                      </a:r>
                      <a:r>
                        <a:rPr lang="en-US" sz="1600" baseline="0" dirty="0" smtClean="0">
                          <a:effectLst/>
                        </a:rPr>
                        <a:t>?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24157694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>
                          <a:effectLst/>
                        </a:rPr>
                        <a:t>Qual’è</a:t>
                      </a:r>
                      <a:r>
                        <a:rPr lang="en-US" sz="1600" dirty="0" smtClean="0">
                          <a:effectLst/>
                        </a:rPr>
                        <a:t> la </a:t>
                      </a:r>
                      <a:r>
                        <a:rPr lang="en-US" sz="1600" dirty="0" err="1" smtClean="0">
                          <a:effectLst/>
                        </a:rPr>
                        <a:t>differenza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tra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risorse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Primarie</a:t>
                      </a:r>
                      <a:r>
                        <a:rPr lang="en-US" sz="1600" dirty="0" smtClean="0">
                          <a:effectLst/>
                        </a:rPr>
                        <a:t> e </a:t>
                      </a:r>
                      <a:r>
                        <a:rPr lang="en-US" sz="1600" dirty="0" err="1" smtClean="0">
                          <a:effectLst/>
                        </a:rPr>
                        <a:t>Secondarie</a:t>
                      </a:r>
                      <a:r>
                        <a:rPr lang="en-US" sz="1600" dirty="0" smtClean="0">
                          <a:effectLst/>
                        </a:rPr>
                        <a:t>?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87199505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>
                          <a:effectLst/>
                        </a:rPr>
                        <a:t>Qual’è</a:t>
                      </a:r>
                      <a:r>
                        <a:rPr lang="en-US" sz="1600" dirty="0" smtClean="0">
                          <a:effectLst/>
                        </a:rPr>
                        <a:t> la </a:t>
                      </a:r>
                      <a:r>
                        <a:rPr lang="en-US" sz="1600" dirty="0" err="1" smtClean="0">
                          <a:effectLst/>
                        </a:rPr>
                        <a:t>differenza</a:t>
                      </a:r>
                      <a:r>
                        <a:rPr lang="en-US" sz="1600" dirty="0" smtClean="0">
                          <a:effectLst/>
                        </a:rPr>
                        <a:t> Output </a:t>
                      </a:r>
                      <a:r>
                        <a:rPr lang="en-US" sz="1600" baseline="0" dirty="0" smtClean="0">
                          <a:effectLst/>
                        </a:rPr>
                        <a:t> 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Outcome?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16767657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Dai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una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definizione</a:t>
                      </a:r>
                      <a:r>
                        <a:rPr lang="en-US" sz="1600" baseline="0" dirty="0" smtClean="0">
                          <a:effectLst/>
                        </a:rPr>
                        <a:t> di </a:t>
                      </a:r>
                      <a:r>
                        <a:rPr lang="en-US" sz="1600" baseline="0" dirty="0" err="1" smtClean="0">
                          <a:effectLst/>
                        </a:rPr>
                        <a:t>sfida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aziendale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94175095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>
                          <a:effectLst/>
                        </a:rPr>
                        <a:t>Cosa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si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intende</a:t>
                      </a:r>
                      <a:r>
                        <a:rPr lang="en-US" sz="1600" dirty="0" smtClean="0">
                          <a:effectLst/>
                        </a:rPr>
                        <a:t> con “</a:t>
                      </a:r>
                      <a:r>
                        <a:rPr lang="en-US" sz="1600" dirty="0" err="1" smtClean="0">
                          <a:effectLst/>
                        </a:rPr>
                        <a:t>Pianificazione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Strategica</a:t>
                      </a:r>
                      <a:r>
                        <a:rPr lang="en-US" sz="1600" dirty="0" smtClean="0">
                          <a:effectLst/>
                        </a:rPr>
                        <a:t>?”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50543653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>
                          <a:effectLst/>
                        </a:rPr>
                        <a:t>Elenca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fino</a:t>
                      </a:r>
                      <a:r>
                        <a:rPr lang="en-US" sz="1600" dirty="0" smtClean="0">
                          <a:effectLst/>
                        </a:rPr>
                        <a:t> a </a:t>
                      </a:r>
                      <a:r>
                        <a:rPr lang="en-US" sz="1600" dirty="0" err="1" smtClean="0">
                          <a:effectLst/>
                        </a:rPr>
                        <a:t>quattro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strategie</a:t>
                      </a:r>
                      <a:r>
                        <a:rPr lang="en-US" sz="1600" dirty="0" smtClean="0">
                          <a:effectLst/>
                        </a:rPr>
                        <a:t> per </a:t>
                      </a:r>
                      <a:r>
                        <a:rPr lang="en-US" sz="1600" dirty="0" err="1" smtClean="0">
                          <a:effectLst/>
                        </a:rPr>
                        <a:t>definire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gli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obiettivi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aziendali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516094435"/>
                  </a:ext>
                </a:extLst>
              </a:tr>
              <a:tr h="63542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>
                          <a:effectLst/>
                        </a:rPr>
                        <a:t>Qual’è</a:t>
                      </a:r>
                      <a:r>
                        <a:rPr lang="en-US" sz="1600" dirty="0" smtClean="0">
                          <a:effectLst/>
                        </a:rPr>
                        <a:t> la </a:t>
                      </a:r>
                      <a:r>
                        <a:rPr lang="en-US" sz="1600" dirty="0" err="1" smtClean="0">
                          <a:effectLst/>
                        </a:rPr>
                        <a:t>differenza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tra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valutazione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Sommativa</a:t>
                      </a:r>
                      <a:r>
                        <a:rPr lang="en-US" sz="1600" baseline="0" dirty="0" smtClean="0">
                          <a:effectLst/>
                        </a:rPr>
                        <a:t> e </a:t>
                      </a:r>
                      <a:r>
                        <a:rPr lang="en-US" sz="1600" baseline="0" dirty="0" err="1" smtClean="0">
                          <a:effectLst/>
                        </a:rPr>
                        <a:t>Formativa</a:t>
                      </a:r>
                      <a:r>
                        <a:rPr lang="en-US" sz="1600" baseline="0" dirty="0" smtClean="0">
                          <a:effectLst/>
                        </a:rPr>
                        <a:t>?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64008040"/>
                  </a:ext>
                </a:extLst>
              </a:tr>
            </a:tbl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3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Creare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valore</a:t>
            </a:r>
            <a:r>
              <a:rPr lang="en-US" sz="4800" b="1" dirty="0" smtClean="0"/>
              <a:t>: dove </a:t>
            </a:r>
            <a:r>
              <a:rPr lang="en-US" sz="4800" b="1" dirty="0" err="1" smtClean="0"/>
              <a:t>cominciare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255423"/>
            <a:ext cx="847817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Le principali risorse di un'impresa sono costituite da:</a:t>
            </a:r>
          </a:p>
          <a:p>
            <a:pPr lvl="0">
              <a:buFont typeface="Arial" pitchFamily="34" charset="0"/>
              <a:buChar char="•"/>
            </a:pPr>
            <a:r>
              <a:rPr lang="en-GB" sz="3200" dirty="0" err="1" smtClean="0"/>
              <a:t>Piattaforme</a:t>
            </a:r>
            <a:r>
              <a:rPr lang="en-GB" sz="3200" dirty="0" smtClean="0"/>
              <a:t> </a:t>
            </a:r>
            <a:endParaRPr lang="it-IT" sz="3200" dirty="0" smtClean="0"/>
          </a:p>
          <a:p>
            <a:pPr lvl="0">
              <a:buFont typeface="Arial" pitchFamily="34" charset="0"/>
              <a:buChar char="•"/>
            </a:pPr>
            <a:r>
              <a:rPr lang="en-GB" sz="3200" dirty="0" err="1" smtClean="0"/>
              <a:t>Processi</a:t>
            </a:r>
            <a:endParaRPr lang="it-IT" sz="3200" dirty="0" smtClean="0"/>
          </a:p>
          <a:p>
            <a:pPr lvl="0">
              <a:buFont typeface="Arial" pitchFamily="34" charset="0"/>
              <a:buChar char="•"/>
            </a:pPr>
            <a:r>
              <a:rPr lang="en-GB" sz="3200" dirty="0" err="1" smtClean="0"/>
              <a:t>Persone</a:t>
            </a:r>
            <a:endParaRPr lang="en-GB" sz="3200" dirty="0" smtClean="0"/>
          </a:p>
          <a:p>
            <a:pPr algn="just"/>
            <a:r>
              <a:rPr lang="it-IT" sz="3200" dirty="0" smtClean="0"/>
              <a:t>A seconda di come questi elementi sono combinati insieme, gli imprenditori creano il loro modello di business, ovvero il modo in cui un'organizzazione crea e distribuisce valore sociale ed economico.</a:t>
            </a:r>
          </a:p>
          <a:p>
            <a:pPr lvl="0"/>
            <a:endParaRPr lang="it-IT" sz="3200" dirty="0" smtClean="0"/>
          </a:p>
          <a:p>
            <a:pPr marL="457200" indent="-457200" algn="just"/>
            <a:endParaRPr lang="en-GB" sz="3200" dirty="0" smtClean="0"/>
          </a:p>
          <a:p>
            <a:pPr marL="457200" indent="-457200"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24B71E9-1B11-4C83-BA9F-A55A77AA4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704" y="1851162"/>
            <a:ext cx="3236078" cy="3656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1. </a:t>
            </a:r>
            <a:r>
              <a:rPr lang="en-US" sz="4800" b="1" dirty="0" smtClean="0"/>
              <a:t>La </a:t>
            </a:r>
            <a:r>
              <a:rPr lang="en-US" sz="4800" b="1" dirty="0"/>
              <a:t>Platform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La Piattaforma Aziendale si riferisce ai contesti in cui operano quotidianamente gli imprenditori. La piattaforma ospita:</a:t>
            </a:r>
          </a:p>
          <a:p>
            <a:pPr lvl="0">
              <a:buFont typeface="Arial" pitchFamily="34" charset="0"/>
              <a:buChar char="•"/>
            </a:pPr>
            <a:r>
              <a:rPr lang="en-GB" sz="3200" dirty="0" smtClean="0"/>
              <a:t>Competitors</a:t>
            </a:r>
            <a:endParaRPr lang="it-IT" sz="3200" dirty="0" smtClean="0"/>
          </a:p>
          <a:p>
            <a:pPr lvl="0">
              <a:buFont typeface="Arial" pitchFamily="34" charset="0"/>
              <a:buChar char="•"/>
            </a:pPr>
            <a:r>
              <a:rPr lang="en-GB" sz="3200" dirty="0" err="1" smtClean="0"/>
              <a:t>Clienti</a:t>
            </a:r>
            <a:r>
              <a:rPr lang="en-GB" sz="3200" dirty="0" smtClean="0"/>
              <a:t> </a:t>
            </a:r>
            <a:endParaRPr lang="it-IT" sz="3200" dirty="0" smtClean="0"/>
          </a:p>
          <a:p>
            <a:pPr lvl="0">
              <a:buFont typeface="Arial" pitchFamily="34" charset="0"/>
              <a:buChar char="•"/>
            </a:pPr>
            <a:r>
              <a:rPr lang="en-GB" sz="3200" dirty="0" err="1" smtClean="0"/>
              <a:t>Impiegati</a:t>
            </a:r>
            <a:endParaRPr lang="it-IT" sz="3200" dirty="0" smtClean="0"/>
          </a:p>
          <a:p>
            <a:pPr lvl="0">
              <a:buFont typeface="Arial" pitchFamily="34" charset="0"/>
              <a:buChar char="•"/>
            </a:pPr>
            <a:r>
              <a:rPr lang="en-GB" sz="3200" dirty="0" err="1" smtClean="0"/>
              <a:t>Tecnologie</a:t>
            </a:r>
            <a:endParaRPr lang="it-IT" sz="3200" dirty="0" smtClean="0"/>
          </a:p>
          <a:p>
            <a:pPr lvl="0">
              <a:buFont typeface="Arial" pitchFamily="34" charset="0"/>
              <a:buChar char="•"/>
            </a:pPr>
            <a:r>
              <a:rPr lang="it-IT" sz="3200" dirty="0" smtClean="0"/>
              <a:t>Andamento del mercato </a:t>
            </a:r>
          </a:p>
          <a:p>
            <a:pPr lvl="0">
              <a:buFont typeface="Arial" pitchFamily="34" charset="0"/>
              <a:buChar char="•"/>
            </a:pPr>
            <a:r>
              <a:rPr lang="it-IT" sz="3200" dirty="0" smtClean="0"/>
              <a:t>Dinamiche di macroeconomia </a:t>
            </a:r>
          </a:p>
          <a:p>
            <a:pPr lvl="0">
              <a:buFont typeface="Arial" pitchFamily="34" charset="0"/>
              <a:buChar char="•"/>
            </a:pPr>
            <a:r>
              <a:rPr lang="en-GB" sz="3200" dirty="0" smtClean="0"/>
              <a:t>Etc.</a:t>
            </a:r>
            <a:endParaRPr lang="it-IT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1774FD9-AFA3-4023-BBEC-5AAB92191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922" y="2469046"/>
            <a:ext cx="4866446" cy="37720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2. </a:t>
            </a:r>
            <a:r>
              <a:rPr lang="en-US" sz="4800" b="1" dirty="0" err="1" smtClean="0"/>
              <a:t>Processi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79613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A prescindere dalla propria Offerta strategica, ogni azienda pone al proprio centro processi e procedure per creare valore per i propri clienti.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Materie prime e risorse di qualsiasi tipo (input) vengono ulteriormente affinate attraverso tecnologie, know-how ed esperienze (processi) per produrre e finalizzare prodotti / servizi finali (output).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253275C-955B-4AEB-9630-D66C6DD1B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887" y="2516408"/>
            <a:ext cx="3301034" cy="24117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2. </a:t>
            </a:r>
            <a:r>
              <a:rPr lang="en-US" sz="4800" b="1" dirty="0" err="1" smtClean="0"/>
              <a:t>Processi</a:t>
            </a:r>
            <a:r>
              <a:rPr lang="en-US" sz="4800" b="1" dirty="0" smtClean="0"/>
              <a:t> </a:t>
            </a:r>
            <a:r>
              <a:rPr lang="en-US" sz="4800" b="1" dirty="0"/>
              <a:t>– </a:t>
            </a:r>
            <a:r>
              <a:rPr lang="en-US" sz="4800" b="1" dirty="0" smtClean="0"/>
              <a:t>Il </a:t>
            </a:r>
            <a:r>
              <a:rPr lang="en-US" sz="4800" b="1" dirty="0" err="1" smtClean="0"/>
              <a:t>Modello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della</a:t>
            </a:r>
            <a:r>
              <a:rPr lang="en-US" sz="4800" b="1" dirty="0" smtClean="0"/>
              <a:t> Catena di </a:t>
            </a:r>
            <a:r>
              <a:rPr lang="en-US" sz="4800" b="1" dirty="0" err="1" smtClean="0"/>
              <a:t>Valore</a:t>
            </a:r>
            <a:r>
              <a:rPr lang="en-US" sz="4800" b="1" dirty="0" smtClean="0"/>
              <a:t> 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it-IT" sz="3200" dirty="0" smtClean="0"/>
              <a:t>Nel mezzo del ciclo input-output, le risorse passano attraverso due distinte fasi di processi: </a:t>
            </a:r>
          </a:p>
          <a:p>
            <a:pPr marL="457200" indent="-457200" algn="just"/>
            <a:r>
              <a:rPr lang="it-IT" sz="3200" b="1" dirty="0" smtClean="0"/>
              <a:t>Primari</a:t>
            </a:r>
            <a:r>
              <a:rPr lang="it-IT" sz="3200" dirty="0" smtClean="0"/>
              <a:t> - quelli che contribuiscono direttamente alla "trasformazione" degli input in output e alla generazione di profitto (es. Vendite) </a:t>
            </a:r>
          </a:p>
          <a:p>
            <a:pPr marL="457200" indent="-457200" algn="just"/>
            <a:r>
              <a:rPr lang="it-IT" sz="3200" b="1" dirty="0" smtClean="0"/>
              <a:t>Secondari</a:t>
            </a:r>
            <a:r>
              <a:rPr lang="it-IT" sz="3200" dirty="0" smtClean="0"/>
              <a:t> - quelli che contribuiscono all'efficienza e all'efficacia dei primi (cioè sviluppo e innovazione delle tecnologie)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222695" y="1"/>
            <a:ext cx="996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2</a:t>
            </a:r>
            <a:r>
              <a:rPr lang="en-US" sz="4400" b="1" dirty="0"/>
              <a:t>.</a:t>
            </a:r>
            <a:r>
              <a:rPr lang="en-US" sz="4800" b="1" dirty="0"/>
              <a:t> </a:t>
            </a:r>
            <a:r>
              <a:rPr lang="en-US" sz="4000" b="1" dirty="0" err="1" smtClean="0"/>
              <a:t>Processi</a:t>
            </a:r>
            <a:r>
              <a:rPr lang="en-US" sz="4000" b="1" dirty="0" smtClean="0"/>
              <a:t> </a:t>
            </a:r>
            <a:r>
              <a:rPr lang="en-US" sz="4000" b="1" dirty="0"/>
              <a:t>– </a:t>
            </a:r>
            <a:r>
              <a:rPr lang="en-US" sz="4000" b="1" dirty="0" err="1" smtClean="0"/>
              <a:t>Modello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della</a:t>
            </a:r>
            <a:r>
              <a:rPr lang="en-US" sz="4000" b="1" dirty="0" smtClean="0"/>
              <a:t> catena di </a:t>
            </a:r>
            <a:r>
              <a:rPr lang="en-US" sz="4000" b="1" dirty="0" err="1" smtClean="0"/>
              <a:t>valore</a:t>
            </a:r>
            <a:endParaRPr lang="en-GB" sz="4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8648B32-8FE6-4969-8EA5-71399F29D5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297" y="968111"/>
            <a:ext cx="8097407" cy="469123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D4BA771-F3E1-4EE7-BE7E-F1B79F1D98BA}"/>
              </a:ext>
            </a:extLst>
          </p:cNvPr>
          <p:cNvSpPr txBox="1"/>
          <p:nvPr/>
        </p:nvSpPr>
        <p:spPr>
          <a:xfrm>
            <a:off x="3110948" y="5830957"/>
            <a:ext cx="597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Fonte</a:t>
            </a:r>
            <a:r>
              <a:rPr lang="en-GB" dirty="0" smtClean="0"/>
              <a:t>: </a:t>
            </a:r>
            <a:r>
              <a:rPr lang="en-GB" dirty="0"/>
              <a:t>Michael E. Porter, Competitive Advantage, 1985, p.87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3. </a:t>
            </a:r>
            <a:r>
              <a:rPr lang="en-US" sz="4800" b="1" dirty="0" err="1" smtClean="0"/>
              <a:t>Persone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79878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La gestione delle persone è uno dei compiti più grandi e impegnativi affrontati da qualsiasi imprenditore.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Le persone (ovvero il know-how, il background professionale, le esperienze tecniche) rappresentano il vero motore di un'organizzazione.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1D929660-7FBC-45C7-9ADD-012866A94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650" y="2187124"/>
            <a:ext cx="3148521" cy="24837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Creazione</a:t>
            </a:r>
            <a:r>
              <a:rPr lang="en-US" sz="4800" b="1" dirty="0" smtClean="0"/>
              <a:t> di </a:t>
            </a:r>
            <a:r>
              <a:rPr lang="en-US" sz="4800" b="1" dirty="0" err="1" smtClean="0"/>
              <a:t>valore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risultati</a:t>
            </a:r>
            <a:r>
              <a:rPr lang="en-US" sz="4800" b="1" dirty="0" smtClean="0"/>
              <a:t> di </a:t>
            </a:r>
            <a:r>
              <a:rPr lang="en-US" sz="4800" b="1" dirty="0" err="1" smtClean="0"/>
              <a:t>valore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 smtClean="0"/>
              <a:t>Il </a:t>
            </a:r>
            <a:r>
              <a:rPr lang="en-GB" sz="3200" dirty="0" err="1" smtClean="0"/>
              <a:t>concetto</a:t>
            </a:r>
            <a:r>
              <a:rPr lang="en-GB" sz="3200" dirty="0" smtClean="0"/>
              <a:t> di </a:t>
            </a:r>
            <a:r>
              <a:rPr lang="en-GB" sz="3200" dirty="0" err="1" smtClean="0"/>
              <a:t>valore</a:t>
            </a:r>
            <a:r>
              <a:rPr lang="en-GB" sz="3200" dirty="0" smtClean="0"/>
              <a:t> è </a:t>
            </a:r>
            <a:r>
              <a:rPr lang="en-GB" sz="3200" dirty="0" err="1" smtClean="0"/>
              <a:t>molto</a:t>
            </a:r>
            <a:r>
              <a:rPr lang="en-GB" sz="3200" dirty="0" smtClean="0"/>
              <a:t> </a:t>
            </a:r>
            <a:r>
              <a:rPr lang="en-GB" sz="3200" dirty="0" err="1" smtClean="0"/>
              <a:t>complesso</a:t>
            </a:r>
            <a:r>
              <a:rPr lang="en-GB" sz="3200" dirty="0" smtClean="0"/>
              <a:t> e </a:t>
            </a:r>
            <a:r>
              <a:rPr lang="en-GB" sz="3200" dirty="0" err="1" smtClean="0"/>
              <a:t>si</a:t>
            </a:r>
            <a:r>
              <a:rPr lang="en-GB" sz="3200" dirty="0" smtClean="0"/>
              <a:t> </a:t>
            </a:r>
            <a:r>
              <a:rPr lang="en-GB" sz="3200" dirty="0" err="1" smtClean="0"/>
              <a:t>presenta</a:t>
            </a:r>
            <a:r>
              <a:rPr lang="en-GB" sz="3200" dirty="0" smtClean="0"/>
              <a:t> sotto </a:t>
            </a:r>
            <a:r>
              <a:rPr lang="en-GB" sz="3200" dirty="0" err="1" smtClean="0"/>
              <a:t>molte</a:t>
            </a:r>
            <a:r>
              <a:rPr lang="en-GB" sz="3200" dirty="0" smtClean="0"/>
              <a:t> </a:t>
            </a:r>
            <a:r>
              <a:rPr lang="en-GB" sz="3200" dirty="0" err="1" smtClean="0"/>
              <a:t>forme</a:t>
            </a:r>
            <a:r>
              <a:rPr lang="en-GB" sz="3200" dirty="0" smtClean="0"/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 smtClean="0"/>
              <a:t>Valore qualitativo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 smtClean="0"/>
              <a:t>Valore quantitativo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 smtClean="0"/>
              <a:t>Output (il "risultato" effettivo in termini di prodotto o servizio prodotto dall'impresa)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 smtClean="0"/>
              <a:t>Risultato (l'impatto atteso da quel prodotto / servizio non solo come profitto, ovvero la soddisfazione del cliente)</a:t>
            </a:r>
            <a:endParaRPr lang="en-GB" sz="3200" dirty="0" smtClean="0"/>
          </a:p>
          <a:p>
            <a:pPr marL="457200" indent="-457200"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20889" y="6119336"/>
            <a:ext cx="42195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50" dirty="0"/>
              <a:t>Questo progetto è stato finanziato con il supporto della Commissione Europea. Questo documento e il suo contenuto riflettono solo le opinioni degli autori e la Commissione non può essere ritenuta responsabile per qualunque uso possa essere fatto delle informazioni in esso contenute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9168"/>
            <a:ext cx="1861457" cy="422809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186591" y="6119336"/>
            <a:ext cx="5109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Descrizione legale - Licenza Creative </a:t>
            </a:r>
            <a:r>
              <a:rPr lang="it-IT" sz="1050" dirty="0" err="1"/>
              <a:t>Commons</a:t>
            </a:r>
            <a:r>
              <a:rPr lang="it-IT" sz="1050" dirty="0"/>
              <a:t>: I materiali pubblicati sul sito web del progetto </a:t>
            </a:r>
            <a:r>
              <a:rPr lang="it-IT" sz="1050" dirty="0" err="1"/>
              <a:t>EntreComp</a:t>
            </a:r>
            <a:r>
              <a:rPr lang="it-IT" sz="1050" dirty="0"/>
              <a:t> sono classificati come Risorse Educative Aperte (OER) e possono essere liberamente (senza l'autorizzazione dei loro creatori): scaricati, utilizzati, riutilizzati, copiati, adattati e condivisi dagli utenti, con informazioni sulla fonte di origine.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9423" y="6328351"/>
            <a:ext cx="1187168" cy="4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3962</Words>
  <Application>Microsoft Office PowerPoint</Application>
  <PresentationFormat>Widescreen</PresentationFormat>
  <Paragraphs>198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di marco</dc:creator>
  <cp:lastModifiedBy>Windows User</cp:lastModifiedBy>
  <cp:revision>94</cp:revision>
  <dcterms:created xsi:type="dcterms:W3CDTF">2020-06-03T14:30:57Z</dcterms:created>
  <dcterms:modified xsi:type="dcterms:W3CDTF">2022-06-14T08:24:06Z</dcterms:modified>
</cp:coreProperties>
</file>