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sldIdLst>
    <p:sldId id="263" r:id="rId2"/>
    <p:sldId id="264" r:id="rId3"/>
    <p:sldId id="265" r:id="rId4"/>
    <p:sldId id="267" r:id="rId5"/>
    <p:sldId id="266" r:id="rId6"/>
    <p:sldId id="268" r:id="rId7"/>
    <p:sldId id="269" r:id="rId8"/>
    <p:sldId id="270" r:id="rId9"/>
    <p:sldId id="271" r:id="rId10"/>
    <p:sldId id="272" r:id="rId11"/>
    <p:sldId id="273" r:id="rId12"/>
    <p:sldId id="274" r:id="rId13"/>
    <p:sldId id="275" r:id="rId14"/>
    <p:sldId id="276" r:id="rId15"/>
    <p:sldId id="283" r:id="rId16"/>
    <p:sldId id="277" r:id="rId17"/>
    <p:sldId id="278" r:id="rId18"/>
    <p:sldId id="279" r:id="rId19"/>
    <p:sldId id="280" r:id="rId20"/>
    <p:sldId id="281" r:id="rId21"/>
    <p:sldId id="28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cardo di marco" initials="rdm" lastIdx="1" clrIdx="0">
    <p:extLst>
      <p:ext uri="{19B8F6BF-5375-455C-9EA6-DF929625EA0E}">
        <p15:presenceInfo xmlns:p15="http://schemas.microsoft.com/office/powerpoint/2012/main" userId="5bc2f121f2b6788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80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6505" autoAdjust="0"/>
  </p:normalViewPr>
  <p:slideViewPr>
    <p:cSldViewPr snapToGrid="0">
      <p:cViewPr varScale="1">
        <p:scale>
          <a:sx n="64" d="100"/>
          <a:sy n="64" d="100"/>
        </p:scale>
        <p:origin x="978"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750878-071C-47E7-B6E4-B173519A3399}" type="datetimeFigureOut">
              <a:rPr lang="it-IT" smtClean="0"/>
              <a:pPr/>
              <a:t>14/06/2022</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Klicken Sie auf , um die Textstile des Diagramms zu ändern</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351997-847C-4A9C-8656-987B3BB429C2}" type="slidenum">
              <a:rPr lang="it-IT" smtClean="0"/>
              <a:pPr/>
              <a:t>‹N›</a:t>
            </a:fld>
            <a:endParaRPr lang="it-IT"/>
          </a:p>
        </p:txBody>
      </p:sp>
    </p:spTree>
    <p:extLst>
      <p:ext uri="{BB962C8B-B14F-4D97-AF65-F5344CB8AC3E}">
        <p14:creationId xmlns:p14="http://schemas.microsoft.com/office/powerpoint/2010/main" val="3379469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1FC8F11B-13C9-44E5-9BA2-77D7D608B8EB}"/>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xmlns="" id="{E06FC33E-0B85-4D46-9966-8436EDADD6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xmlns="" id="{274B4DFA-99A8-4C55-94CF-94A62B34B9FC}"/>
              </a:ext>
            </a:extLst>
          </p:cNvPr>
          <p:cNvSpPr>
            <a:spLocks noGrp="1"/>
          </p:cNvSpPr>
          <p:nvPr>
            <p:ph type="dt" sz="half" idx="10"/>
          </p:nvPr>
        </p:nvSpPr>
        <p:spPr/>
        <p:txBody>
          <a:bodyPr/>
          <a:lstStyle/>
          <a:p>
            <a:fld id="{D6F46B90-B0C1-4E35-94A9-59E200289560}" type="datetime1">
              <a:rPr lang="it-IT" smtClean="0"/>
              <a:pPr/>
              <a:t>14/06/2022</a:t>
            </a:fld>
            <a:endParaRPr lang="it-IT"/>
          </a:p>
        </p:txBody>
      </p:sp>
      <p:sp>
        <p:nvSpPr>
          <p:cNvPr id="5" name="Segnaposto piè di pagina 4">
            <a:extLst>
              <a:ext uri="{FF2B5EF4-FFF2-40B4-BE49-F238E27FC236}">
                <a16:creationId xmlns:a16="http://schemas.microsoft.com/office/drawing/2014/main" xmlns="" id="{CF062715-8626-4C28-A075-27F7AC5FBB8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E7293E1F-109B-42A9-AD34-72DCD2A45405}"/>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402663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1D5D8BF-8E27-40E2-9D74-14DCD0354C8B}"/>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xmlns="" id="{FD407E5A-0D1C-4B00-A4CC-1B3F37F78DDE}"/>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0DAD383A-AD84-42CB-8602-E8A24AB71F44}"/>
              </a:ext>
            </a:extLst>
          </p:cNvPr>
          <p:cNvSpPr>
            <a:spLocks noGrp="1"/>
          </p:cNvSpPr>
          <p:nvPr>
            <p:ph type="dt" sz="half" idx="10"/>
          </p:nvPr>
        </p:nvSpPr>
        <p:spPr/>
        <p:txBody>
          <a:bodyPr/>
          <a:lstStyle/>
          <a:p>
            <a:fld id="{D8264E05-3496-4776-B607-C7E8CC9A75A5}" type="datetime1">
              <a:rPr lang="it-IT" smtClean="0"/>
              <a:pPr/>
              <a:t>14/06/2022</a:t>
            </a:fld>
            <a:endParaRPr lang="it-IT"/>
          </a:p>
        </p:txBody>
      </p:sp>
      <p:sp>
        <p:nvSpPr>
          <p:cNvPr id="5" name="Segnaposto piè di pagina 4">
            <a:extLst>
              <a:ext uri="{FF2B5EF4-FFF2-40B4-BE49-F238E27FC236}">
                <a16:creationId xmlns:a16="http://schemas.microsoft.com/office/drawing/2014/main" xmlns="" id="{3C5E6035-7788-4EEB-A61F-37ED27C8992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55B87A56-CF34-43AD-BD5B-D2A48A6B2CFC}"/>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776023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xmlns="" id="{A63B7FF7-70A6-4A0D-AC82-D23B8E82FCD9}"/>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xmlns="" id="{390E34C1-26C1-421A-8DAF-59E33B7C9FA1}"/>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E4425875-F45F-4441-95D1-DFC254CCDF21}"/>
              </a:ext>
            </a:extLst>
          </p:cNvPr>
          <p:cNvSpPr>
            <a:spLocks noGrp="1"/>
          </p:cNvSpPr>
          <p:nvPr>
            <p:ph type="dt" sz="half" idx="10"/>
          </p:nvPr>
        </p:nvSpPr>
        <p:spPr/>
        <p:txBody>
          <a:bodyPr/>
          <a:lstStyle/>
          <a:p>
            <a:fld id="{83001D92-9E7A-4D43-9D10-77262061CDD0}" type="datetime1">
              <a:rPr lang="it-IT" smtClean="0"/>
              <a:pPr/>
              <a:t>14/06/2022</a:t>
            </a:fld>
            <a:endParaRPr lang="it-IT"/>
          </a:p>
        </p:txBody>
      </p:sp>
      <p:sp>
        <p:nvSpPr>
          <p:cNvPr id="5" name="Segnaposto piè di pagina 4">
            <a:extLst>
              <a:ext uri="{FF2B5EF4-FFF2-40B4-BE49-F238E27FC236}">
                <a16:creationId xmlns:a16="http://schemas.microsoft.com/office/drawing/2014/main" xmlns="" id="{FAA4377C-9C55-4F12-BB9C-777E4B64210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B521FFD4-3040-4CD6-B98F-4A44C7DDD922}"/>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3425875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0745394-050B-42F6-955A-2A0F5011421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7BA532A3-3F24-4227-979D-2D0575AF6223}"/>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E8AA17CD-2B25-4451-A119-BE0C152D1D30}"/>
              </a:ext>
            </a:extLst>
          </p:cNvPr>
          <p:cNvSpPr>
            <a:spLocks noGrp="1"/>
          </p:cNvSpPr>
          <p:nvPr>
            <p:ph type="dt" sz="half" idx="10"/>
          </p:nvPr>
        </p:nvSpPr>
        <p:spPr/>
        <p:txBody>
          <a:bodyPr/>
          <a:lstStyle/>
          <a:p>
            <a:fld id="{F62CF2A8-76A4-49EE-B249-87E15992AE70}" type="datetime1">
              <a:rPr lang="it-IT" smtClean="0"/>
              <a:pPr/>
              <a:t>14/06/2022</a:t>
            </a:fld>
            <a:endParaRPr lang="it-IT"/>
          </a:p>
        </p:txBody>
      </p:sp>
      <p:sp>
        <p:nvSpPr>
          <p:cNvPr id="5" name="Segnaposto piè di pagina 4">
            <a:extLst>
              <a:ext uri="{FF2B5EF4-FFF2-40B4-BE49-F238E27FC236}">
                <a16:creationId xmlns:a16="http://schemas.microsoft.com/office/drawing/2014/main" xmlns="" id="{388EA960-E00E-479B-8396-FAB1D39EF9F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1DFF6E6A-E94B-4704-8C70-EFCAABA401A1}"/>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2238453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D59A49C-6E18-4336-9182-D2AFF3D1E00E}"/>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FCAAE6E8-2271-4CCB-A171-965A8B6256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xmlns="" id="{0EF9ED2A-8882-43E2-9290-DE50E2390918}"/>
              </a:ext>
            </a:extLst>
          </p:cNvPr>
          <p:cNvSpPr>
            <a:spLocks noGrp="1"/>
          </p:cNvSpPr>
          <p:nvPr>
            <p:ph type="dt" sz="half" idx="10"/>
          </p:nvPr>
        </p:nvSpPr>
        <p:spPr/>
        <p:txBody>
          <a:bodyPr/>
          <a:lstStyle/>
          <a:p>
            <a:fld id="{D409BAD9-DAB6-44D0-8E74-06DF3629ACC2}" type="datetime1">
              <a:rPr lang="it-IT" smtClean="0"/>
              <a:pPr/>
              <a:t>14/06/2022</a:t>
            </a:fld>
            <a:endParaRPr lang="it-IT"/>
          </a:p>
        </p:txBody>
      </p:sp>
      <p:sp>
        <p:nvSpPr>
          <p:cNvPr id="5" name="Segnaposto piè di pagina 4">
            <a:extLst>
              <a:ext uri="{FF2B5EF4-FFF2-40B4-BE49-F238E27FC236}">
                <a16:creationId xmlns:a16="http://schemas.microsoft.com/office/drawing/2014/main" xmlns="" id="{268EF66C-6935-4FBD-9C80-1A556ED7A0A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A05AA71B-D4C4-414A-A57D-9670C10C06B4}"/>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3904413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4C64E77C-7477-4935-AB53-83C5DC88F45D}"/>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EF554ACF-6889-45E5-AF55-149F64A95BE6}"/>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xmlns="" id="{D39A4303-EF24-420E-8DFF-680265F67C0B}"/>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xmlns="" id="{052852B7-2E2C-4863-A833-31E484A4FDE6}"/>
              </a:ext>
            </a:extLst>
          </p:cNvPr>
          <p:cNvSpPr>
            <a:spLocks noGrp="1"/>
          </p:cNvSpPr>
          <p:nvPr>
            <p:ph type="dt" sz="half" idx="10"/>
          </p:nvPr>
        </p:nvSpPr>
        <p:spPr/>
        <p:txBody>
          <a:bodyPr/>
          <a:lstStyle/>
          <a:p>
            <a:fld id="{02E3BF37-682F-44BF-B713-B551432B5D2A}" type="datetime1">
              <a:rPr lang="it-IT" smtClean="0"/>
              <a:pPr/>
              <a:t>14/06/2022</a:t>
            </a:fld>
            <a:endParaRPr lang="it-IT"/>
          </a:p>
        </p:txBody>
      </p:sp>
      <p:sp>
        <p:nvSpPr>
          <p:cNvPr id="6" name="Segnaposto piè di pagina 5">
            <a:extLst>
              <a:ext uri="{FF2B5EF4-FFF2-40B4-BE49-F238E27FC236}">
                <a16:creationId xmlns:a16="http://schemas.microsoft.com/office/drawing/2014/main" xmlns="" id="{440E4D99-11D8-40F2-9321-B0EEE767C63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5E8767E9-CBFE-42C1-B90C-762C3B7C52C4}"/>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3906180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EBAE119-1245-4E21-B882-1654BD9F7BAD}"/>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B75DE014-C1EB-4800-88D5-50E1317B3F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xmlns="" id="{3D72B833-00DE-4F44-9C51-8F4F05BD85F3}"/>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xmlns="" id="{73B8963A-562A-4DF1-B0B1-A58E086EC1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xmlns="" id="{40648B8F-7852-471A-89E4-8F188B8F59F5}"/>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xmlns="" id="{E95907AD-B0EE-4DDE-90AF-74436A89E6CF}"/>
              </a:ext>
            </a:extLst>
          </p:cNvPr>
          <p:cNvSpPr>
            <a:spLocks noGrp="1"/>
          </p:cNvSpPr>
          <p:nvPr>
            <p:ph type="dt" sz="half" idx="10"/>
          </p:nvPr>
        </p:nvSpPr>
        <p:spPr/>
        <p:txBody>
          <a:bodyPr/>
          <a:lstStyle/>
          <a:p>
            <a:fld id="{219D108E-1D37-42E5-9B3D-3DA8467E92CE}" type="datetime1">
              <a:rPr lang="it-IT" smtClean="0"/>
              <a:pPr/>
              <a:t>14/06/2022</a:t>
            </a:fld>
            <a:endParaRPr lang="it-IT"/>
          </a:p>
        </p:txBody>
      </p:sp>
      <p:sp>
        <p:nvSpPr>
          <p:cNvPr id="8" name="Segnaposto piè di pagina 7">
            <a:extLst>
              <a:ext uri="{FF2B5EF4-FFF2-40B4-BE49-F238E27FC236}">
                <a16:creationId xmlns:a16="http://schemas.microsoft.com/office/drawing/2014/main" xmlns="" id="{21B778B8-4912-434A-88FF-6C40B0A829E0}"/>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xmlns="" id="{3D8C62EC-74F5-4B7B-845E-A8AE5CF61862}"/>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3992394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F276DCC8-238E-4D30-AC52-67EBB5FD67FC}"/>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xmlns="" id="{C2A3D5C3-5ED7-4F38-A845-98526BA04568}"/>
              </a:ext>
            </a:extLst>
          </p:cNvPr>
          <p:cNvSpPr>
            <a:spLocks noGrp="1"/>
          </p:cNvSpPr>
          <p:nvPr>
            <p:ph type="dt" sz="half" idx="10"/>
          </p:nvPr>
        </p:nvSpPr>
        <p:spPr/>
        <p:txBody>
          <a:bodyPr/>
          <a:lstStyle/>
          <a:p>
            <a:fld id="{DAF511E8-7DE7-4195-97AA-D9E06E8341B5}" type="datetime1">
              <a:rPr lang="it-IT" smtClean="0"/>
              <a:pPr/>
              <a:t>14/06/2022</a:t>
            </a:fld>
            <a:endParaRPr lang="it-IT"/>
          </a:p>
        </p:txBody>
      </p:sp>
      <p:sp>
        <p:nvSpPr>
          <p:cNvPr id="4" name="Segnaposto piè di pagina 3">
            <a:extLst>
              <a:ext uri="{FF2B5EF4-FFF2-40B4-BE49-F238E27FC236}">
                <a16:creationId xmlns:a16="http://schemas.microsoft.com/office/drawing/2014/main" xmlns="" id="{A28CBE33-B40D-4802-A5B0-196263EF3B8D}"/>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xmlns="" id="{48865867-B975-4BFB-93E0-DD65890C415D}"/>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1030613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xmlns="" id="{BB6ECBF3-96CA-43BA-A471-1C23C7811A93}"/>
              </a:ext>
            </a:extLst>
          </p:cNvPr>
          <p:cNvSpPr>
            <a:spLocks noGrp="1"/>
          </p:cNvSpPr>
          <p:nvPr>
            <p:ph type="dt" sz="half" idx="10"/>
          </p:nvPr>
        </p:nvSpPr>
        <p:spPr/>
        <p:txBody>
          <a:bodyPr/>
          <a:lstStyle/>
          <a:p>
            <a:fld id="{253EF2CE-E826-44E6-BC32-2774DAC7B31A}" type="datetime1">
              <a:rPr lang="it-IT" smtClean="0"/>
              <a:pPr/>
              <a:t>14/06/2022</a:t>
            </a:fld>
            <a:endParaRPr lang="it-IT"/>
          </a:p>
        </p:txBody>
      </p:sp>
      <p:sp>
        <p:nvSpPr>
          <p:cNvPr id="3" name="Segnaposto piè di pagina 2">
            <a:extLst>
              <a:ext uri="{FF2B5EF4-FFF2-40B4-BE49-F238E27FC236}">
                <a16:creationId xmlns:a16="http://schemas.microsoft.com/office/drawing/2014/main" xmlns="" id="{D6C626DC-1C65-468B-A29F-A20EC93AAE16}"/>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xmlns="" id="{DE4A115F-E6C1-4A75-A89D-0FC8BA895B62}"/>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4184895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9FA1F320-6A77-4396-A393-701CCD660B3D}"/>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DD295D14-0421-4A27-A439-40AE0155D1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xmlns="" id="{7BE010B9-D07C-4F72-AC6E-E02F936D00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xmlns="" id="{EE50A248-F39E-4413-B577-13DE46879447}"/>
              </a:ext>
            </a:extLst>
          </p:cNvPr>
          <p:cNvSpPr>
            <a:spLocks noGrp="1"/>
          </p:cNvSpPr>
          <p:nvPr>
            <p:ph type="dt" sz="half" idx="10"/>
          </p:nvPr>
        </p:nvSpPr>
        <p:spPr/>
        <p:txBody>
          <a:bodyPr/>
          <a:lstStyle/>
          <a:p>
            <a:fld id="{63493EE5-5FC0-4E16-9D56-442EF9888812}" type="datetime1">
              <a:rPr lang="it-IT" smtClean="0"/>
              <a:pPr/>
              <a:t>14/06/2022</a:t>
            </a:fld>
            <a:endParaRPr lang="it-IT"/>
          </a:p>
        </p:txBody>
      </p:sp>
      <p:sp>
        <p:nvSpPr>
          <p:cNvPr id="6" name="Segnaposto piè di pagina 5">
            <a:extLst>
              <a:ext uri="{FF2B5EF4-FFF2-40B4-BE49-F238E27FC236}">
                <a16:creationId xmlns:a16="http://schemas.microsoft.com/office/drawing/2014/main" xmlns="" id="{96ECDD6E-FA29-46C3-B231-55462FC80997}"/>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A1E5E37B-8C9C-4742-B328-AE66F24D7E64}"/>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1164874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7F9C0B5-A746-4EFE-BD46-1AD548B62052}"/>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xmlns="" id="{0C865A54-8D07-4B58-AD88-541B409558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xmlns="" id="{62DA38D7-30EB-4708-98EA-DCCFFD0F8D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xmlns="" id="{DEB5862E-D824-49D2-9BD2-BBB655E1FCEE}"/>
              </a:ext>
            </a:extLst>
          </p:cNvPr>
          <p:cNvSpPr>
            <a:spLocks noGrp="1"/>
          </p:cNvSpPr>
          <p:nvPr>
            <p:ph type="dt" sz="half" idx="10"/>
          </p:nvPr>
        </p:nvSpPr>
        <p:spPr/>
        <p:txBody>
          <a:bodyPr/>
          <a:lstStyle/>
          <a:p>
            <a:fld id="{21D9A4E3-95CE-460A-B75B-55B6A73FAFD0}" type="datetime1">
              <a:rPr lang="it-IT" smtClean="0"/>
              <a:pPr/>
              <a:t>14/06/2022</a:t>
            </a:fld>
            <a:endParaRPr lang="it-IT"/>
          </a:p>
        </p:txBody>
      </p:sp>
      <p:sp>
        <p:nvSpPr>
          <p:cNvPr id="6" name="Segnaposto piè di pagina 5">
            <a:extLst>
              <a:ext uri="{FF2B5EF4-FFF2-40B4-BE49-F238E27FC236}">
                <a16:creationId xmlns:a16="http://schemas.microsoft.com/office/drawing/2014/main" xmlns="" id="{645CED4E-AB8A-41BF-A7B0-DF07D272009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CFDF0314-595F-451A-8D2E-2FA33311DBCA}"/>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146329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xmlns="" id="{E24BD92A-76FD-46FB-AD60-B41C5D07DB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Klicken Sie auf , um den Titelstil des Diagramms zu ändern</a:t>
            </a:r>
          </a:p>
        </p:txBody>
      </p:sp>
      <p:sp>
        <p:nvSpPr>
          <p:cNvPr id="3" name="Segnaposto testo 2">
            <a:extLst>
              <a:ext uri="{FF2B5EF4-FFF2-40B4-BE49-F238E27FC236}">
                <a16:creationId xmlns:a16="http://schemas.microsoft.com/office/drawing/2014/main" xmlns="" id="{90428BED-FAF4-44E5-8AA0-2F6AA5624D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Klicken Sie auf , um die Textstile des Diagramms zu ändern</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D67EFE1B-BE5D-4953-9233-396AD5B9A7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0CD881-02F7-4F52-AB65-E3B165BBB37B}" type="datetime1">
              <a:rPr lang="it-IT" smtClean="0"/>
              <a:pPr/>
              <a:t>14/06/2022</a:t>
            </a:fld>
            <a:endParaRPr lang="it-IT"/>
          </a:p>
        </p:txBody>
      </p:sp>
      <p:sp>
        <p:nvSpPr>
          <p:cNvPr id="5" name="Segnaposto piè di pagina 4">
            <a:extLst>
              <a:ext uri="{FF2B5EF4-FFF2-40B4-BE49-F238E27FC236}">
                <a16:creationId xmlns:a16="http://schemas.microsoft.com/office/drawing/2014/main" xmlns="" id="{718958E4-9818-4174-BAC7-EC91489CC4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xmlns="" id="{FB43CD6A-B506-43EB-94EC-F2EF0E6CF6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2E0392-2C6A-42C2-AFA3-30C85ACD819A}" type="slidenum">
              <a:rPr lang="it-IT" smtClean="0"/>
              <a:pPr/>
              <a:t>‹N›</a:t>
            </a:fld>
            <a:endParaRPr lang="it-IT"/>
          </a:p>
        </p:txBody>
      </p:sp>
    </p:spTree>
    <p:extLst>
      <p:ext uri="{BB962C8B-B14F-4D97-AF65-F5344CB8AC3E}">
        <p14:creationId xmlns:p14="http://schemas.microsoft.com/office/powerpoint/2010/main" val="3096660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2.png"/><Relationship Id="rId7"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hyperlink" Target="https://albertbandura.com/"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8CF944C-90D7-4E05-A45D-9A021A21BA9B}"/>
              </a:ext>
            </a:extLst>
          </p:cNvPr>
          <p:cNvPicPr>
            <a:picLocks noChangeAspect="1"/>
          </p:cNvPicPr>
          <p:nvPr/>
        </p:nvPicPr>
        <p:blipFill>
          <a:blip r:embed="rId2" cstate="print"/>
          <a:stretch>
            <a:fillRect/>
          </a:stretch>
        </p:blipFill>
        <p:spPr>
          <a:xfrm>
            <a:off x="4322200" y="39200"/>
            <a:ext cx="3547601" cy="3255635"/>
          </a:xfrm>
          <a:prstGeom prst="rect">
            <a:avLst/>
          </a:prstGeom>
        </p:spPr>
      </p:pic>
      <p:pic>
        <p:nvPicPr>
          <p:cNvPr id="6" name="Picture 5">
            <a:extLst>
              <a:ext uri="{FF2B5EF4-FFF2-40B4-BE49-F238E27FC236}">
                <a16:creationId xmlns:a16="http://schemas.microsoft.com/office/drawing/2014/main" xmlns="" id="{EEB9CAE6-1F3B-4B21-914E-48C152BC7073}"/>
              </a:ext>
            </a:extLst>
          </p:cNvPr>
          <p:cNvPicPr>
            <a:picLocks noChangeAspect="1"/>
          </p:cNvPicPr>
          <p:nvPr/>
        </p:nvPicPr>
        <p:blipFill>
          <a:blip r:embed="rId3" cstate="print"/>
          <a:stretch>
            <a:fillRect/>
          </a:stretch>
        </p:blipFill>
        <p:spPr>
          <a:xfrm>
            <a:off x="202473" y="39200"/>
            <a:ext cx="2886891" cy="807606"/>
          </a:xfrm>
          <a:prstGeom prst="rect">
            <a:avLst/>
          </a:prstGeom>
        </p:spPr>
      </p:pic>
      <p:sp>
        <p:nvSpPr>
          <p:cNvPr id="8" name="CasellaDiTesto 11">
            <a:extLst>
              <a:ext uri="{FF2B5EF4-FFF2-40B4-BE49-F238E27FC236}">
                <a16:creationId xmlns:a16="http://schemas.microsoft.com/office/drawing/2014/main" xmlns="" id="{A40DE74E-6CAB-4B5B-BA23-508F110CA1BB}"/>
              </a:ext>
            </a:extLst>
          </p:cNvPr>
          <p:cNvSpPr txBox="1"/>
          <p:nvPr/>
        </p:nvSpPr>
        <p:spPr>
          <a:xfrm>
            <a:off x="264524" y="3227885"/>
            <a:ext cx="11662953" cy="1692771"/>
          </a:xfrm>
          <a:prstGeom prst="rect">
            <a:avLst/>
          </a:prstGeom>
          <a:noFill/>
        </p:spPr>
        <p:txBody>
          <a:bodyPr wrap="square" rtlCol="0">
            <a:spAutoFit/>
          </a:bodyPr>
          <a:lstStyle/>
          <a:p>
            <a:pPr algn="ctr"/>
            <a:r>
              <a:rPr lang="en-GB" sz="4400" b="1" dirty="0"/>
              <a:t>2.1 Selbstwahrnehmung und Selbstwirksamkeit </a:t>
            </a:r>
          </a:p>
          <a:p>
            <a:pPr algn="ctr"/>
            <a:endParaRPr lang="en-GB" sz="1600" b="1" dirty="0"/>
          </a:p>
          <a:p>
            <a:pPr algn="ctr"/>
            <a:r>
              <a:rPr lang="en-GB" sz="4400" b="1" dirty="0"/>
              <a:t>2.1.A Reflektieren Sie </a:t>
            </a:r>
            <a:r>
              <a:rPr lang="en-GB" sz="4400" b="1" dirty="0" err="1"/>
              <a:t>Ihre</a:t>
            </a:r>
            <a:r>
              <a:rPr lang="en-GB" sz="4400" b="1" dirty="0"/>
              <a:t> Wünsche und Ziele</a:t>
            </a:r>
          </a:p>
        </p:txBody>
      </p:sp>
      <p:sp>
        <p:nvSpPr>
          <p:cNvPr id="14"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06129" y="6166395"/>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Dieses Projekt wurde mit Unterstützung der Europäischen Kommission finanziert. Dieses Dokument und sein Inhalt spiegeln ausschließlich die Ansichten der Autoren wider, und die Kommission kann nicht für die Verwendung der darin enthaltenen Informationen verantwortlich gemacht werden</a:t>
            </a:r>
          </a:p>
        </p:txBody>
      </p:sp>
      <p:pic>
        <p:nvPicPr>
          <p:cNvPr id="15"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4" cstate="print"/>
          <a:stretch>
            <a:fillRect/>
          </a:stretch>
        </p:blipFill>
        <p:spPr>
          <a:xfrm>
            <a:off x="71846" y="6348374"/>
            <a:ext cx="1755570" cy="398758"/>
          </a:xfrm>
          <a:prstGeom prst="rect">
            <a:avLst/>
          </a:prstGeom>
        </p:spPr>
      </p:pic>
      <p:sp>
        <p:nvSpPr>
          <p:cNvPr id="16" name="CasellaDiTesto 17"/>
          <p:cNvSpPr txBox="1"/>
          <p:nvPr/>
        </p:nvSpPr>
        <p:spPr>
          <a:xfrm>
            <a:off x="7326893" y="6195282"/>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7" name="Immagin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50029" y="6505807"/>
            <a:ext cx="976864" cy="348582"/>
          </a:xfrm>
          <a:prstGeom prst="rect">
            <a:avLst/>
          </a:prstGeom>
        </p:spPr>
      </p:pic>
    </p:spTree>
    <p:extLst>
      <p:ext uri="{BB962C8B-B14F-4D97-AF65-F5344CB8AC3E}">
        <p14:creationId xmlns:p14="http://schemas.microsoft.com/office/powerpoint/2010/main" val="35602230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GB" sz="4800" b="1" dirty="0"/>
              <a:t>Die Stärken/Schwächen-Analyse</a:t>
            </a:r>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9113657" cy="3970318"/>
          </a:xfrm>
          <a:prstGeom prst="rect">
            <a:avLst/>
          </a:prstGeom>
          <a:noFill/>
        </p:spPr>
        <p:txBody>
          <a:bodyPr wrap="square" rtlCol="0">
            <a:spAutoFit/>
          </a:bodyPr>
          <a:lstStyle/>
          <a:p>
            <a:pPr algn="just"/>
            <a:r>
              <a:rPr lang="en-GB" sz="2800" dirty="0"/>
              <a:t>In der Karriere- und Berufsentwicklung wird eine solche Analyse von Personalverantwortlichen gerne genutzt, um ein Gefühl für die persönlichen Bereiche zu bekommen, in denen jemand sein volles Potenzial verbessern/entfalten könnte. </a:t>
            </a:r>
          </a:p>
          <a:p>
            <a:pPr algn="just"/>
            <a:endParaRPr lang="en-GB" sz="2800" dirty="0"/>
          </a:p>
          <a:p>
            <a:pPr algn="just"/>
            <a:r>
              <a:rPr lang="en-GB" sz="2800" dirty="0"/>
              <a:t>S/W-Analysen sind nicht mit Persönlichkeitstests zu verwechseln: Sie können sich </a:t>
            </a:r>
            <a:r>
              <a:rPr lang="en-GB" sz="2800" dirty="0" err="1"/>
              <a:t>gegenseitig</a:t>
            </a:r>
            <a:r>
              <a:rPr lang="en-GB" sz="2800" dirty="0"/>
              <a:t> </a:t>
            </a:r>
            <a:r>
              <a:rPr lang="en-GB" sz="2800" dirty="0" err="1"/>
              <a:t>ergänzen</a:t>
            </a:r>
            <a:r>
              <a:rPr lang="en-GB" sz="2800" dirty="0"/>
              <a:t>, </a:t>
            </a:r>
            <a:r>
              <a:rPr lang="en-GB" sz="2800" dirty="0" err="1"/>
              <a:t>aber</a:t>
            </a:r>
            <a:r>
              <a:rPr lang="en-GB" sz="2800" dirty="0"/>
              <a:t> </a:t>
            </a:r>
            <a:r>
              <a:rPr lang="en-GB" sz="2800" dirty="0" err="1"/>
              <a:t>bleiben</a:t>
            </a:r>
            <a:r>
              <a:rPr lang="en-GB" sz="2800" dirty="0"/>
              <a:t> doch zwei verschiedene Werkzeuge mit zwei unterschiedlichen Anwendungsbereichen. </a:t>
            </a: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2" name="Immagine 1">
            <a:extLst>
              <a:ext uri="{FF2B5EF4-FFF2-40B4-BE49-F238E27FC236}">
                <a16:creationId xmlns:a16="http://schemas.microsoft.com/office/drawing/2014/main" xmlns="" id="{C9A90BB2-885D-4EB3-B155-A877102D0A4F}"/>
              </a:ext>
            </a:extLst>
          </p:cNvPr>
          <p:cNvPicPr>
            <a:picLocks noChangeAspect="1"/>
          </p:cNvPicPr>
          <p:nvPr/>
        </p:nvPicPr>
        <p:blipFill>
          <a:blip r:embed="rId3"/>
          <a:stretch>
            <a:fillRect/>
          </a:stretch>
        </p:blipFill>
        <p:spPr>
          <a:xfrm>
            <a:off x="9518197" y="2611484"/>
            <a:ext cx="2466974" cy="1635031"/>
          </a:xfrm>
          <a:prstGeom prst="rect">
            <a:avLst/>
          </a:prstGeom>
        </p:spPr>
      </p:pic>
      <p:sp>
        <p:nvSpPr>
          <p:cNvPr id="9"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06129" y="6166395"/>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Dieses Projekt wurde mit Unterstützung der Europäischen Kommission finanziert. Dieses Dokument und sein Inhalt spiegeln ausschließlich die Ansichten der Autoren wider, und die Kommission kann nicht für die Verwendung der darin enthaltenen Informationen verantwortlich gemacht werden</a:t>
            </a:r>
          </a:p>
        </p:txBody>
      </p:sp>
      <p:pic>
        <p:nvPicPr>
          <p:cNvPr id="16"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4" cstate="print"/>
          <a:stretch>
            <a:fillRect/>
          </a:stretch>
        </p:blipFill>
        <p:spPr>
          <a:xfrm>
            <a:off x="71846" y="6348374"/>
            <a:ext cx="1755570" cy="398758"/>
          </a:xfrm>
          <a:prstGeom prst="rect">
            <a:avLst/>
          </a:prstGeom>
        </p:spPr>
      </p:pic>
      <p:sp>
        <p:nvSpPr>
          <p:cNvPr id="17" name="CasellaDiTesto 17"/>
          <p:cNvSpPr txBox="1"/>
          <p:nvPr/>
        </p:nvSpPr>
        <p:spPr>
          <a:xfrm>
            <a:off x="7326893" y="6195282"/>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8" name="Immagin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50029" y="6505807"/>
            <a:ext cx="976864" cy="348582"/>
          </a:xfrm>
          <a:prstGeom prst="rect">
            <a:avLst/>
          </a:prstGeom>
        </p:spPr>
      </p:pic>
    </p:spTree>
    <p:extLst>
      <p:ext uri="{BB962C8B-B14F-4D97-AF65-F5344CB8AC3E}">
        <p14:creationId xmlns:p14="http://schemas.microsoft.com/office/powerpoint/2010/main" val="25013480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GB" sz="4800" b="1" dirty="0"/>
              <a:t>Eine persönliche SWOT-Analyse</a:t>
            </a:r>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4524315"/>
          </a:xfrm>
          <a:prstGeom prst="rect">
            <a:avLst/>
          </a:prstGeom>
          <a:noFill/>
        </p:spPr>
        <p:txBody>
          <a:bodyPr wrap="square" rtlCol="0">
            <a:spAutoFit/>
          </a:bodyPr>
          <a:lstStyle/>
          <a:p>
            <a:pPr algn="just"/>
            <a:r>
              <a:rPr lang="en-GB" sz="3200" dirty="0"/>
              <a:t>Ein "Handbuch" für Selbsteinschätzungen gibt es nicht. Aber eines der am häufigsten wiederkehrenden Instrumente ist die sogenannte persönliche SWOT-Analyse (Strengths; Weakness; Opportunities; Threats). </a:t>
            </a:r>
          </a:p>
          <a:p>
            <a:pPr algn="just"/>
            <a:endParaRPr lang="en-GB" sz="3200" dirty="0"/>
          </a:p>
          <a:p>
            <a:pPr algn="just"/>
            <a:r>
              <a:rPr lang="en-GB" sz="3200" dirty="0"/>
              <a:t>Während dieses Instrument sehr stark genutzt wird, um die Wettbewerbsfähigkeit eines Unternehmens zu bewerten, legen einige seine </a:t>
            </a:r>
            <a:r>
              <a:rPr lang="en-GB" sz="3200" dirty="0" err="1"/>
              <a:t>mögliche</a:t>
            </a:r>
            <a:r>
              <a:rPr lang="en-GB" sz="3200" dirty="0"/>
              <a:t> </a:t>
            </a:r>
            <a:r>
              <a:rPr lang="de-DE" sz="3200" dirty="0"/>
              <a:t>"Weiterverwendung" auch auf der individuellen und persönlichen Ebene nahe.</a:t>
            </a:r>
            <a:endParaRPr lang="en-GB" sz="32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8"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06129" y="6166395"/>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Dieses Projekt wurde mit Unterstützung der Europäischen Kommission finanziert. Dieses Dokument und sein Inhalt spiegeln ausschließlich die Ansichten der Autoren wider, und die Kommission kann nicht für die Verwendung der darin enthaltenen Informationen verantwortlich gemacht werden</a:t>
            </a:r>
          </a:p>
        </p:txBody>
      </p:sp>
      <p:pic>
        <p:nvPicPr>
          <p:cNvPr id="9"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3" cstate="print"/>
          <a:stretch>
            <a:fillRect/>
          </a:stretch>
        </p:blipFill>
        <p:spPr>
          <a:xfrm>
            <a:off x="71846" y="6348374"/>
            <a:ext cx="1755570" cy="398758"/>
          </a:xfrm>
          <a:prstGeom prst="rect">
            <a:avLst/>
          </a:prstGeom>
        </p:spPr>
      </p:pic>
      <p:sp>
        <p:nvSpPr>
          <p:cNvPr id="16" name="CasellaDiTesto 17"/>
          <p:cNvSpPr txBox="1"/>
          <p:nvPr/>
        </p:nvSpPr>
        <p:spPr>
          <a:xfrm>
            <a:off x="7326893" y="6195282"/>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7" name="Immagin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50029" y="6505807"/>
            <a:ext cx="976864" cy="348582"/>
          </a:xfrm>
          <a:prstGeom prst="rect">
            <a:avLst/>
          </a:prstGeom>
        </p:spPr>
      </p:pic>
    </p:spTree>
    <p:extLst>
      <p:ext uri="{BB962C8B-B14F-4D97-AF65-F5344CB8AC3E}">
        <p14:creationId xmlns:p14="http://schemas.microsoft.com/office/powerpoint/2010/main" val="26948230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GB" sz="4800" b="1" dirty="0"/>
              <a:t>Aufschlüsselung der vier Variablen</a:t>
            </a:r>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4524315"/>
          </a:xfrm>
          <a:prstGeom prst="rect">
            <a:avLst/>
          </a:prstGeom>
          <a:noFill/>
        </p:spPr>
        <p:txBody>
          <a:bodyPr wrap="square" rtlCol="0">
            <a:spAutoFit/>
          </a:bodyPr>
          <a:lstStyle/>
          <a:p>
            <a:pPr algn="just"/>
            <a:r>
              <a:rPr lang="en-GB" sz="3200" b="1" dirty="0"/>
              <a:t>Stärken</a:t>
            </a:r>
            <a:r>
              <a:rPr lang="en-GB" sz="3200" dirty="0"/>
              <a:t>: Was Sie am </a:t>
            </a:r>
            <a:r>
              <a:rPr lang="en-GB" sz="3200" dirty="0" err="1"/>
              <a:t>besten</a:t>
            </a:r>
            <a:r>
              <a:rPr lang="en-GB" sz="3200" dirty="0"/>
              <a:t> </a:t>
            </a:r>
            <a:r>
              <a:rPr lang="en-GB" sz="3200" dirty="0" err="1"/>
              <a:t>können</a:t>
            </a:r>
            <a:r>
              <a:rPr lang="en-GB" sz="3200" dirty="0"/>
              <a:t>...</a:t>
            </a:r>
          </a:p>
          <a:p>
            <a:pPr algn="just"/>
            <a:endParaRPr lang="en-GB" sz="3200" dirty="0"/>
          </a:p>
          <a:p>
            <a:pPr algn="just"/>
            <a:r>
              <a:rPr lang="en-GB" sz="3200" b="1" dirty="0"/>
              <a:t>Schwächen</a:t>
            </a:r>
            <a:r>
              <a:rPr lang="en-GB" sz="3200" dirty="0"/>
              <a:t>: </a:t>
            </a:r>
            <a:r>
              <a:rPr lang="en-GB" sz="3200" dirty="0" err="1"/>
              <a:t>Woran</a:t>
            </a:r>
            <a:r>
              <a:rPr lang="en-GB" sz="3200" dirty="0"/>
              <a:t> es </a:t>
            </a:r>
            <a:r>
              <a:rPr lang="en-GB" sz="3200" dirty="0" err="1"/>
              <a:t>Ihnen</a:t>
            </a:r>
            <a:r>
              <a:rPr lang="en-GB" sz="3200" dirty="0"/>
              <a:t> </a:t>
            </a:r>
            <a:r>
              <a:rPr lang="en-GB" sz="3200" dirty="0" err="1"/>
              <a:t>mangelt</a:t>
            </a:r>
            <a:r>
              <a:rPr lang="en-GB" sz="3200" dirty="0"/>
              <a:t>...</a:t>
            </a:r>
          </a:p>
          <a:p>
            <a:pPr algn="just"/>
            <a:endParaRPr lang="en-GB" sz="3200" dirty="0"/>
          </a:p>
          <a:p>
            <a:pPr algn="just"/>
            <a:r>
              <a:rPr lang="en-GB" sz="3200" b="1" dirty="0"/>
              <a:t>Chancen</a:t>
            </a:r>
            <a:r>
              <a:rPr lang="en-GB" sz="3200" dirty="0"/>
              <a:t>: Was </a:t>
            </a:r>
            <a:r>
              <a:rPr lang="de-DE" sz="3200" dirty="0"/>
              <a:t>Sie antreibt und was Ihre Höchstleistungen hervorruft...</a:t>
            </a:r>
            <a:endParaRPr lang="en-GB" sz="3200" dirty="0"/>
          </a:p>
          <a:p>
            <a:pPr algn="just"/>
            <a:endParaRPr lang="en-GB" sz="3200" dirty="0"/>
          </a:p>
          <a:p>
            <a:pPr algn="just"/>
            <a:r>
              <a:rPr lang="en-GB" sz="3200" b="1" dirty="0"/>
              <a:t>Bedrohungen</a:t>
            </a:r>
            <a:r>
              <a:rPr lang="en-GB" sz="3200" dirty="0"/>
              <a:t>: </a:t>
            </a:r>
            <a:r>
              <a:rPr lang="de-DE" sz="3200" dirty="0"/>
              <a:t>Was Ihnen Angst macht und was Sie am Handeln hindert...</a:t>
            </a: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3" name="Immagine 2">
            <a:extLst>
              <a:ext uri="{FF2B5EF4-FFF2-40B4-BE49-F238E27FC236}">
                <a16:creationId xmlns:a16="http://schemas.microsoft.com/office/drawing/2014/main" xmlns="" id="{0765460A-7142-4572-9A19-72E67A97A7B8}"/>
              </a:ext>
            </a:extLst>
          </p:cNvPr>
          <p:cNvPicPr>
            <a:picLocks noChangeAspect="1"/>
          </p:cNvPicPr>
          <p:nvPr/>
        </p:nvPicPr>
        <p:blipFill>
          <a:blip r:embed="rId3"/>
          <a:stretch>
            <a:fillRect/>
          </a:stretch>
        </p:blipFill>
        <p:spPr>
          <a:xfrm>
            <a:off x="7328127" y="2440956"/>
            <a:ext cx="2357437" cy="699102"/>
          </a:xfrm>
          <a:prstGeom prst="rect">
            <a:avLst/>
          </a:prstGeom>
        </p:spPr>
      </p:pic>
      <p:pic>
        <p:nvPicPr>
          <p:cNvPr id="4" name="Immagine 3">
            <a:extLst>
              <a:ext uri="{FF2B5EF4-FFF2-40B4-BE49-F238E27FC236}">
                <a16:creationId xmlns:a16="http://schemas.microsoft.com/office/drawing/2014/main" xmlns="" id="{861E0E03-A8A5-4A88-A9DA-126D5B32BAC4}"/>
              </a:ext>
            </a:extLst>
          </p:cNvPr>
          <p:cNvPicPr>
            <a:picLocks noChangeAspect="1"/>
          </p:cNvPicPr>
          <p:nvPr/>
        </p:nvPicPr>
        <p:blipFill>
          <a:blip r:embed="rId4"/>
          <a:stretch>
            <a:fillRect/>
          </a:stretch>
        </p:blipFill>
        <p:spPr>
          <a:xfrm>
            <a:off x="3030220" y="3867228"/>
            <a:ext cx="795338" cy="1032544"/>
          </a:xfrm>
          <a:prstGeom prst="rect">
            <a:avLst/>
          </a:prstGeom>
        </p:spPr>
      </p:pic>
      <p:pic>
        <p:nvPicPr>
          <p:cNvPr id="5" name="Immagine 4">
            <a:extLst>
              <a:ext uri="{FF2B5EF4-FFF2-40B4-BE49-F238E27FC236}">
                <a16:creationId xmlns:a16="http://schemas.microsoft.com/office/drawing/2014/main" xmlns="" id="{7229491B-93EB-4849-9E99-D8BE4AD1E950}"/>
              </a:ext>
            </a:extLst>
          </p:cNvPr>
          <p:cNvPicPr>
            <a:picLocks noChangeAspect="1"/>
          </p:cNvPicPr>
          <p:nvPr/>
        </p:nvPicPr>
        <p:blipFill>
          <a:blip r:embed="rId5"/>
          <a:stretch>
            <a:fillRect/>
          </a:stretch>
        </p:blipFill>
        <p:spPr>
          <a:xfrm>
            <a:off x="2705521" y="5343602"/>
            <a:ext cx="324699" cy="1032544"/>
          </a:xfrm>
          <a:prstGeom prst="rect">
            <a:avLst/>
          </a:prstGeom>
        </p:spPr>
      </p:pic>
      <p:pic>
        <p:nvPicPr>
          <p:cNvPr id="6" name="Immagine 5">
            <a:extLst>
              <a:ext uri="{FF2B5EF4-FFF2-40B4-BE49-F238E27FC236}">
                <a16:creationId xmlns:a16="http://schemas.microsoft.com/office/drawing/2014/main" xmlns="" id="{BD5D2BD5-F91E-429E-BD8B-0A6A104F93DD}"/>
              </a:ext>
            </a:extLst>
          </p:cNvPr>
          <p:cNvPicPr>
            <a:picLocks noChangeAspect="1"/>
          </p:cNvPicPr>
          <p:nvPr/>
        </p:nvPicPr>
        <p:blipFill>
          <a:blip r:embed="rId6"/>
          <a:stretch>
            <a:fillRect/>
          </a:stretch>
        </p:blipFill>
        <p:spPr>
          <a:xfrm>
            <a:off x="7122317" y="968111"/>
            <a:ext cx="1228032" cy="1330368"/>
          </a:xfrm>
          <a:prstGeom prst="rect">
            <a:avLst/>
          </a:prstGeom>
        </p:spPr>
      </p:pic>
      <p:sp>
        <p:nvSpPr>
          <p:cNvPr id="16"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06129" y="6166395"/>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Dieses Projekt wurde mit Unterstützung der Europäischen Kommission finanziert. Dieses Dokument und sein Inhalt spiegeln ausschließlich die Ansichten der Autoren wider, und die Kommission kann nicht für die Verwendung der darin enthaltenen Informationen verantwortlich gemacht werden</a:t>
            </a:r>
          </a:p>
        </p:txBody>
      </p:sp>
      <p:pic>
        <p:nvPicPr>
          <p:cNvPr id="17"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7" cstate="print"/>
          <a:stretch>
            <a:fillRect/>
          </a:stretch>
        </p:blipFill>
        <p:spPr>
          <a:xfrm>
            <a:off x="71846" y="6348374"/>
            <a:ext cx="1755570" cy="398758"/>
          </a:xfrm>
          <a:prstGeom prst="rect">
            <a:avLst/>
          </a:prstGeom>
        </p:spPr>
      </p:pic>
      <p:sp>
        <p:nvSpPr>
          <p:cNvPr id="18" name="CasellaDiTesto 17"/>
          <p:cNvSpPr txBox="1"/>
          <p:nvPr/>
        </p:nvSpPr>
        <p:spPr>
          <a:xfrm>
            <a:off x="7326893" y="6195282"/>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9" name="Immagin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V="1">
            <a:off x="6350029" y="6505807"/>
            <a:ext cx="976864" cy="348582"/>
          </a:xfrm>
          <a:prstGeom prst="rect">
            <a:avLst/>
          </a:prstGeom>
        </p:spPr>
      </p:pic>
    </p:spTree>
    <p:extLst>
      <p:ext uri="{BB962C8B-B14F-4D97-AF65-F5344CB8AC3E}">
        <p14:creationId xmlns:p14="http://schemas.microsoft.com/office/powerpoint/2010/main" val="32356574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701564" y="53543"/>
            <a:ext cx="9314087" cy="769441"/>
          </a:xfrm>
          <a:prstGeom prst="rect">
            <a:avLst/>
          </a:prstGeom>
          <a:noFill/>
        </p:spPr>
        <p:txBody>
          <a:bodyPr wrap="square" rtlCol="0">
            <a:spAutoFit/>
          </a:bodyPr>
          <a:lstStyle/>
          <a:p>
            <a:pPr algn="just"/>
            <a:r>
              <a:rPr lang="en-GB" sz="4400" b="1" dirty="0"/>
              <a:t>Die Punkte </a:t>
            </a:r>
            <a:r>
              <a:rPr lang="en-GB" sz="4400" b="1" dirty="0" err="1"/>
              <a:t>miteinander</a:t>
            </a:r>
            <a:r>
              <a:rPr lang="en-GB" sz="4400" b="1" dirty="0"/>
              <a:t> </a:t>
            </a:r>
            <a:r>
              <a:rPr lang="en-GB" sz="4400" b="1" dirty="0" err="1"/>
              <a:t>verbunden</a:t>
            </a:r>
            <a:r>
              <a:rPr lang="en-GB" sz="4400" b="1" dirty="0"/>
              <a:t>...</a:t>
            </a:r>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4031873"/>
          </a:xfrm>
          <a:prstGeom prst="rect">
            <a:avLst/>
          </a:prstGeom>
          <a:noFill/>
        </p:spPr>
        <p:txBody>
          <a:bodyPr wrap="square" rtlCol="0">
            <a:spAutoFit/>
          </a:bodyPr>
          <a:lstStyle/>
          <a:p>
            <a:pPr algn="just"/>
            <a:r>
              <a:rPr lang="en-GB" sz="3200" dirty="0"/>
              <a:t>Aus der gleichzeitigen Betrachtung der </a:t>
            </a:r>
            <a:r>
              <a:rPr lang="en-GB" sz="3200" dirty="0" err="1"/>
              <a:t>vier</a:t>
            </a:r>
            <a:r>
              <a:rPr lang="en-GB" sz="3200" dirty="0"/>
              <a:t> </a:t>
            </a:r>
            <a:r>
              <a:rPr lang="en-GB" sz="3200" dirty="0" err="1"/>
              <a:t>Variabeln</a:t>
            </a:r>
            <a:r>
              <a:rPr lang="en-GB" sz="3200" dirty="0"/>
              <a:t> ergibt sich hier eine vollständige Matrix, die das Wesentliche Ihrer Einstellungen, Verhaltensweisen und Werte aufzeigt. </a:t>
            </a:r>
          </a:p>
          <a:p>
            <a:pPr algn="just"/>
            <a:endParaRPr lang="en-GB" sz="3200" dirty="0"/>
          </a:p>
          <a:p>
            <a:pPr algn="just"/>
            <a:r>
              <a:rPr lang="de-DE" sz="3200" dirty="0"/>
              <a:t>Auf diese Weise wird es Ihnen viel leichter fallen zu verstehen, wie Sie Ihre Stärken nutzen können, um Ihre Ängste einzudämmen und sich selbst die günstigsten Bedingungen für Ihre Effizienz und Effektivität zu ermöglichen.</a:t>
            </a:r>
            <a:r>
              <a:rPr lang="en-GB" sz="3200" dirty="0"/>
              <a:t> </a:t>
            </a: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8"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06129" y="6166395"/>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Dieses Projekt wurde mit Unterstützung der Europäischen Kommission finanziert. Dieses Dokument und sein Inhalt spiegeln ausschließlich die Ansichten der Autoren wider, und die Kommission kann nicht für die Verwendung der darin enthaltenen Informationen verantwortlich gemacht werden</a:t>
            </a:r>
          </a:p>
        </p:txBody>
      </p:sp>
      <p:pic>
        <p:nvPicPr>
          <p:cNvPr id="9"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3" cstate="print"/>
          <a:stretch>
            <a:fillRect/>
          </a:stretch>
        </p:blipFill>
        <p:spPr>
          <a:xfrm>
            <a:off x="71846" y="6348374"/>
            <a:ext cx="1755570" cy="398758"/>
          </a:xfrm>
          <a:prstGeom prst="rect">
            <a:avLst/>
          </a:prstGeom>
        </p:spPr>
      </p:pic>
      <p:sp>
        <p:nvSpPr>
          <p:cNvPr id="16" name="CasellaDiTesto 17"/>
          <p:cNvSpPr txBox="1"/>
          <p:nvPr/>
        </p:nvSpPr>
        <p:spPr>
          <a:xfrm>
            <a:off x="7326893" y="6195282"/>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7" name="Immagin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50029" y="6505807"/>
            <a:ext cx="976864" cy="348582"/>
          </a:xfrm>
          <a:prstGeom prst="rect">
            <a:avLst/>
          </a:prstGeom>
        </p:spPr>
      </p:pic>
    </p:spTree>
    <p:extLst>
      <p:ext uri="{BB962C8B-B14F-4D97-AF65-F5344CB8AC3E}">
        <p14:creationId xmlns:p14="http://schemas.microsoft.com/office/powerpoint/2010/main" val="39762170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GB" sz="4800" b="1" dirty="0"/>
              <a:t>Die SWOT-Analyse </a:t>
            </a:r>
            <a:r>
              <a:rPr lang="en-GB" sz="4800" b="1" dirty="0" err="1"/>
              <a:t>einer</a:t>
            </a:r>
            <a:r>
              <a:rPr lang="en-GB" sz="4800" b="1" dirty="0"/>
              <a:t> Gruppe</a:t>
            </a:r>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7599182" cy="3539430"/>
          </a:xfrm>
          <a:prstGeom prst="rect">
            <a:avLst/>
          </a:prstGeom>
          <a:noFill/>
        </p:spPr>
        <p:txBody>
          <a:bodyPr wrap="square" rtlCol="0">
            <a:spAutoFit/>
          </a:bodyPr>
          <a:lstStyle/>
          <a:p>
            <a:pPr algn="just"/>
            <a:r>
              <a:rPr lang="de-DE" sz="3200" dirty="0"/>
              <a:t>In einem weiteren Schritt kann derselbe Prozess auf eine breitere Schicht statt auf das Individuum angewendet werden. </a:t>
            </a:r>
          </a:p>
          <a:p>
            <a:pPr algn="just"/>
            <a:endParaRPr lang="de-DE" sz="3200" dirty="0"/>
          </a:p>
          <a:p>
            <a:pPr algn="just"/>
            <a:r>
              <a:rPr lang="de-DE" sz="3200" dirty="0"/>
              <a:t>Dadurch werden die Dynamiken identifiziert, die das Team als Ganzes betreffen/ beeinflussen/ befähigen. </a:t>
            </a:r>
            <a:endParaRPr lang="en-GB" sz="32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2" name="Immagine 1">
            <a:extLst>
              <a:ext uri="{FF2B5EF4-FFF2-40B4-BE49-F238E27FC236}">
                <a16:creationId xmlns:a16="http://schemas.microsoft.com/office/drawing/2014/main" xmlns="" id="{9CD0DBFC-CAA6-4C6D-AE9B-4FFCB844C504}"/>
              </a:ext>
            </a:extLst>
          </p:cNvPr>
          <p:cNvPicPr>
            <a:picLocks noChangeAspect="1"/>
          </p:cNvPicPr>
          <p:nvPr/>
        </p:nvPicPr>
        <p:blipFill>
          <a:blip r:embed="rId3"/>
          <a:stretch>
            <a:fillRect/>
          </a:stretch>
        </p:blipFill>
        <p:spPr>
          <a:xfrm>
            <a:off x="8039891" y="2141130"/>
            <a:ext cx="3945280" cy="2575740"/>
          </a:xfrm>
          <a:prstGeom prst="rect">
            <a:avLst/>
          </a:prstGeom>
        </p:spPr>
      </p:pic>
      <p:sp>
        <p:nvSpPr>
          <p:cNvPr id="9"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06129" y="6166395"/>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Dieses Projekt wurde mit Unterstützung der Europäischen Kommission finanziert. Dieses Dokument und sein Inhalt spiegeln ausschließlich die Ansichten der Autoren wider, und die Kommission kann nicht für die Verwendung der darin enthaltenen Informationen verantwortlich gemacht werden</a:t>
            </a:r>
          </a:p>
        </p:txBody>
      </p:sp>
      <p:pic>
        <p:nvPicPr>
          <p:cNvPr id="16"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4" cstate="print"/>
          <a:stretch>
            <a:fillRect/>
          </a:stretch>
        </p:blipFill>
        <p:spPr>
          <a:xfrm>
            <a:off x="71846" y="6348374"/>
            <a:ext cx="1755570" cy="398758"/>
          </a:xfrm>
          <a:prstGeom prst="rect">
            <a:avLst/>
          </a:prstGeom>
        </p:spPr>
      </p:pic>
      <p:sp>
        <p:nvSpPr>
          <p:cNvPr id="17" name="CasellaDiTesto 17"/>
          <p:cNvSpPr txBox="1"/>
          <p:nvPr/>
        </p:nvSpPr>
        <p:spPr>
          <a:xfrm>
            <a:off x="7326893" y="6195282"/>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8" name="Immagin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50029" y="6505807"/>
            <a:ext cx="976864" cy="348582"/>
          </a:xfrm>
          <a:prstGeom prst="rect">
            <a:avLst/>
          </a:prstGeom>
        </p:spPr>
      </p:pic>
    </p:spTree>
    <p:extLst>
      <p:ext uri="{BB962C8B-B14F-4D97-AF65-F5344CB8AC3E}">
        <p14:creationId xmlns:p14="http://schemas.microsoft.com/office/powerpoint/2010/main" val="9644133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18834" y="203374"/>
            <a:ext cx="9314087" cy="584775"/>
          </a:xfrm>
          <a:prstGeom prst="rect">
            <a:avLst/>
          </a:prstGeom>
          <a:noFill/>
        </p:spPr>
        <p:txBody>
          <a:bodyPr wrap="square" rtlCol="0">
            <a:spAutoFit/>
          </a:bodyPr>
          <a:lstStyle/>
          <a:p>
            <a:pPr algn="just"/>
            <a:r>
              <a:rPr lang="en-GB" sz="3200" b="1" dirty="0" err="1"/>
              <a:t>Zur</a:t>
            </a:r>
            <a:r>
              <a:rPr lang="en-GB" sz="3200" b="1" dirty="0"/>
              <a:t> </a:t>
            </a:r>
            <a:r>
              <a:rPr lang="en-GB" sz="3200" b="1" dirty="0" err="1"/>
              <a:t>Wiederholung</a:t>
            </a:r>
            <a:r>
              <a:rPr lang="en-GB" sz="3200" b="1" dirty="0"/>
              <a:t>: </a:t>
            </a:r>
            <a:r>
              <a:rPr lang="en-GB" sz="3200" b="1" dirty="0" err="1"/>
              <a:t>Checkliste</a:t>
            </a:r>
            <a:r>
              <a:rPr lang="en-GB" sz="3200" b="1" dirty="0"/>
              <a:t> </a:t>
            </a:r>
            <a:r>
              <a:rPr lang="en-GB" sz="3200" b="1" dirty="0" err="1"/>
              <a:t>für</a:t>
            </a:r>
            <a:r>
              <a:rPr lang="en-GB" sz="3200" b="1" dirty="0"/>
              <a:t> die </a:t>
            </a:r>
            <a:r>
              <a:rPr lang="en-GB" sz="3200" b="1" dirty="0" err="1"/>
              <a:t>Selbstkontrolle</a:t>
            </a:r>
            <a:r>
              <a:rPr lang="en-GB" sz="3200" b="1" dirty="0"/>
              <a:t> </a:t>
            </a:r>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1015663"/>
          </a:xfrm>
          <a:prstGeom prst="rect">
            <a:avLst/>
          </a:prstGeom>
          <a:noFill/>
        </p:spPr>
        <p:txBody>
          <a:bodyPr wrap="square" rtlCol="0">
            <a:spAutoFit/>
          </a:bodyPr>
          <a:lstStyle/>
          <a:p>
            <a:pPr algn="just"/>
            <a:r>
              <a:rPr lang="de-DE" sz="2000" dirty="0"/>
              <a:t>Auf der Grundlage der vorangegangenen Inhalte können Sie nun gerne mit dem SWOT-Modell arbeiten und üben. Versuchen Sie, Stärken und Schwächen Ihrer eigenen Person zu benennen und die Einflussfaktoren zu identifizieren, die Ihre größten Potenziale auslösen oder hemmen... </a:t>
            </a:r>
            <a:endParaRPr lang="en-GB" sz="20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graphicFrame>
        <p:nvGraphicFramePr>
          <p:cNvPr id="3" name="Tabella 3">
            <a:extLst>
              <a:ext uri="{FF2B5EF4-FFF2-40B4-BE49-F238E27FC236}">
                <a16:creationId xmlns:a16="http://schemas.microsoft.com/office/drawing/2014/main" xmlns="" id="{422D1347-3E79-4B07-A2A4-4E6EBB3E5275}"/>
              </a:ext>
            </a:extLst>
          </p:cNvPr>
          <p:cNvGraphicFramePr>
            <a:graphicFrameLocks noGrp="1"/>
          </p:cNvGraphicFramePr>
          <p:nvPr>
            <p:extLst>
              <p:ext uri="{D42A27DB-BD31-4B8C-83A1-F6EECF244321}">
                <p14:modId xmlns:p14="http://schemas.microsoft.com/office/powerpoint/2010/main" val="993492341"/>
              </p:ext>
            </p:extLst>
          </p:nvPr>
        </p:nvGraphicFramePr>
        <p:xfrm>
          <a:off x="2032000" y="2585036"/>
          <a:ext cx="8128000" cy="311912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xmlns="" val="1018999409"/>
                    </a:ext>
                  </a:extLst>
                </a:gridCol>
                <a:gridCol w="4064000">
                  <a:extLst>
                    <a:ext uri="{9D8B030D-6E8A-4147-A177-3AD203B41FA5}">
                      <a16:colId xmlns:a16="http://schemas.microsoft.com/office/drawing/2014/main" xmlns="" val="2850110377"/>
                    </a:ext>
                  </a:extLst>
                </a:gridCol>
              </a:tblGrid>
              <a:tr h="370840">
                <a:tc>
                  <a:txBody>
                    <a:bodyPr/>
                    <a:lstStyle/>
                    <a:p>
                      <a:pPr algn="ctr"/>
                      <a:r>
                        <a:rPr lang="en-GB" sz="1800" b="1" dirty="0"/>
                        <a:t>Stärken </a:t>
                      </a:r>
                      <a:endParaRPr lang="it-IT" dirty="0"/>
                    </a:p>
                  </a:txBody>
                  <a:tcPr>
                    <a:solidFill>
                      <a:srgbClr val="E08041"/>
                    </a:solidFill>
                  </a:tcPr>
                </a:tc>
                <a:tc>
                  <a:txBody>
                    <a:bodyPr/>
                    <a:lstStyle/>
                    <a:p>
                      <a:pPr algn="ctr"/>
                      <a:r>
                        <a:rPr lang="en-GB" sz="1800" b="1" dirty="0" err="1"/>
                        <a:t>Schwächen</a:t>
                      </a:r>
                      <a:endParaRPr lang="it-IT" dirty="0"/>
                    </a:p>
                  </a:txBody>
                  <a:tcPr>
                    <a:solidFill>
                      <a:srgbClr val="E08041"/>
                    </a:solidFill>
                  </a:tcPr>
                </a:tc>
                <a:extLst>
                  <a:ext uri="{0D108BD9-81ED-4DB2-BD59-A6C34878D82A}">
                    <a16:rowId xmlns:a16="http://schemas.microsoft.com/office/drawing/2014/main" xmlns="" val="14206857"/>
                  </a:ext>
                </a:extLst>
              </a:tr>
              <a:tr h="370840">
                <a:tc>
                  <a:txBody>
                    <a:bodyPr/>
                    <a:lstStyle/>
                    <a:p>
                      <a:pPr marL="285750" indent="-285750" algn="l">
                        <a:buFont typeface="Arial" panose="020B0604020202020204" pitchFamily="34" charset="0"/>
                        <a:buChar char="•"/>
                      </a:pPr>
                      <a:r>
                        <a:rPr lang="it-IT" dirty="0"/>
                        <a:t>…</a:t>
                      </a:r>
                    </a:p>
                    <a:p>
                      <a:pPr algn="l"/>
                      <a:endParaRPr lang="it-IT" dirty="0"/>
                    </a:p>
                    <a:p>
                      <a:pPr algn="l"/>
                      <a:endParaRPr lang="it-IT" dirty="0"/>
                    </a:p>
                    <a:p>
                      <a:pPr algn="l"/>
                      <a:endParaRPr lang="it-IT" dirty="0"/>
                    </a:p>
                  </a:txBody>
                  <a:tcPr>
                    <a:solidFill>
                      <a:schemeClr val="accent2">
                        <a:lumMod val="40000"/>
                        <a:lumOff val="60000"/>
                      </a:schemeClr>
                    </a:solidFill>
                  </a:tcPr>
                </a:tc>
                <a:tc>
                  <a:txBody>
                    <a:bodyPr/>
                    <a:lstStyle/>
                    <a:p>
                      <a:pPr marL="285750" indent="-285750" algn="l">
                        <a:buFont typeface="Arial" panose="020B0604020202020204" pitchFamily="34" charset="0"/>
                        <a:buChar char="•"/>
                      </a:pPr>
                      <a:r>
                        <a:rPr lang="it-IT" dirty="0"/>
                        <a:t>…</a:t>
                      </a:r>
                    </a:p>
                  </a:txBody>
                  <a:tcPr>
                    <a:solidFill>
                      <a:schemeClr val="accent2">
                        <a:lumMod val="40000"/>
                        <a:lumOff val="60000"/>
                      </a:schemeClr>
                    </a:solidFill>
                  </a:tcPr>
                </a:tc>
                <a:extLst>
                  <a:ext uri="{0D108BD9-81ED-4DB2-BD59-A6C34878D82A}">
                    <a16:rowId xmlns:a16="http://schemas.microsoft.com/office/drawing/2014/main" xmlns="" val="3021921196"/>
                  </a:ext>
                </a:extLst>
              </a:tr>
              <a:tr h="370840">
                <a:tc>
                  <a:txBody>
                    <a:bodyPr/>
                    <a:lstStyle/>
                    <a:p>
                      <a:pPr algn="ctr"/>
                      <a:r>
                        <a:rPr lang="en-GB" sz="1800" b="1" dirty="0" err="1">
                          <a:solidFill>
                            <a:schemeClr val="bg1"/>
                          </a:solidFill>
                        </a:rPr>
                        <a:t>Chancen</a:t>
                      </a:r>
                      <a:endParaRPr lang="it-IT" dirty="0">
                        <a:solidFill>
                          <a:schemeClr val="bg1"/>
                        </a:solidFill>
                      </a:endParaRPr>
                    </a:p>
                  </a:txBody>
                  <a:tcPr>
                    <a:solidFill>
                      <a:srgbClr val="E08041"/>
                    </a:solidFill>
                  </a:tcPr>
                </a:tc>
                <a:tc>
                  <a:txBody>
                    <a:bodyPr/>
                    <a:lstStyle/>
                    <a:p>
                      <a:pPr algn="ctr"/>
                      <a:r>
                        <a:rPr lang="en-GB" sz="1800" b="1" dirty="0">
                          <a:solidFill>
                            <a:schemeClr val="bg1"/>
                          </a:solidFill>
                        </a:rPr>
                        <a:t>Bedrohungen</a:t>
                      </a:r>
                      <a:endParaRPr lang="it-IT" dirty="0">
                        <a:solidFill>
                          <a:schemeClr val="bg1"/>
                        </a:solidFill>
                      </a:endParaRPr>
                    </a:p>
                  </a:txBody>
                  <a:tcPr>
                    <a:solidFill>
                      <a:srgbClr val="E08041"/>
                    </a:solidFill>
                  </a:tcPr>
                </a:tc>
                <a:extLst>
                  <a:ext uri="{0D108BD9-81ED-4DB2-BD59-A6C34878D82A}">
                    <a16:rowId xmlns:a16="http://schemas.microsoft.com/office/drawing/2014/main" xmlns="" val="2868546665"/>
                  </a:ext>
                </a:extLst>
              </a:tr>
              <a:tr h="370840">
                <a:tc>
                  <a:txBody>
                    <a:bodyPr/>
                    <a:lstStyle/>
                    <a:p>
                      <a:pPr marL="285750" indent="-285750" algn="l">
                        <a:buFont typeface="Arial" panose="020B0604020202020204" pitchFamily="34" charset="0"/>
                        <a:buChar char="•"/>
                      </a:pPr>
                      <a:r>
                        <a:rPr lang="it-IT" dirty="0"/>
                        <a:t>…</a:t>
                      </a:r>
                    </a:p>
                    <a:p>
                      <a:pPr algn="l"/>
                      <a:endParaRPr lang="it-IT" dirty="0"/>
                    </a:p>
                    <a:p>
                      <a:pPr algn="l"/>
                      <a:endParaRPr lang="it-IT" dirty="0"/>
                    </a:p>
                    <a:p>
                      <a:pPr algn="l"/>
                      <a:endParaRPr lang="it-IT" dirty="0"/>
                    </a:p>
                  </a:txBody>
                  <a:tcPr>
                    <a:solidFill>
                      <a:schemeClr val="accent2">
                        <a:lumMod val="40000"/>
                        <a:lumOff val="60000"/>
                      </a:schemeClr>
                    </a:solidFill>
                  </a:tcPr>
                </a:tc>
                <a:tc>
                  <a:txBody>
                    <a:bodyPr/>
                    <a:lstStyle/>
                    <a:p>
                      <a:pPr marL="285750" indent="-285750" algn="l">
                        <a:buFont typeface="Arial" panose="020B0604020202020204" pitchFamily="34" charset="0"/>
                        <a:buChar char="•"/>
                      </a:pPr>
                      <a:r>
                        <a:rPr lang="it-IT" dirty="0"/>
                        <a:t>… </a:t>
                      </a:r>
                    </a:p>
                  </a:txBody>
                  <a:tcPr>
                    <a:solidFill>
                      <a:schemeClr val="accent2">
                        <a:lumMod val="40000"/>
                        <a:lumOff val="60000"/>
                      </a:schemeClr>
                    </a:solidFill>
                  </a:tcPr>
                </a:tc>
                <a:extLst>
                  <a:ext uri="{0D108BD9-81ED-4DB2-BD59-A6C34878D82A}">
                    <a16:rowId xmlns:a16="http://schemas.microsoft.com/office/drawing/2014/main" xmlns="" val="695476492"/>
                  </a:ext>
                </a:extLst>
              </a:tr>
            </a:tbl>
          </a:graphicData>
        </a:graphic>
      </p:graphicFrame>
      <p:sp>
        <p:nvSpPr>
          <p:cNvPr id="9"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06129" y="6166395"/>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Dieses Projekt wurde mit Unterstützung der Europäischen Kommission finanziert. Dieses Dokument und sein Inhalt spiegeln ausschließlich die Ansichten der Autoren wider, und die Kommission kann nicht für die Verwendung der darin enthaltenen Informationen verantwortlich gemacht werden</a:t>
            </a:r>
          </a:p>
        </p:txBody>
      </p:sp>
      <p:pic>
        <p:nvPicPr>
          <p:cNvPr id="16"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3" cstate="print"/>
          <a:stretch>
            <a:fillRect/>
          </a:stretch>
        </p:blipFill>
        <p:spPr>
          <a:xfrm>
            <a:off x="71846" y="6348374"/>
            <a:ext cx="1755570" cy="398758"/>
          </a:xfrm>
          <a:prstGeom prst="rect">
            <a:avLst/>
          </a:prstGeom>
        </p:spPr>
      </p:pic>
      <p:sp>
        <p:nvSpPr>
          <p:cNvPr id="17" name="CasellaDiTesto 17"/>
          <p:cNvSpPr txBox="1"/>
          <p:nvPr/>
        </p:nvSpPr>
        <p:spPr>
          <a:xfrm>
            <a:off x="7326893" y="6195282"/>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8" name="Immagin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50029" y="6505807"/>
            <a:ext cx="976864" cy="348582"/>
          </a:xfrm>
          <a:prstGeom prst="rect">
            <a:avLst/>
          </a:prstGeom>
        </p:spPr>
      </p:pic>
    </p:spTree>
    <p:extLst>
      <p:ext uri="{BB962C8B-B14F-4D97-AF65-F5344CB8AC3E}">
        <p14:creationId xmlns:p14="http://schemas.microsoft.com/office/powerpoint/2010/main" val="1029731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8CF944C-90D7-4E05-A45D-9A021A21BA9B}"/>
              </a:ext>
            </a:extLst>
          </p:cNvPr>
          <p:cNvPicPr>
            <a:picLocks noChangeAspect="1"/>
          </p:cNvPicPr>
          <p:nvPr/>
        </p:nvPicPr>
        <p:blipFill>
          <a:blip r:embed="rId2" cstate="print"/>
          <a:stretch>
            <a:fillRect/>
          </a:stretch>
        </p:blipFill>
        <p:spPr>
          <a:xfrm>
            <a:off x="4322200" y="39200"/>
            <a:ext cx="3547601" cy="3255635"/>
          </a:xfrm>
          <a:prstGeom prst="rect">
            <a:avLst/>
          </a:prstGeom>
        </p:spPr>
      </p:pic>
      <p:pic>
        <p:nvPicPr>
          <p:cNvPr id="6" name="Picture 5">
            <a:extLst>
              <a:ext uri="{FF2B5EF4-FFF2-40B4-BE49-F238E27FC236}">
                <a16:creationId xmlns:a16="http://schemas.microsoft.com/office/drawing/2014/main" xmlns="" id="{EEB9CAE6-1F3B-4B21-914E-48C152BC7073}"/>
              </a:ext>
            </a:extLst>
          </p:cNvPr>
          <p:cNvPicPr>
            <a:picLocks noChangeAspect="1"/>
          </p:cNvPicPr>
          <p:nvPr/>
        </p:nvPicPr>
        <p:blipFill>
          <a:blip r:embed="rId3" cstate="print"/>
          <a:stretch>
            <a:fillRect/>
          </a:stretch>
        </p:blipFill>
        <p:spPr>
          <a:xfrm>
            <a:off x="0" y="39200"/>
            <a:ext cx="2886891" cy="807606"/>
          </a:xfrm>
          <a:prstGeom prst="rect">
            <a:avLst/>
          </a:prstGeom>
        </p:spPr>
      </p:pic>
      <p:sp>
        <p:nvSpPr>
          <p:cNvPr id="8" name="CasellaDiTesto 11">
            <a:extLst>
              <a:ext uri="{FF2B5EF4-FFF2-40B4-BE49-F238E27FC236}">
                <a16:creationId xmlns:a16="http://schemas.microsoft.com/office/drawing/2014/main" xmlns="" id="{A40DE74E-6CAB-4B5B-BA23-508F110CA1BB}"/>
              </a:ext>
            </a:extLst>
          </p:cNvPr>
          <p:cNvSpPr txBox="1"/>
          <p:nvPr/>
        </p:nvSpPr>
        <p:spPr>
          <a:xfrm>
            <a:off x="264524" y="3227885"/>
            <a:ext cx="11662953" cy="1692771"/>
          </a:xfrm>
          <a:prstGeom prst="rect">
            <a:avLst/>
          </a:prstGeom>
          <a:noFill/>
        </p:spPr>
        <p:txBody>
          <a:bodyPr wrap="square" rtlCol="0">
            <a:spAutoFit/>
          </a:bodyPr>
          <a:lstStyle/>
          <a:p>
            <a:pPr algn="ctr"/>
            <a:r>
              <a:rPr lang="en-GB" sz="4400" b="1" dirty="0"/>
              <a:t>2.1 Selbstwahrnehmung und Selbstwirksamkeit</a:t>
            </a:r>
          </a:p>
          <a:p>
            <a:pPr algn="ctr"/>
            <a:endParaRPr lang="en-GB" sz="1600" b="1" dirty="0"/>
          </a:p>
          <a:p>
            <a:pPr algn="ctr"/>
            <a:r>
              <a:rPr lang="en-GB" sz="4400" b="1" dirty="0"/>
              <a:t>2.1.C Beeinflussen Sie den Verlauf der Ereignisse </a:t>
            </a:r>
          </a:p>
        </p:txBody>
      </p:sp>
      <p:sp>
        <p:nvSpPr>
          <p:cNvPr id="9"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06129" y="6166395"/>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Dieses Projekt wurde mit Unterstützung der Europäischen Kommission finanziert. Dieses Dokument und sein Inhalt spiegeln ausschließlich die Ansichten der Autoren wider, und die Kommission kann nicht für die Verwendung der darin enthaltenen Informationen verantwortlich gemacht werden</a:t>
            </a:r>
          </a:p>
        </p:txBody>
      </p:sp>
      <p:pic>
        <p:nvPicPr>
          <p:cNvPr id="11"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4" cstate="print"/>
          <a:stretch>
            <a:fillRect/>
          </a:stretch>
        </p:blipFill>
        <p:spPr>
          <a:xfrm>
            <a:off x="71846" y="6348374"/>
            <a:ext cx="1755570" cy="398758"/>
          </a:xfrm>
          <a:prstGeom prst="rect">
            <a:avLst/>
          </a:prstGeom>
        </p:spPr>
      </p:pic>
      <p:sp>
        <p:nvSpPr>
          <p:cNvPr id="12" name="CasellaDiTesto 17"/>
          <p:cNvSpPr txBox="1"/>
          <p:nvPr/>
        </p:nvSpPr>
        <p:spPr>
          <a:xfrm>
            <a:off x="7326893" y="6195282"/>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3" name="Immagin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50029" y="6505807"/>
            <a:ext cx="976864" cy="348582"/>
          </a:xfrm>
          <a:prstGeom prst="rect">
            <a:avLst/>
          </a:prstGeom>
        </p:spPr>
      </p:pic>
    </p:spTree>
    <p:extLst>
      <p:ext uri="{BB962C8B-B14F-4D97-AF65-F5344CB8AC3E}">
        <p14:creationId xmlns:p14="http://schemas.microsoft.com/office/powerpoint/2010/main" val="37633859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GB" sz="4800" b="1" dirty="0"/>
              <a:t>Dinge aussortieren...</a:t>
            </a:r>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94062" y="1175659"/>
            <a:ext cx="11416938" cy="4031873"/>
          </a:xfrm>
          <a:prstGeom prst="rect">
            <a:avLst/>
          </a:prstGeom>
          <a:noFill/>
        </p:spPr>
        <p:txBody>
          <a:bodyPr wrap="square" rtlCol="0">
            <a:spAutoFit/>
          </a:bodyPr>
          <a:lstStyle/>
          <a:p>
            <a:pPr algn="just"/>
            <a:r>
              <a:rPr lang="en-GB" sz="3200" dirty="0"/>
              <a:t>Was gerade über Selbstwahrnehmung, Selbstwirksamkeit und SWOT gesagt wurde, finden Sie konkret in den Möglichkeiten, wie Sie einen positiven Einfluss auf Ereignisse und Menschen erzeugen können. </a:t>
            </a:r>
          </a:p>
          <a:p>
            <a:pPr algn="just"/>
            <a:endParaRPr lang="en-GB" sz="3200" dirty="0"/>
          </a:p>
          <a:p>
            <a:pPr algn="just"/>
            <a:endParaRPr lang="en-GB" sz="3200" dirty="0"/>
          </a:p>
          <a:p>
            <a:pPr algn="just"/>
            <a:endParaRPr lang="en-GB" sz="3200" dirty="0"/>
          </a:p>
          <a:p>
            <a:pPr algn="just"/>
            <a:r>
              <a:rPr lang="en-GB" sz="3200" dirty="0"/>
              <a:t>Behalten Sie immer ein Auge darauf, was um Sie herum passiert, testen Sie einen Plan B und bereiten Sie sich auf das Schlimmste vor, was passieren kann.</a:t>
            </a: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2" name="Immagine 1">
            <a:extLst>
              <a:ext uri="{FF2B5EF4-FFF2-40B4-BE49-F238E27FC236}">
                <a16:creationId xmlns:a16="http://schemas.microsoft.com/office/drawing/2014/main" xmlns="" id="{D4D18F89-335B-4887-BE40-032CF82AB001}"/>
              </a:ext>
            </a:extLst>
          </p:cNvPr>
          <p:cNvPicPr>
            <a:picLocks noChangeAspect="1"/>
          </p:cNvPicPr>
          <p:nvPr/>
        </p:nvPicPr>
        <p:blipFill>
          <a:blip r:embed="rId3"/>
          <a:stretch>
            <a:fillRect/>
          </a:stretch>
        </p:blipFill>
        <p:spPr>
          <a:xfrm>
            <a:off x="5321481" y="2786228"/>
            <a:ext cx="1562100" cy="1609725"/>
          </a:xfrm>
          <a:prstGeom prst="rect">
            <a:avLst/>
          </a:prstGeom>
        </p:spPr>
      </p:pic>
      <p:sp>
        <p:nvSpPr>
          <p:cNvPr id="9"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06129" y="6166395"/>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Dieses Projekt wurde mit Unterstützung der Europäischen Kommission finanziert. Dieses Dokument und sein Inhalt spiegeln ausschließlich die Ansichten der Autoren wider, und die Kommission kann nicht für die Verwendung der darin enthaltenen Informationen verantwortlich gemacht werden</a:t>
            </a:r>
          </a:p>
        </p:txBody>
      </p:sp>
      <p:pic>
        <p:nvPicPr>
          <p:cNvPr id="16"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4" cstate="print"/>
          <a:stretch>
            <a:fillRect/>
          </a:stretch>
        </p:blipFill>
        <p:spPr>
          <a:xfrm>
            <a:off x="71846" y="6348374"/>
            <a:ext cx="1755570" cy="398758"/>
          </a:xfrm>
          <a:prstGeom prst="rect">
            <a:avLst/>
          </a:prstGeom>
        </p:spPr>
      </p:pic>
      <p:sp>
        <p:nvSpPr>
          <p:cNvPr id="17" name="CasellaDiTesto 17"/>
          <p:cNvSpPr txBox="1"/>
          <p:nvPr/>
        </p:nvSpPr>
        <p:spPr>
          <a:xfrm>
            <a:off x="7326893" y="6195282"/>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8" name="Immagin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50029" y="6505807"/>
            <a:ext cx="976864" cy="348582"/>
          </a:xfrm>
          <a:prstGeom prst="rect">
            <a:avLst/>
          </a:prstGeom>
        </p:spPr>
      </p:pic>
    </p:spTree>
    <p:extLst>
      <p:ext uri="{BB962C8B-B14F-4D97-AF65-F5344CB8AC3E}">
        <p14:creationId xmlns:p14="http://schemas.microsoft.com/office/powerpoint/2010/main" val="438609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GB" sz="4800" b="1" dirty="0"/>
              <a:t>Eine kurze Rekapitulation</a:t>
            </a:r>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0" y="1460139"/>
            <a:ext cx="9170807" cy="4401205"/>
          </a:xfrm>
          <a:prstGeom prst="rect">
            <a:avLst/>
          </a:prstGeom>
          <a:noFill/>
        </p:spPr>
        <p:txBody>
          <a:bodyPr wrap="square" rtlCol="0">
            <a:spAutoFit/>
          </a:bodyPr>
          <a:lstStyle/>
          <a:p>
            <a:pPr marL="514350" indent="-514350" algn="just">
              <a:buFont typeface="+mj-lt"/>
              <a:buAutoNum type="arabicPeriod"/>
            </a:pPr>
            <a:r>
              <a:rPr lang="en-GB" sz="2800" dirty="0"/>
              <a:t>Die Beurteilung und Bewertung </a:t>
            </a:r>
            <a:r>
              <a:rPr lang="en-GB" sz="2800" dirty="0" err="1"/>
              <a:t>Ihrer</a:t>
            </a:r>
            <a:r>
              <a:rPr lang="en-GB" sz="2800" dirty="0"/>
              <a:t> SWOT-Analyse bringt wesentliche (Dis-)Funktionalitäten </a:t>
            </a:r>
            <a:r>
              <a:rPr lang="en-GB" sz="2800" dirty="0" err="1"/>
              <a:t>Ihrer</a:t>
            </a:r>
            <a:r>
              <a:rPr lang="en-GB" sz="2800" dirty="0"/>
              <a:t> </a:t>
            </a:r>
            <a:r>
              <a:rPr lang="en-GB" sz="2800" dirty="0" err="1"/>
              <a:t>Vorgehensweise</a:t>
            </a:r>
            <a:r>
              <a:rPr lang="en-GB" sz="2800" dirty="0"/>
              <a:t> ans Licht;</a:t>
            </a:r>
          </a:p>
          <a:p>
            <a:pPr marL="514350" indent="-514350" algn="just">
              <a:buFont typeface="+mj-lt"/>
              <a:buAutoNum type="arabicPeriod"/>
            </a:pPr>
            <a:endParaRPr lang="en-GB" sz="2800" dirty="0"/>
          </a:p>
          <a:p>
            <a:pPr marL="514350" indent="-514350" algn="just">
              <a:buFont typeface="+mj-lt"/>
              <a:buAutoNum type="arabicPeriod"/>
            </a:pPr>
            <a:r>
              <a:rPr lang="de-DE" sz="2800" dirty="0"/>
              <a:t>Mit diesen Überlegungen werden Sie auf mehreren Ebenen der sozialen Kompetenzen eine große Leistungsfähigkeit erlangen... </a:t>
            </a:r>
            <a:endParaRPr lang="en-GB" sz="2800" dirty="0"/>
          </a:p>
          <a:p>
            <a:pPr marL="514350" indent="-514350" algn="just">
              <a:buFont typeface="+mj-lt"/>
              <a:buAutoNum type="arabicPeriod"/>
            </a:pPr>
            <a:endParaRPr lang="en-GB" sz="2800" dirty="0"/>
          </a:p>
          <a:p>
            <a:pPr marL="514350" indent="-514350" algn="just">
              <a:buFont typeface="+mj-lt"/>
              <a:buAutoNum type="arabicPeriod"/>
            </a:pPr>
            <a:r>
              <a:rPr lang="en-GB" sz="2800" dirty="0"/>
              <a:t>...die Ihnen wiederum helfen werden, als Unternehmer und Führungskraft viel effizienter und effektiver zu sein.</a:t>
            </a: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3" name="Immagine 2">
            <a:extLst>
              <a:ext uri="{FF2B5EF4-FFF2-40B4-BE49-F238E27FC236}">
                <a16:creationId xmlns:a16="http://schemas.microsoft.com/office/drawing/2014/main" xmlns="" id="{BA5C0DB6-E3D3-4049-9F73-F6D80093571D}"/>
              </a:ext>
            </a:extLst>
          </p:cNvPr>
          <p:cNvPicPr>
            <a:picLocks noChangeAspect="1"/>
          </p:cNvPicPr>
          <p:nvPr/>
        </p:nvPicPr>
        <p:blipFill>
          <a:blip r:embed="rId3"/>
          <a:stretch>
            <a:fillRect/>
          </a:stretch>
        </p:blipFill>
        <p:spPr>
          <a:xfrm>
            <a:off x="10197393" y="1355580"/>
            <a:ext cx="1288869" cy="1333830"/>
          </a:xfrm>
          <a:prstGeom prst="rect">
            <a:avLst/>
          </a:prstGeom>
        </p:spPr>
      </p:pic>
      <p:pic>
        <p:nvPicPr>
          <p:cNvPr id="4" name="Immagine 3">
            <a:extLst>
              <a:ext uri="{FF2B5EF4-FFF2-40B4-BE49-F238E27FC236}">
                <a16:creationId xmlns:a16="http://schemas.microsoft.com/office/drawing/2014/main" xmlns="" id="{9DDE32B5-892D-4A3D-A1B3-0EFE9B9FCDD1}"/>
              </a:ext>
            </a:extLst>
          </p:cNvPr>
          <p:cNvPicPr>
            <a:picLocks noChangeAspect="1"/>
          </p:cNvPicPr>
          <p:nvPr/>
        </p:nvPicPr>
        <p:blipFill>
          <a:blip r:embed="rId4"/>
          <a:stretch>
            <a:fillRect/>
          </a:stretch>
        </p:blipFill>
        <p:spPr>
          <a:xfrm>
            <a:off x="9940012" y="3069736"/>
            <a:ext cx="1803628" cy="1419119"/>
          </a:xfrm>
          <a:prstGeom prst="rect">
            <a:avLst/>
          </a:prstGeom>
        </p:spPr>
      </p:pic>
      <p:pic>
        <p:nvPicPr>
          <p:cNvPr id="5" name="Immagine 4">
            <a:extLst>
              <a:ext uri="{FF2B5EF4-FFF2-40B4-BE49-F238E27FC236}">
                <a16:creationId xmlns:a16="http://schemas.microsoft.com/office/drawing/2014/main" xmlns="" id="{CB948671-32B0-4406-B8B1-E2F1CF529FB8}"/>
              </a:ext>
            </a:extLst>
          </p:cNvPr>
          <p:cNvPicPr>
            <a:picLocks noChangeAspect="1"/>
          </p:cNvPicPr>
          <p:nvPr/>
        </p:nvPicPr>
        <p:blipFill>
          <a:blip r:embed="rId5"/>
          <a:stretch>
            <a:fillRect/>
          </a:stretch>
        </p:blipFill>
        <p:spPr>
          <a:xfrm>
            <a:off x="10177458" y="4869181"/>
            <a:ext cx="1328737" cy="992163"/>
          </a:xfrm>
          <a:prstGeom prst="rect">
            <a:avLst/>
          </a:prstGeom>
        </p:spPr>
      </p:pic>
      <p:sp>
        <p:nvSpPr>
          <p:cNvPr id="16"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06129" y="6166395"/>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Dieses Projekt wurde mit Unterstützung der Europäischen Kommission finanziert. Dieses Dokument und sein Inhalt spiegeln ausschließlich die Ansichten der Autoren wider, und die Kommission kann nicht für die Verwendung der darin enthaltenen Informationen verantwortlich gemacht werden</a:t>
            </a:r>
          </a:p>
        </p:txBody>
      </p:sp>
      <p:pic>
        <p:nvPicPr>
          <p:cNvPr id="17"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6" cstate="print"/>
          <a:stretch>
            <a:fillRect/>
          </a:stretch>
        </p:blipFill>
        <p:spPr>
          <a:xfrm>
            <a:off x="71846" y="6348374"/>
            <a:ext cx="1755570" cy="398758"/>
          </a:xfrm>
          <a:prstGeom prst="rect">
            <a:avLst/>
          </a:prstGeom>
        </p:spPr>
      </p:pic>
      <p:sp>
        <p:nvSpPr>
          <p:cNvPr id="18" name="CasellaDiTesto 17"/>
          <p:cNvSpPr txBox="1"/>
          <p:nvPr/>
        </p:nvSpPr>
        <p:spPr>
          <a:xfrm>
            <a:off x="7326893" y="6195282"/>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9" name="Immagin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V="1">
            <a:off x="6350029" y="6505807"/>
            <a:ext cx="976864" cy="348582"/>
          </a:xfrm>
          <a:prstGeom prst="rect">
            <a:avLst/>
          </a:prstGeom>
        </p:spPr>
      </p:pic>
    </p:spTree>
    <p:extLst>
      <p:ext uri="{BB962C8B-B14F-4D97-AF65-F5344CB8AC3E}">
        <p14:creationId xmlns:p14="http://schemas.microsoft.com/office/powerpoint/2010/main" val="39558004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GB" sz="4800" b="1" dirty="0"/>
              <a:t>Achten Sie auf Ihre Schritte...</a:t>
            </a:r>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3970318"/>
          </a:xfrm>
          <a:prstGeom prst="rect">
            <a:avLst/>
          </a:prstGeom>
          <a:noFill/>
        </p:spPr>
        <p:txBody>
          <a:bodyPr wrap="square" rtlCol="0">
            <a:spAutoFit/>
          </a:bodyPr>
          <a:lstStyle/>
          <a:p>
            <a:pPr algn="just"/>
            <a:r>
              <a:rPr lang="en-GB" sz="2800" dirty="0"/>
              <a:t>Lassen Sie nicht locker: Wenn die Dinge wie erwartet laufen, bedeutet das nicht, dass es immer so sein wird.</a:t>
            </a:r>
          </a:p>
          <a:p>
            <a:pPr algn="just"/>
            <a:endParaRPr lang="en-GB" sz="2800" dirty="0"/>
          </a:p>
          <a:p>
            <a:pPr algn="just"/>
            <a:r>
              <a:rPr lang="de-DE" sz="2800" dirty="0"/>
              <a:t>Rückschläge stehen vor der Tür und Sie können sie vielleicht nicht kommen sehen; bewerten Sie die Ungewissheiten, die von Ihrem betrieblichen Kontext ausgehen, und nehmen Sie nie etwas als selbstverständlich hin. </a:t>
            </a:r>
          </a:p>
          <a:p>
            <a:pPr algn="just"/>
            <a:endParaRPr lang="de-DE" sz="2800" dirty="0"/>
          </a:p>
          <a:p>
            <a:pPr algn="just"/>
            <a:r>
              <a:rPr lang="en-GB" sz="2800" dirty="0" err="1"/>
              <a:t>Achten</a:t>
            </a:r>
            <a:r>
              <a:rPr lang="en-GB" sz="2800" dirty="0"/>
              <a:t> Sie auf die Warnsignale und bereiten Sie sich auf den Einsatz Ihrer Gegenmaßnahmen vor. </a:t>
            </a: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3" name="Immagine 2">
            <a:extLst>
              <a:ext uri="{FF2B5EF4-FFF2-40B4-BE49-F238E27FC236}">
                <a16:creationId xmlns:a16="http://schemas.microsoft.com/office/drawing/2014/main" xmlns="" id="{67A25D40-DA09-4DE2-ACF7-7B43B4C1F6BF}"/>
              </a:ext>
            </a:extLst>
          </p:cNvPr>
          <p:cNvPicPr>
            <a:picLocks noChangeAspect="1"/>
          </p:cNvPicPr>
          <p:nvPr/>
        </p:nvPicPr>
        <p:blipFill>
          <a:blip r:embed="rId3"/>
          <a:stretch>
            <a:fillRect/>
          </a:stretch>
        </p:blipFill>
        <p:spPr>
          <a:xfrm>
            <a:off x="10412778" y="-2360"/>
            <a:ext cx="855278" cy="855278"/>
          </a:xfrm>
          <a:prstGeom prst="rect">
            <a:avLst/>
          </a:prstGeom>
        </p:spPr>
      </p:pic>
      <p:sp>
        <p:nvSpPr>
          <p:cNvPr id="9"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06129" y="6166395"/>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Dieses Projekt wurde mit Unterstützung der Europäischen Kommission finanziert. Dieses Dokument und sein Inhalt spiegeln ausschließlich die Ansichten der Autoren wider, und die Kommission kann nicht für die Verwendung der darin enthaltenen Informationen verantwortlich gemacht werden</a:t>
            </a:r>
          </a:p>
        </p:txBody>
      </p:sp>
      <p:pic>
        <p:nvPicPr>
          <p:cNvPr id="16"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4" cstate="print"/>
          <a:stretch>
            <a:fillRect/>
          </a:stretch>
        </p:blipFill>
        <p:spPr>
          <a:xfrm>
            <a:off x="71846" y="6348374"/>
            <a:ext cx="1755570" cy="398758"/>
          </a:xfrm>
          <a:prstGeom prst="rect">
            <a:avLst/>
          </a:prstGeom>
        </p:spPr>
      </p:pic>
      <p:sp>
        <p:nvSpPr>
          <p:cNvPr id="17" name="CasellaDiTesto 17"/>
          <p:cNvSpPr txBox="1"/>
          <p:nvPr/>
        </p:nvSpPr>
        <p:spPr>
          <a:xfrm>
            <a:off x="7326893" y="6195282"/>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8" name="Immagin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50029" y="6505807"/>
            <a:ext cx="976864" cy="348582"/>
          </a:xfrm>
          <a:prstGeom prst="rect">
            <a:avLst/>
          </a:prstGeom>
        </p:spPr>
      </p:pic>
    </p:spTree>
    <p:extLst>
      <p:ext uri="{BB962C8B-B14F-4D97-AF65-F5344CB8AC3E}">
        <p14:creationId xmlns:p14="http://schemas.microsoft.com/office/powerpoint/2010/main" val="7730128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18834" y="111008"/>
            <a:ext cx="9314087" cy="646331"/>
          </a:xfrm>
          <a:prstGeom prst="rect">
            <a:avLst/>
          </a:prstGeom>
          <a:noFill/>
        </p:spPr>
        <p:txBody>
          <a:bodyPr wrap="square" rtlCol="0">
            <a:spAutoFit/>
          </a:bodyPr>
          <a:lstStyle/>
          <a:p>
            <a:pPr algn="just"/>
            <a:r>
              <a:rPr lang="en-US" sz="3600" b="1" dirty="0"/>
              <a:t>Selbstwirksamkeit: Suche nach einer Definition </a:t>
            </a:r>
            <a:endParaRPr lang="en-GB" sz="36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8156394" cy="4708981"/>
          </a:xfrm>
          <a:prstGeom prst="rect">
            <a:avLst/>
          </a:prstGeom>
          <a:noFill/>
        </p:spPr>
        <p:txBody>
          <a:bodyPr wrap="square" rtlCol="0">
            <a:spAutoFit/>
          </a:bodyPr>
          <a:lstStyle/>
          <a:p>
            <a:pPr algn="just"/>
            <a:r>
              <a:rPr lang="en-GB" sz="3200" dirty="0"/>
              <a:t>Ursprünglich von dem kanadischen Psychologen Albert Bandura vorgeschlagen, bezieht sich das Konzept der Selbstwirksamkeit auf: </a:t>
            </a:r>
          </a:p>
          <a:p>
            <a:pPr algn="just"/>
            <a:endParaRPr lang="en-GB" sz="3200" dirty="0"/>
          </a:p>
          <a:p>
            <a:pPr algn="just"/>
            <a:r>
              <a:rPr lang="en-GB" sz="3200" dirty="0"/>
              <a:t>"wie gut man </a:t>
            </a:r>
            <a:r>
              <a:rPr lang="en-GB" sz="3200" dirty="0" err="1"/>
              <a:t>Handlungsabläufe</a:t>
            </a:r>
            <a:r>
              <a:rPr lang="en-GB" sz="3200" dirty="0"/>
              <a:t> </a:t>
            </a:r>
            <a:r>
              <a:rPr lang="en-GB" sz="3200" dirty="0" err="1"/>
              <a:t>abwickeln</a:t>
            </a:r>
            <a:r>
              <a:rPr lang="en-GB" sz="3200" dirty="0"/>
              <a:t> </a:t>
            </a:r>
            <a:r>
              <a:rPr lang="en-GB" sz="3200" dirty="0" err="1"/>
              <a:t>kann</a:t>
            </a:r>
            <a:r>
              <a:rPr lang="en-GB" sz="3200" dirty="0"/>
              <a:t>, die zur Bewältigung von </a:t>
            </a:r>
            <a:r>
              <a:rPr lang="en-GB" sz="3200" dirty="0" err="1"/>
              <a:t>zukünftigen</a:t>
            </a:r>
            <a:r>
              <a:rPr lang="en-GB" sz="3200" dirty="0"/>
              <a:t> Situationen erforderlich sind".</a:t>
            </a:r>
          </a:p>
          <a:p>
            <a:pPr algn="just"/>
            <a:endParaRPr lang="en-GB" sz="3200" dirty="0"/>
          </a:p>
          <a:p>
            <a:pPr algn="just"/>
            <a:endParaRPr lang="en-GB" sz="3200" dirty="0"/>
          </a:p>
          <a:p>
            <a:pPr algn="just"/>
            <a:r>
              <a:rPr lang="en-GB" sz="1200" dirty="0"/>
              <a:t>Quelle: Bandura, Albert (1982). "Self-efficacy mechanism in human agency". American Psychologist. 37 (2): 122–147 </a:t>
            </a:r>
            <a:endParaRPr lang="en-GB" sz="24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2" name="Immagine 1">
            <a:hlinkClick r:id="rId3"/>
            <a:extLst>
              <a:ext uri="{FF2B5EF4-FFF2-40B4-BE49-F238E27FC236}">
                <a16:creationId xmlns:a16="http://schemas.microsoft.com/office/drawing/2014/main" xmlns="" id="{284D440B-816B-42C4-853D-C3074A2CB73C}"/>
              </a:ext>
            </a:extLst>
          </p:cNvPr>
          <p:cNvPicPr>
            <a:picLocks noChangeAspect="1"/>
          </p:cNvPicPr>
          <p:nvPr/>
        </p:nvPicPr>
        <p:blipFill>
          <a:blip r:embed="rId4"/>
          <a:stretch>
            <a:fillRect/>
          </a:stretch>
        </p:blipFill>
        <p:spPr>
          <a:xfrm>
            <a:off x="8756469" y="1460139"/>
            <a:ext cx="3048000" cy="4114800"/>
          </a:xfrm>
          <a:prstGeom prst="rect">
            <a:avLst/>
          </a:prstGeom>
        </p:spPr>
      </p:pic>
      <p:sp>
        <p:nvSpPr>
          <p:cNvPr id="9"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06129" y="6166395"/>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Dieses Projekt wurde mit Unterstützung der Europäischen Kommission finanziert. Dieses Dokument und sein Inhalt spiegeln ausschließlich die Ansichten der Autoren wider, und die Kommission kann nicht für die Verwendung der darin enthaltenen Informationen verantwortlich gemacht werden</a:t>
            </a:r>
          </a:p>
        </p:txBody>
      </p:sp>
      <p:pic>
        <p:nvPicPr>
          <p:cNvPr id="16"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5" cstate="print"/>
          <a:stretch>
            <a:fillRect/>
          </a:stretch>
        </p:blipFill>
        <p:spPr>
          <a:xfrm>
            <a:off x="71846" y="6348374"/>
            <a:ext cx="1755570" cy="398758"/>
          </a:xfrm>
          <a:prstGeom prst="rect">
            <a:avLst/>
          </a:prstGeom>
        </p:spPr>
      </p:pic>
      <p:sp>
        <p:nvSpPr>
          <p:cNvPr id="17" name="CasellaDiTesto 17"/>
          <p:cNvSpPr txBox="1"/>
          <p:nvPr/>
        </p:nvSpPr>
        <p:spPr>
          <a:xfrm>
            <a:off x="7326893" y="6195282"/>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8" name="Immagin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V="1">
            <a:off x="6350029" y="6505807"/>
            <a:ext cx="976864" cy="348582"/>
          </a:xfrm>
          <a:prstGeom prst="rect">
            <a:avLst/>
          </a:prstGeom>
        </p:spPr>
      </p:pic>
    </p:spTree>
    <p:extLst>
      <p:ext uri="{BB962C8B-B14F-4D97-AF65-F5344CB8AC3E}">
        <p14:creationId xmlns:p14="http://schemas.microsoft.com/office/powerpoint/2010/main" val="31595280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GB" sz="4800" b="1" dirty="0"/>
              <a:t>Achten Sie auf Ihre Schritte...</a:t>
            </a:r>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4401205"/>
          </a:xfrm>
          <a:prstGeom prst="rect">
            <a:avLst/>
          </a:prstGeom>
          <a:noFill/>
        </p:spPr>
        <p:txBody>
          <a:bodyPr wrap="square" rtlCol="0">
            <a:spAutoFit/>
          </a:bodyPr>
          <a:lstStyle/>
          <a:p>
            <a:pPr algn="just"/>
            <a:r>
              <a:rPr lang="en-GB" sz="2800" dirty="0"/>
              <a:t>Haben Sie keine Angst, </a:t>
            </a:r>
            <a:r>
              <a:rPr lang="en-GB" sz="2800" dirty="0" err="1"/>
              <a:t>unzureichend</a:t>
            </a:r>
            <a:r>
              <a:rPr lang="en-GB" sz="2800" dirty="0"/>
              <a:t> zu sein: </a:t>
            </a:r>
          </a:p>
          <a:p>
            <a:pPr algn="just"/>
            <a:endParaRPr lang="de-DE" sz="2800" dirty="0"/>
          </a:p>
          <a:p>
            <a:pPr algn="just"/>
            <a:endParaRPr lang="de-DE" sz="2800" dirty="0"/>
          </a:p>
          <a:p>
            <a:pPr marL="457200" indent="-457200" algn="just">
              <a:buFont typeface="Arial" panose="020B0604020202020204" pitchFamily="34" charset="0"/>
              <a:buChar char="•"/>
            </a:pPr>
            <a:r>
              <a:rPr lang="de-DE" sz="2800" dirty="0"/>
              <a:t>Recherchieren Sie</a:t>
            </a:r>
          </a:p>
          <a:p>
            <a:pPr marL="457200" indent="-457200" algn="just">
              <a:buFont typeface="Arial" panose="020B0604020202020204" pitchFamily="34" charset="0"/>
              <a:buChar char="•"/>
            </a:pPr>
            <a:r>
              <a:rPr lang="de-DE" sz="2800" dirty="0"/>
              <a:t>Studieren Sie</a:t>
            </a:r>
          </a:p>
          <a:p>
            <a:pPr marL="457200" indent="-457200" algn="just">
              <a:buFont typeface="Arial" panose="020B0604020202020204" pitchFamily="34" charset="0"/>
              <a:buChar char="•"/>
            </a:pPr>
            <a:r>
              <a:rPr lang="de-DE" sz="2800" dirty="0"/>
              <a:t>Seien Sie aufmerksam</a:t>
            </a:r>
          </a:p>
          <a:p>
            <a:pPr marL="457200" indent="-457200" algn="just">
              <a:buFont typeface="Arial" panose="020B0604020202020204" pitchFamily="34" charset="0"/>
              <a:buChar char="•"/>
            </a:pPr>
            <a:r>
              <a:rPr lang="de-DE" sz="2800" dirty="0"/>
              <a:t>Hören Sie zu und lernen Sie von dem, </a:t>
            </a:r>
            <a:r>
              <a:rPr lang="de-DE" sz="2800" i="1" dirty="0"/>
              <a:t>der es geschaffen hat</a:t>
            </a:r>
          </a:p>
          <a:p>
            <a:pPr marL="457200" indent="-457200" algn="just">
              <a:buFont typeface="Arial" panose="020B0604020202020204" pitchFamily="34" charset="0"/>
              <a:buChar char="•"/>
            </a:pPr>
            <a:r>
              <a:rPr lang="de-DE" sz="2800" dirty="0"/>
              <a:t>Nehmen Sie wertvolle Lektionen an</a:t>
            </a:r>
          </a:p>
          <a:p>
            <a:pPr marL="457200" indent="-457200" algn="just">
              <a:buFont typeface="Arial" panose="020B0604020202020204" pitchFamily="34" charset="0"/>
              <a:buChar char="•"/>
            </a:pPr>
            <a:r>
              <a:rPr lang="de-DE" sz="2800" dirty="0"/>
              <a:t>Erkennen Sie Ihre Fehler und Ihre Verantwortung an</a:t>
            </a:r>
          </a:p>
          <a:p>
            <a:pPr marL="457200" indent="-457200" algn="just">
              <a:buFont typeface="Arial" panose="020B0604020202020204" pitchFamily="34" charset="0"/>
              <a:buChar char="•"/>
            </a:pPr>
            <a:r>
              <a:rPr lang="de-DE" sz="2800" dirty="0"/>
              <a:t>Bleiben Sie bescheiden </a:t>
            </a:r>
            <a:endParaRPr lang="en-GB" sz="2800" i="1"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3" name="Immagine 2">
            <a:extLst>
              <a:ext uri="{FF2B5EF4-FFF2-40B4-BE49-F238E27FC236}">
                <a16:creationId xmlns:a16="http://schemas.microsoft.com/office/drawing/2014/main" xmlns="" id="{DF60C0FD-8AC7-454B-8F98-69D40C27333F}"/>
              </a:ext>
            </a:extLst>
          </p:cNvPr>
          <p:cNvPicPr>
            <a:picLocks noChangeAspect="1"/>
          </p:cNvPicPr>
          <p:nvPr/>
        </p:nvPicPr>
        <p:blipFill>
          <a:blip r:embed="rId3"/>
          <a:stretch>
            <a:fillRect/>
          </a:stretch>
        </p:blipFill>
        <p:spPr>
          <a:xfrm>
            <a:off x="7109912" y="968111"/>
            <a:ext cx="4957762" cy="2688209"/>
          </a:xfrm>
          <a:prstGeom prst="rect">
            <a:avLst/>
          </a:prstGeom>
        </p:spPr>
      </p:pic>
      <p:sp>
        <p:nvSpPr>
          <p:cNvPr id="9"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06129" y="6166395"/>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Dieses Projekt wurde mit Unterstützung der Europäischen Kommission finanziert. Dieses Dokument und sein Inhalt spiegeln ausschließlich die Ansichten der Autoren wider, und die Kommission kann nicht für die Verwendung der darin enthaltenen Informationen verantwortlich gemacht werden</a:t>
            </a:r>
          </a:p>
        </p:txBody>
      </p:sp>
      <p:pic>
        <p:nvPicPr>
          <p:cNvPr id="16"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4" cstate="print"/>
          <a:stretch>
            <a:fillRect/>
          </a:stretch>
        </p:blipFill>
        <p:spPr>
          <a:xfrm>
            <a:off x="71846" y="6348374"/>
            <a:ext cx="1755570" cy="398758"/>
          </a:xfrm>
          <a:prstGeom prst="rect">
            <a:avLst/>
          </a:prstGeom>
        </p:spPr>
      </p:pic>
      <p:sp>
        <p:nvSpPr>
          <p:cNvPr id="17" name="CasellaDiTesto 17"/>
          <p:cNvSpPr txBox="1"/>
          <p:nvPr/>
        </p:nvSpPr>
        <p:spPr>
          <a:xfrm>
            <a:off x="7326893" y="6195282"/>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8" name="Immagin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50029" y="6505807"/>
            <a:ext cx="976864" cy="348582"/>
          </a:xfrm>
          <a:prstGeom prst="rect">
            <a:avLst/>
          </a:prstGeom>
        </p:spPr>
      </p:pic>
    </p:spTree>
    <p:extLst>
      <p:ext uri="{BB962C8B-B14F-4D97-AF65-F5344CB8AC3E}">
        <p14:creationId xmlns:p14="http://schemas.microsoft.com/office/powerpoint/2010/main" val="32985371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769441"/>
          </a:xfrm>
          <a:prstGeom prst="rect">
            <a:avLst/>
          </a:prstGeom>
          <a:noFill/>
        </p:spPr>
        <p:txBody>
          <a:bodyPr wrap="square" rtlCol="0">
            <a:spAutoFit/>
          </a:bodyPr>
          <a:lstStyle/>
          <a:p>
            <a:pPr algn="just"/>
            <a:r>
              <a:rPr lang="en-GB" sz="4400" b="1" dirty="0"/>
              <a:t>...und was, wenn nichts funktioniert?</a:t>
            </a:r>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94062" y="960566"/>
            <a:ext cx="11015618" cy="5262979"/>
          </a:xfrm>
          <a:prstGeom prst="rect">
            <a:avLst/>
          </a:prstGeom>
          <a:noFill/>
        </p:spPr>
        <p:txBody>
          <a:bodyPr wrap="square" rtlCol="0">
            <a:spAutoFit/>
          </a:bodyPr>
          <a:lstStyle/>
          <a:p>
            <a:pPr algn="just"/>
            <a:r>
              <a:rPr lang="de-DE" sz="2800" dirty="0"/>
              <a:t>Es ist eine reale Möglichkeit, dass Sie trotz all Ihrer Bemühungen noch immer keine Erfolge erzielen können. Gehen Sie in diesen Fällen zurück zum Ausgangspunkt und versuchen Sie, sich einige Fragen zu beantworten:</a:t>
            </a:r>
            <a:endParaRPr lang="en-GB" sz="2800" dirty="0"/>
          </a:p>
          <a:p>
            <a:pPr algn="just"/>
            <a:endParaRPr lang="en-GB" sz="2800" dirty="0"/>
          </a:p>
          <a:p>
            <a:pPr algn="just"/>
            <a:endParaRPr lang="en-GB" sz="2800" dirty="0"/>
          </a:p>
          <a:p>
            <a:pPr marL="457200" indent="-457200" algn="just">
              <a:buFont typeface="Arial" panose="020B0604020202020204" pitchFamily="34" charset="0"/>
              <a:buChar char="•"/>
            </a:pPr>
            <a:r>
              <a:rPr lang="en-GB" sz="2800" dirty="0"/>
              <a:t>Habe ich meine Stärken überschätzt? Wenn ja, was habe ich übersehen?</a:t>
            </a:r>
          </a:p>
          <a:p>
            <a:pPr marL="457200" indent="-457200" algn="just">
              <a:buFont typeface="Arial" panose="020B0604020202020204" pitchFamily="34" charset="0"/>
              <a:buChar char="•"/>
            </a:pPr>
            <a:r>
              <a:rPr lang="en-GB" sz="2800" dirty="0"/>
              <a:t>Habe ich meine Schwächen unterschätzt? Wenn ja, was habe ich übersehen?</a:t>
            </a:r>
          </a:p>
          <a:p>
            <a:pPr marL="457200" indent="-457200" algn="just">
              <a:buFont typeface="Arial" panose="020B0604020202020204" pitchFamily="34" charset="0"/>
              <a:buChar char="•"/>
            </a:pPr>
            <a:r>
              <a:rPr lang="en-GB" sz="2800" dirty="0"/>
              <a:t>Nehme ich die mich umgebenden Zusammenhänge ausreichend wahr? </a:t>
            </a:r>
          </a:p>
          <a:p>
            <a:pPr marL="457200" indent="-457200" algn="just">
              <a:buFont typeface="Arial" panose="020B0604020202020204" pitchFamily="34" charset="0"/>
              <a:buChar char="•"/>
            </a:pPr>
            <a:r>
              <a:rPr lang="en-GB" sz="2800" dirty="0"/>
              <a:t>Bin ich ausreichend selbstwirksam in dem, was ich tue? Gibt es einen Weg, wie ich mich selbst vorantreiben kann?</a:t>
            </a: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2" name="Immagine 1">
            <a:extLst>
              <a:ext uri="{FF2B5EF4-FFF2-40B4-BE49-F238E27FC236}">
                <a16:creationId xmlns:a16="http://schemas.microsoft.com/office/drawing/2014/main" xmlns="" id="{73D6A153-6BCF-40E9-8D62-D653D5CBE455}"/>
              </a:ext>
            </a:extLst>
          </p:cNvPr>
          <p:cNvPicPr>
            <a:picLocks noChangeAspect="1"/>
          </p:cNvPicPr>
          <p:nvPr/>
        </p:nvPicPr>
        <p:blipFill>
          <a:blip r:embed="rId3"/>
          <a:stretch>
            <a:fillRect/>
          </a:stretch>
        </p:blipFill>
        <p:spPr>
          <a:xfrm>
            <a:off x="5510573" y="2333119"/>
            <a:ext cx="782596" cy="857251"/>
          </a:xfrm>
          <a:prstGeom prst="rect">
            <a:avLst/>
          </a:prstGeom>
        </p:spPr>
      </p:pic>
      <p:sp>
        <p:nvSpPr>
          <p:cNvPr id="9"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06129" y="6166395"/>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Dieses Projekt wurde mit Unterstützung der Europäischen Kommission finanziert. Dieses Dokument und sein Inhalt spiegeln ausschließlich die Ansichten der Autoren wider, und die Kommission kann nicht für die Verwendung der darin enthaltenen Informationen verantwortlich gemacht werden</a:t>
            </a:r>
          </a:p>
        </p:txBody>
      </p:sp>
      <p:pic>
        <p:nvPicPr>
          <p:cNvPr id="16"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4" cstate="print"/>
          <a:stretch>
            <a:fillRect/>
          </a:stretch>
        </p:blipFill>
        <p:spPr>
          <a:xfrm>
            <a:off x="71846" y="6348374"/>
            <a:ext cx="1755570" cy="398758"/>
          </a:xfrm>
          <a:prstGeom prst="rect">
            <a:avLst/>
          </a:prstGeom>
        </p:spPr>
      </p:pic>
      <p:sp>
        <p:nvSpPr>
          <p:cNvPr id="17" name="CasellaDiTesto 17"/>
          <p:cNvSpPr txBox="1"/>
          <p:nvPr/>
        </p:nvSpPr>
        <p:spPr>
          <a:xfrm>
            <a:off x="7326893" y="6195282"/>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8" name="Immagin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50029" y="6505807"/>
            <a:ext cx="976864" cy="348582"/>
          </a:xfrm>
          <a:prstGeom prst="rect">
            <a:avLst/>
          </a:prstGeom>
        </p:spPr>
      </p:pic>
    </p:spTree>
    <p:extLst>
      <p:ext uri="{BB962C8B-B14F-4D97-AF65-F5344CB8AC3E}">
        <p14:creationId xmlns:p14="http://schemas.microsoft.com/office/powerpoint/2010/main" val="12435575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US" sz="4800" b="1" dirty="0"/>
              <a:t>Mehr im Allgemeinen... </a:t>
            </a:r>
            <a:endParaRPr lang="en-GB"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206368"/>
            <a:ext cx="7970657" cy="4832092"/>
          </a:xfrm>
          <a:prstGeom prst="rect">
            <a:avLst/>
          </a:prstGeom>
          <a:noFill/>
        </p:spPr>
        <p:txBody>
          <a:bodyPr wrap="square" rtlCol="0">
            <a:spAutoFit/>
          </a:bodyPr>
          <a:lstStyle/>
          <a:p>
            <a:pPr algn="just"/>
            <a:r>
              <a:rPr lang="en-GB" sz="2800" dirty="0"/>
              <a:t>Selbstwirksamkeit beeinflusst das menschliche Verhalten in jedem Aspekt des sozialen Lebens (Arbeit, Gefühlsbeziehungen usw.).</a:t>
            </a:r>
          </a:p>
          <a:p>
            <a:pPr algn="just"/>
            <a:r>
              <a:rPr lang="en-GB" sz="2800" dirty="0"/>
              <a:t>Indem sie das Gesamtsystem der Überzeugungen einer Person als Mittel zur Stimulierung von Veränderungen in </a:t>
            </a:r>
            <a:r>
              <a:rPr lang="en-GB" sz="2800" dirty="0" err="1"/>
              <a:t>dessen</a:t>
            </a:r>
            <a:r>
              <a:rPr lang="en-GB" sz="2800" dirty="0"/>
              <a:t> Leben darstellt, wird die Wahrnehmung der eigenen Selbstwirksamkeit höchstwahrscheinlich die einflussreichste Variable sein, die ihre Entscheidungen und die Herausforderungen, </a:t>
            </a:r>
            <a:r>
              <a:rPr lang="en-GB" sz="2800" dirty="0" err="1"/>
              <a:t>denen</a:t>
            </a:r>
            <a:r>
              <a:rPr lang="en-GB" sz="2800" dirty="0"/>
              <a:t> </a:t>
            </a:r>
            <a:r>
              <a:rPr lang="en-GB" sz="2800" dirty="0" err="1"/>
              <a:t>sich</a:t>
            </a:r>
            <a:r>
              <a:rPr lang="en-GB" sz="2800" dirty="0"/>
              <a:t> </a:t>
            </a:r>
            <a:r>
              <a:rPr lang="en-GB" sz="2800" dirty="0" err="1"/>
              <a:t>eine</a:t>
            </a:r>
            <a:r>
              <a:rPr lang="en-GB" sz="2800" dirty="0"/>
              <a:t> Person </a:t>
            </a:r>
            <a:r>
              <a:rPr lang="en-GB" sz="2800" dirty="0" err="1"/>
              <a:t>zu</a:t>
            </a:r>
            <a:r>
              <a:rPr lang="en-GB" sz="2800" dirty="0"/>
              <a:t> stellen bereit ist, beeinflusst. </a:t>
            </a: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2" name="Immagine 1">
            <a:extLst>
              <a:ext uri="{FF2B5EF4-FFF2-40B4-BE49-F238E27FC236}">
                <a16:creationId xmlns:a16="http://schemas.microsoft.com/office/drawing/2014/main" xmlns="" id="{924CC8D5-D094-45B4-8079-88E18970CA44}"/>
              </a:ext>
            </a:extLst>
          </p:cNvPr>
          <p:cNvPicPr>
            <a:picLocks noChangeAspect="1"/>
          </p:cNvPicPr>
          <p:nvPr/>
        </p:nvPicPr>
        <p:blipFill>
          <a:blip r:embed="rId3"/>
          <a:stretch>
            <a:fillRect/>
          </a:stretch>
        </p:blipFill>
        <p:spPr>
          <a:xfrm>
            <a:off x="8696052" y="2290706"/>
            <a:ext cx="3289119" cy="2276587"/>
          </a:xfrm>
          <a:prstGeom prst="rect">
            <a:avLst/>
          </a:prstGeom>
        </p:spPr>
      </p:pic>
      <p:sp>
        <p:nvSpPr>
          <p:cNvPr id="9"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06129" y="6166395"/>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Dieses Projekt wurde mit Unterstützung der Europäischen Kommission finanziert. Dieses Dokument und sein Inhalt spiegeln ausschließlich die Ansichten der Autoren wider, und die Kommission kann nicht für die Verwendung der darin enthaltenen Informationen verantwortlich gemacht werden</a:t>
            </a:r>
          </a:p>
        </p:txBody>
      </p:sp>
      <p:pic>
        <p:nvPicPr>
          <p:cNvPr id="16"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4" cstate="print"/>
          <a:stretch>
            <a:fillRect/>
          </a:stretch>
        </p:blipFill>
        <p:spPr>
          <a:xfrm>
            <a:off x="71846" y="6348374"/>
            <a:ext cx="1755570" cy="398758"/>
          </a:xfrm>
          <a:prstGeom prst="rect">
            <a:avLst/>
          </a:prstGeom>
        </p:spPr>
      </p:pic>
      <p:sp>
        <p:nvSpPr>
          <p:cNvPr id="17" name="CasellaDiTesto 17"/>
          <p:cNvSpPr txBox="1"/>
          <p:nvPr/>
        </p:nvSpPr>
        <p:spPr>
          <a:xfrm>
            <a:off x="7326893" y="6195282"/>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8" name="Immagin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50029" y="6505807"/>
            <a:ext cx="976864" cy="348582"/>
          </a:xfrm>
          <a:prstGeom prst="rect">
            <a:avLst/>
          </a:prstGeom>
        </p:spPr>
      </p:pic>
    </p:spTree>
    <p:extLst>
      <p:ext uri="{BB962C8B-B14F-4D97-AF65-F5344CB8AC3E}">
        <p14:creationId xmlns:p14="http://schemas.microsoft.com/office/powerpoint/2010/main" val="31595280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US" sz="4800" b="1" dirty="0"/>
              <a:t>Implikationen für Unternehmer </a:t>
            </a:r>
            <a:endParaRPr lang="en-GB"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7584894" cy="3970318"/>
          </a:xfrm>
          <a:prstGeom prst="rect">
            <a:avLst/>
          </a:prstGeom>
          <a:noFill/>
        </p:spPr>
        <p:txBody>
          <a:bodyPr wrap="square" rtlCol="0">
            <a:spAutoFit/>
          </a:bodyPr>
          <a:lstStyle/>
          <a:p>
            <a:pPr algn="just"/>
            <a:r>
              <a:rPr lang="en-GB" sz="2800" dirty="0"/>
              <a:t>Selbstwirksamkeit ist für etablierte (und vor allem für aufstrebende) Unternehmer von großer Bedeutung, weil sie ihre Fähigkeit fördert, in ihrem betrieblichen/geschäftlichen Umfeld effektiv und wirkungsvoll zu sein. </a:t>
            </a:r>
          </a:p>
          <a:p>
            <a:pPr algn="just"/>
            <a:r>
              <a:rPr lang="en-GB" sz="2800" dirty="0"/>
              <a:t>Ein gesundes Selbstwirksamkeitsdenken bringt einen Boost-Effekt für die Kompetenz des Unternehmers, selbstbewusst, effektiv und motiviert zu handeln.</a:t>
            </a: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3" name="Immagine 2">
            <a:extLst>
              <a:ext uri="{FF2B5EF4-FFF2-40B4-BE49-F238E27FC236}">
                <a16:creationId xmlns:a16="http://schemas.microsoft.com/office/drawing/2014/main" xmlns="" id="{5D0B8ED4-784B-4762-8190-1B6AEED96BDA}"/>
              </a:ext>
            </a:extLst>
          </p:cNvPr>
          <p:cNvPicPr>
            <a:picLocks noChangeAspect="1"/>
          </p:cNvPicPr>
          <p:nvPr/>
        </p:nvPicPr>
        <p:blipFill>
          <a:blip r:embed="rId3"/>
          <a:stretch>
            <a:fillRect/>
          </a:stretch>
        </p:blipFill>
        <p:spPr>
          <a:xfrm>
            <a:off x="8944862" y="1969119"/>
            <a:ext cx="2988059" cy="2919761"/>
          </a:xfrm>
          <a:prstGeom prst="rect">
            <a:avLst/>
          </a:prstGeom>
        </p:spPr>
      </p:pic>
      <p:sp>
        <p:nvSpPr>
          <p:cNvPr id="9"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06129" y="6166395"/>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Dieses Projekt wurde mit Unterstützung der Europäischen Kommission finanziert. Dieses Dokument und sein Inhalt spiegeln ausschließlich die Ansichten der Autoren wider, und die Kommission kann nicht für die Verwendung der darin enthaltenen Informationen verantwortlich gemacht werden</a:t>
            </a:r>
          </a:p>
        </p:txBody>
      </p:sp>
      <p:pic>
        <p:nvPicPr>
          <p:cNvPr id="16"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4" cstate="print"/>
          <a:stretch>
            <a:fillRect/>
          </a:stretch>
        </p:blipFill>
        <p:spPr>
          <a:xfrm>
            <a:off x="71846" y="6348374"/>
            <a:ext cx="1755570" cy="398758"/>
          </a:xfrm>
          <a:prstGeom prst="rect">
            <a:avLst/>
          </a:prstGeom>
        </p:spPr>
      </p:pic>
      <p:sp>
        <p:nvSpPr>
          <p:cNvPr id="17" name="CasellaDiTesto 17"/>
          <p:cNvSpPr txBox="1"/>
          <p:nvPr/>
        </p:nvSpPr>
        <p:spPr>
          <a:xfrm>
            <a:off x="7326893" y="6195282"/>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8" name="Immagin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50029" y="6505807"/>
            <a:ext cx="976864" cy="348582"/>
          </a:xfrm>
          <a:prstGeom prst="rect">
            <a:avLst/>
          </a:prstGeom>
        </p:spPr>
      </p:pic>
    </p:spTree>
    <p:extLst>
      <p:ext uri="{BB962C8B-B14F-4D97-AF65-F5344CB8AC3E}">
        <p14:creationId xmlns:p14="http://schemas.microsoft.com/office/powerpoint/2010/main" val="34021655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701564" y="154777"/>
            <a:ext cx="9314087" cy="584775"/>
          </a:xfrm>
          <a:prstGeom prst="rect">
            <a:avLst/>
          </a:prstGeom>
          <a:noFill/>
        </p:spPr>
        <p:txBody>
          <a:bodyPr wrap="square" rtlCol="0">
            <a:spAutoFit/>
          </a:bodyPr>
          <a:lstStyle/>
          <a:p>
            <a:pPr algn="just"/>
            <a:r>
              <a:rPr lang="en-US" sz="3200" b="1" dirty="0"/>
              <a:t>Selbstwahrnehmung: Suche nach einer Definition </a:t>
            </a:r>
            <a:endParaRPr lang="en-GB" sz="32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94062" y="1050077"/>
            <a:ext cx="11416938" cy="4278094"/>
          </a:xfrm>
          <a:prstGeom prst="rect">
            <a:avLst/>
          </a:prstGeom>
          <a:noFill/>
        </p:spPr>
        <p:txBody>
          <a:bodyPr wrap="square" rtlCol="0">
            <a:spAutoFit/>
          </a:bodyPr>
          <a:lstStyle/>
          <a:p>
            <a:pPr algn="just"/>
            <a:r>
              <a:rPr lang="en-GB" sz="3200" dirty="0"/>
              <a:t>Die Wurzeln der Selbstwahrnehmung gehen auf die griechische Philosophie zurück; das Konzept wurde später (und ist immer noch) ein wichtiges Thema in der Gemeinschaft der Psychologen und Neurowissenschaftler.</a:t>
            </a:r>
          </a:p>
          <a:p>
            <a:pPr algn="just"/>
            <a:endParaRPr lang="en-GB" sz="3200" dirty="0"/>
          </a:p>
          <a:p>
            <a:pPr algn="just"/>
            <a:r>
              <a:rPr lang="en-GB" sz="3200" dirty="0"/>
              <a:t>Eine wichtige Theorie auf diesem Gebiet besagt, dass die Selbstwahrnehmung ein Geisteszustand ist, der es Menschen ermöglicht, ihre aktuellen Standards mit ihren inneren (und persönlichen) Erwartungen zu vergleichen und zu bewerten.</a:t>
            </a:r>
          </a:p>
          <a:p>
            <a:pPr algn="just"/>
            <a:endParaRPr lang="en-GB" sz="3200" dirty="0"/>
          </a:p>
          <a:p>
            <a:pPr algn="just"/>
            <a:r>
              <a:rPr lang="en-GB" sz="1600" dirty="0"/>
              <a:t>Quelle: "Eine Theorie der objektiven Selbstwahrnehmung", 1972, S. Duval &amp; R. Wick Lund</a:t>
            </a: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8"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06129" y="6166395"/>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Dieses Projekt wurde mit Unterstützung der Europäischen Kommission finanziert. Dieses Dokument und sein Inhalt spiegeln ausschließlich die Ansichten der Autoren wider, und die Kommission kann nicht für die Verwendung der darin enthaltenen Informationen verantwortlich gemacht werden</a:t>
            </a:r>
          </a:p>
        </p:txBody>
      </p:sp>
      <p:pic>
        <p:nvPicPr>
          <p:cNvPr id="9"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3" cstate="print"/>
          <a:stretch>
            <a:fillRect/>
          </a:stretch>
        </p:blipFill>
        <p:spPr>
          <a:xfrm>
            <a:off x="71846" y="6348374"/>
            <a:ext cx="1755570" cy="398758"/>
          </a:xfrm>
          <a:prstGeom prst="rect">
            <a:avLst/>
          </a:prstGeom>
        </p:spPr>
      </p:pic>
      <p:sp>
        <p:nvSpPr>
          <p:cNvPr id="16" name="CasellaDiTesto 17"/>
          <p:cNvSpPr txBox="1"/>
          <p:nvPr/>
        </p:nvSpPr>
        <p:spPr>
          <a:xfrm>
            <a:off x="7326893" y="6195282"/>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7" name="Immagin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50029" y="6505807"/>
            <a:ext cx="976864" cy="348582"/>
          </a:xfrm>
          <a:prstGeom prst="rect">
            <a:avLst/>
          </a:prstGeom>
        </p:spPr>
      </p:pic>
    </p:spTree>
    <p:extLst>
      <p:ext uri="{BB962C8B-B14F-4D97-AF65-F5344CB8AC3E}">
        <p14:creationId xmlns:p14="http://schemas.microsoft.com/office/powerpoint/2010/main" val="31595280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GB" sz="4800" b="1" dirty="0"/>
              <a:t>Mehr im Allgemeinen...</a:t>
            </a:r>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94062" y="1524710"/>
            <a:ext cx="11416938" cy="3539430"/>
          </a:xfrm>
          <a:prstGeom prst="rect">
            <a:avLst/>
          </a:prstGeom>
          <a:noFill/>
        </p:spPr>
        <p:txBody>
          <a:bodyPr wrap="square" rtlCol="0">
            <a:spAutoFit/>
          </a:bodyPr>
          <a:lstStyle/>
          <a:p>
            <a:pPr algn="just"/>
            <a:r>
              <a:rPr lang="en-GB" sz="2800" dirty="0"/>
              <a:t>Da die Selbstwahrnehmung ein so mächtiges Mittel ist, um die eigenen Emotionen, Stärken und Schwächen zu verstehen, ist die Selbstwirksamkeitstheorie von Bandura eine (unter vielen) direkte Konsequenz aus diesem Konzept.</a:t>
            </a:r>
          </a:p>
          <a:p>
            <a:pPr algn="just"/>
            <a:endParaRPr lang="en-GB" sz="2800" dirty="0"/>
          </a:p>
          <a:p>
            <a:pPr algn="just"/>
            <a:r>
              <a:rPr lang="en-GB" sz="2800" dirty="0"/>
              <a:t>Die </a:t>
            </a:r>
            <a:r>
              <a:rPr lang="en-GB" sz="2800" dirty="0" err="1"/>
              <a:t>Selbstwahrnehmung</a:t>
            </a:r>
            <a:r>
              <a:rPr lang="en-GB" sz="2800" dirty="0"/>
              <a:t> </a:t>
            </a:r>
            <a:r>
              <a:rPr lang="de-DE" sz="2800" dirty="0"/>
              <a:t>löst den Aufbau und das "Konstruieren" einer einheitlichen Reaktion auf einen Bedürfniszustand aus </a:t>
            </a:r>
            <a:r>
              <a:rPr lang="en-GB" sz="2800" dirty="0"/>
              <a:t>- unabhängig vom Kontext, aus dem sie kommt (Familie, Unternehmen usw.). </a:t>
            </a: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2" name="Immagine 1">
            <a:extLst>
              <a:ext uri="{FF2B5EF4-FFF2-40B4-BE49-F238E27FC236}">
                <a16:creationId xmlns:a16="http://schemas.microsoft.com/office/drawing/2014/main" xmlns="" id="{3E9A3A77-870C-490A-83F3-E685EC1626B0}"/>
              </a:ext>
            </a:extLst>
          </p:cNvPr>
          <p:cNvPicPr>
            <a:picLocks noChangeAspect="1"/>
          </p:cNvPicPr>
          <p:nvPr/>
        </p:nvPicPr>
        <p:blipFill>
          <a:blip r:embed="rId3"/>
          <a:stretch>
            <a:fillRect/>
          </a:stretch>
        </p:blipFill>
        <p:spPr>
          <a:xfrm>
            <a:off x="9699445" y="4830773"/>
            <a:ext cx="2105024" cy="1517468"/>
          </a:xfrm>
          <a:prstGeom prst="rect">
            <a:avLst/>
          </a:prstGeom>
        </p:spPr>
      </p:pic>
      <p:sp>
        <p:nvSpPr>
          <p:cNvPr id="9"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06129" y="6166395"/>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Dieses Projekt wurde mit Unterstützung der Europäischen Kommission finanziert. Dieses Dokument und sein Inhalt spiegeln ausschließlich die Ansichten der Autoren wider, und die Kommission kann nicht für die Verwendung der darin enthaltenen Informationen verantwortlich gemacht werden</a:t>
            </a:r>
          </a:p>
        </p:txBody>
      </p:sp>
      <p:pic>
        <p:nvPicPr>
          <p:cNvPr id="16"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4" cstate="print"/>
          <a:stretch>
            <a:fillRect/>
          </a:stretch>
        </p:blipFill>
        <p:spPr>
          <a:xfrm>
            <a:off x="71846" y="6348374"/>
            <a:ext cx="1755570" cy="398758"/>
          </a:xfrm>
          <a:prstGeom prst="rect">
            <a:avLst/>
          </a:prstGeom>
        </p:spPr>
      </p:pic>
      <p:sp>
        <p:nvSpPr>
          <p:cNvPr id="17" name="CasellaDiTesto 17"/>
          <p:cNvSpPr txBox="1"/>
          <p:nvPr/>
        </p:nvSpPr>
        <p:spPr>
          <a:xfrm>
            <a:off x="7326893" y="6195282"/>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8" name="Immagin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50029" y="6505807"/>
            <a:ext cx="976864" cy="348582"/>
          </a:xfrm>
          <a:prstGeom prst="rect">
            <a:avLst/>
          </a:prstGeom>
        </p:spPr>
      </p:pic>
    </p:spTree>
    <p:extLst>
      <p:ext uri="{BB962C8B-B14F-4D97-AF65-F5344CB8AC3E}">
        <p14:creationId xmlns:p14="http://schemas.microsoft.com/office/powerpoint/2010/main" val="21225375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GB" sz="4800" b="1" dirty="0"/>
              <a:t>Implikationen für Unternehmer</a:t>
            </a:r>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8485007" cy="3539430"/>
          </a:xfrm>
          <a:prstGeom prst="rect">
            <a:avLst/>
          </a:prstGeom>
          <a:noFill/>
        </p:spPr>
        <p:txBody>
          <a:bodyPr wrap="square" rtlCol="0">
            <a:spAutoFit/>
          </a:bodyPr>
          <a:lstStyle/>
          <a:p>
            <a:pPr algn="just"/>
            <a:r>
              <a:rPr lang="en-GB" sz="2800" dirty="0"/>
              <a:t>Selbstbewusste Unternehmer verhalten sich zuverlässig, führungsstark und mit emotionaler Intelligenz.</a:t>
            </a:r>
          </a:p>
          <a:p>
            <a:pPr algn="just"/>
            <a:endParaRPr lang="en-GB" sz="2800" dirty="0"/>
          </a:p>
          <a:p>
            <a:pPr algn="just"/>
            <a:r>
              <a:rPr lang="de-DE" sz="2800" dirty="0"/>
              <a:t>Sie schaffen für sich und andere die ethischste, nachhaltigste und innovativste Arbeitsumgebung, die sich auf ein tiefes Verständnis der moralischen Verpflichtungen, der Fähigkeiten und der individuellen Identitäten eines jeden stützt. </a:t>
            </a:r>
            <a:endParaRPr lang="en-GB" sz="28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3" name="Immagine 2">
            <a:extLst>
              <a:ext uri="{FF2B5EF4-FFF2-40B4-BE49-F238E27FC236}">
                <a16:creationId xmlns:a16="http://schemas.microsoft.com/office/drawing/2014/main" xmlns="" id="{CEA24AAC-EBE2-455B-9652-33679FA2AC1E}"/>
              </a:ext>
            </a:extLst>
          </p:cNvPr>
          <p:cNvPicPr>
            <a:picLocks noChangeAspect="1"/>
          </p:cNvPicPr>
          <p:nvPr/>
        </p:nvPicPr>
        <p:blipFill>
          <a:blip r:embed="rId3"/>
          <a:stretch>
            <a:fillRect/>
          </a:stretch>
        </p:blipFill>
        <p:spPr>
          <a:xfrm>
            <a:off x="8872538" y="2370465"/>
            <a:ext cx="3112633" cy="2117070"/>
          </a:xfrm>
          <a:prstGeom prst="rect">
            <a:avLst/>
          </a:prstGeom>
        </p:spPr>
      </p:pic>
      <p:sp>
        <p:nvSpPr>
          <p:cNvPr id="9"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06129" y="6166395"/>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Dieses Projekt wurde mit Unterstützung der Europäischen Kommission finanziert. Dieses Dokument und sein Inhalt spiegeln ausschließlich die Ansichten der Autoren wider, und die Kommission kann nicht für die Verwendung der darin enthaltenen Informationen verantwortlich gemacht werden</a:t>
            </a:r>
          </a:p>
        </p:txBody>
      </p:sp>
      <p:pic>
        <p:nvPicPr>
          <p:cNvPr id="16"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4" cstate="print"/>
          <a:stretch>
            <a:fillRect/>
          </a:stretch>
        </p:blipFill>
        <p:spPr>
          <a:xfrm>
            <a:off x="71846" y="6348374"/>
            <a:ext cx="1755570" cy="398758"/>
          </a:xfrm>
          <a:prstGeom prst="rect">
            <a:avLst/>
          </a:prstGeom>
        </p:spPr>
      </p:pic>
      <p:sp>
        <p:nvSpPr>
          <p:cNvPr id="17" name="CasellaDiTesto 17"/>
          <p:cNvSpPr txBox="1"/>
          <p:nvPr/>
        </p:nvSpPr>
        <p:spPr>
          <a:xfrm>
            <a:off x="7326893" y="6195282"/>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8" name="Immagin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50029" y="6505807"/>
            <a:ext cx="976864" cy="348582"/>
          </a:xfrm>
          <a:prstGeom prst="rect">
            <a:avLst/>
          </a:prstGeom>
        </p:spPr>
      </p:pic>
    </p:spTree>
    <p:extLst>
      <p:ext uri="{BB962C8B-B14F-4D97-AF65-F5344CB8AC3E}">
        <p14:creationId xmlns:p14="http://schemas.microsoft.com/office/powerpoint/2010/main" val="12117651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1614"/>
            <a:ext cx="9314087" cy="646331"/>
          </a:xfrm>
          <a:prstGeom prst="rect">
            <a:avLst/>
          </a:prstGeom>
          <a:noFill/>
        </p:spPr>
        <p:txBody>
          <a:bodyPr wrap="square" rtlCol="0">
            <a:spAutoFit/>
          </a:bodyPr>
          <a:lstStyle/>
          <a:p>
            <a:pPr algn="just"/>
            <a:r>
              <a:rPr lang="en-GB" sz="3600" b="1" dirty="0"/>
              <a:t>Die Kombination der </a:t>
            </a:r>
            <a:r>
              <a:rPr lang="en-GB" sz="3600" b="1" dirty="0" err="1"/>
              <a:t>beiden</a:t>
            </a:r>
            <a:r>
              <a:rPr lang="en-GB" sz="3600" b="1" dirty="0"/>
              <a:t> </a:t>
            </a:r>
            <a:r>
              <a:rPr lang="en-GB" sz="3600" b="1" dirty="0" err="1"/>
              <a:t>Kompetenzen</a:t>
            </a:r>
            <a:r>
              <a:rPr lang="en-GB" sz="3600" b="1" dirty="0"/>
              <a:t>...</a:t>
            </a:r>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7727769" cy="4401205"/>
          </a:xfrm>
          <a:prstGeom prst="rect">
            <a:avLst/>
          </a:prstGeom>
          <a:noFill/>
        </p:spPr>
        <p:txBody>
          <a:bodyPr wrap="square" rtlCol="0">
            <a:spAutoFit/>
          </a:bodyPr>
          <a:lstStyle/>
          <a:p>
            <a:pPr algn="just"/>
            <a:r>
              <a:rPr lang="en-GB" sz="2800" dirty="0"/>
              <a:t>...versetzt Unternehmer in die Lage, ihre Rolle </a:t>
            </a:r>
            <a:r>
              <a:rPr lang="en-GB" sz="2800" dirty="0" err="1"/>
              <a:t>als</a:t>
            </a:r>
            <a:r>
              <a:rPr lang="en-GB" sz="2800" dirty="0"/>
              <a:t> </a:t>
            </a:r>
            <a:r>
              <a:rPr lang="en-GB" sz="2800" dirty="0" err="1"/>
              <a:t>Führungskräfte</a:t>
            </a:r>
            <a:r>
              <a:rPr lang="en-GB" sz="2800" dirty="0"/>
              <a:t> zu verstehen und sich ihrer bewusst zu werden und entsprechend mit Effektivität, Wirksamkeit und Ethik zu handeln. </a:t>
            </a:r>
            <a:r>
              <a:rPr lang="en-GB" sz="2800" b="1" dirty="0"/>
              <a:t>Selbstwirksamkeit </a:t>
            </a:r>
            <a:r>
              <a:rPr lang="en-GB" sz="2800" dirty="0"/>
              <a:t>und </a:t>
            </a:r>
            <a:r>
              <a:rPr lang="en-GB" sz="2800" b="1" dirty="0" err="1"/>
              <a:t>Selbstwahrnehmung</a:t>
            </a:r>
            <a:r>
              <a:rPr lang="en-GB" sz="2800" b="1" dirty="0"/>
              <a:t> </a:t>
            </a:r>
            <a:r>
              <a:rPr lang="de-DE" sz="2800" dirty="0"/>
              <a:t>sind zwei wichtige Triebfedern, um Ihre Wünsche und Ziele klar zu erkennen; strukturierte Vorgehensweisen zu planen, um Ziele zu erreichen und Ihre Motivation während des gesamten Prozesses zu stärken. </a:t>
            </a:r>
            <a:endParaRPr lang="en-GB" sz="28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2" name="Immagine 1">
            <a:extLst>
              <a:ext uri="{FF2B5EF4-FFF2-40B4-BE49-F238E27FC236}">
                <a16:creationId xmlns:a16="http://schemas.microsoft.com/office/drawing/2014/main" xmlns="" id="{F8A60843-97A5-4EA9-B4F7-DC556413B254}"/>
              </a:ext>
            </a:extLst>
          </p:cNvPr>
          <p:cNvPicPr>
            <a:picLocks noChangeAspect="1"/>
          </p:cNvPicPr>
          <p:nvPr/>
        </p:nvPicPr>
        <p:blipFill>
          <a:blip r:embed="rId3"/>
          <a:stretch>
            <a:fillRect/>
          </a:stretch>
        </p:blipFill>
        <p:spPr>
          <a:xfrm>
            <a:off x="8453681" y="2197714"/>
            <a:ext cx="3531490" cy="2462571"/>
          </a:xfrm>
          <a:prstGeom prst="rect">
            <a:avLst/>
          </a:prstGeom>
        </p:spPr>
      </p:pic>
      <p:sp>
        <p:nvSpPr>
          <p:cNvPr id="9"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06129" y="6166395"/>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Dieses Projekt wurde mit Unterstützung der Europäischen Kommission finanziert. Dieses Dokument und sein Inhalt spiegeln ausschließlich die Ansichten der Autoren wider, und die Kommission kann nicht für die Verwendung der darin enthaltenen Informationen verantwortlich gemacht werden</a:t>
            </a:r>
          </a:p>
        </p:txBody>
      </p:sp>
      <p:pic>
        <p:nvPicPr>
          <p:cNvPr id="16"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4" cstate="print"/>
          <a:stretch>
            <a:fillRect/>
          </a:stretch>
        </p:blipFill>
        <p:spPr>
          <a:xfrm>
            <a:off x="71846" y="6348374"/>
            <a:ext cx="1755570" cy="398758"/>
          </a:xfrm>
          <a:prstGeom prst="rect">
            <a:avLst/>
          </a:prstGeom>
        </p:spPr>
      </p:pic>
      <p:sp>
        <p:nvSpPr>
          <p:cNvPr id="17" name="CasellaDiTesto 17"/>
          <p:cNvSpPr txBox="1"/>
          <p:nvPr/>
        </p:nvSpPr>
        <p:spPr>
          <a:xfrm>
            <a:off x="7326893" y="6195282"/>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8" name="Immagin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50029" y="6505807"/>
            <a:ext cx="976864" cy="348582"/>
          </a:xfrm>
          <a:prstGeom prst="rect">
            <a:avLst/>
          </a:prstGeom>
        </p:spPr>
      </p:pic>
    </p:spTree>
    <p:extLst>
      <p:ext uri="{BB962C8B-B14F-4D97-AF65-F5344CB8AC3E}">
        <p14:creationId xmlns:p14="http://schemas.microsoft.com/office/powerpoint/2010/main" val="41438499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8CF944C-90D7-4E05-A45D-9A021A21BA9B}"/>
              </a:ext>
            </a:extLst>
          </p:cNvPr>
          <p:cNvPicPr>
            <a:picLocks noChangeAspect="1"/>
          </p:cNvPicPr>
          <p:nvPr/>
        </p:nvPicPr>
        <p:blipFill>
          <a:blip r:embed="rId2" cstate="print"/>
          <a:stretch>
            <a:fillRect/>
          </a:stretch>
        </p:blipFill>
        <p:spPr>
          <a:xfrm>
            <a:off x="4322200" y="39200"/>
            <a:ext cx="3547601" cy="3255635"/>
          </a:xfrm>
          <a:prstGeom prst="rect">
            <a:avLst/>
          </a:prstGeom>
        </p:spPr>
      </p:pic>
      <p:pic>
        <p:nvPicPr>
          <p:cNvPr id="6" name="Picture 5">
            <a:extLst>
              <a:ext uri="{FF2B5EF4-FFF2-40B4-BE49-F238E27FC236}">
                <a16:creationId xmlns:a16="http://schemas.microsoft.com/office/drawing/2014/main" xmlns="" id="{EEB9CAE6-1F3B-4B21-914E-48C152BC7073}"/>
              </a:ext>
            </a:extLst>
          </p:cNvPr>
          <p:cNvPicPr>
            <a:picLocks noChangeAspect="1"/>
          </p:cNvPicPr>
          <p:nvPr/>
        </p:nvPicPr>
        <p:blipFill>
          <a:blip r:embed="rId3" cstate="print"/>
          <a:stretch>
            <a:fillRect/>
          </a:stretch>
        </p:blipFill>
        <p:spPr>
          <a:xfrm>
            <a:off x="0" y="0"/>
            <a:ext cx="2886891" cy="807606"/>
          </a:xfrm>
          <a:prstGeom prst="rect">
            <a:avLst/>
          </a:prstGeom>
        </p:spPr>
      </p:pic>
      <p:sp>
        <p:nvSpPr>
          <p:cNvPr id="8" name="CasellaDiTesto 11">
            <a:extLst>
              <a:ext uri="{FF2B5EF4-FFF2-40B4-BE49-F238E27FC236}">
                <a16:creationId xmlns:a16="http://schemas.microsoft.com/office/drawing/2014/main" xmlns="" id="{A40DE74E-6CAB-4B5B-BA23-508F110CA1BB}"/>
              </a:ext>
            </a:extLst>
          </p:cNvPr>
          <p:cNvSpPr txBox="1"/>
          <p:nvPr/>
        </p:nvSpPr>
        <p:spPr>
          <a:xfrm>
            <a:off x="264524" y="3227885"/>
            <a:ext cx="11662953" cy="1692771"/>
          </a:xfrm>
          <a:prstGeom prst="rect">
            <a:avLst/>
          </a:prstGeom>
          <a:noFill/>
        </p:spPr>
        <p:txBody>
          <a:bodyPr wrap="square" rtlCol="0">
            <a:spAutoFit/>
          </a:bodyPr>
          <a:lstStyle/>
          <a:p>
            <a:pPr algn="ctr"/>
            <a:r>
              <a:rPr lang="en-GB" sz="4400" b="1" dirty="0"/>
              <a:t>2.1 Selbstwahrnehmung und Selbstwirksamkeit </a:t>
            </a:r>
          </a:p>
          <a:p>
            <a:pPr algn="ctr"/>
            <a:endParaRPr lang="en-GB" sz="1600" b="1" dirty="0"/>
          </a:p>
          <a:p>
            <a:pPr algn="ctr"/>
            <a:r>
              <a:rPr lang="en-GB" sz="4400" b="1" dirty="0"/>
              <a:t>2.1.B Identifizieren Sie Ihre Stärken und Schwächen</a:t>
            </a:r>
          </a:p>
        </p:txBody>
      </p:sp>
      <p:sp>
        <p:nvSpPr>
          <p:cNvPr id="9"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06129" y="6166395"/>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Dieses Projekt wurde mit Unterstützung der Europäischen Kommission finanziert. Dieses Dokument und sein Inhalt spiegeln ausschließlich die Ansichten der Autoren wider, und die Kommission kann nicht für die Verwendung der darin enthaltenen Informationen verantwortlich gemacht werden</a:t>
            </a:r>
          </a:p>
        </p:txBody>
      </p:sp>
      <p:pic>
        <p:nvPicPr>
          <p:cNvPr id="11"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4" cstate="print"/>
          <a:stretch>
            <a:fillRect/>
          </a:stretch>
        </p:blipFill>
        <p:spPr>
          <a:xfrm>
            <a:off x="71846" y="6348374"/>
            <a:ext cx="1755570" cy="398758"/>
          </a:xfrm>
          <a:prstGeom prst="rect">
            <a:avLst/>
          </a:prstGeom>
        </p:spPr>
      </p:pic>
      <p:sp>
        <p:nvSpPr>
          <p:cNvPr id="12" name="CasellaDiTesto 17"/>
          <p:cNvSpPr txBox="1"/>
          <p:nvPr/>
        </p:nvSpPr>
        <p:spPr>
          <a:xfrm>
            <a:off x="7326893" y="6195282"/>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3" name="Immagin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50029" y="6505807"/>
            <a:ext cx="976864" cy="348582"/>
          </a:xfrm>
          <a:prstGeom prst="rect">
            <a:avLst/>
          </a:prstGeom>
        </p:spPr>
      </p:pic>
    </p:spTree>
    <p:extLst>
      <p:ext uri="{BB962C8B-B14F-4D97-AF65-F5344CB8AC3E}">
        <p14:creationId xmlns:p14="http://schemas.microsoft.com/office/powerpoint/2010/main" val="136365254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3252</Words>
  <Application>Microsoft Office PowerPoint</Application>
  <PresentationFormat>Widescreen</PresentationFormat>
  <Paragraphs>153</Paragraphs>
  <Slides>21</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21</vt:i4>
      </vt:variant>
    </vt:vector>
  </HeadingPairs>
  <TitlesOfParts>
    <vt:vector size="26" baseType="lpstr">
      <vt:lpstr>Arial</vt:lpstr>
      <vt:lpstr>Calibri</vt:lpstr>
      <vt:lpstr>Calibri Light</vt:lpstr>
      <vt:lpstr>Times New Roman</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riccardo di marco</dc:creator>
  <cp:lastModifiedBy>Windows User</cp:lastModifiedBy>
  <cp:revision>64</cp:revision>
  <dcterms:created xsi:type="dcterms:W3CDTF">2020-06-03T14:30:57Z</dcterms:created>
  <dcterms:modified xsi:type="dcterms:W3CDTF">2022-06-14T08:35:17Z</dcterms:modified>
</cp:coreProperties>
</file>