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8"/>
  </p:notesMasterIdLst>
  <p:sldIdLst>
    <p:sldId id="263" r:id="rId2"/>
    <p:sldId id="264" r:id="rId3"/>
    <p:sldId id="267" r:id="rId4"/>
    <p:sldId id="269" r:id="rId5"/>
    <p:sldId id="268" r:id="rId6"/>
    <p:sldId id="271" r:id="rId7"/>
    <p:sldId id="270" r:id="rId8"/>
    <p:sldId id="272" r:id="rId9"/>
    <p:sldId id="273" r:id="rId10"/>
    <p:sldId id="274" r:id="rId11"/>
    <p:sldId id="275" r:id="rId12"/>
    <p:sldId id="276" r:id="rId13"/>
    <p:sldId id="265" r:id="rId14"/>
    <p:sldId id="277" r:id="rId15"/>
    <p:sldId id="266" r:id="rId16"/>
    <p:sldId id="27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ccardo di marco" initials="rdm" lastIdx="1" clrIdx="0">
    <p:extLst>
      <p:ext uri="{19B8F6BF-5375-455C-9EA6-DF929625EA0E}">
        <p15:presenceInfo xmlns:p15="http://schemas.microsoft.com/office/powerpoint/2012/main" userId="5bc2f121f2b6788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0804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029" autoAdjust="0"/>
    <p:restoredTop sz="94635" autoAdjust="0"/>
  </p:normalViewPr>
  <p:slideViewPr>
    <p:cSldViewPr snapToGrid="0">
      <p:cViewPr varScale="1">
        <p:scale>
          <a:sx n="70" d="100"/>
          <a:sy n="70" d="100"/>
        </p:scale>
        <p:origin x="492"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750878-071C-47E7-B6E4-B173519A3399}" type="datetimeFigureOut">
              <a:rPr lang="it-IT" smtClean="0"/>
              <a:pPr/>
              <a:t>14/06/2022</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351997-847C-4A9C-8656-987B3BB429C2}" type="slidenum">
              <a:rPr lang="it-IT" smtClean="0"/>
              <a:pPr/>
              <a:t>‹N›</a:t>
            </a:fld>
            <a:endParaRPr lang="it-IT"/>
          </a:p>
        </p:txBody>
      </p:sp>
    </p:spTree>
    <p:extLst>
      <p:ext uri="{BB962C8B-B14F-4D97-AF65-F5344CB8AC3E}">
        <p14:creationId xmlns:p14="http://schemas.microsoft.com/office/powerpoint/2010/main" val="33794690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1FC8F11B-13C9-44E5-9BA2-77D7D608B8EB}"/>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xmlns="" id="{E06FC33E-0B85-4D46-9966-8436EDADD62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xmlns="" id="{274B4DFA-99A8-4C55-94CF-94A62B34B9FC}"/>
              </a:ext>
            </a:extLst>
          </p:cNvPr>
          <p:cNvSpPr>
            <a:spLocks noGrp="1"/>
          </p:cNvSpPr>
          <p:nvPr>
            <p:ph type="dt" sz="half" idx="10"/>
          </p:nvPr>
        </p:nvSpPr>
        <p:spPr/>
        <p:txBody>
          <a:bodyPr/>
          <a:lstStyle/>
          <a:p>
            <a:fld id="{D6F46B90-B0C1-4E35-94A9-59E200289560}" type="datetime1">
              <a:rPr lang="it-IT" smtClean="0"/>
              <a:pPr/>
              <a:t>14/06/2022</a:t>
            </a:fld>
            <a:endParaRPr lang="it-IT"/>
          </a:p>
        </p:txBody>
      </p:sp>
      <p:sp>
        <p:nvSpPr>
          <p:cNvPr id="5" name="Segnaposto piè di pagina 4">
            <a:extLst>
              <a:ext uri="{FF2B5EF4-FFF2-40B4-BE49-F238E27FC236}">
                <a16:creationId xmlns:a16="http://schemas.microsoft.com/office/drawing/2014/main" xmlns="" id="{CF062715-8626-4C28-A075-27F7AC5FBB81}"/>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E7293E1F-109B-42A9-AD34-72DCD2A45405}"/>
              </a:ext>
            </a:extLst>
          </p:cNvPr>
          <p:cNvSpPr>
            <a:spLocks noGrp="1"/>
          </p:cNvSpPr>
          <p:nvPr>
            <p:ph type="sldNum" sz="quarter" idx="12"/>
          </p:nvPr>
        </p:nvSpPr>
        <p:spPr/>
        <p:txBody>
          <a:bodyPr/>
          <a:lstStyle/>
          <a:p>
            <a:fld id="{C12E0392-2C6A-42C2-AFA3-30C85ACD819A}" type="slidenum">
              <a:rPr lang="it-IT" smtClean="0"/>
              <a:pPr/>
              <a:t>‹N›</a:t>
            </a:fld>
            <a:endParaRPr lang="it-IT"/>
          </a:p>
        </p:txBody>
      </p:sp>
    </p:spTree>
    <p:extLst>
      <p:ext uri="{BB962C8B-B14F-4D97-AF65-F5344CB8AC3E}">
        <p14:creationId xmlns:p14="http://schemas.microsoft.com/office/powerpoint/2010/main" val="4026632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E1D5D8BF-8E27-40E2-9D74-14DCD0354C8B}"/>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xmlns="" id="{FD407E5A-0D1C-4B00-A4CC-1B3F37F78DDE}"/>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0DAD383A-AD84-42CB-8602-E8A24AB71F44}"/>
              </a:ext>
            </a:extLst>
          </p:cNvPr>
          <p:cNvSpPr>
            <a:spLocks noGrp="1"/>
          </p:cNvSpPr>
          <p:nvPr>
            <p:ph type="dt" sz="half" idx="10"/>
          </p:nvPr>
        </p:nvSpPr>
        <p:spPr/>
        <p:txBody>
          <a:bodyPr/>
          <a:lstStyle/>
          <a:p>
            <a:fld id="{D8264E05-3496-4776-B607-C7E8CC9A75A5}" type="datetime1">
              <a:rPr lang="it-IT" smtClean="0"/>
              <a:pPr/>
              <a:t>14/06/2022</a:t>
            </a:fld>
            <a:endParaRPr lang="it-IT"/>
          </a:p>
        </p:txBody>
      </p:sp>
      <p:sp>
        <p:nvSpPr>
          <p:cNvPr id="5" name="Segnaposto piè di pagina 4">
            <a:extLst>
              <a:ext uri="{FF2B5EF4-FFF2-40B4-BE49-F238E27FC236}">
                <a16:creationId xmlns:a16="http://schemas.microsoft.com/office/drawing/2014/main" xmlns="" id="{3C5E6035-7788-4EEB-A61F-37ED27C89928}"/>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55B87A56-CF34-43AD-BD5B-D2A48A6B2CFC}"/>
              </a:ext>
            </a:extLst>
          </p:cNvPr>
          <p:cNvSpPr>
            <a:spLocks noGrp="1"/>
          </p:cNvSpPr>
          <p:nvPr>
            <p:ph type="sldNum" sz="quarter" idx="12"/>
          </p:nvPr>
        </p:nvSpPr>
        <p:spPr/>
        <p:txBody>
          <a:bodyPr/>
          <a:lstStyle/>
          <a:p>
            <a:fld id="{C12E0392-2C6A-42C2-AFA3-30C85ACD819A}" type="slidenum">
              <a:rPr lang="it-IT" smtClean="0"/>
              <a:pPr/>
              <a:t>‹N›</a:t>
            </a:fld>
            <a:endParaRPr lang="it-IT"/>
          </a:p>
        </p:txBody>
      </p:sp>
    </p:spTree>
    <p:extLst>
      <p:ext uri="{BB962C8B-B14F-4D97-AF65-F5344CB8AC3E}">
        <p14:creationId xmlns:p14="http://schemas.microsoft.com/office/powerpoint/2010/main" val="7760233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xmlns="" id="{A63B7FF7-70A6-4A0D-AC82-D23B8E82FCD9}"/>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xmlns="" id="{390E34C1-26C1-421A-8DAF-59E33B7C9FA1}"/>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E4425875-F45F-4441-95D1-DFC254CCDF21}"/>
              </a:ext>
            </a:extLst>
          </p:cNvPr>
          <p:cNvSpPr>
            <a:spLocks noGrp="1"/>
          </p:cNvSpPr>
          <p:nvPr>
            <p:ph type="dt" sz="half" idx="10"/>
          </p:nvPr>
        </p:nvSpPr>
        <p:spPr/>
        <p:txBody>
          <a:bodyPr/>
          <a:lstStyle/>
          <a:p>
            <a:fld id="{83001D92-9E7A-4D43-9D10-77262061CDD0}" type="datetime1">
              <a:rPr lang="it-IT" smtClean="0"/>
              <a:pPr/>
              <a:t>14/06/2022</a:t>
            </a:fld>
            <a:endParaRPr lang="it-IT"/>
          </a:p>
        </p:txBody>
      </p:sp>
      <p:sp>
        <p:nvSpPr>
          <p:cNvPr id="5" name="Segnaposto piè di pagina 4">
            <a:extLst>
              <a:ext uri="{FF2B5EF4-FFF2-40B4-BE49-F238E27FC236}">
                <a16:creationId xmlns:a16="http://schemas.microsoft.com/office/drawing/2014/main" xmlns="" id="{FAA4377C-9C55-4F12-BB9C-777E4B64210D}"/>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B521FFD4-3040-4CD6-B98F-4A44C7DDD922}"/>
              </a:ext>
            </a:extLst>
          </p:cNvPr>
          <p:cNvSpPr>
            <a:spLocks noGrp="1"/>
          </p:cNvSpPr>
          <p:nvPr>
            <p:ph type="sldNum" sz="quarter" idx="12"/>
          </p:nvPr>
        </p:nvSpPr>
        <p:spPr/>
        <p:txBody>
          <a:bodyPr/>
          <a:lstStyle/>
          <a:p>
            <a:fld id="{C12E0392-2C6A-42C2-AFA3-30C85ACD819A}" type="slidenum">
              <a:rPr lang="it-IT" smtClean="0"/>
              <a:pPr/>
              <a:t>‹N›</a:t>
            </a:fld>
            <a:endParaRPr lang="it-IT"/>
          </a:p>
        </p:txBody>
      </p:sp>
    </p:spTree>
    <p:extLst>
      <p:ext uri="{BB962C8B-B14F-4D97-AF65-F5344CB8AC3E}">
        <p14:creationId xmlns:p14="http://schemas.microsoft.com/office/powerpoint/2010/main" val="3425875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C0745394-050B-42F6-955A-2A0F50114214}"/>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xmlns="" id="{7BA532A3-3F24-4227-979D-2D0575AF6223}"/>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E8AA17CD-2B25-4451-A119-BE0C152D1D30}"/>
              </a:ext>
            </a:extLst>
          </p:cNvPr>
          <p:cNvSpPr>
            <a:spLocks noGrp="1"/>
          </p:cNvSpPr>
          <p:nvPr>
            <p:ph type="dt" sz="half" idx="10"/>
          </p:nvPr>
        </p:nvSpPr>
        <p:spPr/>
        <p:txBody>
          <a:bodyPr/>
          <a:lstStyle/>
          <a:p>
            <a:fld id="{F62CF2A8-76A4-49EE-B249-87E15992AE70}" type="datetime1">
              <a:rPr lang="it-IT" smtClean="0"/>
              <a:pPr/>
              <a:t>14/06/2022</a:t>
            </a:fld>
            <a:endParaRPr lang="it-IT"/>
          </a:p>
        </p:txBody>
      </p:sp>
      <p:sp>
        <p:nvSpPr>
          <p:cNvPr id="5" name="Segnaposto piè di pagina 4">
            <a:extLst>
              <a:ext uri="{FF2B5EF4-FFF2-40B4-BE49-F238E27FC236}">
                <a16:creationId xmlns:a16="http://schemas.microsoft.com/office/drawing/2014/main" xmlns="" id="{388EA960-E00E-479B-8396-FAB1D39EF9F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1DFF6E6A-E94B-4704-8C70-EFCAABA401A1}"/>
              </a:ext>
            </a:extLst>
          </p:cNvPr>
          <p:cNvSpPr>
            <a:spLocks noGrp="1"/>
          </p:cNvSpPr>
          <p:nvPr>
            <p:ph type="sldNum" sz="quarter" idx="12"/>
          </p:nvPr>
        </p:nvSpPr>
        <p:spPr/>
        <p:txBody>
          <a:bodyPr/>
          <a:lstStyle/>
          <a:p>
            <a:fld id="{C12E0392-2C6A-42C2-AFA3-30C85ACD819A}" type="slidenum">
              <a:rPr lang="it-IT" smtClean="0"/>
              <a:pPr/>
              <a:t>‹N›</a:t>
            </a:fld>
            <a:endParaRPr lang="it-IT"/>
          </a:p>
        </p:txBody>
      </p:sp>
    </p:spTree>
    <p:extLst>
      <p:ext uri="{BB962C8B-B14F-4D97-AF65-F5344CB8AC3E}">
        <p14:creationId xmlns:p14="http://schemas.microsoft.com/office/powerpoint/2010/main" val="22384537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BD59A49C-6E18-4336-9182-D2AFF3D1E00E}"/>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xmlns="" id="{FCAAE6E8-2271-4CCB-A171-965A8B6256F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xmlns="" id="{0EF9ED2A-8882-43E2-9290-DE50E2390918}"/>
              </a:ext>
            </a:extLst>
          </p:cNvPr>
          <p:cNvSpPr>
            <a:spLocks noGrp="1"/>
          </p:cNvSpPr>
          <p:nvPr>
            <p:ph type="dt" sz="half" idx="10"/>
          </p:nvPr>
        </p:nvSpPr>
        <p:spPr/>
        <p:txBody>
          <a:bodyPr/>
          <a:lstStyle/>
          <a:p>
            <a:fld id="{D409BAD9-DAB6-44D0-8E74-06DF3629ACC2}" type="datetime1">
              <a:rPr lang="it-IT" smtClean="0"/>
              <a:pPr/>
              <a:t>14/06/2022</a:t>
            </a:fld>
            <a:endParaRPr lang="it-IT"/>
          </a:p>
        </p:txBody>
      </p:sp>
      <p:sp>
        <p:nvSpPr>
          <p:cNvPr id="5" name="Segnaposto piè di pagina 4">
            <a:extLst>
              <a:ext uri="{FF2B5EF4-FFF2-40B4-BE49-F238E27FC236}">
                <a16:creationId xmlns:a16="http://schemas.microsoft.com/office/drawing/2014/main" xmlns="" id="{268EF66C-6935-4FBD-9C80-1A556ED7A0A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A05AA71B-D4C4-414A-A57D-9670C10C06B4}"/>
              </a:ext>
            </a:extLst>
          </p:cNvPr>
          <p:cNvSpPr>
            <a:spLocks noGrp="1"/>
          </p:cNvSpPr>
          <p:nvPr>
            <p:ph type="sldNum" sz="quarter" idx="12"/>
          </p:nvPr>
        </p:nvSpPr>
        <p:spPr/>
        <p:txBody>
          <a:bodyPr/>
          <a:lstStyle/>
          <a:p>
            <a:fld id="{C12E0392-2C6A-42C2-AFA3-30C85ACD819A}" type="slidenum">
              <a:rPr lang="it-IT" smtClean="0"/>
              <a:pPr/>
              <a:t>‹N›</a:t>
            </a:fld>
            <a:endParaRPr lang="it-IT"/>
          </a:p>
        </p:txBody>
      </p:sp>
    </p:spTree>
    <p:extLst>
      <p:ext uri="{BB962C8B-B14F-4D97-AF65-F5344CB8AC3E}">
        <p14:creationId xmlns:p14="http://schemas.microsoft.com/office/powerpoint/2010/main" val="39044134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4C64E77C-7477-4935-AB53-83C5DC88F45D}"/>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xmlns="" id="{EF554ACF-6889-45E5-AF55-149F64A95BE6}"/>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xmlns="" id="{D39A4303-EF24-420E-8DFF-680265F67C0B}"/>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xmlns="" id="{052852B7-2E2C-4863-A833-31E484A4FDE6}"/>
              </a:ext>
            </a:extLst>
          </p:cNvPr>
          <p:cNvSpPr>
            <a:spLocks noGrp="1"/>
          </p:cNvSpPr>
          <p:nvPr>
            <p:ph type="dt" sz="half" idx="10"/>
          </p:nvPr>
        </p:nvSpPr>
        <p:spPr/>
        <p:txBody>
          <a:bodyPr/>
          <a:lstStyle/>
          <a:p>
            <a:fld id="{02E3BF37-682F-44BF-B713-B551432B5D2A}" type="datetime1">
              <a:rPr lang="it-IT" smtClean="0"/>
              <a:pPr/>
              <a:t>14/06/2022</a:t>
            </a:fld>
            <a:endParaRPr lang="it-IT"/>
          </a:p>
        </p:txBody>
      </p:sp>
      <p:sp>
        <p:nvSpPr>
          <p:cNvPr id="6" name="Segnaposto piè di pagina 5">
            <a:extLst>
              <a:ext uri="{FF2B5EF4-FFF2-40B4-BE49-F238E27FC236}">
                <a16:creationId xmlns:a16="http://schemas.microsoft.com/office/drawing/2014/main" xmlns="" id="{440E4D99-11D8-40F2-9321-B0EEE767C63D}"/>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xmlns="" id="{5E8767E9-CBFE-42C1-B90C-762C3B7C52C4}"/>
              </a:ext>
            </a:extLst>
          </p:cNvPr>
          <p:cNvSpPr>
            <a:spLocks noGrp="1"/>
          </p:cNvSpPr>
          <p:nvPr>
            <p:ph type="sldNum" sz="quarter" idx="12"/>
          </p:nvPr>
        </p:nvSpPr>
        <p:spPr/>
        <p:txBody>
          <a:bodyPr/>
          <a:lstStyle/>
          <a:p>
            <a:fld id="{C12E0392-2C6A-42C2-AFA3-30C85ACD819A}" type="slidenum">
              <a:rPr lang="it-IT" smtClean="0"/>
              <a:pPr/>
              <a:t>‹N›</a:t>
            </a:fld>
            <a:endParaRPr lang="it-IT"/>
          </a:p>
        </p:txBody>
      </p:sp>
    </p:spTree>
    <p:extLst>
      <p:ext uri="{BB962C8B-B14F-4D97-AF65-F5344CB8AC3E}">
        <p14:creationId xmlns:p14="http://schemas.microsoft.com/office/powerpoint/2010/main" val="39061808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CEBAE119-1245-4E21-B882-1654BD9F7BAD}"/>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xmlns="" id="{B75DE014-C1EB-4800-88D5-50E1317B3FB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xmlns="" id="{3D72B833-00DE-4F44-9C51-8F4F05BD85F3}"/>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xmlns="" id="{73B8963A-562A-4DF1-B0B1-A58E086EC18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xmlns="" id="{40648B8F-7852-471A-89E4-8F188B8F59F5}"/>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xmlns="" id="{E95907AD-B0EE-4DDE-90AF-74436A89E6CF}"/>
              </a:ext>
            </a:extLst>
          </p:cNvPr>
          <p:cNvSpPr>
            <a:spLocks noGrp="1"/>
          </p:cNvSpPr>
          <p:nvPr>
            <p:ph type="dt" sz="half" idx="10"/>
          </p:nvPr>
        </p:nvSpPr>
        <p:spPr/>
        <p:txBody>
          <a:bodyPr/>
          <a:lstStyle/>
          <a:p>
            <a:fld id="{219D108E-1D37-42E5-9B3D-3DA8467E92CE}" type="datetime1">
              <a:rPr lang="it-IT" smtClean="0"/>
              <a:pPr/>
              <a:t>14/06/2022</a:t>
            </a:fld>
            <a:endParaRPr lang="it-IT"/>
          </a:p>
        </p:txBody>
      </p:sp>
      <p:sp>
        <p:nvSpPr>
          <p:cNvPr id="8" name="Segnaposto piè di pagina 7">
            <a:extLst>
              <a:ext uri="{FF2B5EF4-FFF2-40B4-BE49-F238E27FC236}">
                <a16:creationId xmlns:a16="http://schemas.microsoft.com/office/drawing/2014/main" xmlns="" id="{21B778B8-4912-434A-88FF-6C40B0A829E0}"/>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xmlns="" id="{3D8C62EC-74F5-4B7B-845E-A8AE5CF61862}"/>
              </a:ext>
            </a:extLst>
          </p:cNvPr>
          <p:cNvSpPr>
            <a:spLocks noGrp="1"/>
          </p:cNvSpPr>
          <p:nvPr>
            <p:ph type="sldNum" sz="quarter" idx="12"/>
          </p:nvPr>
        </p:nvSpPr>
        <p:spPr/>
        <p:txBody>
          <a:bodyPr/>
          <a:lstStyle/>
          <a:p>
            <a:fld id="{C12E0392-2C6A-42C2-AFA3-30C85ACD819A}" type="slidenum">
              <a:rPr lang="it-IT" smtClean="0"/>
              <a:pPr/>
              <a:t>‹N›</a:t>
            </a:fld>
            <a:endParaRPr lang="it-IT"/>
          </a:p>
        </p:txBody>
      </p:sp>
    </p:spTree>
    <p:extLst>
      <p:ext uri="{BB962C8B-B14F-4D97-AF65-F5344CB8AC3E}">
        <p14:creationId xmlns:p14="http://schemas.microsoft.com/office/powerpoint/2010/main" val="3992394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F276DCC8-238E-4D30-AC52-67EBB5FD67FC}"/>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xmlns="" id="{C2A3D5C3-5ED7-4F38-A845-98526BA04568}"/>
              </a:ext>
            </a:extLst>
          </p:cNvPr>
          <p:cNvSpPr>
            <a:spLocks noGrp="1"/>
          </p:cNvSpPr>
          <p:nvPr>
            <p:ph type="dt" sz="half" idx="10"/>
          </p:nvPr>
        </p:nvSpPr>
        <p:spPr/>
        <p:txBody>
          <a:bodyPr/>
          <a:lstStyle/>
          <a:p>
            <a:fld id="{DAF511E8-7DE7-4195-97AA-D9E06E8341B5}" type="datetime1">
              <a:rPr lang="it-IT" smtClean="0"/>
              <a:pPr/>
              <a:t>14/06/2022</a:t>
            </a:fld>
            <a:endParaRPr lang="it-IT"/>
          </a:p>
        </p:txBody>
      </p:sp>
      <p:sp>
        <p:nvSpPr>
          <p:cNvPr id="4" name="Segnaposto piè di pagina 3">
            <a:extLst>
              <a:ext uri="{FF2B5EF4-FFF2-40B4-BE49-F238E27FC236}">
                <a16:creationId xmlns:a16="http://schemas.microsoft.com/office/drawing/2014/main" xmlns="" id="{A28CBE33-B40D-4802-A5B0-196263EF3B8D}"/>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xmlns="" id="{48865867-B975-4BFB-93E0-DD65890C415D}"/>
              </a:ext>
            </a:extLst>
          </p:cNvPr>
          <p:cNvSpPr>
            <a:spLocks noGrp="1"/>
          </p:cNvSpPr>
          <p:nvPr>
            <p:ph type="sldNum" sz="quarter" idx="12"/>
          </p:nvPr>
        </p:nvSpPr>
        <p:spPr/>
        <p:txBody>
          <a:bodyPr/>
          <a:lstStyle/>
          <a:p>
            <a:fld id="{C12E0392-2C6A-42C2-AFA3-30C85ACD819A}" type="slidenum">
              <a:rPr lang="it-IT" smtClean="0"/>
              <a:pPr/>
              <a:t>‹N›</a:t>
            </a:fld>
            <a:endParaRPr lang="it-IT"/>
          </a:p>
        </p:txBody>
      </p:sp>
    </p:spTree>
    <p:extLst>
      <p:ext uri="{BB962C8B-B14F-4D97-AF65-F5344CB8AC3E}">
        <p14:creationId xmlns:p14="http://schemas.microsoft.com/office/powerpoint/2010/main" val="10306133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xmlns="" id="{BB6ECBF3-96CA-43BA-A471-1C23C7811A93}"/>
              </a:ext>
            </a:extLst>
          </p:cNvPr>
          <p:cNvSpPr>
            <a:spLocks noGrp="1"/>
          </p:cNvSpPr>
          <p:nvPr>
            <p:ph type="dt" sz="half" idx="10"/>
          </p:nvPr>
        </p:nvSpPr>
        <p:spPr/>
        <p:txBody>
          <a:bodyPr/>
          <a:lstStyle/>
          <a:p>
            <a:fld id="{253EF2CE-E826-44E6-BC32-2774DAC7B31A}" type="datetime1">
              <a:rPr lang="it-IT" smtClean="0"/>
              <a:pPr/>
              <a:t>14/06/2022</a:t>
            </a:fld>
            <a:endParaRPr lang="it-IT"/>
          </a:p>
        </p:txBody>
      </p:sp>
      <p:sp>
        <p:nvSpPr>
          <p:cNvPr id="3" name="Segnaposto piè di pagina 2">
            <a:extLst>
              <a:ext uri="{FF2B5EF4-FFF2-40B4-BE49-F238E27FC236}">
                <a16:creationId xmlns:a16="http://schemas.microsoft.com/office/drawing/2014/main" xmlns="" id="{D6C626DC-1C65-468B-A29F-A20EC93AAE16}"/>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xmlns="" id="{DE4A115F-E6C1-4A75-A89D-0FC8BA895B62}"/>
              </a:ext>
            </a:extLst>
          </p:cNvPr>
          <p:cNvSpPr>
            <a:spLocks noGrp="1"/>
          </p:cNvSpPr>
          <p:nvPr>
            <p:ph type="sldNum" sz="quarter" idx="12"/>
          </p:nvPr>
        </p:nvSpPr>
        <p:spPr/>
        <p:txBody>
          <a:bodyPr/>
          <a:lstStyle/>
          <a:p>
            <a:fld id="{C12E0392-2C6A-42C2-AFA3-30C85ACD819A}" type="slidenum">
              <a:rPr lang="it-IT" smtClean="0"/>
              <a:pPr/>
              <a:t>‹N›</a:t>
            </a:fld>
            <a:endParaRPr lang="it-IT"/>
          </a:p>
        </p:txBody>
      </p:sp>
    </p:spTree>
    <p:extLst>
      <p:ext uri="{BB962C8B-B14F-4D97-AF65-F5344CB8AC3E}">
        <p14:creationId xmlns:p14="http://schemas.microsoft.com/office/powerpoint/2010/main" val="41848951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9FA1F320-6A77-4396-A393-701CCD660B3D}"/>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xmlns="" id="{DD295D14-0421-4A27-A439-40AE0155D19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xmlns="" id="{7BE010B9-D07C-4F72-AC6E-E02F936D00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xmlns="" id="{EE50A248-F39E-4413-B577-13DE46879447}"/>
              </a:ext>
            </a:extLst>
          </p:cNvPr>
          <p:cNvSpPr>
            <a:spLocks noGrp="1"/>
          </p:cNvSpPr>
          <p:nvPr>
            <p:ph type="dt" sz="half" idx="10"/>
          </p:nvPr>
        </p:nvSpPr>
        <p:spPr/>
        <p:txBody>
          <a:bodyPr/>
          <a:lstStyle/>
          <a:p>
            <a:fld id="{63493EE5-5FC0-4E16-9D56-442EF9888812}" type="datetime1">
              <a:rPr lang="it-IT" smtClean="0"/>
              <a:pPr/>
              <a:t>14/06/2022</a:t>
            </a:fld>
            <a:endParaRPr lang="it-IT"/>
          </a:p>
        </p:txBody>
      </p:sp>
      <p:sp>
        <p:nvSpPr>
          <p:cNvPr id="6" name="Segnaposto piè di pagina 5">
            <a:extLst>
              <a:ext uri="{FF2B5EF4-FFF2-40B4-BE49-F238E27FC236}">
                <a16:creationId xmlns:a16="http://schemas.microsoft.com/office/drawing/2014/main" xmlns="" id="{96ECDD6E-FA29-46C3-B231-55462FC80997}"/>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xmlns="" id="{A1E5E37B-8C9C-4742-B328-AE66F24D7E64}"/>
              </a:ext>
            </a:extLst>
          </p:cNvPr>
          <p:cNvSpPr>
            <a:spLocks noGrp="1"/>
          </p:cNvSpPr>
          <p:nvPr>
            <p:ph type="sldNum" sz="quarter" idx="12"/>
          </p:nvPr>
        </p:nvSpPr>
        <p:spPr/>
        <p:txBody>
          <a:bodyPr/>
          <a:lstStyle/>
          <a:p>
            <a:fld id="{C12E0392-2C6A-42C2-AFA3-30C85ACD819A}" type="slidenum">
              <a:rPr lang="it-IT" smtClean="0"/>
              <a:pPr/>
              <a:t>‹N›</a:t>
            </a:fld>
            <a:endParaRPr lang="it-IT"/>
          </a:p>
        </p:txBody>
      </p:sp>
    </p:spTree>
    <p:extLst>
      <p:ext uri="{BB962C8B-B14F-4D97-AF65-F5344CB8AC3E}">
        <p14:creationId xmlns:p14="http://schemas.microsoft.com/office/powerpoint/2010/main" val="11648740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57F9C0B5-A746-4EFE-BD46-1AD548B62052}"/>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xmlns="" id="{0C865A54-8D07-4B58-AD88-541B4095583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xmlns="" id="{62DA38D7-30EB-4708-98EA-DCCFFD0F8D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xmlns="" id="{DEB5862E-D824-49D2-9BD2-BBB655E1FCEE}"/>
              </a:ext>
            </a:extLst>
          </p:cNvPr>
          <p:cNvSpPr>
            <a:spLocks noGrp="1"/>
          </p:cNvSpPr>
          <p:nvPr>
            <p:ph type="dt" sz="half" idx="10"/>
          </p:nvPr>
        </p:nvSpPr>
        <p:spPr/>
        <p:txBody>
          <a:bodyPr/>
          <a:lstStyle/>
          <a:p>
            <a:fld id="{21D9A4E3-95CE-460A-B75B-55B6A73FAFD0}" type="datetime1">
              <a:rPr lang="it-IT" smtClean="0"/>
              <a:pPr/>
              <a:t>14/06/2022</a:t>
            </a:fld>
            <a:endParaRPr lang="it-IT"/>
          </a:p>
        </p:txBody>
      </p:sp>
      <p:sp>
        <p:nvSpPr>
          <p:cNvPr id="6" name="Segnaposto piè di pagina 5">
            <a:extLst>
              <a:ext uri="{FF2B5EF4-FFF2-40B4-BE49-F238E27FC236}">
                <a16:creationId xmlns:a16="http://schemas.microsoft.com/office/drawing/2014/main" xmlns="" id="{645CED4E-AB8A-41BF-A7B0-DF07D272009C}"/>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xmlns="" id="{CFDF0314-595F-451A-8D2E-2FA33311DBCA}"/>
              </a:ext>
            </a:extLst>
          </p:cNvPr>
          <p:cNvSpPr>
            <a:spLocks noGrp="1"/>
          </p:cNvSpPr>
          <p:nvPr>
            <p:ph type="sldNum" sz="quarter" idx="12"/>
          </p:nvPr>
        </p:nvSpPr>
        <p:spPr/>
        <p:txBody>
          <a:bodyPr/>
          <a:lstStyle/>
          <a:p>
            <a:fld id="{C12E0392-2C6A-42C2-AFA3-30C85ACD819A}" type="slidenum">
              <a:rPr lang="it-IT" smtClean="0"/>
              <a:pPr/>
              <a:t>‹N›</a:t>
            </a:fld>
            <a:endParaRPr lang="it-IT"/>
          </a:p>
        </p:txBody>
      </p:sp>
    </p:spTree>
    <p:extLst>
      <p:ext uri="{BB962C8B-B14F-4D97-AF65-F5344CB8AC3E}">
        <p14:creationId xmlns:p14="http://schemas.microsoft.com/office/powerpoint/2010/main" val="1463293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xmlns="" id="{E24BD92A-76FD-46FB-AD60-B41C5D07DB3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xmlns="" id="{90428BED-FAF4-44E5-8AA0-2F6AA5624D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D67EFE1B-BE5D-4953-9233-396AD5B9A7B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0CD881-02F7-4F52-AB65-E3B165BBB37B}" type="datetime1">
              <a:rPr lang="it-IT" smtClean="0"/>
              <a:pPr/>
              <a:t>14/06/2022</a:t>
            </a:fld>
            <a:endParaRPr lang="it-IT"/>
          </a:p>
        </p:txBody>
      </p:sp>
      <p:sp>
        <p:nvSpPr>
          <p:cNvPr id="5" name="Segnaposto piè di pagina 4">
            <a:extLst>
              <a:ext uri="{FF2B5EF4-FFF2-40B4-BE49-F238E27FC236}">
                <a16:creationId xmlns:a16="http://schemas.microsoft.com/office/drawing/2014/main" xmlns="" id="{718958E4-9818-4174-BAC7-EC91489CC4E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xmlns="" id="{FB43CD6A-B506-43EB-94EC-F2EF0E6CF6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2E0392-2C6A-42C2-AFA3-30C85ACD819A}" type="slidenum">
              <a:rPr lang="it-IT" smtClean="0"/>
              <a:pPr/>
              <a:t>‹N›</a:t>
            </a:fld>
            <a:endParaRPr lang="it-IT"/>
          </a:p>
        </p:txBody>
      </p:sp>
    </p:spTree>
    <p:extLst>
      <p:ext uri="{BB962C8B-B14F-4D97-AF65-F5344CB8AC3E}">
        <p14:creationId xmlns:p14="http://schemas.microsoft.com/office/powerpoint/2010/main" val="3096660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intuiti.it/" TargetMode="Externa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3" Type="http://schemas.openxmlformats.org/officeDocument/2006/relationships/hyperlink" Target="Source:%20OIP%20Pictures" TargetMode="Externa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78CF944C-90D7-4E05-A45D-9A021A21BA9B}"/>
              </a:ext>
            </a:extLst>
          </p:cNvPr>
          <p:cNvPicPr>
            <a:picLocks noChangeAspect="1"/>
          </p:cNvPicPr>
          <p:nvPr/>
        </p:nvPicPr>
        <p:blipFill>
          <a:blip r:embed="rId2" cstate="print"/>
          <a:stretch>
            <a:fillRect/>
          </a:stretch>
        </p:blipFill>
        <p:spPr>
          <a:xfrm>
            <a:off x="4322200" y="39200"/>
            <a:ext cx="3547601" cy="3255635"/>
          </a:xfrm>
          <a:prstGeom prst="rect">
            <a:avLst/>
          </a:prstGeom>
        </p:spPr>
      </p:pic>
      <p:pic>
        <p:nvPicPr>
          <p:cNvPr id="6" name="Picture 5">
            <a:extLst>
              <a:ext uri="{FF2B5EF4-FFF2-40B4-BE49-F238E27FC236}">
                <a16:creationId xmlns:a16="http://schemas.microsoft.com/office/drawing/2014/main" xmlns="" id="{EEB9CAE6-1F3B-4B21-914E-48C152BC7073}"/>
              </a:ext>
            </a:extLst>
          </p:cNvPr>
          <p:cNvPicPr>
            <a:picLocks noChangeAspect="1"/>
          </p:cNvPicPr>
          <p:nvPr/>
        </p:nvPicPr>
        <p:blipFill>
          <a:blip r:embed="rId3" cstate="print"/>
          <a:stretch>
            <a:fillRect/>
          </a:stretch>
        </p:blipFill>
        <p:spPr>
          <a:xfrm>
            <a:off x="131692" y="0"/>
            <a:ext cx="2886891" cy="807606"/>
          </a:xfrm>
          <a:prstGeom prst="rect">
            <a:avLst/>
          </a:prstGeom>
        </p:spPr>
      </p:pic>
      <p:sp>
        <p:nvSpPr>
          <p:cNvPr id="8" name="CasellaDiTesto 11">
            <a:extLst>
              <a:ext uri="{FF2B5EF4-FFF2-40B4-BE49-F238E27FC236}">
                <a16:creationId xmlns:a16="http://schemas.microsoft.com/office/drawing/2014/main" xmlns="" id="{A40DE74E-6CAB-4B5B-BA23-508F110CA1BB}"/>
              </a:ext>
            </a:extLst>
          </p:cNvPr>
          <p:cNvSpPr txBox="1"/>
          <p:nvPr/>
        </p:nvSpPr>
        <p:spPr>
          <a:xfrm>
            <a:off x="264524" y="3227885"/>
            <a:ext cx="11662953" cy="1692771"/>
          </a:xfrm>
          <a:prstGeom prst="rect">
            <a:avLst/>
          </a:prstGeom>
          <a:noFill/>
        </p:spPr>
        <p:txBody>
          <a:bodyPr wrap="square" rtlCol="0">
            <a:spAutoFit/>
          </a:bodyPr>
          <a:lstStyle/>
          <a:p>
            <a:pPr algn="ctr"/>
            <a:r>
              <a:rPr lang="en-GB" sz="4400" b="1" dirty="0"/>
              <a:t>1.2 </a:t>
            </a:r>
            <a:r>
              <a:rPr lang="el-GR" sz="4400" b="1" dirty="0"/>
              <a:t>Δημιουργικότητα</a:t>
            </a:r>
            <a:r>
              <a:rPr lang="en-GB" sz="4400" b="1" dirty="0"/>
              <a:t> </a:t>
            </a:r>
          </a:p>
          <a:p>
            <a:pPr algn="ctr"/>
            <a:endParaRPr lang="en-GB" sz="1600" b="1" dirty="0"/>
          </a:p>
          <a:p>
            <a:pPr algn="ctr"/>
            <a:r>
              <a:rPr lang="en-GB" sz="4400" b="1" dirty="0"/>
              <a:t>1.2.A </a:t>
            </a:r>
            <a:r>
              <a:rPr lang="el-GR" sz="4400" b="1" dirty="0"/>
              <a:t>Δημιουργικότητα στο Πλαίσιο</a:t>
            </a:r>
            <a:r>
              <a:rPr lang="en-GB" sz="4400" b="1" dirty="0"/>
              <a:t> </a:t>
            </a:r>
            <a:r>
              <a:rPr lang="en-GB" sz="4400" b="1" dirty="0" err="1"/>
              <a:t>EntreComp</a:t>
            </a:r>
            <a:endParaRPr lang="en-GB" sz="4400" b="1" dirty="0"/>
          </a:p>
        </p:txBody>
      </p:sp>
      <p:sp>
        <p:nvSpPr>
          <p:cNvPr id="9"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766315" y="6090449"/>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p>
        </p:txBody>
      </p:sp>
      <p:pic>
        <p:nvPicPr>
          <p:cNvPr id="11"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4" cstate="print"/>
          <a:stretch>
            <a:fillRect/>
          </a:stretch>
        </p:blipFill>
        <p:spPr>
          <a:xfrm>
            <a:off x="32032" y="6272428"/>
            <a:ext cx="1755570" cy="398758"/>
          </a:xfrm>
          <a:prstGeom prst="rect">
            <a:avLst/>
          </a:prstGeom>
        </p:spPr>
      </p:pic>
      <p:sp>
        <p:nvSpPr>
          <p:cNvPr id="12" name="CasellaDiTesto 17"/>
          <p:cNvSpPr txBox="1"/>
          <p:nvPr/>
        </p:nvSpPr>
        <p:spPr>
          <a:xfrm>
            <a:off x="7287079" y="6119336"/>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13" name="Immagin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6344295" y="6285490"/>
            <a:ext cx="976864" cy="348582"/>
          </a:xfrm>
          <a:prstGeom prst="rect">
            <a:avLst/>
          </a:prstGeom>
        </p:spPr>
      </p:pic>
    </p:spTree>
    <p:extLst>
      <p:ext uri="{BB962C8B-B14F-4D97-AF65-F5344CB8AC3E}">
        <p14:creationId xmlns:p14="http://schemas.microsoft.com/office/powerpoint/2010/main" val="35602230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l-GR" sz="4800" b="1" dirty="0">
                <a:latin typeface="Calibri" panose="020F0502020204030204" pitchFamily="34" charset="0"/>
                <a:ea typeface="Calibri" panose="020F0502020204030204" pitchFamily="34" charset="0"/>
              </a:rPr>
              <a:t>Συνδέσεις και Συνδυασμοί</a:t>
            </a:r>
            <a:endParaRPr lang="en-GB" sz="4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0" y="866885"/>
            <a:ext cx="11416938" cy="3319691"/>
          </a:xfrm>
          <a:prstGeom prst="rect">
            <a:avLst/>
          </a:prstGeom>
          <a:noFill/>
        </p:spPr>
        <p:txBody>
          <a:bodyPr wrap="square" rtlCol="0">
            <a:spAutoFit/>
          </a:bodyPr>
          <a:lstStyle/>
          <a:p>
            <a:pPr algn="just">
              <a:lnSpc>
                <a:spcPct val="115000"/>
              </a:lnSpc>
              <a:spcAft>
                <a:spcPts val="1000"/>
              </a:spcAft>
            </a:pPr>
            <a:r>
              <a:rPr lang="el-GR" sz="2900" i="1" dirty="0">
                <a:latin typeface="Calibri" panose="020F0502020204030204" pitchFamily="34" charset="0"/>
                <a:ea typeface="Calibri" panose="020F0502020204030204" pitchFamily="34" charset="0"/>
                <a:cs typeface="Times New Roman" panose="02020603050405020304" pitchFamily="18" charset="0"/>
              </a:rPr>
              <a:t>Το </a:t>
            </a:r>
            <a:r>
              <a:rPr lang="es-ES" sz="2900" i="1" dirty="0" err="1">
                <a:latin typeface="Calibri" panose="020F0502020204030204" pitchFamily="34" charset="0"/>
                <a:ea typeface="Calibri" panose="020F0502020204030204" pitchFamily="34" charset="0"/>
                <a:cs typeface="Times New Roman" panose="02020603050405020304" pitchFamily="18" charset="0"/>
              </a:rPr>
              <a:t>Chindogu</a:t>
            </a:r>
            <a:r>
              <a:rPr lang="es-ES" sz="2900" dirty="0">
                <a:latin typeface="Calibri" panose="020F0502020204030204" pitchFamily="34" charset="0"/>
                <a:ea typeface="Calibri" panose="020F0502020204030204" pitchFamily="34" charset="0"/>
                <a:cs typeface="Times New Roman" panose="02020603050405020304" pitchFamily="18" charset="0"/>
              </a:rPr>
              <a:t> </a:t>
            </a:r>
            <a:r>
              <a:rPr lang="el-GR" sz="2900" dirty="0"/>
              <a:t>είναι γνωστό ως η ιαπωνική τέχνη της δημιουργίας ουσιαστικά άχρηστων εφευρέσεων που θα μπορούσαν να χρησιμοποιηθούν για την επίλυση βασικών καθημερινών προβλημάτων, αλλά μέσω ενός γελοίου τρόπου (δηλαδή συνδέουν και συνδυάζουν φαινομενικά αντίθετες ιδέες)</a:t>
            </a:r>
            <a:endParaRPr lang="en-GB" sz="29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endParaRPr lang="en-GB" sz="32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pic>
        <p:nvPicPr>
          <p:cNvPr id="18" name="Immagine 1">
            <a:extLst>
              <a:ext uri="{FF2B5EF4-FFF2-40B4-BE49-F238E27FC236}">
                <a16:creationId xmlns:a16="http://schemas.microsoft.com/office/drawing/2014/main" xmlns="" id="{1AEC1154-01F7-449F-83A7-B7658AA7CFDD}"/>
              </a:ext>
            </a:extLst>
          </p:cNvPr>
          <p:cNvPicPr/>
          <p:nvPr/>
        </p:nvPicPr>
        <p:blipFill>
          <a:blip r:embed="rId3">
            <a:extLst>
              <a:ext uri="{28A0092B-C50C-407E-A947-70E740481C1C}">
                <a14:useLocalDpi xmlns:a14="http://schemas.microsoft.com/office/drawing/2010/main" val="0"/>
              </a:ext>
            </a:extLst>
          </a:blip>
          <a:stretch>
            <a:fillRect/>
          </a:stretch>
        </p:blipFill>
        <p:spPr>
          <a:xfrm>
            <a:off x="4201886" y="3496843"/>
            <a:ext cx="3788227" cy="2494272"/>
          </a:xfrm>
          <a:prstGeom prst="rect">
            <a:avLst/>
          </a:prstGeom>
        </p:spPr>
      </p:pic>
      <p:sp>
        <p:nvSpPr>
          <p:cNvPr id="9"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766315" y="6090449"/>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p>
        </p:txBody>
      </p:sp>
      <p:pic>
        <p:nvPicPr>
          <p:cNvPr id="16"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4" cstate="print"/>
          <a:stretch>
            <a:fillRect/>
          </a:stretch>
        </p:blipFill>
        <p:spPr>
          <a:xfrm>
            <a:off x="32032" y="6272428"/>
            <a:ext cx="1755570" cy="398758"/>
          </a:xfrm>
          <a:prstGeom prst="rect">
            <a:avLst/>
          </a:prstGeom>
        </p:spPr>
      </p:pic>
      <p:sp>
        <p:nvSpPr>
          <p:cNvPr id="17" name="CasellaDiTesto 17"/>
          <p:cNvSpPr txBox="1"/>
          <p:nvPr/>
        </p:nvSpPr>
        <p:spPr>
          <a:xfrm>
            <a:off x="7287079" y="6119336"/>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19" name="Immagin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6344295" y="6285490"/>
            <a:ext cx="976864" cy="348582"/>
          </a:xfrm>
          <a:prstGeom prst="rect">
            <a:avLst/>
          </a:prstGeom>
        </p:spPr>
      </p:pic>
    </p:spTree>
    <p:extLst>
      <p:ext uri="{BB962C8B-B14F-4D97-AF65-F5344CB8AC3E}">
        <p14:creationId xmlns:p14="http://schemas.microsoft.com/office/powerpoint/2010/main" val="17782989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xmlns="" id="{BCB47FC2-85C9-458E-ACEE-7DD9D83E2257}"/>
              </a:ext>
            </a:extLst>
          </p:cNvPr>
          <p:cNvPicPr>
            <a:picLocks noChangeAspect="1"/>
          </p:cNvPicPr>
          <p:nvPr/>
        </p:nvPicPr>
        <p:blipFill>
          <a:blip r:embed="rId2"/>
          <a:stretch>
            <a:fillRect/>
          </a:stretch>
        </p:blipFill>
        <p:spPr>
          <a:xfrm>
            <a:off x="10017103" y="2447192"/>
            <a:ext cx="1968068" cy="1963615"/>
          </a:xfrm>
          <a:prstGeom prst="rect">
            <a:avLst/>
          </a:prstGeom>
        </p:spPr>
      </p:pic>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l-GR" sz="4800" b="1" dirty="0" err="1">
                <a:latin typeface="Calibri" panose="020F0502020204030204" pitchFamily="34" charset="0"/>
                <a:ea typeface="Calibri" panose="020F0502020204030204" pitchFamily="34" charset="0"/>
                <a:cs typeface="Calibri" panose="020F0502020204030204" pitchFamily="34" charset="0"/>
              </a:rPr>
              <a:t>Συναπτικές</a:t>
            </a:r>
            <a:r>
              <a:rPr lang="el-GR" sz="4800" b="1" dirty="0">
                <a:latin typeface="Calibri" panose="020F0502020204030204" pitchFamily="34" charset="0"/>
                <a:ea typeface="Calibri" panose="020F0502020204030204" pitchFamily="34" charset="0"/>
                <a:cs typeface="Calibri" panose="020F0502020204030204" pitchFamily="34" charset="0"/>
              </a:rPr>
              <a:t> Ασκήσεις</a:t>
            </a:r>
            <a:endParaRPr lang="en-GB" sz="4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1" y="1460139"/>
            <a:ext cx="11416938" cy="4407938"/>
          </a:xfrm>
          <a:prstGeom prst="rect">
            <a:avLst/>
          </a:prstGeom>
          <a:noFill/>
        </p:spPr>
        <p:txBody>
          <a:bodyPr wrap="square" rtlCol="0">
            <a:spAutoFit/>
          </a:bodyPr>
          <a:lstStyle/>
          <a:p>
            <a:pPr algn="just">
              <a:lnSpc>
                <a:spcPct val="115000"/>
              </a:lnSpc>
              <a:spcAft>
                <a:spcPts val="1000"/>
              </a:spcAft>
            </a:pPr>
            <a:r>
              <a:rPr lang="el-GR" sz="3200" dirty="0">
                <a:latin typeface="Calibri" panose="020F0502020204030204" pitchFamily="34" charset="0"/>
                <a:cs typeface="Calibri" panose="020F0502020204030204" pitchFamily="34" charset="0"/>
              </a:rPr>
              <a:t>Αναφέρονται στην ικανότητα να βρίσκουμε συνδέσεις και σχέσεις μεταξύ εννοιών, αντικειμένων και ιδεών που δεν έχουν καμία προφανή σχέση ή συσχέτιση μεταξύ τους</a:t>
            </a:r>
            <a:r>
              <a:rPr lang="en-GB" sz="3200" dirty="0">
                <a:latin typeface="Calibri" panose="020F0502020204030204" pitchFamily="34" charset="0"/>
                <a:ea typeface="Calibri" panose="020F0502020204030204" pitchFamily="34" charset="0"/>
                <a:cs typeface="Calibri" panose="020F0502020204030204" pitchFamily="34" charset="0"/>
              </a:rPr>
              <a:t>. </a:t>
            </a:r>
          </a:p>
          <a:p>
            <a:pPr algn="just">
              <a:lnSpc>
                <a:spcPct val="115000"/>
              </a:lnSpc>
              <a:spcAft>
                <a:spcPts val="1000"/>
              </a:spcAft>
            </a:pPr>
            <a:r>
              <a:rPr lang="el-GR" sz="3200" dirty="0">
                <a:latin typeface="Calibri" panose="020F0502020204030204" pitchFamily="34" charset="0"/>
                <a:ea typeface="Calibri" panose="020F0502020204030204" pitchFamily="34" charset="0"/>
                <a:cs typeface="Calibri" panose="020F0502020204030204" pitchFamily="34" charset="0"/>
              </a:rPr>
              <a:t>Για παράδειγμα</a:t>
            </a:r>
            <a:r>
              <a:rPr lang="it-IT" sz="3200" dirty="0">
                <a:latin typeface="Calibri" panose="020F0502020204030204" pitchFamily="34" charset="0"/>
                <a:ea typeface="Calibri" panose="020F0502020204030204" pitchFamily="34" charset="0"/>
                <a:cs typeface="Calibri" panose="020F0502020204030204" pitchFamily="34" charset="0"/>
              </a:rPr>
              <a:t>:</a:t>
            </a:r>
            <a:endParaRPr lang="es-ES" sz="3200" dirty="0">
              <a:latin typeface="Calibri" panose="020F0502020204030204" pitchFamily="34" charset="0"/>
              <a:ea typeface="Calibri" panose="020F0502020204030204" pitchFamily="34" charset="0"/>
              <a:cs typeface="Times New Roman" panose="02020603050405020304" pitchFamily="18" charset="0"/>
            </a:endParaRPr>
          </a:p>
          <a:p>
            <a:pPr marL="457200" indent="-457200" algn="just">
              <a:lnSpc>
                <a:spcPct val="115000"/>
              </a:lnSpc>
              <a:spcAft>
                <a:spcPts val="1000"/>
              </a:spcAft>
              <a:buFont typeface="Arial" panose="020B0604020202020204" pitchFamily="34" charset="0"/>
              <a:buChar char="•"/>
            </a:pPr>
            <a:r>
              <a:rPr lang="el-GR" sz="3200" dirty="0">
                <a:latin typeface="Calibri" panose="020F0502020204030204" pitchFamily="34" charset="0"/>
                <a:ea typeface="Calibri" panose="020F0502020204030204" pitchFamily="34" charset="0"/>
                <a:cs typeface="Calibri" panose="020F0502020204030204" pitchFamily="34" charset="0"/>
              </a:rPr>
              <a:t>Τι μπορώ να φτιάξω με έναν συνδετήρα και ένα κουτάλι;</a:t>
            </a:r>
            <a:endParaRPr lang="es-ES" sz="3200" dirty="0">
              <a:latin typeface="Calibri" panose="020F0502020204030204" pitchFamily="34" charset="0"/>
              <a:ea typeface="Calibri" panose="020F0502020204030204" pitchFamily="34" charset="0"/>
              <a:cs typeface="Times New Roman" panose="02020603050405020304" pitchFamily="18" charset="0"/>
            </a:endParaRPr>
          </a:p>
          <a:p>
            <a:pPr marL="457200" indent="-457200" algn="just">
              <a:lnSpc>
                <a:spcPct val="115000"/>
              </a:lnSpc>
              <a:spcAft>
                <a:spcPts val="1000"/>
              </a:spcAft>
              <a:buFont typeface="Arial" panose="020B0604020202020204" pitchFamily="34" charset="0"/>
              <a:buChar char="•"/>
            </a:pPr>
            <a:r>
              <a:rPr lang="el-GR" sz="3200" dirty="0">
                <a:latin typeface="Calibri" panose="020F0502020204030204" pitchFamily="34" charset="0"/>
                <a:ea typeface="Calibri" panose="020F0502020204030204" pitchFamily="34" charset="0"/>
                <a:cs typeface="Calibri" panose="020F0502020204030204" pitchFamily="34" charset="0"/>
              </a:rPr>
              <a:t>Ποιες είναι οι ομοιότητες μεταξύ του Ποταμού </a:t>
            </a:r>
            <a:r>
              <a:rPr lang="it-IT" sz="3200" dirty="0">
                <a:latin typeface="Calibri" panose="020F0502020204030204" pitchFamily="34" charset="0"/>
                <a:ea typeface="Calibri" panose="020F0502020204030204" pitchFamily="34" charset="0"/>
                <a:cs typeface="Calibri" panose="020F0502020204030204" pitchFamily="34" charset="0"/>
              </a:rPr>
              <a:t>Limpopo </a:t>
            </a:r>
            <a:r>
              <a:rPr lang="el-GR" sz="3200" dirty="0">
                <a:latin typeface="Calibri" panose="020F0502020204030204" pitchFamily="34" charset="0"/>
                <a:ea typeface="Calibri" panose="020F0502020204030204" pitchFamily="34" charset="0"/>
                <a:cs typeface="Calibri" panose="020F0502020204030204" pitchFamily="34" charset="0"/>
              </a:rPr>
              <a:t>στην Αφρική και της Λίμνης </a:t>
            </a:r>
            <a:r>
              <a:rPr lang="it-IT" sz="3200" dirty="0" err="1">
                <a:latin typeface="Calibri" panose="020F0502020204030204" pitchFamily="34" charset="0"/>
                <a:ea typeface="Calibri" panose="020F0502020204030204" pitchFamily="34" charset="0"/>
                <a:cs typeface="Calibri" panose="020F0502020204030204" pitchFamily="34" charset="0"/>
              </a:rPr>
              <a:t>Baikal</a:t>
            </a:r>
            <a:r>
              <a:rPr lang="it-IT" sz="3200" dirty="0">
                <a:latin typeface="Calibri" panose="020F0502020204030204" pitchFamily="34" charset="0"/>
                <a:ea typeface="Calibri" panose="020F0502020204030204" pitchFamily="34" charset="0"/>
                <a:cs typeface="Calibri" panose="020F0502020204030204" pitchFamily="34" charset="0"/>
              </a:rPr>
              <a:t> </a:t>
            </a:r>
            <a:r>
              <a:rPr lang="el-GR" sz="3200" dirty="0">
                <a:latin typeface="Calibri" panose="020F0502020204030204" pitchFamily="34" charset="0"/>
                <a:ea typeface="Calibri" panose="020F0502020204030204" pitchFamily="34" charset="0"/>
                <a:cs typeface="Calibri" panose="020F0502020204030204" pitchFamily="34" charset="0"/>
              </a:rPr>
              <a:t>στην Σιβηρία;</a:t>
            </a:r>
            <a:endParaRPr lang="es-ES" sz="32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3" cstate="print"/>
          <a:stretch>
            <a:fillRect/>
          </a:stretch>
        </p:blipFill>
        <p:spPr>
          <a:xfrm>
            <a:off x="71846" y="111008"/>
            <a:ext cx="2246811" cy="628544"/>
          </a:xfrm>
          <a:prstGeom prst="rect">
            <a:avLst/>
          </a:prstGeom>
        </p:spPr>
      </p:pic>
      <p:sp>
        <p:nvSpPr>
          <p:cNvPr id="9"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766315" y="6090449"/>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p>
        </p:txBody>
      </p:sp>
      <p:pic>
        <p:nvPicPr>
          <p:cNvPr id="16"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4" cstate="print"/>
          <a:stretch>
            <a:fillRect/>
          </a:stretch>
        </p:blipFill>
        <p:spPr>
          <a:xfrm>
            <a:off x="32032" y="6272428"/>
            <a:ext cx="1755570" cy="398758"/>
          </a:xfrm>
          <a:prstGeom prst="rect">
            <a:avLst/>
          </a:prstGeom>
        </p:spPr>
      </p:pic>
      <p:sp>
        <p:nvSpPr>
          <p:cNvPr id="17" name="CasellaDiTesto 17"/>
          <p:cNvSpPr txBox="1"/>
          <p:nvPr/>
        </p:nvSpPr>
        <p:spPr>
          <a:xfrm>
            <a:off x="7287079" y="6119336"/>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18" name="Immagin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6344295" y="6285490"/>
            <a:ext cx="976864" cy="348582"/>
          </a:xfrm>
          <a:prstGeom prst="rect">
            <a:avLst/>
          </a:prstGeom>
        </p:spPr>
      </p:pic>
    </p:spTree>
    <p:extLst>
      <p:ext uri="{BB962C8B-B14F-4D97-AF65-F5344CB8AC3E}">
        <p14:creationId xmlns:p14="http://schemas.microsoft.com/office/powerpoint/2010/main" val="37879866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l-GR" sz="4800" b="1" dirty="0">
                <a:latin typeface="Calibri" panose="020F0502020204030204" pitchFamily="34" charset="0"/>
                <a:ea typeface="Calibri" panose="020F0502020204030204" pitchFamily="34" charset="0"/>
                <a:cs typeface="Calibri" panose="020F0502020204030204" pitchFamily="34" charset="0"/>
              </a:rPr>
              <a:t>Η Αρχή</a:t>
            </a:r>
            <a:r>
              <a:rPr lang="en-GB" sz="4800" b="1" dirty="0">
                <a:latin typeface="Calibri" panose="020F0502020204030204" pitchFamily="34" charset="0"/>
                <a:ea typeface="Calibri" panose="020F0502020204030204" pitchFamily="34" charset="0"/>
                <a:cs typeface="Calibri" panose="020F0502020204030204" pitchFamily="34" charset="0"/>
              </a:rPr>
              <a:t> K.I.S.S. </a:t>
            </a:r>
            <a:endParaRPr lang="en-GB" sz="4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1" y="1228704"/>
            <a:ext cx="11416938" cy="1191673"/>
          </a:xfrm>
          <a:prstGeom prst="rect">
            <a:avLst/>
          </a:prstGeom>
          <a:noFill/>
        </p:spPr>
        <p:txBody>
          <a:bodyPr wrap="square" rtlCol="0">
            <a:spAutoFit/>
          </a:bodyPr>
          <a:lstStyle/>
          <a:p>
            <a:pPr>
              <a:lnSpc>
                <a:spcPct val="115000"/>
              </a:lnSpc>
              <a:spcAft>
                <a:spcPts val="1000"/>
              </a:spcAft>
            </a:pPr>
            <a:r>
              <a:rPr lang="el-GR" sz="3200" dirty="0">
                <a:latin typeface="Calibri" panose="020F0502020204030204" pitchFamily="34" charset="0"/>
                <a:ea typeface="Calibri" panose="020F0502020204030204" pitchFamily="34" charset="0"/>
                <a:cs typeface="Calibri" panose="020F0502020204030204" pitchFamily="34" charset="0"/>
              </a:rPr>
              <a:t>Η αρχή</a:t>
            </a:r>
            <a:r>
              <a:rPr lang="en-GB" sz="3200" dirty="0">
                <a:latin typeface="Calibri" panose="020F0502020204030204" pitchFamily="34" charset="0"/>
                <a:ea typeface="Calibri" panose="020F0502020204030204" pitchFamily="34" charset="0"/>
                <a:cs typeface="Calibri" panose="020F0502020204030204" pitchFamily="34" charset="0"/>
              </a:rPr>
              <a:t> “Keep It Simple, Stupid!</a:t>
            </a:r>
            <a:r>
              <a:rPr lang="el-GR" sz="3200" dirty="0">
                <a:latin typeface="Calibri" panose="020F0502020204030204" pitchFamily="34" charset="0"/>
                <a:ea typeface="Calibri" panose="020F0502020204030204" pitchFamily="34" charset="0"/>
                <a:cs typeface="Calibri" panose="020F0502020204030204" pitchFamily="34" charset="0"/>
              </a:rPr>
              <a:t>- Διατήρησέ το Απλό, Κουτό </a:t>
            </a:r>
            <a:r>
              <a:rPr lang="en-GB" sz="3200" dirty="0">
                <a:latin typeface="Calibri" panose="020F0502020204030204" pitchFamily="34" charset="0"/>
                <a:ea typeface="Calibri" panose="020F0502020204030204" pitchFamily="34" charset="0"/>
                <a:cs typeface="Calibri" panose="020F0502020204030204" pitchFamily="34" charset="0"/>
              </a:rPr>
              <a:t>” </a:t>
            </a:r>
            <a:r>
              <a:rPr lang="el-GR" sz="3200" dirty="0">
                <a:latin typeface="Calibri" panose="020F0502020204030204" pitchFamily="34" charset="0"/>
                <a:ea typeface="Calibri" panose="020F0502020204030204" pitchFamily="34" charset="0"/>
                <a:cs typeface="Calibri" panose="020F0502020204030204" pitchFamily="34" charset="0"/>
              </a:rPr>
              <a:t>εν συντομία</a:t>
            </a:r>
            <a:r>
              <a:rPr lang="en-GB" sz="3200" dirty="0">
                <a:latin typeface="Calibri" panose="020F0502020204030204" pitchFamily="34" charset="0"/>
                <a:ea typeface="Calibri" panose="020F0502020204030204" pitchFamily="34" charset="0"/>
                <a:cs typeface="Calibri" panose="020F0502020204030204" pitchFamily="34" charset="0"/>
              </a:rPr>
              <a:t>:</a:t>
            </a:r>
            <a:endParaRPr lang="es-ES" sz="32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sp>
        <p:nvSpPr>
          <p:cNvPr id="16" name="Textfeld 6">
            <a:extLst>
              <a:ext uri="{FF2B5EF4-FFF2-40B4-BE49-F238E27FC236}">
                <a16:creationId xmlns:a16="http://schemas.microsoft.com/office/drawing/2014/main" xmlns="" id="{8163C639-9AAA-4A87-9EE8-00FE68872F7B}"/>
              </a:ext>
            </a:extLst>
          </p:cNvPr>
          <p:cNvSpPr txBox="1"/>
          <p:nvPr/>
        </p:nvSpPr>
        <p:spPr>
          <a:xfrm>
            <a:off x="883920" y="2472660"/>
            <a:ext cx="1391018" cy="646331"/>
          </a:xfrm>
          <a:prstGeom prst="rect">
            <a:avLst/>
          </a:prstGeom>
          <a:noFill/>
        </p:spPr>
        <p:txBody>
          <a:bodyPr wrap="square" rtlCol="0">
            <a:spAutoFit/>
          </a:bodyPr>
          <a:lstStyle/>
          <a:p>
            <a:r>
              <a:rPr lang="el-GR" b="1" dirty="0">
                <a:latin typeface="Calibri" panose="020F0502020204030204" pitchFamily="34" charset="0"/>
                <a:cs typeface="Calibri" panose="020F0502020204030204" pitchFamily="34" charset="0"/>
              </a:rPr>
              <a:t>Τι είναι η</a:t>
            </a:r>
            <a:r>
              <a:rPr lang="it-IT" b="1" dirty="0">
                <a:latin typeface="Calibri" panose="020F0502020204030204" pitchFamily="34" charset="0"/>
                <a:cs typeface="Calibri" panose="020F0502020204030204" pitchFamily="34" charset="0"/>
              </a:rPr>
              <a:t> KISS</a:t>
            </a:r>
            <a:endParaRPr lang="de-DE" dirty="0"/>
          </a:p>
        </p:txBody>
      </p:sp>
      <p:sp>
        <p:nvSpPr>
          <p:cNvPr id="18" name="Pfeil: nach rechts 8">
            <a:extLst>
              <a:ext uri="{FF2B5EF4-FFF2-40B4-BE49-F238E27FC236}">
                <a16:creationId xmlns:a16="http://schemas.microsoft.com/office/drawing/2014/main" xmlns="" id="{30CB2C14-F692-45CD-9D17-AE7B3E742D22}"/>
              </a:ext>
            </a:extLst>
          </p:cNvPr>
          <p:cNvSpPr/>
          <p:nvPr/>
        </p:nvSpPr>
        <p:spPr>
          <a:xfrm>
            <a:off x="2307302" y="2420377"/>
            <a:ext cx="975338" cy="4738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Pfeil: nach rechts 18">
            <a:extLst>
              <a:ext uri="{FF2B5EF4-FFF2-40B4-BE49-F238E27FC236}">
                <a16:creationId xmlns:a16="http://schemas.microsoft.com/office/drawing/2014/main" xmlns="" id="{0302A8DC-8A0A-4CEF-8B7D-4C561E46FEAB}"/>
              </a:ext>
            </a:extLst>
          </p:cNvPr>
          <p:cNvSpPr/>
          <p:nvPr/>
        </p:nvSpPr>
        <p:spPr>
          <a:xfrm>
            <a:off x="2258028" y="4505046"/>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CasellaDiTesto 20">
            <a:extLst>
              <a:ext uri="{FF2B5EF4-FFF2-40B4-BE49-F238E27FC236}">
                <a16:creationId xmlns:a16="http://schemas.microsoft.com/office/drawing/2014/main" xmlns="" id="{3148AB8C-6626-493A-9008-4D21C320CC41}"/>
              </a:ext>
            </a:extLst>
          </p:cNvPr>
          <p:cNvSpPr txBox="1"/>
          <p:nvPr/>
        </p:nvSpPr>
        <p:spPr>
          <a:xfrm>
            <a:off x="3333206" y="5891349"/>
            <a:ext cx="5525589" cy="369332"/>
          </a:xfrm>
          <a:prstGeom prst="rect">
            <a:avLst/>
          </a:prstGeom>
          <a:noFill/>
        </p:spPr>
        <p:txBody>
          <a:bodyPr wrap="square" rtlCol="0">
            <a:spAutoFit/>
          </a:bodyPr>
          <a:lstStyle/>
          <a:p>
            <a:pPr algn="ctr"/>
            <a:r>
              <a:rPr lang="el-GR" dirty="0"/>
              <a:t>Πηγή</a:t>
            </a:r>
            <a:r>
              <a:rPr lang="en-GB" dirty="0"/>
              <a:t>:</a:t>
            </a:r>
            <a:r>
              <a:rPr lang="de-DE" dirty="0"/>
              <a:t> t2informatik GmbH, Berlin</a:t>
            </a:r>
            <a:endParaRPr lang="en-GB" dirty="0"/>
          </a:p>
        </p:txBody>
      </p:sp>
      <p:sp>
        <p:nvSpPr>
          <p:cNvPr id="22" name="Textfeld 6">
            <a:extLst>
              <a:ext uri="{FF2B5EF4-FFF2-40B4-BE49-F238E27FC236}">
                <a16:creationId xmlns:a16="http://schemas.microsoft.com/office/drawing/2014/main" xmlns="" id="{A15BCB57-6262-4D76-81CE-9998692BC384}"/>
              </a:ext>
            </a:extLst>
          </p:cNvPr>
          <p:cNvSpPr txBox="1"/>
          <p:nvPr/>
        </p:nvSpPr>
        <p:spPr>
          <a:xfrm>
            <a:off x="385412" y="4562696"/>
            <a:ext cx="1861457" cy="646331"/>
          </a:xfrm>
          <a:prstGeom prst="rect">
            <a:avLst/>
          </a:prstGeom>
          <a:noFill/>
        </p:spPr>
        <p:txBody>
          <a:bodyPr wrap="square" rtlCol="0">
            <a:spAutoFit/>
          </a:bodyPr>
          <a:lstStyle/>
          <a:p>
            <a:r>
              <a:rPr lang="el-GR" b="1" dirty="0">
                <a:latin typeface="Calibri" panose="020F0502020204030204" pitchFamily="34" charset="0"/>
                <a:cs typeface="Calibri" panose="020F0502020204030204" pitchFamily="34" charset="0"/>
              </a:rPr>
              <a:t>Τι δεν είναι η</a:t>
            </a:r>
            <a:r>
              <a:rPr lang="it-IT" b="1" dirty="0">
                <a:latin typeface="Calibri" panose="020F0502020204030204" pitchFamily="34" charset="0"/>
                <a:cs typeface="Calibri" panose="020F0502020204030204" pitchFamily="34" charset="0"/>
              </a:rPr>
              <a:t> KISS</a:t>
            </a:r>
            <a:endParaRPr lang="de-DE" dirty="0"/>
          </a:p>
        </p:txBody>
      </p:sp>
      <p:pic>
        <p:nvPicPr>
          <p:cNvPr id="2" name="Picture 1">
            <a:extLst>
              <a:ext uri="{FF2B5EF4-FFF2-40B4-BE49-F238E27FC236}">
                <a16:creationId xmlns:a16="http://schemas.microsoft.com/office/drawing/2014/main" xmlns="" id="{ECF227DC-AD65-5F40-B9CE-DC1D15028C53}"/>
              </a:ext>
            </a:extLst>
          </p:cNvPr>
          <p:cNvPicPr>
            <a:picLocks noChangeAspect="1"/>
          </p:cNvPicPr>
          <p:nvPr/>
        </p:nvPicPr>
        <p:blipFill>
          <a:blip r:embed="rId3"/>
          <a:stretch>
            <a:fillRect/>
          </a:stretch>
        </p:blipFill>
        <p:spPr>
          <a:xfrm>
            <a:off x="3739183" y="2090762"/>
            <a:ext cx="5537200" cy="3695700"/>
          </a:xfrm>
          <a:prstGeom prst="rect">
            <a:avLst/>
          </a:prstGeom>
        </p:spPr>
      </p:pic>
      <p:sp>
        <p:nvSpPr>
          <p:cNvPr id="17"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766315" y="6090449"/>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p>
        </p:txBody>
      </p:sp>
      <p:pic>
        <p:nvPicPr>
          <p:cNvPr id="20"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4" cstate="print"/>
          <a:stretch>
            <a:fillRect/>
          </a:stretch>
        </p:blipFill>
        <p:spPr>
          <a:xfrm>
            <a:off x="32032" y="6272428"/>
            <a:ext cx="1755570" cy="398758"/>
          </a:xfrm>
          <a:prstGeom prst="rect">
            <a:avLst/>
          </a:prstGeom>
        </p:spPr>
      </p:pic>
      <p:sp>
        <p:nvSpPr>
          <p:cNvPr id="23" name="CasellaDiTesto 17"/>
          <p:cNvSpPr txBox="1"/>
          <p:nvPr/>
        </p:nvSpPr>
        <p:spPr>
          <a:xfrm>
            <a:off x="7287079" y="6119336"/>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24" name="Immagine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6344295" y="6285490"/>
            <a:ext cx="976864" cy="348582"/>
          </a:xfrm>
          <a:prstGeom prst="rect">
            <a:avLst/>
          </a:prstGeom>
        </p:spPr>
      </p:pic>
    </p:spTree>
    <p:extLst>
      <p:ext uri="{BB962C8B-B14F-4D97-AF65-F5344CB8AC3E}">
        <p14:creationId xmlns:p14="http://schemas.microsoft.com/office/powerpoint/2010/main" val="36108127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l-GR" sz="4800" b="1" dirty="0"/>
              <a:t>Ο ορισμός της Αρχής</a:t>
            </a:r>
            <a:endParaRPr lang="en-GB" sz="4800" b="1" dirty="0"/>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1" y="1460139"/>
            <a:ext cx="11416938" cy="4524315"/>
          </a:xfrm>
          <a:prstGeom prst="rect">
            <a:avLst/>
          </a:prstGeom>
          <a:noFill/>
        </p:spPr>
        <p:txBody>
          <a:bodyPr wrap="square" rtlCol="0">
            <a:spAutoFit/>
          </a:bodyPr>
          <a:lstStyle/>
          <a:p>
            <a:pPr algn="just"/>
            <a:r>
              <a:rPr lang="el-GR" sz="3200" dirty="0">
                <a:latin typeface="Calibri" panose="020F0502020204030204" pitchFamily="34" charset="0"/>
                <a:ea typeface="Calibri" panose="020F0502020204030204" pitchFamily="34" charset="0"/>
                <a:cs typeface="Calibri" panose="020F0502020204030204" pitchFamily="34" charset="0"/>
              </a:rPr>
              <a:t>Η Αρχή</a:t>
            </a:r>
            <a:r>
              <a:rPr lang="it-IT" sz="3200" dirty="0">
                <a:latin typeface="Calibri" panose="020F0502020204030204" pitchFamily="34" charset="0"/>
                <a:ea typeface="Calibri" panose="020F0502020204030204" pitchFamily="34" charset="0"/>
                <a:cs typeface="Calibri" panose="020F0502020204030204" pitchFamily="34" charset="0"/>
              </a:rPr>
              <a:t> </a:t>
            </a:r>
            <a:r>
              <a:rPr lang="en-GB" sz="3200" i="1" dirty="0">
                <a:latin typeface="Calibri" panose="020F0502020204030204" pitchFamily="34" charset="0"/>
                <a:ea typeface="Calibri" panose="020F0502020204030204" pitchFamily="34" charset="0"/>
                <a:cs typeface="Calibri" panose="020F0502020204030204" pitchFamily="34" charset="0"/>
              </a:rPr>
              <a:t>Keep It Short and Simple </a:t>
            </a:r>
            <a:r>
              <a:rPr lang="en-GB" sz="3200" dirty="0">
                <a:latin typeface="Calibri" panose="020F0502020204030204" pitchFamily="34" charset="0"/>
                <a:ea typeface="Calibri" panose="020F0502020204030204" pitchFamily="34" charset="0"/>
                <a:cs typeface="Calibri" panose="020F0502020204030204" pitchFamily="34" charset="0"/>
              </a:rPr>
              <a:t>(or </a:t>
            </a:r>
            <a:r>
              <a:rPr lang="en-GB" sz="3200" i="1" dirty="0">
                <a:latin typeface="Calibri" panose="020F0502020204030204" pitchFamily="34" charset="0"/>
                <a:ea typeface="Calibri" panose="020F0502020204030204" pitchFamily="34" charset="0"/>
                <a:cs typeface="Calibri" panose="020F0502020204030204" pitchFamily="34" charset="0"/>
              </a:rPr>
              <a:t>stupid</a:t>
            </a:r>
            <a:r>
              <a:rPr lang="en-GB" sz="3200" dirty="0">
                <a:latin typeface="Calibri" panose="020F0502020204030204" pitchFamily="34" charset="0"/>
                <a:ea typeface="Calibri" panose="020F0502020204030204" pitchFamily="34" charset="0"/>
                <a:cs typeface="Calibri" panose="020F0502020204030204" pitchFamily="34" charset="0"/>
              </a:rPr>
              <a:t>) </a:t>
            </a:r>
            <a:r>
              <a:rPr lang="el-GR" sz="3200" dirty="0">
                <a:latin typeface="Calibri" panose="020F0502020204030204" pitchFamily="34" charset="0"/>
                <a:ea typeface="Calibri" panose="020F0502020204030204" pitchFamily="34" charset="0"/>
                <a:cs typeface="Calibri" panose="020F0502020204030204" pitchFamily="34" charset="0"/>
              </a:rPr>
              <a:t>– Διατήρησέ το Απλό και Σύντομο (ή κουτό) είναι ένας κανόνας σχεδίασης ο οποίος δηλώνει ότι τα συστήματα λειτουργούν καλύτερα όταν είναι απλά, αντί για περίπλοκα σχεδιασμένα. Η Αρχή</a:t>
            </a:r>
            <a:r>
              <a:rPr lang="it-IT" sz="3200" dirty="0">
                <a:latin typeface="Calibri" panose="020F0502020204030204" pitchFamily="34" charset="0"/>
                <a:ea typeface="Calibri" panose="020F0502020204030204" pitchFamily="34" charset="0"/>
                <a:cs typeface="Calibri" panose="020F0502020204030204" pitchFamily="34" charset="0"/>
              </a:rPr>
              <a:t> KISS </a:t>
            </a:r>
            <a:r>
              <a:rPr lang="el-GR" sz="3200" dirty="0">
                <a:latin typeface="Calibri" panose="020F0502020204030204" pitchFamily="34" charset="0"/>
                <a:ea typeface="Calibri" panose="020F0502020204030204" pitchFamily="34" charset="0"/>
                <a:cs typeface="Calibri" panose="020F0502020204030204" pitchFamily="34" charset="0"/>
              </a:rPr>
              <a:t>δεν υπονοεί την δημιουργία «κουτών» συστημάτων.</a:t>
            </a:r>
            <a:r>
              <a:rPr lang="en-GB" sz="3200" dirty="0">
                <a:latin typeface="Calibri" panose="020F0502020204030204" pitchFamily="34" charset="0"/>
                <a:ea typeface="Calibri" panose="020F0502020204030204" pitchFamily="34" charset="0"/>
                <a:cs typeface="Calibri" panose="020F0502020204030204" pitchFamily="34" charset="0"/>
              </a:rPr>
              <a:t> </a:t>
            </a:r>
            <a:endParaRPr lang="el-GR" sz="3200" dirty="0">
              <a:latin typeface="Calibri" panose="020F0502020204030204" pitchFamily="34" charset="0"/>
              <a:ea typeface="Calibri" panose="020F0502020204030204" pitchFamily="34" charset="0"/>
              <a:cs typeface="Calibri" panose="020F0502020204030204" pitchFamily="34" charset="0"/>
            </a:endParaRPr>
          </a:p>
          <a:p>
            <a:pPr algn="just"/>
            <a:endParaRPr lang="en-GB" sz="3200" dirty="0">
              <a:latin typeface="Calibri" panose="020F0502020204030204" pitchFamily="34" charset="0"/>
              <a:ea typeface="Calibri" panose="020F0502020204030204" pitchFamily="34" charset="0"/>
              <a:cs typeface="Calibri" panose="020F0502020204030204" pitchFamily="34" charset="0"/>
            </a:endParaRPr>
          </a:p>
          <a:p>
            <a:pPr algn="just"/>
            <a:r>
              <a:rPr lang="el-GR" sz="3200" dirty="0">
                <a:latin typeface="Calibri" panose="020F0502020204030204" pitchFamily="34" charset="0"/>
                <a:ea typeface="Calibri" panose="020F0502020204030204" pitchFamily="34" charset="0"/>
                <a:cs typeface="Calibri" panose="020F0502020204030204" pitchFamily="34" charset="0"/>
              </a:rPr>
              <a:t>Αντίθετα, συνδέεται συνήθως με «έξυπνα» συστήματα τα οποία παρερμηνεύονται ως «κουτά» λόγω της απλότητάς τους. </a:t>
            </a:r>
            <a:endParaRPr lang="en-GB" sz="3200" dirty="0"/>
          </a:p>
          <a:p>
            <a:pPr algn="just"/>
            <a:endParaRPr lang="en-GB" sz="3200" dirty="0"/>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pic>
        <p:nvPicPr>
          <p:cNvPr id="9" name="Imagen 2">
            <a:extLst>
              <a:ext uri="{FF2B5EF4-FFF2-40B4-BE49-F238E27FC236}">
                <a16:creationId xmlns:a16="http://schemas.microsoft.com/office/drawing/2014/main" xmlns="" id="{7291B90B-B471-4728-9D09-5D9FE3CECEE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20967" y="-10411"/>
            <a:ext cx="830997" cy="830997"/>
          </a:xfrm>
          <a:prstGeom prst="rect">
            <a:avLst/>
          </a:prstGeom>
        </p:spPr>
      </p:pic>
      <p:sp>
        <p:nvSpPr>
          <p:cNvPr id="16"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766315" y="6090449"/>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p>
        </p:txBody>
      </p:sp>
      <p:pic>
        <p:nvPicPr>
          <p:cNvPr id="17"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4" cstate="print"/>
          <a:stretch>
            <a:fillRect/>
          </a:stretch>
        </p:blipFill>
        <p:spPr>
          <a:xfrm>
            <a:off x="32032" y="6272428"/>
            <a:ext cx="1755570" cy="398758"/>
          </a:xfrm>
          <a:prstGeom prst="rect">
            <a:avLst/>
          </a:prstGeom>
        </p:spPr>
      </p:pic>
      <p:sp>
        <p:nvSpPr>
          <p:cNvPr id="18" name="CasellaDiTesto 17"/>
          <p:cNvSpPr txBox="1"/>
          <p:nvPr/>
        </p:nvSpPr>
        <p:spPr>
          <a:xfrm>
            <a:off x="7287079" y="6119336"/>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19" name="Immagin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6344295" y="6285490"/>
            <a:ext cx="976864" cy="348582"/>
          </a:xfrm>
          <a:prstGeom prst="rect">
            <a:avLst/>
          </a:prstGeom>
        </p:spPr>
      </p:pic>
    </p:spTree>
    <p:extLst>
      <p:ext uri="{BB962C8B-B14F-4D97-AF65-F5344CB8AC3E}">
        <p14:creationId xmlns:p14="http://schemas.microsoft.com/office/powerpoint/2010/main" val="31595280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r>
              <a:rPr lang="el-GR" sz="4800" b="1" dirty="0"/>
              <a:t>Κάρτες </a:t>
            </a:r>
            <a:r>
              <a:rPr lang="en-GB" sz="4800" b="1" dirty="0" err="1"/>
              <a:t>Intùiti</a:t>
            </a:r>
            <a:endParaRPr lang="en-GB" sz="4800" b="1" dirty="0"/>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1" y="1460139"/>
            <a:ext cx="11416938" cy="5016758"/>
          </a:xfrm>
          <a:prstGeom prst="rect">
            <a:avLst/>
          </a:prstGeom>
          <a:noFill/>
        </p:spPr>
        <p:txBody>
          <a:bodyPr wrap="square" rtlCol="0">
            <a:spAutoFit/>
          </a:bodyPr>
          <a:lstStyle/>
          <a:p>
            <a:pPr algn="just"/>
            <a:r>
              <a:rPr lang="el-GR" sz="3200" dirty="0">
                <a:latin typeface="Calibri" panose="020F0502020204030204" pitchFamily="34" charset="0"/>
                <a:cs typeface="Times New Roman" panose="02020603050405020304" pitchFamily="18" charset="0"/>
              </a:rPr>
              <a:t>Είναι ένα εργαλείο δημιουργικής σκέψης που βασίζεται σε οπτικούς και φανταστικούς συσχετισμούς, οπότε απλά πρέπει να ανακατέψετε τις κάρτες, να διαλέξετε μια κάρτα και να διαβάσετε το παραμύθι… και να προτείνετε το τέλος της ιστορίας.</a:t>
            </a:r>
          </a:p>
          <a:p>
            <a:pPr algn="just"/>
            <a:endParaRPr lang="en-GB" sz="3200" dirty="0">
              <a:latin typeface="Calibri" panose="020F0502020204030204" pitchFamily="34" charset="0"/>
              <a:cs typeface="Times New Roman" panose="02020603050405020304" pitchFamily="18" charset="0"/>
            </a:endParaRPr>
          </a:p>
          <a:p>
            <a:pPr algn="just"/>
            <a:r>
              <a:rPr lang="el-GR" sz="3200" dirty="0">
                <a:latin typeface="Calibri" panose="020F0502020204030204" pitchFamily="34" charset="0"/>
                <a:cs typeface="Times New Roman" panose="02020603050405020304" pitchFamily="18" charset="0"/>
              </a:rPr>
              <a:t>Κάθε κάρτα αντιπροσωπεύει ένα ισχυρό κίνητρο, έχει σχεδιαστεί χρησιμοποιώντας τις αρχές του </a:t>
            </a:r>
            <a:r>
              <a:rPr lang="es-ES" sz="3200" dirty="0">
                <a:latin typeface="Calibri" panose="020F0502020204030204" pitchFamily="34" charset="0"/>
                <a:cs typeface="Times New Roman" panose="02020603050405020304" pitchFamily="18" charset="0"/>
              </a:rPr>
              <a:t>Gestalt </a:t>
            </a:r>
            <a:r>
              <a:rPr lang="el-GR" sz="3200" dirty="0">
                <a:latin typeface="Calibri" panose="020F0502020204030204" pitchFamily="34" charset="0"/>
                <a:cs typeface="Times New Roman" panose="02020603050405020304" pitchFamily="18" charset="0"/>
              </a:rPr>
              <a:t>και παρουσιάζει ένα υποβλητικό παραμύθι, χωρίς συγκεκριμένο, γραπτό τέλος. </a:t>
            </a:r>
            <a:endParaRPr lang="el-GR" sz="3200" dirty="0">
              <a:latin typeface="Calibri" panose="020F0502020204030204" pitchFamily="34" charset="0"/>
              <a:ea typeface="Calibri" panose="020F0502020204030204" pitchFamily="34" charset="0"/>
              <a:cs typeface="Times New Roman" panose="02020603050405020304" pitchFamily="18" charset="0"/>
            </a:endParaRPr>
          </a:p>
          <a:p>
            <a:pPr algn="just"/>
            <a:endParaRPr lang="es-ES" sz="3200" dirty="0">
              <a:latin typeface="Calibri" panose="020F0502020204030204" pitchFamily="34" charset="0"/>
              <a:ea typeface="Calibri" panose="020F0502020204030204" pitchFamily="34" charset="0"/>
              <a:cs typeface="Times New Roman" panose="02020603050405020304" pitchFamily="18" charset="0"/>
            </a:endParaRPr>
          </a:p>
          <a:p>
            <a:pPr algn="just"/>
            <a:r>
              <a:rPr lang="el-GR" sz="3200" dirty="0">
                <a:latin typeface="Calibri" panose="020F0502020204030204" pitchFamily="34" charset="0"/>
                <a:ea typeface="Calibri" panose="020F0502020204030204" pitchFamily="34" charset="0"/>
                <a:cs typeface="Times New Roman" panose="02020603050405020304" pitchFamily="18" charset="0"/>
              </a:rPr>
              <a:t>Μάθετε περισσότερα για τις κάρτες </a:t>
            </a:r>
            <a:r>
              <a:rPr lang="es-ES" sz="3200" dirty="0">
                <a:latin typeface="Calibri" panose="020F0502020204030204" pitchFamily="34" charset="0"/>
                <a:ea typeface="Calibri" panose="020F0502020204030204" pitchFamily="34" charset="0"/>
                <a:cs typeface="Times New Roman" panose="02020603050405020304" pitchFamily="18" charset="0"/>
                <a:hlinkClick r:id="rId2"/>
              </a:rPr>
              <a:t>Intùiti</a:t>
            </a:r>
            <a:endParaRPr lang="es-ES" sz="32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3" cstate="print"/>
          <a:stretch>
            <a:fillRect/>
          </a:stretch>
        </p:blipFill>
        <p:spPr>
          <a:xfrm>
            <a:off x="71846" y="111008"/>
            <a:ext cx="2246811" cy="628544"/>
          </a:xfrm>
          <a:prstGeom prst="rect">
            <a:avLst/>
          </a:prstGeom>
        </p:spPr>
      </p:pic>
      <p:sp>
        <p:nvSpPr>
          <p:cNvPr id="8"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766315" y="6090449"/>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p>
        </p:txBody>
      </p:sp>
      <p:pic>
        <p:nvPicPr>
          <p:cNvPr id="9"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4" cstate="print"/>
          <a:stretch>
            <a:fillRect/>
          </a:stretch>
        </p:blipFill>
        <p:spPr>
          <a:xfrm>
            <a:off x="32032" y="6272428"/>
            <a:ext cx="1755570" cy="398758"/>
          </a:xfrm>
          <a:prstGeom prst="rect">
            <a:avLst/>
          </a:prstGeom>
        </p:spPr>
      </p:pic>
      <p:sp>
        <p:nvSpPr>
          <p:cNvPr id="16" name="CasellaDiTesto 17"/>
          <p:cNvSpPr txBox="1"/>
          <p:nvPr/>
        </p:nvSpPr>
        <p:spPr>
          <a:xfrm>
            <a:off x="7287079" y="6119336"/>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17" name="Immagin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6344295" y="6285490"/>
            <a:ext cx="976864" cy="348582"/>
          </a:xfrm>
          <a:prstGeom prst="rect">
            <a:avLst/>
          </a:prstGeom>
        </p:spPr>
      </p:pic>
    </p:spTree>
    <p:extLst>
      <p:ext uri="{BB962C8B-B14F-4D97-AF65-F5344CB8AC3E}">
        <p14:creationId xmlns:p14="http://schemas.microsoft.com/office/powerpoint/2010/main" val="19278399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l-GR" sz="4800" b="1" dirty="0"/>
              <a:t>Δύο Σημαντικές Υπενθυμίσεις</a:t>
            </a:r>
            <a:endParaRPr lang="en-GB" sz="4800" b="1" dirty="0"/>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1" y="1205822"/>
            <a:ext cx="11416938" cy="4770537"/>
          </a:xfrm>
          <a:prstGeom prst="rect">
            <a:avLst/>
          </a:prstGeom>
          <a:noFill/>
        </p:spPr>
        <p:txBody>
          <a:bodyPr wrap="square" rtlCol="0">
            <a:spAutoFit/>
          </a:bodyPr>
          <a:lstStyle/>
          <a:p>
            <a:pPr algn="just"/>
            <a:r>
              <a:rPr lang="el-GR" sz="3200" b="1" dirty="0">
                <a:latin typeface="Calibri" panose="020F0502020204030204" pitchFamily="34" charset="0"/>
                <a:ea typeface="Calibri" panose="020F0502020204030204" pitchFamily="34" charset="0"/>
              </a:rPr>
              <a:t>Μην «ερωτεύεσαι» τις ιδέες σου</a:t>
            </a:r>
            <a:r>
              <a:rPr lang="en-GB" sz="3200" b="1" dirty="0">
                <a:latin typeface="Calibri" panose="020F0502020204030204" pitchFamily="34" charset="0"/>
                <a:ea typeface="Calibri" panose="020F0502020204030204" pitchFamily="34" charset="0"/>
              </a:rPr>
              <a:t>:</a:t>
            </a:r>
          </a:p>
          <a:p>
            <a:pPr algn="just"/>
            <a:r>
              <a:rPr lang="el-GR" sz="2400" dirty="0">
                <a:latin typeface="Calibri" panose="020F0502020204030204" pitchFamily="34" charset="0"/>
                <a:ea typeface="Calibri" panose="020F0502020204030204" pitchFamily="34" charset="0"/>
              </a:rPr>
              <a:t>Η τέλεια ιδέα είναι απλώς μια ψευδαίσθηση που εμποδίζει τη διαδικασία της δημιουργικής μας σκέψης. Η πρόκληση δεν είναι απλά η δημιουργία ιδεών αλλά η δυνατότητα επιλογής των καλύτερων ιδεών. Η ύπαρξη πολλών ιδεών είναι επιθυμητή αν είμαστε σε θέση να απορρίψουμε λιγότερο καλές ιδέες. </a:t>
            </a:r>
            <a:endParaRPr lang="en-GB" sz="2400" dirty="0">
              <a:latin typeface="Calibri" panose="020F0502020204030204" pitchFamily="34" charset="0"/>
            </a:endParaRPr>
          </a:p>
          <a:p>
            <a:pPr algn="just"/>
            <a:r>
              <a:rPr lang="el-GR" sz="3200" b="1" dirty="0"/>
              <a:t>Κάνε κάτι διαφορετικό κάθε μέρα:</a:t>
            </a:r>
            <a:endParaRPr lang="en-GB" sz="3200" b="1" dirty="0"/>
          </a:p>
          <a:p>
            <a:pPr algn="just"/>
            <a:r>
              <a:rPr lang="el-GR" sz="2400" dirty="0"/>
              <a:t>Το να κάνουμε ή να δημιουργούμε κάτι καινούριο μπορεί να μας αναζωογονήσει και να μας δώσει ζωντάνια, επιτρέποντάς μας να εξελιχθούμε. Η δημιουργία κάτι καινούργιου στη ζωή μας κάθε μέρα είναι μια πολύ απλή ενέργεια. Μπορούμε να αρχίσουμε να αλλάζουμε καρέκλες, να επιλέγουμε ένα φαγητό που δεν έχουμε δοκιμάσει ποτέ, αλλά και να δημιουργήσουμε κάτι με τα χέρια μας, επειδή η χειρωνακτική δραστηριότητα βοηθά το μυαλό στο χάσμα μεταξύ σκέψεων και πραγματικότητας.</a:t>
            </a:r>
            <a:endParaRPr lang="en-GB" sz="2600" dirty="0"/>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sp>
        <p:nvSpPr>
          <p:cNvPr id="8"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766315" y="6090449"/>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p>
        </p:txBody>
      </p:sp>
      <p:pic>
        <p:nvPicPr>
          <p:cNvPr id="9"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3" cstate="print"/>
          <a:stretch>
            <a:fillRect/>
          </a:stretch>
        </p:blipFill>
        <p:spPr>
          <a:xfrm>
            <a:off x="32032" y="6272428"/>
            <a:ext cx="1755570" cy="398758"/>
          </a:xfrm>
          <a:prstGeom prst="rect">
            <a:avLst/>
          </a:prstGeom>
        </p:spPr>
      </p:pic>
      <p:sp>
        <p:nvSpPr>
          <p:cNvPr id="16" name="CasellaDiTesto 17"/>
          <p:cNvSpPr txBox="1"/>
          <p:nvPr/>
        </p:nvSpPr>
        <p:spPr>
          <a:xfrm>
            <a:off x="7287079" y="6119336"/>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17" name="Immagin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344295" y="6285490"/>
            <a:ext cx="976864" cy="348582"/>
          </a:xfrm>
          <a:prstGeom prst="rect">
            <a:avLst/>
          </a:prstGeom>
        </p:spPr>
      </p:pic>
    </p:spTree>
    <p:extLst>
      <p:ext uri="{BB962C8B-B14F-4D97-AF65-F5344CB8AC3E}">
        <p14:creationId xmlns:p14="http://schemas.microsoft.com/office/powerpoint/2010/main" val="31595280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l-GR" sz="4800" b="1" dirty="0"/>
              <a:t>Συμπεράσματα</a:t>
            </a:r>
            <a:endParaRPr lang="en-GB" sz="4800" b="1" dirty="0"/>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1" y="996016"/>
            <a:ext cx="11416938" cy="3246658"/>
          </a:xfrm>
          <a:prstGeom prst="rect">
            <a:avLst/>
          </a:prstGeom>
          <a:noFill/>
        </p:spPr>
        <p:txBody>
          <a:bodyPr wrap="square" rtlCol="0">
            <a:spAutoFit/>
          </a:bodyPr>
          <a:lstStyle/>
          <a:p>
            <a:pPr algn="just">
              <a:lnSpc>
                <a:spcPct val="115000"/>
              </a:lnSpc>
              <a:spcAft>
                <a:spcPts val="1000"/>
              </a:spcAft>
            </a:pPr>
            <a:r>
              <a:rPr lang="el-GR" sz="3000" dirty="0">
                <a:latin typeface="Calibri" panose="020F0502020204030204" pitchFamily="34" charset="0"/>
                <a:ea typeface="Calibri" panose="020F0502020204030204" pitchFamily="34" charset="0"/>
                <a:cs typeface="Times New Roman" panose="02020603050405020304" pitchFamily="18" charset="0"/>
              </a:rPr>
              <a:t>Οι άνθρωποι συχνά θέλουν να βρουν τη λύση στα προβλήματά τους χρησιμοποιώντας τη δημιουργικότητα, καθώς είναι ένα άμεσο εργαλείο/ μέθοδος. Αλλά η χρήση μιας δεδομένης «συνταγής» δεν είναι ο σωστός δρόμος, πρέπει να εργαστείτε και να αναπτύξετε την πλευρική σκέψη σας, την κριτική σας ικανότητα και επίσης </a:t>
            </a:r>
            <a:r>
              <a:rPr lang="el-GR" sz="3000">
                <a:latin typeface="Calibri" panose="020F0502020204030204" pitchFamily="34" charset="0"/>
                <a:ea typeface="Calibri" panose="020F0502020204030204" pitchFamily="34" charset="0"/>
                <a:cs typeface="Times New Roman" panose="02020603050405020304" pitchFamily="18" charset="0"/>
              </a:rPr>
              <a:t>να έχετε το </a:t>
            </a:r>
            <a:r>
              <a:rPr lang="el-GR" sz="3000" dirty="0">
                <a:latin typeface="Calibri" panose="020F0502020204030204" pitchFamily="34" charset="0"/>
                <a:ea typeface="Calibri" panose="020F0502020204030204" pitchFamily="34" charset="0"/>
                <a:cs typeface="Times New Roman" panose="02020603050405020304" pitchFamily="18" charset="0"/>
              </a:rPr>
              <a:t>θάρρος να….</a:t>
            </a:r>
            <a:endParaRPr lang="en-GB" sz="3000" dirty="0"/>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pic>
        <p:nvPicPr>
          <p:cNvPr id="8" name="Imagen 3">
            <a:hlinkClick r:id="rId3"/>
            <a:extLst>
              <a:ext uri="{FF2B5EF4-FFF2-40B4-BE49-F238E27FC236}">
                <a16:creationId xmlns:a16="http://schemas.microsoft.com/office/drawing/2014/main" xmlns="" id="{6067694E-AEC1-4C86-B351-7467F704C4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27418" y="3654610"/>
            <a:ext cx="4299034" cy="2690407"/>
          </a:xfrm>
          <a:prstGeom prst="rect">
            <a:avLst/>
          </a:prstGeom>
        </p:spPr>
      </p:pic>
      <p:sp>
        <p:nvSpPr>
          <p:cNvPr id="9"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766315" y="6090449"/>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p>
        </p:txBody>
      </p:sp>
      <p:pic>
        <p:nvPicPr>
          <p:cNvPr id="16"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5" cstate="print"/>
          <a:stretch>
            <a:fillRect/>
          </a:stretch>
        </p:blipFill>
        <p:spPr>
          <a:xfrm>
            <a:off x="32032" y="6272428"/>
            <a:ext cx="1755570" cy="398758"/>
          </a:xfrm>
          <a:prstGeom prst="rect">
            <a:avLst/>
          </a:prstGeom>
        </p:spPr>
      </p:pic>
      <p:sp>
        <p:nvSpPr>
          <p:cNvPr id="17" name="CasellaDiTesto 17"/>
          <p:cNvSpPr txBox="1"/>
          <p:nvPr/>
        </p:nvSpPr>
        <p:spPr>
          <a:xfrm>
            <a:off x="7287079" y="6119336"/>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18" name="Immagin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V="1">
            <a:off x="6344295" y="6285490"/>
            <a:ext cx="976864" cy="348582"/>
          </a:xfrm>
          <a:prstGeom prst="rect">
            <a:avLst/>
          </a:prstGeom>
        </p:spPr>
      </p:pic>
    </p:spTree>
    <p:extLst>
      <p:ext uri="{BB962C8B-B14F-4D97-AF65-F5344CB8AC3E}">
        <p14:creationId xmlns:p14="http://schemas.microsoft.com/office/powerpoint/2010/main" val="32570177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754053"/>
          </a:xfrm>
          <a:prstGeom prst="rect">
            <a:avLst/>
          </a:prstGeom>
          <a:noFill/>
        </p:spPr>
        <p:txBody>
          <a:bodyPr wrap="square" rtlCol="0">
            <a:spAutoFit/>
          </a:bodyPr>
          <a:lstStyle/>
          <a:p>
            <a:pPr algn="just"/>
            <a:r>
              <a:rPr lang="el-GR" sz="4300" b="1" dirty="0">
                <a:latin typeface="Calibri" panose="020F0502020204030204" pitchFamily="34" charset="0"/>
                <a:ea typeface="Calibri" panose="020F0502020204030204" pitchFamily="34" charset="0"/>
              </a:rPr>
              <a:t>Δημιουργικότητα και Δια Βίου Μάθηση</a:t>
            </a:r>
            <a:endParaRPr lang="en-GB" sz="4300" dirty="0"/>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1" y="1226810"/>
            <a:ext cx="11416938" cy="5142498"/>
          </a:xfrm>
          <a:prstGeom prst="rect">
            <a:avLst/>
          </a:prstGeom>
          <a:noFill/>
        </p:spPr>
        <p:txBody>
          <a:bodyPr wrap="square" rtlCol="0">
            <a:spAutoFit/>
          </a:bodyPr>
          <a:lstStyle/>
          <a:p>
            <a:pPr algn="just">
              <a:lnSpc>
                <a:spcPct val="115000"/>
              </a:lnSpc>
              <a:spcAft>
                <a:spcPts val="1000"/>
              </a:spcAft>
            </a:pPr>
            <a:r>
              <a:rPr lang="el-GR" sz="3000" dirty="0">
                <a:cs typeface="Calibri" panose="020F0502020204030204" pitchFamily="34" charset="0"/>
              </a:rPr>
              <a:t>Σύμφωνα με το Πλαίσιο Επιχειρηματικών Δεξιοτήτων της Ευρωπαϊκής Επιτροπής, γνωστό ως «</a:t>
            </a:r>
            <a:r>
              <a:rPr lang="el-GR" sz="3000" dirty="0" err="1">
                <a:cs typeface="Calibri" panose="020F0502020204030204" pitchFamily="34" charset="0"/>
              </a:rPr>
              <a:t>EntreComp</a:t>
            </a:r>
            <a:r>
              <a:rPr lang="el-GR" sz="3000" dirty="0">
                <a:cs typeface="Calibri" panose="020F0502020204030204" pitchFamily="34" charset="0"/>
              </a:rPr>
              <a:t>», η δημιουργικότητα είναι μία από τις 15 δεξιότητες που κάθε μαθητής μπορεί να αναπτύξει, ώστε να γίνει επιχειρηματίας.</a:t>
            </a:r>
            <a:endParaRPr lang="en-GB" sz="3000" dirty="0">
              <a:ea typeface="Calibri" panose="020F0502020204030204" pitchFamily="34" charset="0"/>
              <a:cs typeface="Calibri" panose="020F0502020204030204" pitchFamily="34" charset="0"/>
            </a:endParaRPr>
          </a:p>
          <a:p>
            <a:pPr algn="just">
              <a:lnSpc>
                <a:spcPct val="115000"/>
              </a:lnSpc>
              <a:spcAft>
                <a:spcPts val="1000"/>
              </a:spcAft>
            </a:pPr>
            <a:r>
              <a:rPr lang="el-GR" sz="3000" dirty="0">
                <a:cs typeface="Calibri" panose="020F0502020204030204" pitchFamily="34" charset="0"/>
              </a:rPr>
              <a:t>Στο </a:t>
            </a:r>
            <a:r>
              <a:rPr lang="el-GR" sz="3000" dirty="0" err="1">
                <a:cs typeface="Calibri" panose="020F0502020204030204" pitchFamily="34" charset="0"/>
              </a:rPr>
              <a:t>EntreComp</a:t>
            </a:r>
            <a:r>
              <a:rPr lang="el-GR" sz="3000" dirty="0">
                <a:cs typeface="Calibri" panose="020F0502020204030204" pitchFamily="34" charset="0"/>
              </a:rPr>
              <a:t> η δημιουργικότητα παρουσιάζεται ως μία από τις βασικές δεξιότητες στον τομέα που ονομάζεται «Ιδέες και ευκαιρίες», αν και η δημιουργική διαδικασία περιλαμβάνει τόσο τη χρήση πόρων όσο και την ικανότητα δράσης σε ιδέες για τη δημιουργία, τη διαμόρφωση και την εκμετάλλευση της αξίας τους.</a:t>
            </a:r>
            <a:endParaRPr lang="en-GB" sz="3000" dirty="0">
              <a:cs typeface="Calibri" panose="020F0502020204030204" pitchFamily="34" charset="0"/>
            </a:endParaRPr>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sp>
        <p:nvSpPr>
          <p:cNvPr id="8"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766315" y="6090449"/>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p>
        </p:txBody>
      </p:sp>
      <p:pic>
        <p:nvPicPr>
          <p:cNvPr id="9"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3" cstate="print"/>
          <a:stretch>
            <a:fillRect/>
          </a:stretch>
        </p:blipFill>
        <p:spPr>
          <a:xfrm>
            <a:off x="32032" y="6272428"/>
            <a:ext cx="1755570" cy="398758"/>
          </a:xfrm>
          <a:prstGeom prst="rect">
            <a:avLst/>
          </a:prstGeom>
        </p:spPr>
      </p:pic>
      <p:sp>
        <p:nvSpPr>
          <p:cNvPr id="16" name="CasellaDiTesto 17"/>
          <p:cNvSpPr txBox="1"/>
          <p:nvPr/>
        </p:nvSpPr>
        <p:spPr>
          <a:xfrm>
            <a:off x="7287079" y="6119336"/>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17" name="Immagin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344295" y="6285490"/>
            <a:ext cx="976864" cy="348582"/>
          </a:xfrm>
          <a:prstGeom prst="rect">
            <a:avLst/>
          </a:prstGeom>
        </p:spPr>
      </p:pic>
    </p:spTree>
    <p:extLst>
      <p:ext uri="{BB962C8B-B14F-4D97-AF65-F5344CB8AC3E}">
        <p14:creationId xmlns:p14="http://schemas.microsoft.com/office/powerpoint/2010/main" val="31595280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754053"/>
          </a:xfrm>
          <a:prstGeom prst="rect">
            <a:avLst/>
          </a:prstGeom>
          <a:noFill/>
        </p:spPr>
        <p:txBody>
          <a:bodyPr wrap="square" rtlCol="0">
            <a:spAutoFit/>
          </a:bodyPr>
          <a:lstStyle/>
          <a:p>
            <a:pPr algn="just"/>
            <a:r>
              <a:rPr lang="el-GR" sz="4300" b="1" dirty="0">
                <a:latin typeface="Calibri" panose="020F0502020204030204" pitchFamily="34" charset="0"/>
                <a:ea typeface="Calibri" panose="020F0502020204030204" pitchFamily="34" charset="0"/>
              </a:rPr>
              <a:t>Δημιουργικότητα και Δια Βίου Μάθηση</a:t>
            </a:r>
            <a:endParaRPr lang="en-GB" sz="4300" dirty="0"/>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0" y="1368393"/>
            <a:ext cx="11416938" cy="4069447"/>
          </a:xfrm>
          <a:prstGeom prst="rect">
            <a:avLst/>
          </a:prstGeom>
          <a:noFill/>
        </p:spPr>
        <p:txBody>
          <a:bodyPr wrap="square" rtlCol="0">
            <a:spAutoFit/>
          </a:bodyPr>
          <a:lstStyle/>
          <a:p>
            <a:pPr algn="just">
              <a:lnSpc>
                <a:spcPct val="115000"/>
              </a:lnSpc>
              <a:spcAft>
                <a:spcPts val="1000"/>
              </a:spcAft>
            </a:pPr>
            <a:r>
              <a:rPr lang="el-GR" sz="2900" dirty="0"/>
              <a:t>Αυτός ο οδηγός έχει ως στόχο να εμπνεύσει περισσότερους φορείς σε ολόκληρη την Ευρώπη, αλλά και πέραν αυτής, να συμμετάσχουν σε μια κοινότητα η οποία έχει δεσμευτεί να ενσωματώσει αυτές τις ικανότητες στη ζωή</a:t>
            </a:r>
            <a:r>
              <a:rPr lang="en-US" sz="2900" dirty="0"/>
              <a:t>,</a:t>
            </a:r>
            <a:r>
              <a:rPr lang="el-GR" sz="2900" dirty="0"/>
              <a:t> στην εκπαίδευση, στις κοινότητες, στην εργασία και στις επιχειρήσεις της. </a:t>
            </a:r>
            <a:endParaRPr lang="en-US" sz="2900" dirty="0"/>
          </a:p>
          <a:p>
            <a:pPr algn="just">
              <a:lnSpc>
                <a:spcPct val="115000"/>
              </a:lnSpc>
              <a:spcAft>
                <a:spcPts val="1000"/>
              </a:spcAft>
            </a:pPr>
            <a:endParaRPr lang="en-US" sz="3200" dirty="0"/>
          </a:p>
          <a:p>
            <a:pPr algn="just">
              <a:lnSpc>
                <a:spcPct val="115000"/>
              </a:lnSpc>
              <a:spcAft>
                <a:spcPts val="1000"/>
              </a:spcAft>
            </a:pPr>
            <a:endParaRPr lang="en-GB" sz="3000" dirty="0"/>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sp>
        <p:nvSpPr>
          <p:cNvPr id="3" name="CasellaDiTesto 2">
            <a:extLst>
              <a:ext uri="{FF2B5EF4-FFF2-40B4-BE49-F238E27FC236}">
                <a16:creationId xmlns:a16="http://schemas.microsoft.com/office/drawing/2014/main" xmlns="" id="{DB9A5E3F-FFDE-4A1A-B16A-A14F0B7A4E6F}"/>
              </a:ext>
            </a:extLst>
          </p:cNvPr>
          <p:cNvSpPr txBox="1"/>
          <p:nvPr/>
        </p:nvSpPr>
        <p:spPr>
          <a:xfrm>
            <a:off x="3333205" y="5826034"/>
            <a:ext cx="5525589" cy="369332"/>
          </a:xfrm>
          <a:prstGeom prst="rect">
            <a:avLst/>
          </a:prstGeom>
          <a:noFill/>
        </p:spPr>
        <p:txBody>
          <a:bodyPr wrap="square" rtlCol="0">
            <a:spAutoFit/>
          </a:bodyPr>
          <a:lstStyle/>
          <a:p>
            <a:pPr algn="ctr"/>
            <a:r>
              <a:rPr lang="el-GR" dirty="0"/>
              <a:t>Πηγή</a:t>
            </a:r>
            <a:r>
              <a:rPr lang="en-GB" dirty="0"/>
              <a:t>: </a:t>
            </a:r>
            <a:r>
              <a:rPr lang="el-GR" dirty="0"/>
              <a:t>Το εννοιολογικό μοντέλο </a:t>
            </a:r>
            <a:r>
              <a:rPr lang="el-GR" dirty="0" err="1"/>
              <a:t>EntreComp</a:t>
            </a:r>
            <a:r>
              <a:rPr lang="el-GR" dirty="0"/>
              <a:t> </a:t>
            </a:r>
            <a:r>
              <a:rPr lang="en-GB" dirty="0"/>
              <a:t>(</a:t>
            </a:r>
            <a:r>
              <a:rPr lang="el-GR" dirty="0"/>
              <a:t>Πίνακας</a:t>
            </a:r>
            <a:r>
              <a:rPr lang="en-GB" dirty="0"/>
              <a:t>)</a:t>
            </a:r>
          </a:p>
        </p:txBody>
      </p:sp>
      <p:pic>
        <p:nvPicPr>
          <p:cNvPr id="4" name="Picture 3">
            <a:extLst>
              <a:ext uri="{FF2B5EF4-FFF2-40B4-BE49-F238E27FC236}">
                <a16:creationId xmlns:a16="http://schemas.microsoft.com/office/drawing/2014/main" xmlns="" id="{FACF3805-877B-0B4D-B4DB-8CA47E9CD2F4}"/>
              </a:ext>
            </a:extLst>
          </p:cNvPr>
          <p:cNvPicPr>
            <a:picLocks noChangeAspect="1"/>
          </p:cNvPicPr>
          <p:nvPr/>
        </p:nvPicPr>
        <p:blipFill>
          <a:blip r:embed="rId3"/>
          <a:stretch>
            <a:fillRect/>
          </a:stretch>
        </p:blipFill>
        <p:spPr>
          <a:xfrm>
            <a:off x="2318656" y="3884705"/>
            <a:ext cx="8196943" cy="1715053"/>
          </a:xfrm>
          <a:prstGeom prst="rect">
            <a:avLst/>
          </a:prstGeom>
        </p:spPr>
      </p:pic>
      <p:sp>
        <p:nvSpPr>
          <p:cNvPr id="16"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766315" y="6090449"/>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p>
        </p:txBody>
      </p:sp>
      <p:pic>
        <p:nvPicPr>
          <p:cNvPr id="17"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4" cstate="print"/>
          <a:stretch>
            <a:fillRect/>
          </a:stretch>
        </p:blipFill>
        <p:spPr>
          <a:xfrm>
            <a:off x="32032" y="6272428"/>
            <a:ext cx="1755570" cy="398758"/>
          </a:xfrm>
          <a:prstGeom prst="rect">
            <a:avLst/>
          </a:prstGeom>
        </p:spPr>
      </p:pic>
      <p:sp>
        <p:nvSpPr>
          <p:cNvPr id="18" name="CasellaDiTesto 17"/>
          <p:cNvSpPr txBox="1"/>
          <p:nvPr/>
        </p:nvSpPr>
        <p:spPr>
          <a:xfrm>
            <a:off x="7287079" y="6119336"/>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19" name="Immagin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6344295" y="6285490"/>
            <a:ext cx="976864" cy="348582"/>
          </a:xfrm>
          <a:prstGeom prst="rect">
            <a:avLst/>
          </a:prstGeom>
        </p:spPr>
      </p:pic>
    </p:spTree>
    <p:extLst>
      <p:ext uri="{BB962C8B-B14F-4D97-AF65-F5344CB8AC3E}">
        <p14:creationId xmlns:p14="http://schemas.microsoft.com/office/powerpoint/2010/main" val="34619563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l-GR" sz="4800" b="1" dirty="0">
                <a:latin typeface="Calibri" panose="020F0502020204030204" pitchFamily="34" charset="0"/>
                <a:ea typeface="Calibri" panose="020F0502020204030204" pitchFamily="34" charset="0"/>
              </a:rPr>
              <a:t>Η Δημιουργικότητα ως Δεξιότητα</a:t>
            </a:r>
            <a:endParaRPr lang="en-GB" sz="7200" dirty="0"/>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481511" y="1095436"/>
            <a:ext cx="6170023" cy="4093172"/>
          </a:xfrm>
          <a:prstGeom prst="rect">
            <a:avLst/>
          </a:prstGeom>
          <a:noFill/>
        </p:spPr>
        <p:txBody>
          <a:bodyPr wrap="square" rtlCol="0">
            <a:spAutoFit/>
          </a:bodyPr>
          <a:lstStyle/>
          <a:p>
            <a:pPr algn="just">
              <a:lnSpc>
                <a:spcPct val="115000"/>
              </a:lnSpc>
              <a:spcAft>
                <a:spcPts val="1000"/>
              </a:spcAft>
            </a:pPr>
            <a:r>
              <a:rPr lang="el-GR" sz="2000" dirty="0">
                <a:latin typeface="Calibri" panose="020F0502020204030204" pitchFamily="34" charset="0"/>
                <a:cs typeface="Calibri" panose="020F0502020204030204" pitchFamily="34" charset="0"/>
              </a:rPr>
              <a:t>Χάρη στο πλαίσιο </a:t>
            </a:r>
            <a:r>
              <a:rPr lang="el-GR" sz="2000" dirty="0" err="1">
                <a:latin typeface="Calibri" panose="020F0502020204030204" pitchFamily="34" charset="0"/>
                <a:cs typeface="Calibri" panose="020F0502020204030204" pitchFamily="34" charset="0"/>
              </a:rPr>
              <a:t>Entrecomp</a:t>
            </a:r>
            <a:r>
              <a:rPr lang="el-GR" sz="2000" dirty="0">
                <a:latin typeface="Calibri" panose="020F0502020204030204" pitchFamily="34" charset="0"/>
                <a:cs typeface="Calibri" panose="020F0502020204030204" pitchFamily="34" charset="0"/>
              </a:rPr>
              <a:t>, η Δημιουργικότητα δεν θεωρείται ως ένα σπάνιο δώρο το οποίο κατέχουν τυχεροί μαθητές ή εκλεγμένοι άνθρωποι, αλλά είναι μια ικανότητα που μπορεί να αναπτυχθεί και να καλλιεργηθεί από όλους.</a:t>
            </a:r>
          </a:p>
          <a:p>
            <a:pPr algn="just">
              <a:lnSpc>
                <a:spcPct val="115000"/>
              </a:lnSpc>
              <a:spcAft>
                <a:spcPts val="1000"/>
              </a:spcAft>
            </a:pPr>
            <a:r>
              <a:rPr lang="el-GR" sz="2000" dirty="0">
                <a:latin typeface="Calibri" panose="020F0502020204030204" pitchFamily="34" charset="0"/>
                <a:cs typeface="Calibri" panose="020F0502020204030204" pitchFamily="34" charset="0"/>
              </a:rPr>
              <a:t>Η δημιουργικότητα είναι η δεξιότητα του να επεξεργαζόμαστε μια εργασία ή ένα πρόβλημα με έναν νέο ή διαφορετικό τρόπο, ή η ικανότητα αξιοποίησης της φαντασίας για τη δημιουργία νέων ιδεών. Είναι η ικανότητα επίλυσης σύνθετων προβλημάτων ή η εύρεση ενδιαφέρων τρόπων για την δημιουργία νέων λύσεων.</a:t>
            </a:r>
            <a:endParaRPr lang="en-GB" sz="2000" dirty="0">
              <a:latin typeface="Calibri" panose="020F0502020204030204" pitchFamily="34" charset="0"/>
              <a:cs typeface="Calibri" panose="020F0502020204030204" pitchFamily="34" charset="0"/>
            </a:endParaRPr>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pic>
        <p:nvPicPr>
          <p:cNvPr id="8" name="Imagen 3">
            <a:extLst>
              <a:ext uri="{FF2B5EF4-FFF2-40B4-BE49-F238E27FC236}">
                <a16:creationId xmlns:a16="http://schemas.microsoft.com/office/drawing/2014/main" xmlns="" id="{B717020A-7D1F-4C3B-8C68-DE6580F80E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28127" y="1675030"/>
            <a:ext cx="3765762" cy="3507940"/>
          </a:xfrm>
          <a:prstGeom prst="rect">
            <a:avLst/>
          </a:prstGeom>
        </p:spPr>
      </p:pic>
      <p:sp>
        <p:nvSpPr>
          <p:cNvPr id="9" name="Rechteck 1">
            <a:extLst>
              <a:ext uri="{FF2B5EF4-FFF2-40B4-BE49-F238E27FC236}">
                <a16:creationId xmlns:a16="http://schemas.microsoft.com/office/drawing/2014/main" xmlns="" id="{D60BBFFD-2583-4B7B-8508-0689EE3C3D7E}"/>
              </a:ext>
            </a:extLst>
          </p:cNvPr>
          <p:cNvSpPr/>
          <p:nvPr/>
        </p:nvSpPr>
        <p:spPr>
          <a:xfrm>
            <a:off x="740196" y="5514254"/>
            <a:ext cx="5652654" cy="6332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Δημιουργικότητα</a:t>
            </a:r>
            <a:r>
              <a:rPr lang="en-GB" dirty="0"/>
              <a:t>=</a:t>
            </a:r>
            <a:r>
              <a:rPr lang="el-GR" dirty="0"/>
              <a:t>δεξιότητα για όλους</a:t>
            </a:r>
            <a:r>
              <a:rPr lang="en-GB" dirty="0"/>
              <a:t>=</a:t>
            </a:r>
            <a:r>
              <a:rPr lang="el-GR" dirty="0"/>
              <a:t>εργαλείο επίλυσης προβλημάτων για όλους</a:t>
            </a:r>
            <a:endParaRPr lang="en-GB" dirty="0"/>
          </a:p>
        </p:txBody>
      </p:sp>
      <p:sp>
        <p:nvSpPr>
          <p:cNvPr id="16" name="Pfeil: nach unten 2">
            <a:extLst>
              <a:ext uri="{FF2B5EF4-FFF2-40B4-BE49-F238E27FC236}">
                <a16:creationId xmlns:a16="http://schemas.microsoft.com/office/drawing/2014/main" xmlns="" id="{D09343D1-7A58-4C29-9957-EAE37D8FF81E}"/>
              </a:ext>
            </a:extLst>
          </p:cNvPr>
          <p:cNvSpPr/>
          <p:nvPr/>
        </p:nvSpPr>
        <p:spPr>
          <a:xfrm>
            <a:off x="3418609" y="5098200"/>
            <a:ext cx="322118" cy="29112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766315" y="6090449"/>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p>
        </p:txBody>
      </p:sp>
      <p:pic>
        <p:nvPicPr>
          <p:cNvPr id="18"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4" cstate="print"/>
          <a:stretch>
            <a:fillRect/>
          </a:stretch>
        </p:blipFill>
        <p:spPr>
          <a:xfrm>
            <a:off x="32032" y="6272428"/>
            <a:ext cx="1755570" cy="398758"/>
          </a:xfrm>
          <a:prstGeom prst="rect">
            <a:avLst/>
          </a:prstGeom>
        </p:spPr>
      </p:pic>
      <p:sp>
        <p:nvSpPr>
          <p:cNvPr id="19" name="CasellaDiTesto 17"/>
          <p:cNvSpPr txBox="1"/>
          <p:nvPr/>
        </p:nvSpPr>
        <p:spPr>
          <a:xfrm>
            <a:off x="7287079" y="6119336"/>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20" name="Immagin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6344295" y="6285490"/>
            <a:ext cx="976864" cy="348582"/>
          </a:xfrm>
          <a:prstGeom prst="rect">
            <a:avLst/>
          </a:prstGeom>
        </p:spPr>
      </p:pic>
    </p:spTree>
    <p:extLst>
      <p:ext uri="{BB962C8B-B14F-4D97-AF65-F5344CB8AC3E}">
        <p14:creationId xmlns:p14="http://schemas.microsoft.com/office/powerpoint/2010/main" val="22068771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599508" y="9781"/>
            <a:ext cx="9385663" cy="830997"/>
          </a:xfrm>
          <a:prstGeom prst="rect">
            <a:avLst/>
          </a:prstGeom>
          <a:noFill/>
        </p:spPr>
        <p:txBody>
          <a:bodyPr wrap="square" rtlCol="0">
            <a:spAutoFit/>
          </a:bodyPr>
          <a:lstStyle/>
          <a:p>
            <a:pPr algn="just"/>
            <a:r>
              <a:rPr lang="el-GR" sz="48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«Η τέχνη της Σκέψης»</a:t>
            </a:r>
            <a:endParaRPr lang="en-GB" sz="4800" dirty="0"/>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1" y="1460139"/>
            <a:ext cx="11416938" cy="625428"/>
          </a:xfrm>
          <a:prstGeom prst="rect">
            <a:avLst/>
          </a:prstGeom>
          <a:noFill/>
        </p:spPr>
        <p:txBody>
          <a:bodyPr wrap="square" rtlCol="0">
            <a:spAutoFit/>
          </a:bodyPr>
          <a:lstStyle/>
          <a:p>
            <a:pPr algn="just">
              <a:lnSpc>
                <a:spcPct val="115000"/>
              </a:lnSpc>
              <a:spcAft>
                <a:spcPts val="1000"/>
              </a:spcAft>
            </a:pPr>
            <a:r>
              <a:rPr lang="el-GR" sz="3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Η δημιουργική διαδικασία αποτελείται από τα ακόλουθα στάδια:</a:t>
            </a:r>
            <a:endParaRPr lang="en-GB" sz="3000" dirty="0"/>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sp>
        <p:nvSpPr>
          <p:cNvPr id="9" name="CasellaDiTesto 8">
            <a:extLst>
              <a:ext uri="{FF2B5EF4-FFF2-40B4-BE49-F238E27FC236}">
                <a16:creationId xmlns:a16="http://schemas.microsoft.com/office/drawing/2014/main" xmlns="" id="{38856F1F-CAAB-4FC3-A141-55576779BCAB}"/>
              </a:ext>
            </a:extLst>
          </p:cNvPr>
          <p:cNvSpPr txBox="1"/>
          <p:nvPr/>
        </p:nvSpPr>
        <p:spPr>
          <a:xfrm>
            <a:off x="3333205" y="5826034"/>
            <a:ext cx="5525589" cy="369332"/>
          </a:xfrm>
          <a:prstGeom prst="rect">
            <a:avLst/>
          </a:prstGeom>
          <a:noFill/>
        </p:spPr>
        <p:txBody>
          <a:bodyPr wrap="square" rtlCol="0">
            <a:spAutoFit/>
          </a:bodyPr>
          <a:lstStyle/>
          <a:p>
            <a:pPr algn="ctr"/>
            <a:r>
              <a:rPr lang="el-GR" dirty="0"/>
              <a:t>Πηγή</a:t>
            </a:r>
            <a:r>
              <a:rPr lang="en-GB" dirty="0"/>
              <a:t>: </a:t>
            </a:r>
            <a:r>
              <a:rPr lang="en-GB" dirty="0">
                <a:solidFill>
                  <a:srgbClr val="000000"/>
                </a:solidFill>
                <a:latin typeface="Calibri" panose="020F0502020204030204" pitchFamily="34" charset="0"/>
                <a:ea typeface="Times New Roman" panose="02020603050405020304" pitchFamily="18" charset="0"/>
                <a:cs typeface="Calibri" panose="020F0502020204030204" pitchFamily="34" charset="0"/>
              </a:rPr>
              <a:t>The art of thought, Graham </a:t>
            </a:r>
            <a:r>
              <a:rPr lang="en-GB"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Wallas</a:t>
            </a:r>
            <a:endParaRPr lang="en-GB" dirty="0"/>
          </a:p>
        </p:txBody>
      </p:sp>
      <p:pic>
        <p:nvPicPr>
          <p:cNvPr id="3" name="Picture 2">
            <a:extLst>
              <a:ext uri="{FF2B5EF4-FFF2-40B4-BE49-F238E27FC236}">
                <a16:creationId xmlns:a16="http://schemas.microsoft.com/office/drawing/2014/main" xmlns="" id="{05B6B56A-6C03-1E41-8AB7-8AC934D02EF6}"/>
              </a:ext>
            </a:extLst>
          </p:cNvPr>
          <p:cNvPicPr>
            <a:picLocks noChangeAspect="1"/>
          </p:cNvPicPr>
          <p:nvPr/>
        </p:nvPicPr>
        <p:blipFill>
          <a:blip r:embed="rId3"/>
          <a:stretch>
            <a:fillRect/>
          </a:stretch>
        </p:blipFill>
        <p:spPr>
          <a:xfrm>
            <a:off x="2318657" y="2266347"/>
            <a:ext cx="7930091" cy="3347651"/>
          </a:xfrm>
          <a:prstGeom prst="rect">
            <a:avLst/>
          </a:prstGeom>
        </p:spPr>
      </p:pic>
      <p:sp>
        <p:nvSpPr>
          <p:cNvPr id="16"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766315" y="6090449"/>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p>
        </p:txBody>
      </p:sp>
      <p:pic>
        <p:nvPicPr>
          <p:cNvPr id="17"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4" cstate="print"/>
          <a:stretch>
            <a:fillRect/>
          </a:stretch>
        </p:blipFill>
        <p:spPr>
          <a:xfrm>
            <a:off x="32032" y="6272428"/>
            <a:ext cx="1755570" cy="398758"/>
          </a:xfrm>
          <a:prstGeom prst="rect">
            <a:avLst/>
          </a:prstGeom>
        </p:spPr>
      </p:pic>
      <p:sp>
        <p:nvSpPr>
          <p:cNvPr id="18" name="CasellaDiTesto 17"/>
          <p:cNvSpPr txBox="1"/>
          <p:nvPr/>
        </p:nvSpPr>
        <p:spPr>
          <a:xfrm>
            <a:off x="7287079" y="6119336"/>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19" name="Immagin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6344295" y="6285490"/>
            <a:ext cx="976864" cy="348582"/>
          </a:xfrm>
          <a:prstGeom prst="rect">
            <a:avLst/>
          </a:prstGeom>
        </p:spPr>
      </p:pic>
    </p:spTree>
    <p:extLst>
      <p:ext uri="{BB962C8B-B14F-4D97-AF65-F5344CB8AC3E}">
        <p14:creationId xmlns:p14="http://schemas.microsoft.com/office/powerpoint/2010/main" val="40082013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78CF944C-90D7-4E05-A45D-9A021A21BA9B}"/>
              </a:ext>
            </a:extLst>
          </p:cNvPr>
          <p:cNvPicPr>
            <a:picLocks noChangeAspect="1"/>
          </p:cNvPicPr>
          <p:nvPr/>
        </p:nvPicPr>
        <p:blipFill>
          <a:blip r:embed="rId2" cstate="print"/>
          <a:stretch>
            <a:fillRect/>
          </a:stretch>
        </p:blipFill>
        <p:spPr>
          <a:xfrm>
            <a:off x="4322200" y="39200"/>
            <a:ext cx="3547601" cy="3255635"/>
          </a:xfrm>
          <a:prstGeom prst="rect">
            <a:avLst/>
          </a:prstGeom>
        </p:spPr>
      </p:pic>
      <p:pic>
        <p:nvPicPr>
          <p:cNvPr id="6" name="Picture 5">
            <a:extLst>
              <a:ext uri="{FF2B5EF4-FFF2-40B4-BE49-F238E27FC236}">
                <a16:creationId xmlns:a16="http://schemas.microsoft.com/office/drawing/2014/main" xmlns="" id="{EEB9CAE6-1F3B-4B21-914E-48C152BC7073}"/>
              </a:ext>
            </a:extLst>
          </p:cNvPr>
          <p:cNvPicPr>
            <a:picLocks noChangeAspect="1"/>
          </p:cNvPicPr>
          <p:nvPr/>
        </p:nvPicPr>
        <p:blipFill>
          <a:blip r:embed="rId3" cstate="print"/>
          <a:stretch>
            <a:fillRect/>
          </a:stretch>
        </p:blipFill>
        <p:spPr>
          <a:xfrm>
            <a:off x="202473" y="39200"/>
            <a:ext cx="2886891" cy="807606"/>
          </a:xfrm>
          <a:prstGeom prst="rect">
            <a:avLst/>
          </a:prstGeom>
        </p:spPr>
      </p:pic>
      <p:sp>
        <p:nvSpPr>
          <p:cNvPr id="8" name="CasellaDiTesto 11">
            <a:extLst>
              <a:ext uri="{FF2B5EF4-FFF2-40B4-BE49-F238E27FC236}">
                <a16:creationId xmlns:a16="http://schemas.microsoft.com/office/drawing/2014/main" xmlns="" id="{A40DE74E-6CAB-4B5B-BA23-508F110CA1BB}"/>
              </a:ext>
            </a:extLst>
          </p:cNvPr>
          <p:cNvSpPr txBox="1"/>
          <p:nvPr/>
        </p:nvSpPr>
        <p:spPr>
          <a:xfrm>
            <a:off x="264524" y="3227885"/>
            <a:ext cx="11662953" cy="1754326"/>
          </a:xfrm>
          <a:prstGeom prst="rect">
            <a:avLst/>
          </a:prstGeom>
          <a:noFill/>
        </p:spPr>
        <p:txBody>
          <a:bodyPr wrap="square" rtlCol="0">
            <a:spAutoFit/>
          </a:bodyPr>
          <a:lstStyle/>
          <a:p>
            <a:pPr algn="ctr"/>
            <a:r>
              <a:rPr lang="en-GB" sz="4400" b="1" dirty="0"/>
              <a:t>1.2 </a:t>
            </a:r>
            <a:r>
              <a:rPr lang="el-GR" sz="4400" b="1" dirty="0"/>
              <a:t>Δημιουργικότητα</a:t>
            </a:r>
            <a:r>
              <a:rPr lang="en-GB" sz="4400" b="1" dirty="0"/>
              <a:t> </a:t>
            </a:r>
          </a:p>
          <a:p>
            <a:pPr algn="ctr"/>
            <a:endParaRPr lang="en-GB" sz="1600" b="1" dirty="0"/>
          </a:p>
          <a:p>
            <a:pPr algn="ctr"/>
            <a:r>
              <a:rPr lang="en-GB" sz="4400" b="1" dirty="0"/>
              <a:t>1.2.B </a:t>
            </a:r>
            <a:r>
              <a:rPr lang="el-GR" sz="4400" b="1" dirty="0"/>
              <a:t>Τόνωση της Δημιουργικότητας</a:t>
            </a:r>
            <a:endParaRPr lang="en-GB" sz="4400" b="1" dirty="0"/>
          </a:p>
        </p:txBody>
      </p:sp>
      <p:sp>
        <p:nvSpPr>
          <p:cNvPr id="9"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766315" y="6090449"/>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p>
        </p:txBody>
      </p:sp>
      <p:pic>
        <p:nvPicPr>
          <p:cNvPr id="11"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4" cstate="print"/>
          <a:stretch>
            <a:fillRect/>
          </a:stretch>
        </p:blipFill>
        <p:spPr>
          <a:xfrm>
            <a:off x="32032" y="6272428"/>
            <a:ext cx="1755570" cy="398758"/>
          </a:xfrm>
          <a:prstGeom prst="rect">
            <a:avLst/>
          </a:prstGeom>
        </p:spPr>
      </p:pic>
      <p:sp>
        <p:nvSpPr>
          <p:cNvPr id="12" name="CasellaDiTesto 17"/>
          <p:cNvSpPr txBox="1"/>
          <p:nvPr/>
        </p:nvSpPr>
        <p:spPr>
          <a:xfrm>
            <a:off x="7287079" y="6119336"/>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13" name="Immagin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6344295" y="6285490"/>
            <a:ext cx="976864" cy="348582"/>
          </a:xfrm>
          <a:prstGeom prst="rect">
            <a:avLst/>
          </a:prstGeom>
        </p:spPr>
      </p:pic>
    </p:spTree>
    <p:extLst>
      <p:ext uri="{BB962C8B-B14F-4D97-AF65-F5344CB8AC3E}">
        <p14:creationId xmlns:p14="http://schemas.microsoft.com/office/powerpoint/2010/main" val="23197466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723275"/>
          </a:xfrm>
          <a:prstGeom prst="rect">
            <a:avLst/>
          </a:prstGeom>
          <a:noFill/>
        </p:spPr>
        <p:txBody>
          <a:bodyPr wrap="square" rtlCol="0">
            <a:spAutoFit/>
          </a:bodyPr>
          <a:lstStyle/>
          <a:p>
            <a:pPr algn="just"/>
            <a:r>
              <a:rPr lang="el-GR" sz="4100" b="1" dirty="0">
                <a:latin typeface="Calibri" panose="020F0502020204030204" pitchFamily="34" charset="0"/>
              </a:rPr>
              <a:t>Ασκήσεις για να τονώσετε την σκέψη σας</a:t>
            </a:r>
            <a:endParaRPr lang="en-GB" sz="4100" dirty="0"/>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1" y="1460139"/>
            <a:ext cx="11416938" cy="4894289"/>
          </a:xfrm>
          <a:prstGeom prst="rect">
            <a:avLst/>
          </a:prstGeom>
          <a:noFill/>
        </p:spPr>
        <p:txBody>
          <a:bodyPr wrap="square" rtlCol="0">
            <a:spAutoFit/>
          </a:bodyPr>
          <a:lstStyle/>
          <a:p>
            <a:pPr algn="just">
              <a:lnSpc>
                <a:spcPct val="115000"/>
              </a:lnSpc>
              <a:spcAft>
                <a:spcPts val="1000"/>
              </a:spcAft>
            </a:pPr>
            <a:r>
              <a:rPr lang="en-GB" sz="3200" dirty="0">
                <a:cs typeface="Calibri" panose="020F0502020204030204" pitchFamily="34" charset="0"/>
              </a:rPr>
              <a:t>4 </a:t>
            </a:r>
            <a:r>
              <a:rPr lang="el-GR" sz="3200" dirty="0">
                <a:cs typeface="Calibri" panose="020F0502020204030204" pitchFamily="34" charset="0"/>
              </a:rPr>
              <a:t>αρχικές θεωρήσεις</a:t>
            </a:r>
            <a:r>
              <a:rPr lang="en-GB" sz="3200" dirty="0">
                <a:cs typeface="Calibri" panose="020F0502020204030204" pitchFamily="34" charset="0"/>
              </a:rPr>
              <a:t>: </a:t>
            </a:r>
          </a:p>
          <a:p>
            <a:pPr marL="285750" indent="-285750" algn="just">
              <a:lnSpc>
                <a:spcPct val="115000"/>
              </a:lnSpc>
              <a:spcAft>
                <a:spcPts val="1000"/>
              </a:spcAft>
              <a:buFont typeface="Arial" panose="020B0604020202020204" pitchFamily="34" charset="0"/>
              <a:buChar char="•"/>
            </a:pPr>
            <a:r>
              <a:rPr lang="el-GR" sz="2600" dirty="0"/>
              <a:t>Υπάρχουν διάφοροι τύποι ασκήσεων που μπορούν να χρησιμοποιηθούν ώστε να γίνετε πιο δημιουργικοί και να αναπτύξετε έναν εναλλακτικό τρόπο σκέψης</a:t>
            </a:r>
          </a:p>
          <a:p>
            <a:pPr marL="285750" indent="-285750" algn="just">
              <a:lnSpc>
                <a:spcPct val="115000"/>
              </a:lnSpc>
              <a:spcAft>
                <a:spcPts val="1000"/>
              </a:spcAft>
              <a:buFont typeface="Arial" panose="020B0604020202020204" pitchFamily="34" charset="0"/>
              <a:buChar char="•"/>
            </a:pPr>
            <a:r>
              <a:rPr lang="el-GR" sz="2600" dirty="0"/>
              <a:t>Αυτές οι ασκήσεις συγκεντρώνουν ιδέες που εξυπηρετούν πολύ διαφορετικές ανάγκες ή ενδιαφέροντα, για να σχηματιστεί ένας νέος τρόπος αντίληψης</a:t>
            </a:r>
          </a:p>
          <a:p>
            <a:pPr marL="285750" indent="-285750" algn="just">
              <a:lnSpc>
                <a:spcPct val="115000"/>
              </a:lnSpc>
              <a:spcAft>
                <a:spcPts val="1000"/>
              </a:spcAft>
              <a:buFont typeface="Arial" panose="020B0604020202020204" pitchFamily="34" charset="0"/>
              <a:buChar char="•"/>
            </a:pPr>
            <a:r>
              <a:rPr lang="el-GR" sz="2600" dirty="0"/>
              <a:t>Αυτές οι τεχνικές μπορούν να παράγουν κάποια ανόητα αποτελέσματα, αλλά τελικά είναι ένας χρήσιμος τρόπος για να βρείτε την δημιουργικότητα σας</a:t>
            </a:r>
          </a:p>
          <a:p>
            <a:pPr marL="285750" indent="-285750" algn="just">
              <a:lnSpc>
                <a:spcPct val="115000"/>
              </a:lnSpc>
              <a:spcAft>
                <a:spcPts val="1000"/>
              </a:spcAft>
              <a:buFont typeface="Arial" panose="020B0604020202020204" pitchFamily="34" charset="0"/>
              <a:buChar char="•"/>
            </a:pPr>
            <a:r>
              <a:rPr lang="el-GR" sz="2600" dirty="0"/>
              <a:t>Οι συμμετέχοντες θα πρέπει να αφήσουν το μυαλό τους ελεύθερο να περιπλανηθεί και να δημιουργήσει πρωτότυπες ιδέες</a:t>
            </a:r>
            <a:endParaRPr lang="es-ES" sz="2600" dirty="0"/>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pic>
        <p:nvPicPr>
          <p:cNvPr id="8" name="Imagen 3">
            <a:extLst>
              <a:ext uri="{FF2B5EF4-FFF2-40B4-BE49-F238E27FC236}">
                <a16:creationId xmlns:a16="http://schemas.microsoft.com/office/drawing/2014/main" xmlns="" id="{8563C92A-457B-4ACE-BC64-2C462E0395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45613" y="931233"/>
            <a:ext cx="2458856" cy="1382579"/>
          </a:xfrm>
          <a:prstGeom prst="rect">
            <a:avLst/>
          </a:prstGeom>
        </p:spPr>
      </p:pic>
      <p:sp>
        <p:nvSpPr>
          <p:cNvPr id="9"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766315" y="6090449"/>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p>
        </p:txBody>
      </p:sp>
      <p:pic>
        <p:nvPicPr>
          <p:cNvPr id="16"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4" cstate="print"/>
          <a:stretch>
            <a:fillRect/>
          </a:stretch>
        </p:blipFill>
        <p:spPr>
          <a:xfrm>
            <a:off x="32032" y="6272428"/>
            <a:ext cx="1755570" cy="398758"/>
          </a:xfrm>
          <a:prstGeom prst="rect">
            <a:avLst/>
          </a:prstGeom>
        </p:spPr>
      </p:pic>
      <p:sp>
        <p:nvSpPr>
          <p:cNvPr id="17" name="CasellaDiTesto 17"/>
          <p:cNvSpPr txBox="1"/>
          <p:nvPr/>
        </p:nvSpPr>
        <p:spPr>
          <a:xfrm>
            <a:off x="7287079" y="6119336"/>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18" name="Immagin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6344295" y="6285490"/>
            <a:ext cx="976864" cy="348582"/>
          </a:xfrm>
          <a:prstGeom prst="rect">
            <a:avLst/>
          </a:prstGeom>
        </p:spPr>
      </p:pic>
    </p:spTree>
    <p:extLst>
      <p:ext uri="{BB962C8B-B14F-4D97-AF65-F5344CB8AC3E}">
        <p14:creationId xmlns:p14="http://schemas.microsoft.com/office/powerpoint/2010/main" val="35523299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l-GR" sz="4800" b="1" dirty="0">
                <a:latin typeface="Calibri" panose="020F0502020204030204" pitchFamily="34" charset="0"/>
                <a:ea typeface="Calibri" panose="020F0502020204030204" pitchFamily="34" charset="0"/>
                <a:cs typeface="Calibri" panose="020F0502020204030204" pitchFamily="34" charset="0"/>
              </a:rPr>
              <a:t>Παράφραση Ερωτήσεων</a:t>
            </a:r>
            <a:r>
              <a:rPr lang="en-GB" sz="4800" b="1" dirty="0">
                <a:latin typeface="Calibri" panose="020F0502020204030204" pitchFamily="34" charset="0"/>
                <a:ea typeface="Calibri" panose="020F0502020204030204" pitchFamily="34" charset="0"/>
                <a:cs typeface="Calibri" panose="020F0502020204030204" pitchFamily="34" charset="0"/>
              </a:rPr>
              <a:t>, </a:t>
            </a:r>
            <a:r>
              <a:rPr lang="el-GR" sz="4800" b="1" dirty="0">
                <a:latin typeface="Calibri" panose="020F0502020204030204" pitchFamily="34" charset="0"/>
                <a:ea typeface="Calibri" panose="020F0502020204030204" pitchFamily="34" charset="0"/>
                <a:cs typeface="Calibri" panose="020F0502020204030204" pitchFamily="34" charset="0"/>
              </a:rPr>
              <a:t>Μέρος </a:t>
            </a:r>
            <a:r>
              <a:rPr lang="en-GB" sz="4800" b="1" dirty="0">
                <a:latin typeface="Calibri" panose="020F0502020204030204" pitchFamily="34" charset="0"/>
                <a:ea typeface="Calibri" panose="020F0502020204030204" pitchFamily="34" charset="0"/>
                <a:cs typeface="Calibri" panose="020F0502020204030204" pitchFamily="34" charset="0"/>
              </a:rPr>
              <a:t>1</a:t>
            </a:r>
            <a:endParaRPr lang="en-GB" sz="4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1" y="996716"/>
            <a:ext cx="11416938" cy="3667671"/>
          </a:xfrm>
          <a:prstGeom prst="rect">
            <a:avLst/>
          </a:prstGeom>
          <a:noFill/>
        </p:spPr>
        <p:txBody>
          <a:bodyPr wrap="square" rtlCol="0">
            <a:spAutoFit/>
          </a:bodyPr>
          <a:lstStyle/>
          <a:p>
            <a:pPr algn="just">
              <a:spcAft>
                <a:spcPts val="1000"/>
              </a:spcAft>
            </a:pPr>
            <a:r>
              <a:rPr lang="el-GR" sz="3200" dirty="0">
                <a:latin typeface="Calibri" panose="020F0502020204030204" pitchFamily="34" charset="0"/>
                <a:ea typeface="Calibri" panose="020F0502020204030204" pitchFamily="34" charset="0"/>
                <a:cs typeface="Calibri" panose="020F0502020204030204" pitchFamily="34" charset="0"/>
              </a:rPr>
              <a:t>Φανταστείτε ότι έχετε να απαντήσετε αυτήν την πολύ απλή ερώτηση: «Πόσο κάνει 5+5;». Φυσικά υπάρχει μόνο </a:t>
            </a:r>
            <a:r>
              <a:rPr lang="el-GR" sz="3200" b="1" dirty="0">
                <a:latin typeface="Calibri" panose="020F0502020204030204" pitchFamily="34" charset="0"/>
                <a:ea typeface="Calibri" panose="020F0502020204030204" pitchFamily="34" charset="0"/>
                <a:cs typeface="Calibri" panose="020F0502020204030204" pitchFamily="34" charset="0"/>
              </a:rPr>
              <a:t>μία</a:t>
            </a:r>
            <a:r>
              <a:rPr lang="el-GR" sz="3200" dirty="0">
                <a:latin typeface="Calibri" panose="020F0502020204030204" pitchFamily="34" charset="0"/>
                <a:ea typeface="Calibri" panose="020F0502020204030204" pitchFamily="34" charset="0"/>
                <a:cs typeface="Calibri" panose="020F0502020204030204" pitchFamily="34" charset="0"/>
              </a:rPr>
              <a:t> σωστή απάντηση: 10!</a:t>
            </a:r>
            <a:r>
              <a:rPr lang="en-GB" sz="3200" dirty="0">
                <a:latin typeface="Calibri" panose="020F0502020204030204" pitchFamily="34" charset="0"/>
                <a:ea typeface="Calibri" panose="020F0502020204030204" pitchFamily="34" charset="0"/>
                <a:cs typeface="Calibri" panose="020F0502020204030204" pitchFamily="34" charset="0"/>
              </a:rPr>
              <a:t> </a:t>
            </a:r>
          </a:p>
          <a:p>
            <a:pPr algn="just">
              <a:spcAft>
                <a:spcPts val="1000"/>
              </a:spcAft>
            </a:pPr>
            <a:r>
              <a:rPr lang="el-GR" sz="3200" dirty="0"/>
              <a:t>Τι θα γίνει αν σας ζητηθεί η ίδια ερώτηση, εκφρασμένη με διαφορετικό τρόπο όπως: «Ποιοι αριθμοί δίνουν 10 ως άθροισμα;» - Πόσες σωστές απαντήσεις υπάρχουν τώρα; Άπειροι αριθμοί, καθώς και άπειροι τρόποι για να φτάσετε στην ίδια απάντηση.</a:t>
            </a:r>
            <a:endParaRPr lang="en-GB" sz="32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pic>
        <p:nvPicPr>
          <p:cNvPr id="16" name="Picture 2" descr="Bildergebnis für fragen und antworten bilder">
            <a:extLst>
              <a:ext uri="{FF2B5EF4-FFF2-40B4-BE49-F238E27FC236}">
                <a16:creationId xmlns:a16="http://schemas.microsoft.com/office/drawing/2014/main" xmlns="" id="{8FFF87F2-A497-45C3-95DD-D2AEBB0943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446078">
            <a:off x="9759200" y="4731382"/>
            <a:ext cx="1775911" cy="1305817"/>
          </a:xfrm>
          <a:prstGeom prst="rect">
            <a:avLst/>
          </a:prstGeom>
          <a:noFill/>
          <a:extLst>
            <a:ext uri="{909E8E84-426E-40DD-AFC4-6F175D3DCCD1}">
              <a14:hiddenFill xmlns:a14="http://schemas.microsoft.com/office/drawing/2010/main">
                <a:solidFill>
                  <a:srgbClr val="FFFFFF"/>
                </a:solidFill>
              </a14:hiddenFill>
            </a:ext>
          </a:extLst>
        </p:spPr>
      </p:pic>
      <p:sp>
        <p:nvSpPr>
          <p:cNvPr id="17" name="Textfeld 3">
            <a:extLst>
              <a:ext uri="{FF2B5EF4-FFF2-40B4-BE49-F238E27FC236}">
                <a16:creationId xmlns:a16="http://schemas.microsoft.com/office/drawing/2014/main" xmlns="" id="{0A9F6B98-7394-464D-B1FF-A96BC3914FBB}"/>
              </a:ext>
            </a:extLst>
          </p:cNvPr>
          <p:cNvSpPr txBox="1"/>
          <p:nvPr/>
        </p:nvSpPr>
        <p:spPr>
          <a:xfrm>
            <a:off x="9993076" y="5991115"/>
            <a:ext cx="1690881" cy="261610"/>
          </a:xfrm>
          <a:prstGeom prst="rect">
            <a:avLst/>
          </a:prstGeom>
          <a:noFill/>
        </p:spPr>
        <p:txBody>
          <a:bodyPr wrap="square" rtlCol="0">
            <a:spAutoFit/>
          </a:bodyPr>
          <a:lstStyle/>
          <a:p>
            <a:r>
              <a:rPr lang="de-DE" sz="1100" dirty="0"/>
              <a:t>Source: VCD Germany </a:t>
            </a:r>
          </a:p>
        </p:txBody>
      </p:sp>
      <p:sp>
        <p:nvSpPr>
          <p:cNvPr id="18"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766315" y="6090449"/>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p>
        </p:txBody>
      </p:sp>
      <p:pic>
        <p:nvPicPr>
          <p:cNvPr id="19"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4" cstate="print"/>
          <a:stretch>
            <a:fillRect/>
          </a:stretch>
        </p:blipFill>
        <p:spPr>
          <a:xfrm>
            <a:off x="32032" y="6272428"/>
            <a:ext cx="1755570" cy="398758"/>
          </a:xfrm>
          <a:prstGeom prst="rect">
            <a:avLst/>
          </a:prstGeom>
        </p:spPr>
      </p:pic>
      <p:sp>
        <p:nvSpPr>
          <p:cNvPr id="20" name="CasellaDiTesto 17"/>
          <p:cNvSpPr txBox="1"/>
          <p:nvPr/>
        </p:nvSpPr>
        <p:spPr>
          <a:xfrm>
            <a:off x="7287079" y="6119336"/>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21" name="Immagin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6344295" y="6285490"/>
            <a:ext cx="976864" cy="348582"/>
          </a:xfrm>
          <a:prstGeom prst="rect">
            <a:avLst/>
          </a:prstGeom>
        </p:spPr>
      </p:pic>
    </p:spTree>
    <p:extLst>
      <p:ext uri="{BB962C8B-B14F-4D97-AF65-F5344CB8AC3E}">
        <p14:creationId xmlns:p14="http://schemas.microsoft.com/office/powerpoint/2010/main" val="28681306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l-GR" sz="4800" b="1" dirty="0">
                <a:latin typeface="Calibri" panose="020F0502020204030204" pitchFamily="34" charset="0"/>
                <a:ea typeface="Calibri" panose="020F0502020204030204" pitchFamily="34" charset="0"/>
                <a:cs typeface="Calibri" panose="020F0502020204030204" pitchFamily="34" charset="0"/>
              </a:rPr>
              <a:t>Παράφραση Ερωτήσεων, Μέρος 2</a:t>
            </a:r>
            <a:endParaRPr lang="en-GB" sz="4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1" y="1460139"/>
            <a:ext cx="11416938" cy="1697901"/>
          </a:xfrm>
          <a:prstGeom prst="rect">
            <a:avLst/>
          </a:prstGeom>
          <a:noFill/>
        </p:spPr>
        <p:txBody>
          <a:bodyPr wrap="square" rtlCol="0">
            <a:spAutoFit/>
          </a:bodyPr>
          <a:lstStyle/>
          <a:p>
            <a:pPr algn="just">
              <a:spcAft>
                <a:spcPts val="1000"/>
              </a:spcAft>
            </a:pPr>
            <a:r>
              <a:rPr lang="el-GR" sz="3200" dirty="0">
                <a:latin typeface="Calibri" panose="020F0502020204030204" pitchFamily="34" charset="0"/>
                <a:ea typeface="Calibri" panose="020F0502020204030204" pitchFamily="34" charset="0"/>
                <a:cs typeface="Calibri" panose="020F0502020204030204" pitchFamily="34" charset="0"/>
              </a:rPr>
              <a:t>Φανταστείτε ότι η απάντηση μιας ερώτησης είναι «το λιοντάρι» και σκεφτείτε 3 διαφορετικές πιθανές ερωτήσεις</a:t>
            </a:r>
            <a:endParaRPr lang="en-GB" sz="3200" dirty="0">
              <a:latin typeface="Calibri" panose="020F0502020204030204" pitchFamily="34" charset="0"/>
              <a:ea typeface="Calibri" panose="020F0502020204030204" pitchFamily="34" charset="0"/>
              <a:cs typeface="Calibri" panose="020F0502020204030204" pitchFamily="34" charset="0"/>
            </a:endParaRPr>
          </a:p>
          <a:p>
            <a:pPr algn="just">
              <a:spcAft>
                <a:spcPts val="1000"/>
              </a:spcAft>
            </a:pPr>
            <a:r>
              <a:rPr lang="el-GR" sz="3200" dirty="0" err="1">
                <a:latin typeface="Calibri" panose="020F0502020204030204" pitchFamily="34" charset="0"/>
                <a:ea typeface="Calibri" panose="020F0502020204030204" pitchFamily="34" charset="0"/>
                <a:cs typeface="Calibri" panose="020F0502020204030204" pitchFamily="34" charset="0"/>
              </a:rPr>
              <a:t>Π.χ</a:t>
            </a:r>
            <a:r>
              <a:rPr lang="en-GB" sz="3200" dirty="0">
                <a:latin typeface="Calibri" panose="020F0502020204030204" pitchFamily="34" charset="0"/>
                <a:ea typeface="Calibri" panose="020F0502020204030204" pitchFamily="34" charset="0"/>
                <a:cs typeface="Calibri" panose="020F0502020204030204" pitchFamily="34" charset="0"/>
              </a:rPr>
              <a:t>. </a:t>
            </a:r>
            <a:r>
              <a:rPr lang="el-GR" sz="3200" b="1" dirty="0">
                <a:latin typeface="Calibri" panose="020F0502020204030204" pitchFamily="34" charset="0"/>
                <a:ea typeface="Calibri" panose="020F0502020204030204" pitchFamily="34" charset="0"/>
                <a:cs typeface="Calibri" panose="020F0502020204030204" pitchFamily="34" charset="0"/>
              </a:rPr>
              <a:t>Ποιο ζώο είναι ο βασιλιάς της ζούγκλας;</a:t>
            </a:r>
            <a:r>
              <a:rPr lang="en-GB" sz="3200" b="1" dirty="0">
                <a:latin typeface="Calibri" panose="020F0502020204030204" pitchFamily="34" charset="0"/>
                <a:ea typeface="Calibri" panose="020F0502020204030204" pitchFamily="34" charset="0"/>
                <a:cs typeface="Calibri" panose="020F0502020204030204" pitchFamily="34" charset="0"/>
              </a:rPr>
              <a:t> </a:t>
            </a:r>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pic>
        <p:nvPicPr>
          <p:cNvPr id="18" name="Imagen 3">
            <a:extLst>
              <a:ext uri="{FF2B5EF4-FFF2-40B4-BE49-F238E27FC236}">
                <a16:creationId xmlns:a16="http://schemas.microsoft.com/office/drawing/2014/main" xmlns="" id="{68E44114-7388-4D64-A73D-0032D94777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86942" y="3429000"/>
            <a:ext cx="3818116" cy="2476986"/>
          </a:xfrm>
          <a:prstGeom prst="rect">
            <a:avLst/>
          </a:prstGeom>
        </p:spPr>
      </p:pic>
      <p:sp>
        <p:nvSpPr>
          <p:cNvPr id="9"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766315" y="6090449"/>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p>
        </p:txBody>
      </p:sp>
      <p:pic>
        <p:nvPicPr>
          <p:cNvPr id="16"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4" cstate="print"/>
          <a:stretch>
            <a:fillRect/>
          </a:stretch>
        </p:blipFill>
        <p:spPr>
          <a:xfrm>
            <a:off x="32032" y="6272428"/>
            <a:ext cx="1755570" cy="398758"/>
          </a:xfrm>
          <a:prstGeom prst="rect">
            <a:avLst/>
          </a:prstGeom>
        </p:spPr>
      </p:pic>
      <p:sp>
        <p:nvSpPr>
          <p:cNvPr id="17" name="CasellaDiTesto 17"/>
          <p:cNvSpPr txBox="1"/>
          <p:nvPr/>
        </p:nvSpPr>
        <p:spPr>
          <a:xfrm>
            <a:off x="7287079" y="6119336"/>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19" name="Immagin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6344295" y="6285490"/>
            <a:ext cx="976864" cy="348582"/>
          </a:xfrm>
          <a:prstGeom prst="rect">
            <a:avLst/>
          </a:prstGeom>
        </p:spPr>
      </p:pic>
    </p:spTree>
    <p:extLst>
      <p:ext uri="{BB962C8B-B14F-4D97-AF65-F5344CB8AC3E}">
        <p14:creationId xmlns:p14="http://schemas.microsoft.com/office/powerpoint/2010/main" val="3660916971"/>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313</TotalTime>
  <Words>2667</Words>
  <Application>Microsoft Office PowerPoint</Application>
  <PresentationFormat>Widescreen</PresentationFormat>
  <Paragraphs>93</Paragraphs>
  <Slides>16</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16</vt:i4>
      </vt:variant>
    </vt:vector>
  </HeadingPairs>
  <TitlesOfParts>
    <vt:vector size="21" baseType="lpstr">
      <vt:lpstr>Arial</vt:lpstr>
      <vt:lpstr>Calibri</vt:lpstr>
      <vt:lpstr>Calibri Light</vt:lpstr>
      <vt:lpstr>Times New Roman</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riccardo di marco</dc:creator>
  <cp:lastModifiedBy>Windows User</cp:lastModifiedBy>
  <cp:revision>52</cp:revision>
  <dcterms:created xsi:type="dcterms:W3CDTF">2020-06-03T14:30:57Z</dcterms:created>
  <dcterms:modified xsi:type="dcterms:W3CDTF">2022-06-14T09:03:34Z</dcterms:modified>
</cp:coreProperties>
</file>