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63" r:id="rId2"/>
    <p:sldId id="264" r:id="rId3"/>
    <p:sldId id="267" r:id="rId4"/>
    <p:sldId id="269" r:id="rId5"/>
    <p:sldId id="268" r:id="rId6"/>
    <p:sldId id="271" r:id="rId7"/>
    <p:sldId id="270" r:id="rId8"/>
    <p:sldId id="272" r:id="rId9"/>
    <p:sldId id="273" r:id="rId10"/>
    <p:sldId id="274" r:id="rId11"/>
    <p:sldId id="275" r:id="rId12"/>
    <p:sldId id="276" r:id="rId13"/>
    <p:sldId id="265" r:id="rId14"/>
    <p:sldId id="277" r:id="rId15"/>
    <p:sldId id="266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cardo di marco" initials="rdm" lastIdx="1" clrIdx="0">
    <p:extLst>
      <p:ext uri="{19B8F6BF-5375-455C-9EA6-DF929625EA0E}">
        <p15:presenceInfo xmlns:p15="http://schemas.microsoft.com/office/powerpoint/2012/main" userId="5bc2f121f2b6788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8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37" autoAdjust="0"/>
  </p:normalViewPr>
  <p:slideViewPr>
    <p:cSldViewPr snapToGrid="0">
      <p:cViewPr varScale="1">
        <p:scale>
          <a:sx n="70" d="100"/>
          <a:sy n="70" d="100"/>
        </p:scale>
        <p:origin x="7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CA6125-0E0D-490C-B675-E53C179FD3B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B272ABA-70DB-4BE0-8C5C-15272E9B7E79}">
      <dgm:prSet phldrT="[Tekst]"/>
      <dgm:spPr/>
      <dgm:t>
        <a:bodyPr/>
        <a:lstStyle/>
        <a:p>
          <a:r>
            <a:rPr lang="pl-PL"/>
            <a:t>Przygotowanie</a:t>
          </a:r>
        </a:p>
      </dgm:t>
    </dgm:pt>
    <dgm:pt modelId="{96061C2A-F663-4905-867A-BD1C511B97AD}" type="parTrans" cxnId="{412E2EC7-D36B-46DA-8BD2-8740BC5D23C6}">
      <dgm:prSet/>
      <dgm:spPr/>
      <dgm:t>
        <a:bodyPr/>
        <a:lstStyle/>
        <a:p>
          <a:endParaRPr lang="pl-PL"/>
        </a:p>
      </dgm:t>
    </dgm:pt>
    <dgm:pt modelId="{48F8B12F-BE26-4B77-B2BF-899E4B44B0B9}" type="sibTrans" cxnId="{412E2EC7-D36B-46DA-8BD2-8740BC5D23C6}">
      <dgm:prSet/>
      <dgm:spPr/>
      <dgm:t>
        <a:bodyPr/>
        <a:lstStyle/>
        <a:p>
          <a:endParaRPr lang="pl-PL"/>
        </a:p>
      </dgm:t>
    </dgm:pt>
    <dgm:pt modelId="{E5B4A805-AB26-490A-AE53-E127FEC1023B}">
      <dgm:prSet phldrT="[Tekst]"/>
      <dgm:spPr/>
      <dgm:t>
        <a:bodyPr/>
        <a:lstStyle/>
        <a:p>
          <a:r>
            <a:rPr lang="pl-PL"/>
            <a:t>Zbieranie źródłowych informacji </a:t>
          </a:r>
        </a:p>
      </dgm:t>
    </dgm:pt>
    <dgm:pt modelId="{A5A60777-9637-4E41-9D38-017E5B6E364D}" type="parTrans" cxnId="{B724BC74-46E7-4D8C-967F-58AE8AFC2CF8}">
      <dgm:prSet/>
      <dgm:spPr/>
      <dgm:t>
        <a:bodyPr/>
        <a:lstStyle/>
        <a:p>
          <a:endParaRPr lang="pl-PL"/>
        </a:p>
      </dgm:t>
    </dgm:pt>
    <dgm:pt modelId="{D3A35E12-F0C8-48F1-A266-7E870BFDFDDB}" type="sibTrans" cxnId="{B724BC74-46E7-4D8C-967F-58AE8AFC2CF8}">
      <dgm:prSet/>
      <dgm:spPr/>
      <dgm:t>
        <a:bodyPr/>
        <a:lstStyle/>
        <a:p>
          <a:endParaRPr lang="pl-PL"/>
        </a:p>
      </dgm:t>
    </dgm:pt>
    <dgm:pt modelId="{53FF3869-6DD9-4057-9BE0-15E075AFEC91}">
      <dgm:prSet phldrT="[Tekst]"/>
      <dgm:spPr/>
      <dgm:t>
        <a:bodyPr/>
        <a:lstStyle/>
        <a:p>
          <a:r>
            <a:rPr lang="pl-PL"/>
            <a:t>Skupianie sięna problemach i możlwiościach </a:t>
          </a:r>
        </a:p>
      </dgm:t>
    </dgm:pt>
    <dgm:pt modelId="{91F4E65B-EB9E-47E3-B310-A417B88639D1}" type="parTrans" cxnId="{48F4C84A-7F1C-4A5A-8C63-97785DFE74B3}">
      <dgm:prSet/>
      <dgm:spPr/>
      <dgm:t>
        <a:bodyPr/>
        <a:lstStyle/>
        <a:p>
          <a:endParaRPr lang="pl-PL"/>
        </a:p>
      </dgm:t>
    </dgm:pt>
    <dgm:pt modelId="{78A4852C-46DE-4386-8764-8B0CFB719B37}" type="sibTrans" cxnId="{48F4C84A-7F1C-4A5A-8C63-97785DFE74B3}">
      <dgm:prSet/>
      <dgm:spPr/>
      <dgm:t>
        <a:bodyPr/>
        <a:lstStyle/>
        <a:p>
          <a:endParaRPr lang="pl-PL"/>
        </a:p>
      </dgm:t>
    </dgm:pt>
    <dgm:pt modelId="{C6284D67-CBD6-457C-A165-17F24587005B}">
      <dgm:prSet phldrT="[Tekst]"/>
      <dgm:spPr/>
      <dgm:t>
        <a:bodyPr/>
        <a:lstStyle/>
        <a:p>
          <a:r>
            <a:rPr lang="pl-PL"/>
            <a:t>Inkubacja</a:t>
          </a:r>
        </a:p>
      </dgm:t>
    </dgm:pt>
    <dgm:pt modelId="{A47D8C7A-B333-496D-9E2A-4112BDDDF6D9}" type="parTrans" cxnId="{598995B7-65AA-4653-BD9F-7F4AF95CAC98}">
      <dgm:prSet/>
      <dgm:spPr/>
      <dgm:t>
        <a:bodyPr/>
        <a:lstStyle/>
        <a:p>
          <a:endParaRPr lang="pl-PL"/>
        </a:p>
      </dgm:t>
    </dgm:pt>
    <dgm:pt modelId="{6EBDA01A-6221-4194-B625-5C00BD4D7C89}" type="sibTrans" cxnId="{598995B7-65AA-4653-BD9F-7F4AF95CAC98}">
      <dgm:prSet/>
      <dgm:spPr/>
      <dgm:t>
        <a:bodyPr/>
        <a:lstStyle/>
        <a:p>
          <a:endParaRPr lang="pl-PL"/>
        </a:p>
      </dgm:t>
    </dgm:pt>
    <dgm:pt modelId="{DE4DC772-69CA-49C2-8741-5745E067E269}">
      <dgm:prSet phldrT="[Tekst]"/>
      <dgm:spPr/>
      <dgm:t>
        <a:bodyPr/>
        <a:lstStyle/>
        <a:p>
          <a:r>
            <a:rPr lang="pl-PL"/>
            <a:t>Po przeglądzie i przetowrzeniu informacji, trzeba się przespać z pomysłem </a:t>
          </a:r>
        </a:p>
      </dgm:t>
    </dgm:pt>
    <dgm:pt modelId="{411F7882-9E7C-4667-B10C-A2A3DD7006E4}" type="parTrans" cxnId="{AD861E20-1CA3-42F8-8D99-68CA1C4EAC2F}">
      <dgm:prSet/>
      <dgm:spPr/>
      <dgm:t>
        <a:bodyPr/>
        <a:lstStyle/>
        <a:p>
          <a:endParaRPr lang="pl-PL"/>
        </a:p>
      </dgm:t>
    </dgm:pt>
    <dgm:pt modelId="{5A8F346D-0D76-4641-BF7C-81353EEA4500}" type="sibTrans" cxnId="{AD861E20-1CA3-42F8-8D99-68CA1C4EAC2F}">
      <dgm:prSet/>
      <dgm:spPr/>
      <dgm:t>
        <a:bodyPr/>
        <a:lstStyle/>
        <a:p>
          <a:endParaRPr lang="pl-PL"/>
        </a:p>
      </dgm:t>
    </dgm:pt>
    <dgm:pt modelId="{48DC8D5B-903F-4FAC-B887-999FBDC7A9ED}">
      <dgm:prSet phldrT="[Tekst]"/>
      <dgm:spPr/>
      <dgm:t>
        <a:bodyPr/>
        <a:lstStyle/>
        <a:p>
          <a:r>
            <a:rPr lang="pl-PL"/>
            <a:t>Iluminacja</a:t>
          </a:r>
        </a:p>
      </dgm:t>
    </dgm:pt>
    <dgm:pt modelId="{BEC48DE2-A196-42D4-9861-C2E51882490B}" type="parTrans" cxnId="{1F2C1ACE-5605-4F5F-BD4C-1CDF95431B62}">
      <dgm:prSet/>
      <dgm:spPr/>
      <dgm:t>
        <a:bodyPr/>
        <a:lstStyle/>
        <a:p>
          <a:endParaRPr lang="pl-PL"/>
        </a:p>
      </dgm:t>
    </dgm:pt>
    <dgm:pt modelId="{4153D134-8766-4067-A0E0-C453630CA39C}" type="sibTrans" cxnId="{1F2C1ACE-5605-4F5F-BD4C-1CDF95431B62}">
      <dgm:prSet/>
      <dgm:spPr/>
      <dgm:t>
        <a:bodyPr/>
        <a:lstStyle/>
        <a:p>
          <a:endParaRPr lang="pl-PL"/>
        </a:p>
      </dgm:t>
    </dgm:pt>
    <dgm:pt modelId="{518D00EF-F947-40D2-A594-B5B7D48FF1F1}">
      <dgm:prSet phldrT="[Tekst]"/>
      <dgm:spPr/>
      <dgm:t>
        <a:bodyPr/>
        <a:lstStyle/>
        <a:p>
          <a:r>
            <a:rPr lang="pl-PL"/>
            <a:t>Często gdy nie oczekujesz tego , przychodzi pomysł do twojej głowy. Eureka! </a:t>
          </a:r>
        </a:p>
      </dgm:t>
    </dgm:pt>
    <dgm:pt modelId="{186B78BE-FCC5-4076-A8DA-C8E717CAA701}" type="parTrans" cxnId="{FE8B0460-0B78-453D-BA19-FA55D0862F20}">
      <dgm:prSet/>
      <dgm:spPr/>
      <dgm:t>
        <a:bodyPr/>
        <a:lstStyle/>
        <a:p>
          <a:endParaRPr lang="pl-PL"/>
        </a:p>
      </dgm:t>
    </dgm:pt>
    <dgm:pt modelId="{108531B4-5471-413E-8AEB-74813B7A35F7}" type="sibTrans" cxnId="{FE8B0460-0B78-453D-BA19-FA55D0862F20}">
      <dgm:prSet/>
      <dgm:spPr/>
      <dgm:t>
        <a:bodyPr/>
        <a:lstStyle/>
        <a:p>
          <a:endParaRPr lang="pl-PL"/>
        </a:p>
      </dgm:t>
    </dgm:pt>
    <dgm:pt modelId="{7B6D222B-47CD-4F4E-8442-8C43F285ACC3}">
      <dgm:prSet/>
      <dgm:spPr/>
      <dgm:t>
        <a:bodyPr/>
        <a:lstStyle/>
        <a:p>
          <a:r>
            <a:rPr lang="pl-PL"/>
            <a:t>Wdrożenie / weryfikacja</a:t>
          </a:r>
        </a:p>
      </dgm:t>
    </dgm:pt>
    <dgm:pt modelId="{273BCAD3-86FA-41CF-9C5E-C58B76CD399A}" type="parTrans" cxnId="{3AC1509D-5A53-4C83-A9B5-93988CFA3AA5}">
      <dgm:prSet/>
      <dgm:spPr/>
      <dgm:t>
        <a:bodyPr/>
        <a:lstStyle/>
        <a:p>
          <a:endParaRPr lang="pl-PL"/>
        </a:p>
      </dgm:t>
    </dgm:pt>
    <dgm:pt modelId="{044878C0-A90F-46C4-A81F-A4A538F03876}" type="sibTrans" cxnId="{3AC1509D-5A53-4C83-A9B5-93988CFA3AA5}">
      <dgm:prSet/>
      <dgm:spPr/>
      <dgm:t>
        <a:bodyPr/>
        <a:lstStyle/>
        <a:p>
          <a:endParaRPr lang="pl-PL"/>
        </a:p>
      </dgm:t>
    </dgm:pt>
    <dgm:pt modelId="{49834069-3832-41E3-8B96-F69E865636F3}">
      <dgm:prSet/>
      <dgm:spPr/>
      <dgm:t>
        <a:bodyPr/>
        <a:lstStyle/>
        <a:p>
          <a:r>
            <a:rPr lang="pl-PL"/>
            <a:t>Przygotowanie planu do realizacji pomysłu i testowanie   </a:t>
          </a:r>
        </a:p>
      </dgm:t>
    </dgm:pt>
    <dgm:pt modelId="{BBB2A33B-7BC9-49BB-9D67-79B696B9EBDF}" type="parTrans" cxnId="{C8941AEE-1B31-4AE4-841A-B3FADAE8E7AE}">
      <dgm:prSet/>
      <dgm:spPr/>
      <dgm:t>
        <a:bodyPr/>
        <a:lstStyle/>
        <a:p>
          <a:endParaRPr lang="pl-PL"/>
        </a:p>
      </dgm:t>
    </dgm:pt>
    <dgm:pt modelId="{0E6A0153-C91E-49A5-9CF7-D69552C0CF62}" type="sibTrans" cxnId="{C8941AEE-1B31-4AE4-841A-B3FADAE8E7AE}">
      <dgm:prSet/>
      <dgm:spPr/>
      <dgm:t>
        <a:bodyPr/>
        <a:lstStyle/>
        <a:p>
          <a:endParaRPr lang="pl-PL"/>
        </a:p>
      </dgm:t>
    </dgm:pt>
    <dgm:pt modelId="{D7617962-E29F-48CF-9EEE-1FDE703EE03F}" type="pres">
      <dgm:prSet presAssocID="{E6CA6125-0E0D-490C-B675-E53C179FD3B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0E5A02F-634C-4602-B01D-0DB01295D669}" type="pres">
      <dgm:prSet presAssocID="{EB272ABA-70DB-4BE0-8C5C-15272E9B7E79}" presName="composite" presStyleCnt="0"/>
      <dgm:spPr/>
    </dgm:pt>
    <dgm:pt modelId="{D66D66DB-5E7B-4C21-87B7-601F1B45E9C4}" type="pres">
      <dgm:prSet presAssocID="{EB272ABA-70DB-4BE0-8C5C-15272E9B7E7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D8C03F8-5F3B-40F7-B862-A0CD85414767}" type="pres">
      <dgm:prSet presAssocID="{EB272ABA-70DB-4BE0-8C5C-15272E9B7E7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A9D2EB3-BB64-4F2D-A20F-AA052E305848}" type="pres">
      <dgm:prSet presAssocID="{48F8B12F-BE26-4B77-B2BF-899E4B44B0B9}" presName="sp" presStyleCnt="0"/>
      <dgm:spPr/>
    </dgm:pt>
    <dgm:pt modelId="{56C51B4A-08BB-4C43-8202-6F9A9701E1BA}" type="pres">
      <dgm:prSet presAssocID="{C6284D67-CBD6-457C-A165-17F24587005B}" presName="composite" presStyleCnt="0"/>
      <dgm:spPr/>
    </dgm:pt>
    <dgm:pt modelId="{90765364-2C87-477F-AC23-1DD03A07420F}" type="pres">
      <dgm:prSet presAssocID="{C6284D67-CBD6-457C-A165-17F24587005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02CF79C-D82F-4996-B34C-202DD6B6D997}" type="pres">
      <dgm:prSet presAssocID="{C6284D67-CBD6-457C-A165-17F24587005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1E67F33-A4E1-43F9-8487-04DC58897333}" type="pres">
      <dgm:prSet presAssocID="{6EBDA01A-6221-4194-B625-5C00BD4D7C89}" presName="sp" presStyleCnt="0"/>
      <dgm:spPr/>
    </dgm:pt>
    <dgm:pt modelId="{3C488673-10B9-425D-8A7E-B485B055F864}" type="pres">
      <dgm:prSet presAssocID="{48DC8D5B-903F-4FAC-B887-999FBDC7A9ED}" presName="composite" presStyleCnt="0"/>
      <dgm:spPr/>
    </dgm:pt>
    <dgm:pt modelId="{6367C614-0DD5-463E-B854-1CF996E7E753}" type="pres">
      <dgm:prSet presAssocID="{48DC8D5B-903F-4FAC-B887-999FBDC7A9E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B02196-C742-41C4-B51A-91AA50EDA3BC}" type="pres">
      <dgm:prSet presAssocID="{48DC8D5B-903F-4FAC-B887-999FBDC7A9E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1DEF913-4F97-4B11-8228-B2AB17E7D1FB}" type="pres">
      <dgm:prSet presAssocID="{4153D134-8766-4067-A0E0-C453630CA39C}" presName="sp" presStyleCnt="0"/>
      <dgm:spPr/>
    </dgm:pt>
    <dgm:pt modelId="{01849ED5-687A-4CF3-86F1-213379216C8A}" type="pres">
      <dgm:prSet presAssocID="{7B6D222B-47CD-4F4E-8442-8C43F285ACC3}" presName="composite" presStyleCnt="0"/>
      <dgm:spPr/>
    </dgm:pt>
    <dgm:pt modelId="{35CBD7C3-34AF-43ED-B920-54B7B155B3E9}" type="pres">
      <dgm:prSet presAssocID="{7B6D222B-47CD-4F4E-8442-8C43F285ACC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EFA0E2-B915-4D98-82C9-AC2D264A703E}" type="pres">
      <dgm:prSet presAssocID="{7B6D222B-47CD-4F4E-8442-8C43F285ACC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69D755D-43A0-4D64-802D-7CF8904B4F55}" type="presOf" srcId="{DE4DC772-69CA-49C2-8741-5745E067E269}" destId="{402CF79C-D82F-4996-B34C-202DD6B6D997}" srcOrd="0" destOrd="0" presId="urn:microsoft.com/office/officeart/2005/8/layout/chevron2"/>
    <dgm:cxn modelId="{90F349D5-F8CD-4892-837F-B91134E845E0}" type="presOf" srcId="{49834069-3832-41E3-8B96-F69E865636F3}" destId="{90EFA0E2-B915-4D98-82C9-AC2D264A703E}" srcOrd="0" destOrd="0" presId="urn:microsoft.com/office/officeart/2005/8/layout/chevron2"/>
    <dgm:cxn modelId="{20DEA4EA-5376-4D58-BC24-A5D4D03EE612}" type="presOf" srcId="{518D00EF-F947-40D2-A594-B5B7D48FF1F1}" destId="{7AB02196-C742-41C4-B51A-91AA50EDA3BC}" srcOrd="0" destOrd="0" presId="urn:microsoft.com/office/officeart/2005/8/layout/chevron2"/>
    <dgm:cxn modelId="{FE8B0460-0B78-453D-BA19-FA55D0862F20}" srcId="{48DC8D5B-903F-4FAC-B887-999FBDC7A9ED}" destId="{518D00EF-F947-40D2-A594-B5B7D48FF1F1}" srcOrd="0" destOrd="0" parTransId="{186B78BE-FCC5-4076-A8DA-C8E717CAA701}" sibTransId="{108531B4-5471-413E-8AEB-74813B7A35F7}"/>
    <dgm:cxn modelId="{3AC1509D-5A53-4C83-A9B5-93988CFA3AA5}" srcId="{E6CA6125-0E0D-490C-B675-E53C179FD3BD}" destId="{7B6D222B-47CD-4F4E-8442-8C43F285ACC3}" srcOrd="3" destOrd="0" parTransId="{273BCAD3-86FA-41CF-9C5E-C58B76CD399A}" sibTransId="{044878C0-A90F-46C4-A81F-A4A538F03876}"/>
    <dgm:cxn modelId="{CF70F738-29E6-4621-88A4-18B556A888D9}" type="presOf" srcId="{E5B4A805-AB26-490A-AE53-E127FEC1023B}" destId="{ED8C03F8-5F3B-40F7-B862-A0CD85414767}" srcOrd="0" destOrd="0" presId="urn:microsoft.com/office/officeart/2005/8/layout/chevron2"/>
    <dgm:cxn modelId="{11043597-A9DE-4B0E-996F-ACB17C73C9DE}" type="presOf" srcId="{48DC8D5B-903F-4FAC-B887-999FBDC7A9ED}" destId="{6367C614-0DD5-463E-B854-1CF996E7E753}" srcOrd="0" destOrd="0" presId="urn:microsoft.com/office/officeart/2005/8/layout/chevron2"/>
    <dgm:cxn modelId="{48F4C84A-7F1C-4A5A-8C63-97785DFE74B3}" srcId="{EB272ABA-70DB-4BE0-8C5C-15272E9B7E79}" destId="{53FF3869-6DD9-4057-9BE0-15E075AFEC91}" srcOrd="1" destOrd="0" parTransId="{91F4E65B-EB9E-47E3-B310-A417B88639D1}" sibTransId="{78A4852C-46DE-4386-8764-8B0CFB719B37}"/>
    <dgm:cxn modelId="{598995B7-65AA-4653-BD9F-7F4AF95CAC98}" srcId="{E6CA6125-0E0D-490C-B675-E53C179FD3BD}" destId="{C6284D67-CBD6-457C-A165-17F24587005B}" srcOrd="1" destOrd="0" parTransId="{A47D8C7A-B333-496D-9E2A-4112BDDDF6D9}" sibTransId="{6EBDA01A-6221-4194-B625-5C00BD4D7C89}"/>
    <dgm:cxn modelId="{454296F4-4674-4DE9-AFB3-212276D173F1}" type="presOf" srcId="{53FF3869-6DD9-4057-9BE0-15E075AFEC91}" destId="{ED8C03F8-5F3B-40F7-B862-A0CD85414767}" srcOrd="0" destOrd="1" presId="urn:microsoft.com/office/officeart/2005/8/layout/chevron2"/>
    <dgm:cxn modelId="{CAE894D7-3D63-4D4C-A5A9-F70F3D734A9F}" type="presOf" srcId="{7B6D222B-47CD-4F4E-8442-8C43F285ACC3}" destId="{35CBD7C3-34AF-43ED-B920-54B7B155B3E9}" srcOrd="0" destOrd="0" presId="urn:microsoft.com/office/officeart/2005/8/layout/chevron2"/>
    <dgm:cxn modelId="{DB9ADC82-10D7-4DE9-BEE5-D2AA97F7571B}" type="presOf" srcId="{E6CA6125-0E0D-490C-B675-E53C179FD3BD}" destId="{D7617962-E29F-48CF-9EEE-1FDE703EE03F}" srcOrd="0" destOrd="0" presId="urn:microsoft.com/office/officeart/2005/8/layout/chevron2"/>
    <dgm:cxn modelId="{B724BC74-46E7-4D8C-967F-58AE8AFC2CF8}" srcId="{EB272ABA-70DB-4BE0-8C5C-15272E9B7E79}" destId="{E5B4A805-AB26-490A-AE53-E127FEC1023B}" srcOrd="0" destOrd="0" parTransId="{A5A60777-9637-4E41-9D38-017E5B6E364D}" sibTransId="{D3A35E12-F0C8-48F1-A266-7E870BFDFDDB}"/>
    <dgm:cxn modelId="{AD861E20-1CA3-42F8-8D99-68CA1C4EAC2F}" srcId="{C6284D67-CBD6-457C-A165-17F24587005B}" destId="{DE4DC772-69CA-49C2-8741-5745E067E269}" srcOrd="0" destOrd="0" parTransId="{411F7882-9E7C-4667-B10C-A2A3DD7006E4}" sibTransId="{5A8F346D-0D76-4641-BF7C-81353EEA4500}"/>
    <dgm:cxn modelId="{412E2EC7-D36B-46DA-8BD2-8740BC5D23C6}" srcId="{E6CA6125-0E0D-490C-B675-E53C179FD3BD}" destId="{EB272ABA-70DB-4BE0-8C5C-15272E9B7E79}" srcOrd="0" destOrd="0" parTransId="{96061C2A-F663-4905-867A-BD1C511B97AD}" sibTransId="{48F8B12F-BE26-4B77-B2BF-899E4B44B0B9}"/>
    <dgm:cxn modelId="{41AA6BBB-03A7-4E91-9226-C5BFD67ECFCF}" type="presOf" srcId="{EB272ABA-70DB-4BE0-8C5C-15272E9B7E79}" destId="{D66D66DB-5E7B-4C21-87B7-601F1B45E9C4}" srcOrd="0" destOrd="0" presId="urn:microsoft.com/office/officeart/2005/8/layout/chevron2"/>
    <dgm:cxn modelId="{C8941AEE-1B31-4AE4-841A-B3FADAE8E7AE}" srcId="{7B6D222B-47CD-4F4E-8442-8C43F285ACC3}" destId="{49834069-3832-41E3-8B96-F69E865636F3}" srcOrd="0" destOrd="0" parTransId="{BBB2A33B-7BC9-49BB-9D67-79B696B9EBDF}" sibTransId="{0E6A0153-C91E-49A5-9CF7-D69552C0CF62}"/>
    <dgm:cxn modelId="{1F2C1ACE-5605-4F5F-BD4C-1CDF95431B62}" srcId="{E6CA6125-0E0D-490C-B675-E53C179FD3BD}" destId="{48DC8D5B-903F-4FAC-B887-999FBDC7A9ED}" srcOrd="2" destOrd="0" parTransId="{BEC48DE2-A196-42D4-9861-C2E51882490B}" sibTransId="{4153D134-8766-4067-A0E0-C453630CA39C}"/>
    <dgm:cxn modelId="{CFF0D342-B14C-43BB-BE59-42D4EEEA08F4}" type="presOf" srcId="{C6284D67-CBD6-457C-A165-17F24587005B}" destId="{90765364-2C87-477F-AC23-1DD03A07420F}" srcOrd="0" destOrd="0" presId="urn:microsoft.com/office/officeart/2005/8/layout/chevron2"/>
    <dgm:cxn modelId="{6141595F-5222-4911-BCF9-1D269E1127C4}" type="presParOf" srcId="{D7617962-E29F-48CF-9EEE-1FDE703EE03F}" destId="{B0E5A02F-634C-4602-B01D-0DB01295D669}" srcOrd="0" destOrd="0" presId="urn:microsoft.com/office/officeart/2005/8/layout/chevron2"/>
    <dgm:cxn modelId="{E5530816-BD48-46C6-A588-9E89D24AF600}" type="presParOf" srcId="{B0E5A02F-634C-4602-B01D-0DB01295D669}" destId="{D66D66DB-5E7B-4C21-87B7-601F1B45E9C4}" srcOrd="0" destOrd="0" presId="urn:microsoft.com/office/officeart/2005/8/layout/chevron2"/>
    <dgm:cxn modelId="{4A1E6F00-FAF8-4B76-9F83-ADE35507C46D}" type="presParOf" srcId="{B0E5A02F-634C-4602-B01D-0DB01295D669}" destId="{ED8C03F8-5F3B-40F7-B862-A0CD85414767}" srcOrd="1" destOrd="0" presId="urn:microsoft.com/office/officeart/2005/8/layout/chevron2"/>
    <dgm:cxn modelId="{7766F383-F5C2-4A56-A0B4-B4653C4B3899}" type="presParOf" srcId="{D7617962-E29F-48CF-9EEE-1FDE703EE03F}" destId="{5A9D2EB3-BB64-4F2D-A20F-AA052E305848}" srcOrd="1" destOrd="0" presId="urn:microsoft.com/office/officeart/2005/8/layout/chevron2"/>
    <dgm:cxn modelId="{6116F788-6BD9-43D6-B696-AE7F1A6A676A}" type="presParOf" srcId="{D7617962-E29F-48CF-9EEE-1FDE703EE03F}" destId="{56C51B4A-08BB-4C43-8202-6F9A9701E1BA}" srcOrd="2" destOrd="0" presId="urn:microsoft.com/office/officeart/2005/8/layout/chevron2"/>
    <dgm:cxn modelId="{3A9FD66B-1C82-4093-945B-1B972B87DEC5}" type="presParOf" srcId="{56C51B4A-08BB-4C43-8202-6F9A9701E1BA}" destId="{90765364-2C87-477F-AC23-1DD03A07420F}" srcOrd="0" destOrd="0" presId="urn:microsoft.com/office/officeart/2005/8/layout/chevron2"/>
    <dgm:cxn modelId="{2C655B0D-179A-44D6-BE40-C76A9420B539}" type="presParOf" srcId="{56C51B4A-08BB-4C43-8202-6F9A9701E1BA}" destId="{402CF79C-D82F-4996-B34C-202DD6B6D997}" srcOrd="1" destOrd="0" presId="urn:microsoft.com/office/officeart/2005/8/layout/chevron2"/>
    <dgm:cxn modelId="{B3F0FA37-B1ED-41F3-9478-C7E234F575F5}" type="presParOf" srcId="{D7617962-E29F-48CF-9EEE-1FDE703EE03F}" destId="{31E67F33-A4E1-43F9-8487-04DC58897333}" srcOrd="3" destOrd="0" presId="urn:microsoft.com/office/officeart/2005/8/layout/chevron2"/>
    <dgm:cxn modelId="{49D1BE15-475F-43DD-B2A9-B81E2231E2F6}" type="presParOf" srcId="{D7617962-E29F-48CF-9EEE-1FDE703EE03F}" destId="{3C488673-10B9-425D-8A7E-B485B055F864}" srcOrd="4" destOrd="0" presId="urn:microsoft.com/office/officeart/2005/8/layout/chevron2"/>
    <dgm:cxn modelId="{3C75ACEB-889B-438F-8862-36E17F30D5E4}" type="presParOf" srcId="{3C488673-10B9-425D-8A7E-B485B055F864}" destId="{6367C614-0DD5-463E-B854-1CF996E7E753}" srcOrd="0" destOrd="0" presId="urn:microsoft.com/office/officeart/2005/8/layout/chevron2"/>
    <dgm:cxn modelId="{7DB48360-6C33-40AA-B673-402215E8FA57}" type="presParOf" srcId="{3C488673-10B9-425D-8A7E-B485B055F864}" destId="{7AB02196-C742-41C4-B51A-91AA50EDA3BC}" srcOrd="1" destOrd="0" presId="urn:microsoft.com/office/officeart/2005/8/layout/chevron2"/>
    <dgm:cxn modelId="{7EBCF28E-5481-4FD8-B4F3-15EAD0D0E65C}" type="presParOf" srcId="{D7617962-E29F-48CF-9EEE-1FDE703EE03F}" destId="{71DEF913-4F97-4B11-8228-B2AB17E7D1FB}" srcOrd="5" destOrd="0" presId="urn:microsoft.com/office/officeart/2005/8/layout/chevron2"/>
    <dgm:cxn modelId="{7C1FDDB0-43CB-467F-A0D6-398C9A899831}" type="presParOf" srcId="{D7617962-E29F-48CF-9EEE-1FDE703EE03F}" destId="{01849ED5-687A-4CF3-86F1-213379216C8A}" srcOrd="6" destOrd="0" presId="urn:microsoft.com/office/officeart/2005/8/layout/chevron2"/>
    <dgm:cxn modelId="{E33255CC-64B6-4EDA-9B5D-738BE7A2957C}" type="presParOf" srcId="{01849ED5-687A-4CF3-86F1-213379216C8A}" destId="{35CBD7C3-34AF-43ED-B920-54B7B155B3E9}" srcOrd="0" destOrd="0" presId="urn:microsoft.com/office/officeart/2005/8/layout/chevron2"/>
    <dgm:cxn modelId="{4F460C29-6566-4F92-8375-57B967F69B8D}" type="presParOf" srcId="{01849ED5-687A-4CF3-86F1-213379216C8A}" destId="{90EFA0E2-B915-4D98-82C9-AC2D264A70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D66DB-5E7B-4C21-87B7-601F1B45E9C4}">
      <dsp:nvSpPr>
        <dsp:cNvPr id="0" name=""/>
        <dsp:cNvSpPr/>
      </dsp:nvSpPr>
      <dsp:spPr>
        <a:xfrm rot="5400000">
          <a:off x="-154538" y="157179"/>
          <a:ext cx="1030253" cy="7211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kern="1200"/>
            <a:t>Przygotowanie</a:t>
          </a:r>
        </a:p>
      </dsp:txBody>
      <dsp:txXfrm rot="-5400000">
        <a:off x="1" y="363230"/>
        <a:ext cx="721177" cy="309076"/>
      </dsp:txXfrm>
    </dsp:sp>
    <dsp:sp modelId="{ED8C03F8-5F3B-40F7-B862-A0CD85414767}">
      <dsp:nvSpPr>
        <dsp:cNvPr id="0" name=""/>
        <dsp:cNvSpPr/>
      </dsp:nvSpPr>
      <dsp:spPr>
        <a:xfrm rot="5400000">
          <a:off x="4840072" y="-4116252"/>
          <a:ext cx="669664" cy="89074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/>
            <a:t>Zbieranie źródłowych informacji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/>
            <a:t>Skupianie sięna problemach i możlwiościach </a:t>
          </a:r>
        </a:p>
      </dsp:txBody>
      <dsp:txXfrm rot="-5400000">
        <a:off x="721177" y="35333"/>
        <a:ext cx="8874764" cy="604284"/>
      </dsp:txXfrm>
    </dsp:sp>
    <dsp:sp modelId="{90765364-2C87-477F-AC23-1DD03A07420F}">
      <dsp:nvSpPr>
        <dsp:cNvPr id="0" name=""/>
        <dsp:cNvSpPr/>
      </dsp:nvSpPr>
      <dsp:spPr>
        <a:xfrm rot="5400000">
          <a:off x="-154538" y="1037296"/>
          <a:ext cx="1030253" cy="7211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kern="1200"/>
            <a:t>Inkubacja</a:t>
          </a:r>
        </a:p>
      </dsp:txBody>
      <dsp:txXfrm rot="-5400000">
        <a:off x="1" y="1243347"/>
        <a:ext cx="721177" cy="309076"/>
      </dsp:txXfrm>
    </dsp:sp>
    <dsp:sp modelId="{402CF79C-D82F-4996-B34C-202DD6B6D997}">
      <dsp:nvSpPr>
        <dsp:cNvPr id="0" name=""/>
        <dsp:cNvSpPr/>
      </dsp:nvSpPr>
      <dsp:spPr>
        <a:xfrm rot="5400000">
          <a:off x="4840072" y="-3236136"/>
          <a:ext cx="669664" cy="89074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/>
            <a:t>Po przeglądzie i przetowrzeniu informacji, trzeba się przespać z pomysłem </a:t>
          </a:r>
        </a:p>
      </dsp:txBody>
      <dsp:txXfrm rot="-5400000">
        <a:off x="721177" y="915449"/>
        <a:ext cx="8874764" cy="604284"/>
      </dsp:txXfrm>
    </dsp:sp>
    <dsp:sp modelId="{6367C614-0DD5-463E-B854-1CF996E7E753}">
      <dsp:nvSpPr>
        <dsp:cNvPr id="0" name=""/>
        <dsp:cNvSpPr/>
      </dsp:nvSpPr>
      <dsp:spPr>
        <a:xfrm rot="5400000">
          <a:off x="-154538" y="1917413"/>
          <a:ext cx="1030253" cy="7211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kern="1200"/>
            <a:t>Iluminacja</a:t>
          </a:r>
        </a:p>
      </dsp:txBody>
      <dsp:txXfrm rot="-5400000">
        <a:off x="1" y="2123464"/>
        <a:ext cx="721177" cy="309076"/>
      </dsp:txXfrm>
    </dsp:sp>
    <dsp:sp modelId="{7AB02196-C742-41C4-B51A-91AA50EDA3BC}">
      <dsp:nvSpPr>
        <dsp:cNvPr id="0" name=""/>
        <dsp:cNvSpPr/>
      </dsp:nvSpPr>
      <dsp:spPr>
        <a:xfrm rot="5400000">
          <a:off x="4840072" y="-2356019"/>
          <a:ext cx="669664" cy="89074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/>
            <a:t>Często gdy nie oczekujesz tego , przychodzi pomysł do twojej głowy. Eureka! </a:t>
          </a:r>
        </a:p>
      </dsp:txBody>
      <dsp:txXfrm rot="-5400000">
        <a:off x="721177" y="1795566"/>
        <a:ext cx="8874764" cy="604284"/>
      </dsp:txXfrm>
    </dsp:sp>
    <dsp:sp modelId="{35CBD7C3-34AF-43ED-B920-54B7B155B3E9}">
      <dsp:nvSpPr>
        <dsp:cNvPr id="0" name=""/>
        <dsp:cNvSpPr/>
      </dsp:nvSpPr>
      <dsp:spPr>
        <a:xfrm rot="5400000">
          <a:off x="-154538" y="2797530"/>
          <a:ext cx="1030253" cy="7211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kern="1200"/>
            <a:t>Wdrożenie / weryfikacja</a:t>
          </a:r>
        </a:p>
      </dsp:txBody>
      <dsp:txXfrm rot="-5400000">
        <a:off x="1" y="3003581"/>
        <a:ext cx="721177" cy="309076"/>
      </dsp:txXfrm>
    </dsp:sp>
    <dsp:sp modelId="{90EFA0E2-B915-4D98-82C9-AC2D264A703E}">
      <dsp:nvSpPr>
        <dsp:cNvPr id="0" name=""/>
        <dsp:cNvSpPr/>
      </dsp:nvSpPr>
      <dsp:spPr>
        <a:xfrm rot="5400000">
          <a:off x="4840072" y="-1475902"/>
          <a:ext cx="669664" cy="89074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/>
            <a:t>Przygotowanie planu do realizacji pomysłu i testowanie   </a:t>
          </a:r>
        </a:p>
      </dsp:txBody>
      <dsp:txXfrm rot="-5400000">
        <a:off x="721177" y="2675683"/>
        <a:ext cx="8874764" cy="604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50878-071C-47E7-B6E4-B173519A3399}" type="datetimeFigureOut">
              <a:rPr lang="it-IT" smtClean="0"/>
              <a:pPr/>
              <a:t>14/06/2022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51997-847C-4A9C-8656-987B3BB429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9469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FC8F11B-13C9-44E5-9BA2-77D7D608B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E06FC33E-0B85-4D46-9966-8436EDADD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274B4DFA-99A8-4C55-94CF-94A62B34B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6B90-B0C1-4E35-94A9-59E200289560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CF062715-8626-4C28-A075-27F7AC5FB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E7293E1F-109B-42A9-AD34-72DCD2A45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6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1D5D8BF-8E27-40E2-9D74-14DCD0354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FD407E5A-0D1C-4B00-A4CC-1B3F37F78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0DAD383A-AD84-42CB-8602-E8A24AB71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4E05-3496-4776-B607-C7E8CC9A75A5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3C5E6035-7788-4EEB-A61F-37ED27C89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5B87A56-CF34-43AD-BD5B-D2A48A6B2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02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A63B7FF7-70A6-4A0D-AC82-D23B8E82FC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390E34C1-26C1-421A-8DAF-59E33B7C9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E4425875-F45F-4441-95D1-DFC254CCD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1D92-9E7A-4D43-9D10-77262061CDD0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AA4377C-9C55-4F12-BB9C-777E4B64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B521FFD4-3040-4CD6-B98F-4A44C7DDD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87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0745394-050B-42F6-955A-2A0F50114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7BA532A3-3F24-4227-979D-2D0575AF6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E8AA17CD-2B25-4451-A119-BE0C152D1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F2A8-76A4-49EE-B249-87E15992AE70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388EA960-E00E-479B-8396-FAB1D39EF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1DFF6E6A-E94B-4704-8C70-EFCAABA4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845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D59A49C-6E18-4336-9182-D2AFF3D1E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AAE6E8-2271-4CCB-A171-965A8B625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0EF9ED2A-8882-43E2-9290-DE50E2390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BAD9-DAB6-44D0-8E74-06DF3629ACC2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268EF66C-6935-4FBD-9C80-1A556ED7A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A05AA71B-D4C4-414A-A57D-9670C10C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41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C64E77C-7477-4935-AB53-83C5DC88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EF554ACF-6889-45E5-AF55-149F64A95B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D39A4303-EF24-420E-8DFF-680265F67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052852B7-2E2C-4863-A833-31E484A4F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BF37-682F-44BF-B713-B551432B5D2A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440E4D99-11D8-40F2-9321-B0EEE767C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5E8767E9-CBFE-42C1-B90C-762C3B7C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618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EBAE119-1245-4E21-B882-1654BD9F7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B75DE014-C1EB-4800-88D5-50E1317B3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3D72B833-00DE-4F44-9C51-8F4F05BD8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73B8963A-562A-4DF1-B0B1-A58E086EC1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40648B8F-7852-471A-89E4-8F188B8F59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E95907AD-B0EE-4DDE-90AF-74436A89E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108E-1D37-42E5-9B3D-3DA8467E92CE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21B778B8-4912-434A-88FF-6C40B0A82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3D8C62EC-74F5-4B7B-845E-A8AE5CF6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39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276DCC8-238E-4D30-AC52-67EBB5FD6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C2A3D5C3-5ED7-4F38-A845-98526BA0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11E8-7DE7-4195-97AA-D9E06E8341B5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A28CBE33-B40D-4802-A5B0-196263EF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48865867-B975-4BFB-93E0-DD65890C4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61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BB6ECBF3-96CA-43BA-A471-1C23C7811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F2CE-E826-44E6-BC32-2774DAC7B31A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D6C626DC-1C65-468B-A29F-A20EC93AA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DE4A115F-E6C1-4A75-A89D-0FC8BA89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489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FA1F320-6A77-4396-A393-701CCD660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D295D14-0421-4A27-A439-40AE0155D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7BE010B9-D07C-4F72-AC6E-E02F936D0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EE50A248-F39E-4413-B577-13DE4687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3EE5-5FC0-4E16-9D56-442EF9888812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96ECDD6E-FA29-46C3-B231-55462FC80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A1E5E37B-8C9C-4742-B328-AE66F24D7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87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7F9C0B5-A746-4EFE-BD46-1AD548B62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0C865A54-8D07-4B58-AD88-541B409558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62DA38D7-30EB-4708-98EA-DCCFFD0F8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EB5862E-D824-49D2-9BD2-BBB655E1F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A4E3-95CE-460A-B75B-55B6A73FAFD0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645CED4E-AB8A-41BF-A7B0-DF07D2720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CFDF0314-595F-451A-8D2E-2FA33311D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2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E24BD92A-76FD-46FB-AD60-B41C5D07D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90428BED-FAF4-44E5-8AA0-2F6AA5624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D67EFE1B-BE5D-4953-9233-396AD5B9A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CD881-02F7-4F52-AB65-E3B165BBB37B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18958E4-9818-4174-BAC7-EC91489CC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FB43CD6A-B506-43EB-94EC-F2EF0E6CF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66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intuiti.it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Source:%20OIP%20Picture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8CF944C-90D7-4E05-A45D-9A021A21BA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2200" y="39200"/>
            <a:ext cx="3547601" cy="3255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EB9CAE6-1F3B-4B21-914E-48C152BC70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473" y="39200"/>
            <a:ext cx="2886891" cy="807606"/>
          </a:xfrm>
          <a:prstGeom prst="rect">
            <a:avLst/>
          </a:prstGeom>
        </p:spPr>
      </p:pic>
      <p:sp>
        <p:nvSpPr>
          <p:cNvPr id="8" name="CasellaDiTesto 11">
            <a:extLst>
              <a:ext uri="{FF2B5EF4-FFF2-40B4-BE49-F238E27FC236}">
                <a16:creationId xmlns="" xmlns:a16="http://schemas.microsoft.com/office/drawing/2014/main" id="{A40DE74E-6CAB-4B5B-BA23-508F110CA1BB}"/>
              </a:ext>
            </a:extLst>
          </p:cNvPr>
          <p:cNvSpPr txBox="1"/>
          <p:nvPr/>
        </p:nvSpPr>
        <p:spPr>
          <a:xfrm>
            <a:off x="264524" y="3227885"/>
            <a:ext cx="116629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1.2 </a:t>
            </a:r>
            <a:r>
              <a:rPr lang="pl-PL" sz="4400" b="1" dirty="0" smtClean="0"/>
              <a:t>Kreatywność </a:t>
            </a:r>
            <a:r>
              <a:rPr lang="en-GB" sz="4400" b="1" dirty="0" smtClean="0"/>
              <a:t> </a:t>
            </a:r>
            <a:endParaRPr lang="en-GB" sz="4400" b="1" dirty="0"/>
          </a:p>
          <a:p>
            <a:pPr algn="ctr"/>
            <a:endParaRPr lang="en-GB" sz="1600" b="1" dirty="0"/>
          </a:p>
          <a:p>
            <a:pPr algn="ctr"/>
            <a:r>
              <a:rPr lang="en-GB" sz="4400" b="1" dirty="0" smtClean="0"/>
              <a:t>1.2.</a:t>
            </a:r>
            <a:r>
              <a:rPr lang="pl-PL" sz="4400" b="1" dirty="0" smtClean="0"/>
              <a:t> Kreatywność w</a:t>
            </a:r>
            <a:r>
              <a:rPr lang="en-GB" sz="4400" b="1" dirty="0" smtClean="0"/>
              <a:t> </a:t>
            </a:r>
            <a:r>
              <a:rPr lang="en-GB" sz="4400" b="1" dirty="0" err="1"/>
              <a:t>EntreComp</a:t>
            </a:r>
            <a:endParaRPr lang="en-GB" sz="4400" b="1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37795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512" y="6301315"/>
            <a:ext cx="1755570" cy="398758"/>
          </a:xfrm>
          <a:prstGeom prst="rect">
            <a:avLst/>
          </a:prstGeom>
        </p:spPr>
      </p:pic>
      <p:sp>
        <p:nvSpPr>
          <p:cNvPr id="12" name="CasellaDiTesto 17"/>
          <p:cNvSpPr txBox="1"/>
          <p:nvPr/>
        </p:nvSpPr>
        <p:spPr>
          <a:xfrm>
            <a:off x="7358559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15775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2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Łączenie i kombinowanie </a:t>
            </a: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31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Chindogu</a:t>
            </a:r>
            <a:r>
              <a:rPr lang="es-E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</a:rPr>
              <a:t>jest znane jako japońska sztuka tworzenia zasadniczo bezużytecznych wynalazków, które można by wykorzystać do rozwiązywania podstawowych codziennych problemów, ale robią to w absurdalny sposób (tj. Łączenie pozornie przeciwstawnych pomysłów).</a:t>
            </a:r>
            <a:endParaRPr lang="en-GB" sz="32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18" name="Immagine 1">
            <a:extLst>
              <a:ext uri="{FF2B5EF4-FFF2-40B4-BE49-F238E27FC236}">
                <a16:creationId xmlns="" xmlns:a16="http://schemas.microsoft.com/office/drawing/2014/main" id="{1AEC1154-01F7-449F-83A7-B7658AA7CFD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246" y="3679723"/>
            <a:ext cx="3788227" cy="2494272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4667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384" y="6301315"/>
            <a:ext cx="1755570" cy="398758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325431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2647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9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Ćwiczenia</a:t>
            </a:r>
            <a:r>
              <a:rPr lang="en-GB" sz="4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syneptyczne</a:t>
            </a: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44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Odnoszą się do zdolności znajdowania powiązań i relacji między pojęciami, przedmiotami i ideami, które pozornie nie mają żadnego związku.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przykład: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Co mogę zrobić ze spinaczem do papieru i łyżką?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Jakie podobieństwa mogą istnieć między rzeką Limpopo w Afryce a jeziorem Bajkał na Syberii?</a:t>
            </a:r>
            <a:endParaRPr lang="es-E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BCB47FC2-85C9-458E-ACEE-7DD9D83E225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52321" y="2722032"/>
            <a:ext cx="1968068" cy="1963615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4667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384" y="6301315"/>
            <a:ext cx="1755570" cy="398758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325431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2647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8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Zasada</a:t>
            </a:r>
            <a:r>
              <a:rPr lang="en-GB" sz="4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K.I.S.S. </a:t>
            </a: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62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Komunikat „</a:t>
            </a:r>
            <a:r>
              <a:rPr lang="pl-PL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Keep</a:t>
            </a: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Simple, </a:t>
            </a:r>
            <a:r>
              <a:rPr lang="pl-PL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Stupid</a:t>
            </a: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!” zasada w migawce:</a:t>
            </a:r>
            <a:endParaRPr lang="es-E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9" name="Grafik 5">
            <a:extLst>
              <a:ext uri="{FF2B5EF4-FFF2-40B4-BE49-F238E27FC236}">
                <a16:creationId xmlns="" xmlns:a16="http://schemas.microsoft.com/office/drawing/2014/main" id="{7F4FB043-E641-402F-B27A-C152CF6683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28" y="2248406"/>
            <a:ext cx="5320145" cy="3546764"/>
          </a:xfrm>
          <a:prstGeom prst="rect">
            <a:avLst/>
          </a:prstGeom>
        </p:spPr>
      </p:pic>
      <p:sp>
        <p:nvSpPr>
          <p:cNvPr id="16" name="Textfeld 6">
            <a:extLst>
              <a:ext uri="{FF2B5EF4-FFF2-40B4-BE49-F238E27FC236}">
                <a16:creationId xmlns="" xmlns:a16="http://schemas.microsoft.com/office/drawing/2014/main" id="{8163C639-9AAA-4A87-9EE8-00FE68872F7B}"/>
              </a:ext>
            </a:extLst>
          </p:cNvPr>
          <p:cNvSpPr txBox="1"/>
          <p:nvPr/>
        </p:nvSpPr>
        <p:spPr>
          <a:xfrm>
            <a:off x="457200" y="2472660"/>
            <a:ext cx="1817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Czym jest </a:t>
            </a:r>
            <a:r>
              <a:rPr lang="it-IT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KISS</a:t>
            </a:r>
            <a:endParaRPr lang="de-DE" dirty="0"/>
          </a:p>
        </p:txBody>
      </p:sp>
      <p:sp>
        <p:nvSpPr>
          <p:cNvPr id="18" name="Pfeil: nach rechts 8">
            <a:extLst>
              <a:ext uri="{FF2B5EF4-FFF2-40B4-BE49-F238E27FC236}">
                <a16:creationId xmlns="" xmlns:a16="http://schemas.microsoft.com/office/drawing/2014/main" id="{30CB2C14-F692-45CD-9D17-AE7B3E742D22}"/>
              </a:ext>
            </a:extLst>
          </p:cNvPr>
          <p:cNvSpPr/>
          <p:nvPr/>
        </p:nvSpPr>
        <p:spPr>
          <a:xfrm>
            <a:off x="2307302" y="2420377"/>
            <a:ext cx="975338" cy="473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: nach rechts 18">
            <a:extLst>
              <a:ext uri="{FF2B5EF4-FFF2-40B4-BE49-F238E27FC236}">
                <a16:creationId xmlns="" xmlns:a16="http://schemas.microsoft.com/office/drawing/2014/main" id="{0302A8DC-8A0A-4CEF-8B7D-4C561E46FEAB}"/>
              </a:ext>
            </a:extLst>
          </p:cNvPr>
          <p:cNvSpPr/>
          <p:nvPr/>
        </p:nvSpPr>
        <p:spPr>
          <a:xfrm>
            <a:off x="2258028" y="450504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CasellaDiTesto 20">
            <a:extLst>
              <a:ext uri="{FF2B5EF4-FFF2-40B4-BE49-F238E27FC236}">
                <a16:creationId xmlns="" xmlns:a16="http://schemas.microsoft.com/office/drawing/2014/main" id="{3148AB8C-6626-493A-9008-4D21C320CC41}"/>
              </a:ext>
            </a:extLst>
          </p:cNvPr>
          <p:cNvSpPr txBox="1"/>
          <p:nvPr/>
        </p:nvSpPr>
        <p:spPr>
          <a:xfrm>
            <a:off x="3333206" y="5891349"/>
            <a:ext cx="5525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Źródło</a:t>
            </a:r>
            <a:r>
              <a:rPr lang="en-GB" dirty="0" smtClean="0"/>
              <a:t>: t2informatik GmbH, Berlin</a:t>
            </a:r>
            <a:endParaRPr lang="en-GB" dirty="0"/>
          </a:p>
        </p:txBody>
      </p:sp>
      <p:sp>
        <p:nvSpPr>
          <p:cNvPr id="22" name="Textfeld 6">
            <a:extLst>
              <a:ext uri="{FF2B5EF4-FFF2-40B4-BE49-F238E27FC236}">
                <a16:creationId xmlns="" xmlns:a16="http://schemas.microsoft.com/office/drawing/2014/main" id="{A15BCB57-6262-4D76-81CE-9998692BC384}"/>
              </a:ext>
            </a:extLst>
          </p:cNvPr>
          <p:cNvSpPr txBox="1"/>
          <p:nvPr/>
        </p:nvSpPr>
        <p:spPr>
          <a:xfrm>
            <a:off x="385412" y="4562696"/>
            <a:ext cx="1861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Czym jest NIE</a:t>
            </a:r>
            <a:r>
              <a:rPr lang="it-IT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KISS</a:t>
            </a:r>
            <a:endParaRPr lang="de-DE" dirty="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4667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384" y="6301315"/>
            <a:ext cx="1755570" cy="398758"/>
          </a:xfrm>
          <a:prstGeom prst="rect">
            <a:avLst/>
          </a:prstGeom>
        </p:spPr>
      </p:pic>
      <p:sp>
        <p:nvSpPr>
          <p:cNvPr id="23" name="CasellaDiTesto 17"/>
          <p:cNvSpPr txBox="1"/>
          <p:nvPr/>
        </p:nvSpPr>
        <p:spPr>
          <a:xfrm>
            <a:off x="7325431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2647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1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800" b="1" dirty="0" smtClean="0"/>
              <a:t>Definiowanie </a:t>
            </a:r>
            <a:r>
              <a:rPr lang="en-US" sz="4800" b="1" dirty="0" smtClean="0"/>
              <a:t>       </a:t>
            </a:r>
            <a:r>
              <a:rPr lang="pl-PL" sz="4800" b="1" dirty="0" smtClean="0"/>
              <a:t>zasad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Zasada (KISS -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It Short and Simple or stupid)</a:t>
            </a: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„Zachowaj zwięzłość i prostotę” (lub głupotę) to reguła projektowa stwierdzająca, że </a:t>
            </a:r>
            <a:r>
              <a:rPr lang="pl-PL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systemy</a:t>
            </a: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działają lepiej, gdy mają proste, a nie złożone projekty. KISS nie ma implikować głupoty.</a:t>
            </a:r>
          </a:p>
          <a:p>
            <a:pPr algn="just"/>
            <a:endParaRPr lang="pl-PL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Wręcz przeciwnie, jest zwykle kojarzony z inteligentnymi systemami, które można błędnie zinterpretować jako głupie ze względu na ich prostotę.</a:t>
            </a:r>
            <a:endParaRPr lang="es-ES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3200" dirty="0" smtClean="0"/>
          </a:p>
          <a:p>
            <a:pPr algn="just"/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9" name="Imagen 2">
            <a:extLst>
              <a:ext uri="{FF2B5EF4-FFF2-40B4-BE49-F238E27FC236}">
                <a16:creationId xmlns="" xmlns:a16="http://schemas.microsoft.com/office/drawing/2014/main" id="{7291B90B-B471-4728-9D09-5D9FE3CECE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67" y="0"/>
            <a:ext cx="830997" cy="830997"/>
          </a:xfrm>
          <a:prstGeom prst="rect">
            <a:avLst/>
          </a:prstGeom>
        </p:spPr>
      </p:pic>
      <p:sp>
        <p:nvSpPr>
          <p:cNvPr id="16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4667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384" y="6301315"/>
            <a:ext cx="1755570" cy="398758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7325431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2647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 smtClean="0"/>
              <a:t>Karty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Intùiti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narzędzie do kreatywnego myślenia opartego na wizualnych i wyimaginowanych skojarzeniach, więc wystarczy przetasować talię, wybrać kartę i przeczytać bajkę… i zasugerować koniec historii.</a:t>
            </a:r>
          </a:p>
          <a:p>
            <a:pPr algn="just"/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Każda karta stanowi potężną zachętę, jest zaprojektowana zgodnie z zasadami </a:t>
            </a:r>
            <a:r>
              <a:rPr lang="pl-PL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Gestalt</a:t>
            </a: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oferuje sugestywną bajkę, która nie ma pisemnego zakończenia.</a:t>
            </a:r>
            <a:endParaRPr lang="es-E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E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Dowiedz się więcej o </a:t>
            </a:r>
            <a:r>
              <a:rPr lang="es-E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Intùiti</a:t>
            </a:r>
            <a:endParaRPr lang="es-E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4667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384" y="6301315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325431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2647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3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800" b="1" dirty="0" smtClean="0"/>
              <a:t>Dwie ważne uwagi 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Nie zakochuj się w swoich pomysłach</a:t>
            </a:r>
            <a:r>
              <a:rPr lang="en-GB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algn="just"/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Idealny pomysł to tylko złudzenie, które utrudnia proces naszego twórczego myślenia. Wyzwaniem nie jest generowanie pomysłów, ale umiejętność wyboru najlepszych pomysłów. Posiadanie wielu pomysłów jest dobre, jeśli jesteśmy w stanie je odrzucić.</a:t>
            </a:r>
          </a:p>
          <a:p>
            <a:pPr algn="just"/>
            <a:endParaRPr lang="en-GB" sz="2800" dirty="0" smtClean="0">
              <a:latin typeface="Calibri" panose="020F0502020204030204" pitchFamily="34" charset="0"/>
            </a:endParaRPr>
          </a:p>
          <a:p>
            <a:pPr algn="just"/>
            <a:r>
              <a:rPr lang="pl-PL" sz="2800" b="1" dirty="0" smtClean="0"/>
              <a:t>Zrób coś innego każdego dnia</a:t>
            </a:r>
          </a:p>
          <a:p>
            <a:pPr algn="just"/>
            <a:r>
              <a:rPr lang="pl-PL" sz="2400" dirty="0" smtClean="0"/>
              <a:t>Robienie i tworzenie czegoś nowego może ożywić życie i ożywienie, pozwalając nam się wzbogacać i ewoluować. Tworzenie czegoś nowego w naszym życiu każdego dnia to bardzo prosta czynność. Możemy zacząć zmieniać krzesła, wybierać potrawy, których nigdy nie próbowaliśmy, ale też tworzyć coś własnymi rękami, ponieważ aktywność manualna pomaga umysłowi w znalezieniu się między myślami a rzeczywistością.</a:t>
            </a:r>
            <a:endParaRPr lang="en-GB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4667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84" y="6301315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325431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2647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800" b="1" dirty="0" smtClean="0"/>
              <a:t>Wnioski i konkluzje 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2890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Ludzie często szukają rozwiązania swoich problemów za pomocą kreatywności, poszukiwanie natychmiastowe narzędzie lub metoda. Ale korzystanie z danej „przepisu” nie jest właściwa, musisz podjąć pracę i swoje myślenie lateralne, swoje krytyczne uzdolnienia, a także odwagę….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8" name="Imagen 3">
            <a:hlinkClick r:id="rId3"/>
            <a:extLst>
              <a:ext uri="{FF2B5EF4-FFF2-40B4-BE49-F238E27FC236}">
                <a16:creationId xmlns="" xmlns:a16="http://schemas.microsoft.com/office/drawing/2014/main" id="{6067694E-AEC1-4C86-B351-7467F704C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306" y="3858767"/>
            <a:ext cx="3492103" cy="2185417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4667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384" y="6301315"/>
            <a:ext cx="1755570" cy="398758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325431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2647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1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6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Kreatywność do uczenia się przez całe życie</a:t>
            </a:r>
            <a:endParaRPr lang="en-GB" sz="5400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31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Zgodnie z ramami kompetencji Komisji Europejskiej w zakresie przedsiębiorczości, znanymi jako „</a:t>
            </a:r>
            <a:r>
              <a:rPr lang="pl-PL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pl-PL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”, kreatywność jest jedną z 15 umiejętności, które każdy uczeń może rozwinąć, aby zostać przedsiębiorcą.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pl-PL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kreatywność jest prezentowana jako jedna z kluczowych kompetencji w obszarze zwanym „Pomysły i możliwości”, chociaż proces twórczy obejmuje zarówno wykorzystanie zasobów, jak i zdolność do działania na podstawie pomysłów w celu kształtowania i wykorzystywania ich wartości.</a:t>
            </a:r>
            <a:endParaRPr lang="en-GB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4667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84" y="6301315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325431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2647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0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Kreatywność do uczenia się przez całe życie</a:t>
            </a:r>
            <a:endParaRPr lang="en-GB" sz="6000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3003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400" dirty="0" smtClean="0"/>
              <a:t>Ten przewodnik ma na celu zainspirowanie większej liczby podmiotów w całej Europie i poza nią do zaangażowania się, przyłączenia się do społeczności uczestników zaangażowanych we włączanie tych kompetencji życiowych w edukację, społeczności, pracę i przedsiębiorczość.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2400" dirty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GB" sz="30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DB9A5E3F-FFDE-4A1A-B16A-A14F0B7A4E6F}"/>
              </a:ext>
            </a:extLst>
          </p:cNvPr>
          <p:cNvSpPr txBox="1"/>
          <p:nvPr/>
        </p:nvSpPr>
        <p:spPr>
          <a:xfrm>
            <a:off x="3333205" y="5826034"/>
            <a:ext cx="5525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Źródło</a:t>
            </a:r>
            <a:r>
              <a:rPr lang="en-GB" dirty="0" smtClean="0"/>
              <a:t>: Model </a:t>
            </a:r>
            <a:r>
              <a:rPr lang="en-GB" dirty="0" err="1" smtClean="0"/>
              <a:t>koncepcyjny</a:t>
            </a:r>
            <a:r>
              <a:rPr lang="en-GB" dirty="0" smtClean="0"/>
              <a:t> </a:t>
            </a:r>
            <a:r>
              <a:rPr lang="en-GB" dirty="0" err="1" smtClean="0"/>
              <a:t>EntreComp</a:t>
            </a:r>
            <a:r>
              <a:rPr lang="en-GB" dirty="0" smtClean="0"/>
              <a:t> (</a:t>
            </a:r>
            <a:r>
              <a:rPr lang="en-GB" dirty="0" err="1" smtClean="0"/>
              <a:t>Tabela</a:t>
            </a:r>
            <a:r>
              <a:rPr lang="en-GB" dirty="0" smtClean="0"/>
              <a:t> 1)</a:t>
            </a:r>
            <a:endParaRPr lang="en-GB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630937" y="3472010"/>
          <a:ext cx="11128247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0997"/>
                <a:gridCol w="2548240"/>
                <a:gridCol w="6129010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1.2 Kreatywność 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Rozwijanie kreatywności i trafnych</a:t>
                      </a:r>
                      <a:r>
                        <a:rPr lang="pl-PL" baseline="0" dirty="0" smtClean="0"/>
                        <a:t> pomysłów 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dirty="0" smtClean="0"/>
                        <a:t> Rozwijanie</a:t>
                      </a:r>
                      <a:r>
                        <a:rPr lang="pl-PL" baseline="0" dirty="0" smtClean="0"/>
                        <a:t> kilku pomysłów i wyzwań aby kreować wartość, zawierającą lepsze rozwiązania dla funkcjonowania oraz nowych wyzwań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Odkrywanie i eksperymentowanie z innowacyjnym podejściem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baseline="0" dirty="0" smtClean="0"/>
                        <a:t>Łączenie wiedzy i zasobów dla uzyskania wartościowych efektów  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4667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84" y="6301315"/>
            <a:ext cx="1755570" cy="398758"/>
          </a:xfrm>
          <a:prstGeom prst="rect">
            <a:avLst/>
          </a:prstGeom>
        </p:spPr>
      </p:pic>
      <p:sp>
        <p:nvSpPr>
          <p:cNvPr id="19" name="CasellaDiTesto 17"/>
          <p:cNvSpPr txBox="1"/>
          <p:nvPr/>
        </p:nvSpPr>
        <p:spPr>
          <a:xfrm>
            <a:off x="7325431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2647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5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Kreatywność jako umiejętność</a:t>
            </a:r>
            <a:endParaRPr lang="en-GB" sz="7200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6170023" cy="3257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Dzięki </a:t>
            </a:r>
            <a:r>
              <a:rPr lang="pl-PL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Framework kreatywność nie jest uważana za rzadki prezent dla szczęśliwych uczniów lub wybranych osób, ale jest to kompetencja, którą każdy może rozwijać i </a:t>
            </a:r>
            <a:r>
              <a:rPr lang="pl-PL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trenować.Kreatywność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zdolność do myślenia o zadaniu lub problemie w nowy lub inny sposób, lub umiejętność wykorzystywania wyobraźni do generowania nowych pomysłów. To umiejętność rozwiązywania złożonych problemów lub znajdowania ciekawych sposobów sugerowania nowych rozwiązań.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8" name="Imagen 3">
            <a:extLst>
              <a:ext uri="{FF2B5EF4-FFF2-40B4-BE49-F238E27FC236}">
                <a16:creationId xmlns="" xmlns:a16="http://schemas.microsoft.com/office/drawing/2014/main" id="{B717020A-7D1F-4C3B-8C68-DE6580F80E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127" y="1675030"/>
            <a:ext cx="3765762" cy="3507940"/>
          </a:xfrm>
          <a:prstGeom prst="rect">
            <a:avLst/>
          </a:prstGeom>
        </p:spPr>
      </p:pic>
      <p:sp>
        <p:nvSpPr>
          <p:cNvPr id="9" name="Rechteck 1">
            <a:extLst>
              <a:ext uri="{FF2B5EF4-FFF2-40B4-BE49-F238E27FC236}">
                <a16:creationId xmlns="" xmlns:a16="http://schemas.microsoft.com/office/drawing/2014/main" id="{D60BBFFD-2583-4B7B-8508-0689EE3C3D7E}"/>
              </a:ext>
            </a:extLst>
          </p:cNvPr>
          <p:cNvSpPr/>
          <p:nvPr/>
        </p:nvSpPr>
        <p:spPr>
          <a:xfrm>
            <a:off x="740196" y="5514254"/>
            <a:ext cx="5652654" cy="633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Kreatywność = kompetencja dla wszystkich = narzędzie do rozwiązywania problemów dla wszystkich</a:t>
            </a:r>
            <a:endParaRPr lang="en-GB" dirty="0"/>
          </a:p>
        </p:txBody>
      </p:sp>
      <p:sp>
        <p:nvSpPr>
          <p:cNvPr id="16" name="Pfeil: nach unten 2">
            <a:extLst>
              <a:ext uri="{FF2B5EF4-FFF2-40B4-BE49-F238E27FC236}">
                <a16:creationId xmlns="" xmlns:a16="http://schemas.microsoft.com/office/drawing/2014/main" id="{D09343D1-7A58-4C29-9957-EAE37D8FF81E}"/>
              </a:ext>
            </a:extLst>
          </p:cNvPr>
          <p:cNvSpPr/>
          <p:nvPr/>
        </p:nvSpPr>
        <p:spPr>
          <a:xfrm>
            <a:off x="3418609" y="5098200"/>
            <a:ext cx="322118" cy="2911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4667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384" y="6301315"/>
            <a:ext cx="1755570" cy="398758"/>
          </a:xfrm>
          <a:prstGeom prst="rect">
            <a:avLst/>
          </a:prstGeom>
        </p:spPr>
      </p:pic>
      <p:sp>
        <p:nvSpPr>
          <p:cNvPr id="19" name="CasellaDiTesto 17"/>
          <p:cNvSpPr txBox="1"/>
          <p:nvPr/>
        </p:nvSpPr>
        <p:spPr>
          <a:xfrm>
            <a:off x="7325431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2647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7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599508" y="9781"/>
            <a:ext cx="9385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‘</a:t>
            </a:r>
            <a:r>
              <a:rPr lang="pl-PL" sz="4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Sztuka myślenia</a:t>
            </a:r>
            <a:r>
              <a:rPr lang="en-GB" sz="48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’</a:t>
            </a:r>
            <a:endParaRPr lang="en-GB" sz="4800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62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3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Proces twórczy obejmuje następujące cztery etapy</a:t>
            </a:r>
            <a:endParaRPr lang="en-GB" sz="30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38856F1F-CAAB-4FC3-A141-55576779BCAB}"/>
              </a:ext>
            </a:extLst>
          </p:cNvPr>
          <p:cNvSpPr txBox="1"/>
          <p:nvPr/>
        </p:nvSpPr>
        <p:spPr>
          <a:xfrm>
            <a:off x="3333205" y="5826034"/>
            <a:ext cx="5525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Źródło: Sztuka myśli, Graham </a:t>
            </a:r>
            <a:r>
              <a:rPr lang="pl-PL" dirty="0" err="1" smtClean="0"/>
              <a:t>Wallas</a:t>
            </a:r>
            <a:endParaRPr lang="en-GB" dirty="0"/>
          </a:p>
        </p:txBody>
      </p:sp>
      <p:graphicFrame>
        <p:nvGraphicFramePr>
          <p:cNvPr id="16" name="Diagram 15"/>
          <p:cNvGraphicFramePr/>
          <p:nvPr/>
        </p:nvGraphicFramePr>
        <p:xfrm>
          <a:off x="978408" y="2267712"/>
          <a:ext cx="9628632" cy="367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4667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384" y="6301315"/>
            <a:ext cx="1755570" cy="398758"/>
          </a:xfrm>
          <a:prstGeom prst="rect">
            <a:avLst/>
          </a:prstGeom>
        </p:spPr>
      </p:pic>
      <p:sp>
        <p:nvSpPr>
          <p:cNvPr id="19" name="CasellaDiTesto 17"/>
          <p:cNvSpPr txBox="1"/>
          <p:nvPr/>
        </p:nvSpPr>
        <p:spPr>
          <a:xfrm>
            <a:off x="7325431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2647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0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8CF944C-90D7-4E05-A45D-9A021A21BA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2200" y="39200"/>
            <a:ext cx="3547601" cy="3255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EB9CAE6-1F3B-4B21-914E-48C152BC70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289" y="39200"/>
            <a:ext cx="2886891" cy="807606"/>
          </a:xfrm>
          <a:prstGeom prst="rect">
            <a:avLst/>
          </a:prstGeom>
        </p:spPr>
      </p:pic>
      <p:sp>
        <p:nvSpPr>
          <p:cNvPr id="8" name="CasellaDiTesto 11">
            <a:extLst>
              <a:ext uri="{FF2B5EF4-FFF2-40B4-BE49-F238E27FC236}">
                <a16:creationId xmlns="" xmlns:a16="http://schemas.microsoft.com/office/drawing/2014/main" id="{A40DE74E-6CAB-4B5B-BA23-508F110CA1BB}"/>
              </a:ext>
            </a:extLst>
          </p:cNvPr>
          <p:cNvSpPr txBox="1"/>
          <p:nvPr/>
        </p:nvSpPr>
        <p:spPr>
          <a:xfrm>
            <a:off x="264524" y="3227885"/>
            <a:ext cx="116629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1.2 </a:t>
            </a:r>
            <a:r>
              <a:rPr lang="pl-PL" sz="4400" b="1" dirty="0" smtClean="0"/>
              <a:t>Kreatywność </a:t>
            </a:r>
            <a:r>
              <a:rPr lang="en-GB" sz="4400" b="1" dirty="0" smtClean="0"/>
              <a:t> </a:t>
            </a:r>
            <a:endParaRPr lang="en-GB" sz="4400" b="1" dirty="0"/>
          </a:p>
          <a:p>
            <a:pPr algn="ctr"/>
            <a:endParaRPr lang="en-GB" sz="1600" b="1" dirty="0"/>
          </a:p>
          <a:p>
            <a:pPr algn="ctr"/>
            <a:r>
              <a:rPr lang="en-GB" sz="4400" b="1" dirty="0"/>
              <a:t>1.2.B </a:t>
            </a:r>
            <a:r>
              <a:rPr lang="en-GB" sz="4400" b="1" dirty="0" err="1" smtClean="0"/>
              <a:t>Stymulowanie</a:t>
            </a:r>
            <a:r>
              <a:rPr lang="en-GB" sz="4400" b="1" dirty="0" smtClean="0"/>
              <a:t> </a:t>
            </a:r>
            <a:r>
              <a:rPr lang="en-GB" sz="4400" b="1" dirty="0" err="1" smtClean="0"/>
              <a:t>kreatywności</a:t>
            </a:r>
            <a:endParaRPr lang="en-GB" sz="4400" b="1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4667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384" y="6301315"/>
            <a:ext cx="1755570" cy="398758"/>
          </a:xfrm>
          <a:prstGeom prst="rect">
            <a:avLst/>
          </a:prstGeom>
        </p:spPr>
      </p:pic>
      <p:sp>
        <p:nvSpPr>
          <p:cNvPr id="12" name="CasellaDiTesto 17"/>
          <p:cNvSpPr txBox="1"/>
          <p:nvPr/>
        </p:nvSpPr>
        <p:spPr>
          <a:xfrm>
            <a:off x="7325431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2647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4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>
                <a:latin typeface="Calibri" panose="020F0502020204030204" pitchFamily="34" charset="0"/>
              </a:rPr>
              <a:t>Ćwiczenia</a:t>
            </a:r>
            <a:r>
              <a:rPr lang="en-GB" sz="4800" b="1" dirty="0" smtClean="0">
                <a:latin typeface="Calibri" panose="020F0502020204030204" pitchFamily="34" charset="0"/>
              </a:rPr>
              <a:t> </a:t>
            </a:r>
            <a:r>
              <a:rPr lang="en-GB" sz="4800" b="1" dirty="0" err="1" smtClean="0">
                <a:latin typeface="Calibri" panose="020F0502020204030204" pitchFamily="34" charset="0"/>
              </a:rPr>
              <a:t>stymulujące</a:t>
            </a:r>
            <a:r>
              <a:rPr lang="en-GB" sz="4800" b="1" dirty="0" smtClean="0">
                <a:latin typeface="Calibri" panose="020F0502020204030204" pitchFamily="34" charset="0"/>
              </a:rPr>
              <a:t> </a:t>
            </a:r>
            <a:r>
              <a:rPr lang="en-GB" sz="4800" b="1" dirty="0" err="1" smtClean="0">
                <a:latin typeface="Calibri" panose="020F0502020204030204" pitchFamily="34" charset="0"/>
              </a:rPr>
              <a:t>umysł</a:t>
            </a:r>
            <a:endParaRPr lang="en-GB" sz="7200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85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3200" dirty="0" smtClean="0">
                <a:cs typeface="Calibri" panose="020F0502020204030204" pitchFamily="34" charset="0"/>
              </a:rPr>
              <a:t>4 </a:t>
            </a:r>
            <a:r>
              <a:rPr lang="en-GB" sz="3200" dirty="0" err="1" smtClean="0">
                <a:cs typeface="Calibri" panose="020F0502020204030204" pitchFamily="34" charset="0"/>
              </a:rPr>
              <a:t>uwagi</a:t>
            </a:r>
            <a:r>
              <a:rPr lang="en-GB" sz="3200" dirty="0" smtClean="0">
                <a:cs typeface="Calibri" panose="020F0502020204030204" pitchFamily="34" charset="0"/>
              </a:rPr>
              <a:t> </a:t>
            </a:r>
            <a:r>
              <a:rPr lang="en-GB" sz="3200" dirty="0" err="1" smtClean="0">
                <a:cs typeface="Calibri" panose="020F0502020204030204" pitchFamily="34" charset="0"/>
              </a:rPr>
              <a:t>wstępne</a:t>
            </a:r>
            <a:r>
              <a:rPr lang="en-GB" sz="3200" dirty="0" smtClean="0">
                <a:cs typeface="Calibri" panose="020F0502020204030204" pitchFamily="34" charset="0"/>
              </a:rPr>
              <a:t>: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Istnieją różne rodzaje działań, które można wykorzystać, aby stać się bardziej kreatywnym i rozwinąć myślenie lateralne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Ćwiczenia te łączą pomysły, które służą bardzo różnym potrzebom lub zainteresowaniom, tworząc nową koncepcję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Techniki te mogą przynieść głupie rezultaty, ale ostatecznie jest to pomocny sposób na wyrwanie umysłu z kreatywnej rutyny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Uczestnicy będą musieli pozwolić swoim umysłom swobodnie wędrować i tworzyć jeszcze nieodkryte pomysły</a:t>
            </a:r>
            <a:endParaRPr lang="es-ES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8" name="Imagen 3">
            <a:extLst>
              <a:ext uri="{FF2B5EF4-FFF2-40B4-BE49-F238E27FC236}">
                <a16:creationId xmlns="" xmlns:a16="http://schemas.microsoft.com/office/drawing/2014/main" id="{8563C92A-457B-4ACE-BC64-2C462E0395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613" y="931233"/>
            <a:ext cx="2458856" cy="1382579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4667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384" y="6301315"/>
            <a:ext cx="1755570" cy="398758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325431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2647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2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Parafrazowanie</a:t>
            </a:r>
            <a:r>
              <a:rPr lang="en-GB" sz="4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pytań</a:t>
            </a:r>
            <a:r>
              <a:rPr lang="en-GB" sz="4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4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część</a:t>
            </a:r>
            <a:r>
              <a:rPr lang="en-GB" sz="4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</a:t>
            </a: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3667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Wyobraź sobie, że musisz odpowiedzieć na to bardzo proste pytanie: „Ile to 5 + 5?”. Oczywiście jest tylko jedna poprawna odpowiedź: 10!</a:t>
            </a:r>
          </a:p>
          <a:p>
            <a:pPr algn="just">
              <a:spcAft>
                <a:spcPts val="1000"/>
              </a:spcAft>
            </a:pP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gdyby tak zadać to samo pytanie w inny sposób, na przykład: „Jakie liczby dają 10 jako sumę?” - Ile odpowiedzi byłoby teraz? Nieskończone liczba, a także nieskończona liczba sposobów uzyskania tej samej odpowiedzi.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16" name="Picture 2" descr="Bildergebnis für fragen und antworten bilder">
            <a:extLst>
              <a:ext uri="{FF2B5EF4-FFF2-40B4-BE49-F238E27FC236}">
                <a16:creationId xmlns="" xmlns:a16="http://schemas.microsoft.com/office/drawing/2014/main" id="{8FFF87F2-A497-45C3-95DD-D2AEBB094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6078">
            <a:off x="9759200" y="4731382"/>
            <a:ext cx="1775911" cy="130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3">
            <a:extLst>
              <a:ext uri="{FF2B5EF4-FFF2-40B4-BE49-F238E27FC236}">
                <a16:creationId xmlns="" xmlns:a16="http://schemas.microsoft.com/office/drawing/2014/main" id="{0A9F6B98-7394-464D-B1FF-A96BC3914FBB}"/>
              </a:ext>
            </a:extLst>
          </p:cNvPr>
          <p:cNvSpPr txBox="1"/>
          <p:nvPr/>
        </p:nvSpPr>
        <p:spPr>
          <a:xfrm>
            <a:off x="9993076" y="5991115"/>
            <a:ext cx="1690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Source: VCD Germany 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4667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384" y="6301315"/>
            <a:ext cx="1755570" cy="398758"/>
          </a:xfrm>
          <a:prstGeom prst="rect">
            <a:avLst/>
          </a:prstGeom>
        </p:spPr>
      </p:pic>
      <p:sp>
        <p:nvSpPr>
          <p:cNvPr id="20" name="CasellaDiTesto 17"/>
          <p:cNvSpPr txBox="1"/>
          <p:nvPr/>
        </p:nvSpPr>
        <p:spPr>
          <a:xfrm>
            <a:off x="7325431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2647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3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Parafrazowanie</a:t>
            </a:r>
            <a:r>
              <a:rPr lang="en-GB" sz="4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pytań</a:t>
            </a:r>
            <a:r>
              <a:rPr lang="en-GB" sz="4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4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część</a:t>
            </a:r>
            <a:r>
              <a:rPr lang="en-GB" sz="4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</a:t>
            </a: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Wyobraź sobie, że masz „lew” jako odpowiedź i pomyśl o trzech różnych pytaniach.</a:t>
            </a:r>
          </a:p>
          <a:p>
            <a:pPr algn="just">
              <a:spcAft>
                <a:spcPts val="1000"/>
              </a:spcAft>
            </a:pP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przykład: jakie zwierzę jest królem dżungli?</a:t>
            </a:r>
            <a:endParaRPr lang="en-GB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18" name="Imagen 3">
            <a:extLst>
              <a:ext uri="{FF2B5EF4-FFF2-40B4-BE49-F238E27FC236}">
                <a16:creationId xmlns="" xmlns:a16="http://schemas.microsoft.com/office/drawing/2014/main" id="{68E44114-7388-4D64-A73D-0032D94777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942" y="3429000"/>
            <a:ext cx="3818116" cy="2476986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4667" y="6119336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xmlns="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384" y="6301315"/>
            <a:ext cx="1755570" cy="398758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325431" y="6148223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Legal description – Creative Commons licensing: The materials published on the </a:t>
            </a:r>
            <a:r>
              <a:rPr lang="en-US" sz="1050" dirty="0" err="1"/>
              <a:t>EntreComp</a:t>
            </a:r>
            <a:r>
              <a:rPr lang="en-US" sz="1050" dirty="0"/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2647" y="6314377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1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2395</Words>
  <Application>Microsoft Office PowerPoint</Application>
  <PresentationFormat>Widescreen</PresentationFormat>
  <Paragraphs>107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riccardo di marco</dc:creator>
  <cp:lastModifiedBy>Windows User</cp:lastModifiedBy>
  <cp:revision>99</cp:revision>
  <dcterms:created xsi:type="dcterms:W3CDTF">2020-06-03T14:30:57Z</dcterms:created>
  <dcterms:modified xsi:type="dcterms:W3CDTF">2022-06-14T09:05:11Z</dcterms:modified>
</cp:coreProperties>
</file>