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63" r:id="rId2"/>
    <p:sldId id="264" r:id="rId3"/>
    <p:sldId id="265" r:id="rId4"/>
    <p:sldId id="267" r:id="rId5"/>
    <p:sldId id="266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83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cardo di marco" initials="rdm" lastIdx="1" clrIdx="0">
    <p:extLst>
      <p:ext uri="{19B8F6BF-5375-455C-9EA6-DF929625EA0E}">
        <p15:presenceInfo xmlns:p15="http://schemas.microsoft.com/office/powerpoint/2012/main" userId="5bc2f121f2b6788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8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505" autoAdjust="0"/>
  </p:normalViewPr>
  <p:slideViewPr>
    <p:cSldViewPr snapToGrid="0">
      <p:cViewPr varScale="1">
        <p:scale>
          <a:sx n="64" d="100"/>
          <a:sy n="64" d="100"/>
        </p:scale>
        <p:origin x="9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50878-071C-47E7-B6E4-B173519A3399}" type="datetimeFigureOut">
              <a:rPr lang="it-IT" smtClean="0"/>
              <a:pPr/>
              <a:t>14/06/2022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51997-847C-4A9C-8656-987B3BB429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9469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FC8F11B-13C9-44E5-9BA2-77D7D608B8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E06FC33E-0B85-4D46-9966-8436EDADD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274B4DFA-99A8-4C55-94CF-94A62B34B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6B90-B0C1-4E35-94A9-59E200289560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CF062715-8626-4C28-A075-27F7AC5FB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E7293E1F-109B-42A9-AD34-72DCD2A45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663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1D5D8BF-8E27-40E2-9D74-14DCD0354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FD407E5A-0D1C-4B00-A4CC-1B3F37F78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0DAD383A-AD84-42CB-8602-E8A24AB71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4E05-3496-4776-B607-C7E8CC9A75A5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3C5E6035-7788-4EEB-A61F-37ED27C89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5B87A56-CF34-43AD-BD5B-D2A48A6B2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6023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="" xmlns:a16="http://schemas.microsoft.com/office/drawing/2014/main" id="{A63B7FF7-70A6-4A0D-AC82-D23B8E82FC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390E34C1-26C1-421A-8DAF-59E33B7C9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E4425875-F45F-4441-95D1-DFC254CCD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1D92-9E7A-4D43-9D10-77262061CDD0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FAA4377C-9C55-4F12-BB9C-777E4B64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B521FFD4-3040-4CD6-B98F-4A44C7DDD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87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0745394-050B-42F6-955A-2A0F50114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7BA532A3-3F24-4227-979D-2D0575AF6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E8AA17CD-2B25-4451-A119-BE0C152D1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F2A8-76A4-49EE-B249-87E15992AE70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388EA960-E00E-479B-8396-FAB1D39EF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1DFF6E6A-E94B-4704-8C70-EFCAABA4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8453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D59A49C-6E18-4336-9182-D2AFF3D1E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AAE6E8-2271-4CCB-A171-965A8B625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0EF9ED2A-8882-43E2-9290-DE50E2390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BAD9-DAB6-44D0-8E74-06DF3629ACC2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268EF66C-6935-4FBD-9C80-1A556ED7A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A05AA71B-D4C4-414A-A57D-9670C10C0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441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C64E77C-7477-4935-AB53-83C5DC88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EF554ACF-6889-45E5-AF55-149F64A95B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D39A4303-EF24-420E-8DFF-680265F67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052852B7-2E2C-4863-A833-31E484A4F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BF37-682F-44BF-B713-B551432B5D2A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440E4D99-11D8-40F2-9321-B0EEE767C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5E8767E9-CBFE-42C1-B90C-762C3B7C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6180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EBAE119-1245-4E21-B882-1654BD9F7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B75DE014-C1EB-4800-88D5-50E1317B3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3D72B833-00DE-4F44-9C51-8F4F05BD8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73B8963A-562A-4DF1-B0B1-A58E086EC1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40648B8F-7852-471A-89E4-8F188B8F59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E95907AD-B0EE-4DDE-90AF-74436A89E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108E-1D37-42E5-9B3D-3DA8467E92CE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21B778B8-4912-434A-88FF-6C40B0A82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3D8C62EC-74F5-4B7B-845E-A8AE5CF61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39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276DCC8-238E-4D30-AC52-67EBB5FD6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C2A3D5C3-5ED7-4F38-A845-98526BA04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11E8-7DE7-4195-97AA-D9E06E8341B5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A28CBE33-B40D-4802-A5B0-196263EF3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48865867-B975-4BFB-93E0-DD65890C4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061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BB6ECBF3-96CA-43BA-A471-1C23C7811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F2CE-E826-44E6-BC32-2774DAC7B31A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D6C626DC-1C65-468B-A29F-A20EC93AA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DE4A115F-E6C1-4A75-A89D-0FC8BA895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489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FA1F320-6A77-4396-A393-701CCD660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D295D14-0421-4A27-A439-40AE0155D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7BE010B9-D07C-4F72-AC6E-E02F936D0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EE50A248-F39E-4413-B577-13DE4687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3EE5-5FC0-4E16-9D56-442EF9888812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96ECDD6E-FA29-46C3-B231-55462FC80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A1E5E37B-8C9C-4742-B328-AE66F24D7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487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7F9C0B5-A746-4EFE-BD46-1AD548B62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0C865A54-8D07-4B58-AD88-541B409558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62DA38D7-30EB-4708-98EA-DCCFFD0F8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DEB5862E-D824-49D2-9BD2-BBB655E1F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A4E3-95CE-460A-B75B-55B6A73FAFD0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645CED4E-AB8A-41BF-A7B0-DF07D2720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CFDF0314-595F-451A-8D2E-2FA33311D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329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E24BD92A-76FD-46FB-AD60-B41C5D07D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90428BED-FAF4-44E5-8AA0-2F6AA5624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D67EFE1B-BE5D-4953-9233-396AD5B9A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CD881-02F7-4F52-AB65-E3B165BBB37B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718958E4-9818-4174-BAC7-EC91489CC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FB43CD6A-B506-43EB-94EC-F2EF0E6CF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666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lbertbandura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8CF944C-90D7-4E05-A45D-9A021A21BA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2200" y="39200"/>
            <a:ext cx="3547601" cy="32556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EB9CAE6-1F3B-4B21-914E-48C152BC70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692" y="0"/>
            <a:ext cx="2886891" cy="807606"/>
          </a:xfrm>
          <a:prstGeom prst="rect">
            <a:avLst/>
          </a:prstGeom>
        </p:spPr>
      </p:pic>
      <p:sp>
        <p:nvSpPr>
          <p:cNvPr id="8" name="CasellaDiTesto 11">
            <a:extLst>
              <a:ext uri="{FF2B5EF4-FFF2-40B4-BE49-F238E27FC236}">
                <a16:creationId xmlns="" xmlns:a16="http://schemas.microsoft.com/office/drawing/2014/main" id="{A40DE74E-6CAB-4B5B-BA23-508F110CA1BB}"/>
              </a:ext>
            </a:extLst>
          </p:cNvPr>
          <p:cNvSpPr txBox="1"/>
          <p:nvPr/>
        </p:nvSpPr>
        <p:spPr>
          <a:xfrm>
            <a:off x="254475" y="3479093"/>
            <a:ext cx="116629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2.1 Samoświadomość i poczucie własnej skuteczności</a:t>
            </a:r>
          </a:p>
          <a:p>
            <a:pPr algn="ctr"/>
            <a:r>
              <a:rPr lang="pl-PL" sz="4000" b="1" dirty="0" smtClean="0"/>
              <a:t>2.1 A Zastanów się nad swoimi aspiracjami i pragnieniami</a:t>
            </a:r>
            <a:endParaRPr lang="en-GB" sz="4000" b="1" dirty="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41555" y="6095605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272" y="6277584"/>
            <a:ext cx="1755570" cy="398758"/>
          </a:xfrm>
          <a:prstGeom prst="rect">
            <a:avLst/>
          </a:prstGeom>
        </p:spPr>
      </p:pic>
      <p:sp>
        <p:nvSpPr>
          <p:cNvPr id="12" name="CasellaDiTesto 17"/>
          <p:cNvSpPr txBox="1"/>
          <p:nvPr/>
        </p:nvSpPr>
        <p:spPr>
          <a:xfrm>
            <a:off x="7362319" y="6124492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419535" y="6290646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2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 smtClean="0"/>
              <a:t>Analiza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mocnych</a:t>
            </a:r>
            <a:r>
              <a:rPr lang="en-GB" sz="4800" b="1" dirty="0" smtClean="0"/>
              <a:t> / </a:t>
            </a:r>
            <a:r>
              <a:rPr lang="en-GB" sz="4800" b="1" dirty="0" err="1" smtClean="0"/>
              <a:t>słabych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stron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651058"/>
            <a:ext cx="911365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/>
              <a:t>W rozwoju kariery i rozwoju zawodowym taka analiza jest w dużym stopniu wykorzystywana przez specjalistów ds. Zasobów ludzkich, aby zorientować się w obszarach osobistych, w których ktoś mógłby ulepszyć / uwolnić swój pełny potencjał.</a:t>
            </a:r>
          </a:p>
          <a:p>
            <a:pPr algn="just"/>
            <a:r>
              <a:rPr lang="pl-PL" sz="3200" dirty="0" smtClean="0"/>
              <a:t>Analizy M / S nie należy mylić z testami osobowości: mogą się one uzupełniać, pozostawiając dwa różne narzędzia o dwóch różnych zakresach.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C9A90BB2-885D-4EB3-B155-A877102D0A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18197" y="2611484"/>
            <a:ext cx="2466974" cy="1635031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14918" y="6125867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635" y="6307846"/>
            <a:ext cx="1755570" cy="398758"/>
          </a:xfrm>
          <a:prstGeom prst="rect">
            <a:avLst/>
          </a:prstGeom>
        </p:spPr>
      </p:pic>
      <p:sp>
        <p:nvSpPr>
          <p:cNvPr id="17" name="CasellaDiTesto 17"/>
          <p:cNvSpPr txBox="1"/>
          <p:nvPr/>
        </p:nvSpPr>
        <p:spPr>
          <a:xfrm>
            <a:off x="7335682" y="6154754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92898" y="6320908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4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 smtClean="0"/>
              <a:t>Osobista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analiza</a:t>
            </a:r>
            <a:r>
              <a:rPr lang="en-GB" sz="4800" b="1" dirty="0" smtClean="0"/>
              <a:t> SWOT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/>
              <a:t>Nie ma czegoś takiego jak „podręcznik” do samooceny. Jednak jednym z najczęściej powtarzających się instrumentów jest tak zwana osobista analiza SWOT (mocne strony; słabość; szanse; zagrożenia).</a:t>
            </a:r>
          </a:p>
          <a:p>
            <a:pPr algn="just"/>
            <a:endParaRPr lang="pl-PL" sz="3200" dirty="0" smtClean="0"/>
          </a:p>
          <a:p>
            <a:pPr algn="just"/>
            <a:r>
              <a:rPr lang="pl-PL" sz="3200" dirty="0" smtClean="0"/>
              <a:t>Chociaż narzędzie to jest szeroko wykorzystywane do oceny konkurencyjności przedsiębiorstwa, niektórzy sugerują możliwość jego „ponownego wykorzystania”, nawet w wymiarze indywidualnym i osobistym.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14918" y="6125867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635" y="6307846"/>
            <a:ext cx="1755570" cy="398758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335682" y="6154754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92898" y="6320908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2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 smtClean="0"/>
              <a:t>Podział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czterech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zmiennych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0" y="1460139"/>
            <a:ext cx="1144942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b="1" dirty="0" smtClean="0"/>
              <a:t>Mocne strony: </a:t>
            </a:r>
            <a:r>
              <a:rPr lang="pl-PL" sz="3200" dirty="0" smtClean="0"/>
              <a:t>co możesz zrobić najlepiej </a:t>
            </a:r>
            <a:r>
              <a:rPr lang="en-GB" sz="3200" dirty="0" smtClean="0"/>
              <a:t>…</a:t>
            </a:r>
            <a:endParaRPr lang="en-GB" sz="3200" dirty="0"/>
          </a:p>
          <a:p>
            <a:pPr algn="just"/>
            <a:endParaRPr lang="en-GB" sz="3200" dirty="0"/>
          </a:p>
          <a:p>
            <a:pPr algn="just"/>
            <a:r>
              <a:rPr lang="pl-PL" sz="3200" b="1" dirty="0" smtClean="0"/>
              <a:t>Słabe strony: </a:t>
            </a:r>
            <a:r>
              <a:rPr lang="pl-PL" sz="3200" dirty="0" smtClean="0"/>
              <a:t>czego Ci brakuje…</a:t>
            </a:r>
            <a:endParaRPr lang="en-GB" sz="3200" dirty="0" smtClean="0"/>
          </a:p>
          <a:p>
            <a:pPr algn="just"/>
            <a:endParaRPr lang="en-GB" sz="3200" dirty="0" smtClean="0"/>
          </a:p>
          <a:p>
            <a:pPr algn="just"/>
            <a:r>
              <a:rPr lang="pl-PL" sz="3200" b="1" dirty="0" smtClean="0"/>
              <a:t>Możliwości: </a:t>
            </a:r>
            <a:r>
              <a:rPr lang="pl-PL" sz="3200" dirty="0" smtClean="0"/>
              <a:t>co Cię napędza i co wyzwala Twoje najlepsze stany umysłu…</a:t>
            </a:r>
          </a:p>
          <a:p>
            <a:pPr algn="just"/>
            <a:endParaRPr lang="en-GB" sz="3200" dirty="0"/>
          </a:p>
          <a:p>
            <a:pPr algn="just"/>
            <a:r>
              <a:rPr lang="pl-PL" sz="3200" b="1" dirty="0" smtClean="0"/>
              <a:t>Zagrożenia: </a:t>
            </a:r>
            <a:r>
              <a:rPr lang="pl-PL" sz="3200" dirty="0" smtClean="0"/>
              <a:t>co Cię przeraża, a co uniemożliwia działanie…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0765460A-7142-4572-9A19-72E67A97A7B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599" y="2383207"/>
            <a:ext cx="2357437" cy="69910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861E0E03-A8A5-4A88-A9DA-126D5B32BAC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500" y="3887548"/>
            <a:ext cx="795338" cy="103254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7229491B-93EB-4849-9E99-D8BE4AD1E95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4343" y="4486643"/>
            <a:ext cx="454093" cy="144401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BD5D2BD5-F91E-429E-BD8B-0A6A104F93D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5283" y="1021491"/>
            <a:ext cx="1228032" cy="1330368"/>
          </a:xfrm>
          <a:prstGeom prst="rect">
            <a:avLst/>
          </a:prstGeom>
        </p:spPr>
      </p:pic>
      <p:sp>
        <p:nvSpPr>
          <p:cNvPr id="16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14918" y="6125867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635" y="6307846"/>
            <a:ext cx="1755570" cy="398758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7335682" y="6154754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92898" y="6320908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5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 smtClean="0"/>
              <a:t>Łączenie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kropek</a:t>
            </a:r>
            <a:r>
              <a:rPr lang="pl-PL" sz="4800" b="1" dirty="0" smtClean="0"/>
              <a:t> </a:t>
            </a:r>
            <a:r>
              <a:rPr lang="en-GB" sz="4800" b="1" dirty="0" smtClean="0"/>
              <a:t>…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/>
              <a:t>Z jednoczesnego rozważenia czterech, mamy pełną macierz, która wskazuje podstawowe elementy waszych postaw, zachowań i wartości.</a:t>
            </a:r>
          </a:p>
          <a:p>
            <a:pPr algn="just"/>
            <a:endParaRPr lang="pl-PL" sz="3200" dirty="0" smtClean="0"/>
          </a:p>
          <a:p>
            <a:pPr algn="just"/>
            <a:r>
              <a:rPr lang="pl-PL" sz="3200" dirty="0" smtClean="0"/>
              <a:t>Robiąc to, znacznie łatwiej będzie ci zrozumieć, jak wykorzystać swoje mocne strony, aby powstrzymać swoje obawy i zapewnić sobie najkorzystniejsze warunki dla swojej wydajności i skuteczności.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14918" y="6125867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635" y="6307846"/>
            <a:ext cx="1755570" cy="398758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335682" y="6154754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92898" y="6320908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1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 smtClean="0"/>
              <a:t>Grupowa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analiza</a:t>
            </a:r>
            <a:r>
              <a:rPr lang="en-GB" sz="4800" b="1" dirty="0" smtClean="0"/>
              <a:t> SWOT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902266"/>
            <a:ext cx="75991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/>
              <a:t>Jako krok dalej ten sam proces można zastosować na szerszą skalę, a nie na osobę.</a:t>
            </a:r>
          </a:p>
          <a:p>
            <a:pPr algn="just"/>
            <a:endParaRPr lang="pl-PL" sz="3200" dirty="0" smtClean="0"/>
          </a:p>
          <a:p>
            <a:pPr algn="just"/>
            <a:r>
              <a:rPr lang="pl-PL" sz="3200" dirty="0" smtClean="0"/>
              <a:t>Pozwoli to zidentyfikować dynamikę, która wpływa / </a:t>
            </a:r>
            <a:r>
              <a:rPr lang="pl-PL" sz="3200" dirty="0" err="1" smtClean="0"/>
              <a:t>wpływa</a:t>
            </a:r>
            <a:r>
              <a:rPr lang="pl-PL" sz="3200" dirty="0" smtClean="0"/>
              <a:t> / wzmacnia zespół jako całość.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9CD0DBFC-CAA6-4C6D-AE9B-4FFCB844C50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39891" y="2141130"/>
            <a:ext cx="3945280" cy="2575740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14918" y="6125867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635" y="6307846"/>
            <a:ext cx="1755570" cy="398758"/>
          </a:xfrm>
          <a:prstGeom prst="rect">
            <a:avLst/>
          </a:prstGeom>
        </p:spPr>
      </p:pic>
      <p:sp>
        <p:nvSpPr>
          <p:cNvPr id="17" name="CasellaDiTesto 17"/>
          <p:cNvSpPr txBox="1"/>
          <p:nvPr/>
        </p:nvSpPr>
        <p:spPr>
          <a:xfrm>
            <a:off x="7335682" y="6154754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92898" y="6320908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1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200700"/>
            <a:ext cx="9314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 smtClean="0"/>
              <a:t>Podsumowując: lista kontrolna do samodzielnego sprawdzenia</a:t>
            </a:r>
            <a:endParaRPr lang="en-GB" sz="24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309413"/>
            <a:ext cx="11416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/>
              <a:t>Na podstawie wcześniejszych treści zachęcamy do ćwiczeń i ćwiczeń z Modelem SWOT. Spróbuj nakreślić mocne i słabe strony swojej własnej osobowości i zidentyfikować czynniki kontekstowe, które wyzwalają lub hamują Twój największy potencjał…</a:t>
            </a:r>
            <a:endParaRPr lang="en-GB" sz="20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graphicFrame>
        <p:nvGraphicFramePr>
          <p:cNvPr id="3" name="Tabella 3">
            <a:extLst>
              <a:ext uri="{FF2B5EF4-FFF2-40B4-BE49-F238E27FC236}">
                <a16:creationId xmlns="" xmlns:a16="http://schemas.microsoft.com/office/drawing/2014/main" id="{422D1347-3E79-4B07-A2A4-4E6EBB3E52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6965"/>
              </p:ext>
            </p:extLst>
          </p:nvPr>
        </p:nvGraphicFramePr>
        <p:xfrm>
          <a:off x="2032000" y="2585036"/>
          <a:ext cx="8128000" cy="311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1018999409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28501103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/>
                        <a:t>Siły</a:t>
                      </a:r>
                      <a:endParaRPr lang="it-IT" dirty="0"/>
                    </a:p>
                  </a:txBody>
                  <a:tcPr>
                    <a:solidFill>
                      <a:srgbClr val="E080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/>
                        <a:t>Słabości</a:t>
                      </a:r>
                      <a:endParaRPr lang="it-IT" dirty="0"/>
                    </a:p>
                  </a:txBody>
                  <a:tcPr>
                    <a:solidFill>
                      <a:srgbClr val="E080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06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…</a:t>
                      </a:r>
                    </a:p>
                    <a:p>
                      <a:pPr algn="l"/>
                      <a:endParaRPr lang="it-IT" dirty="0"/>
                    </a:p>
                    <a:p>
                      <a:pPr algn="l"/>
                      <a:endParaRPr lang="it-IT" dirty="0"/>
                    </a:p>
                    <a:p>
                      <a:pPr algn="l"/>
                      <a:endParaRPr lang="it-IT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…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21921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chemeClr val="bg1"/>
                          </a:solidFill>
                        </a:rPr>
                        <a:t>Szanse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080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chemeClr val="bg1"/>
                          </a:solidFill>
                        </a:rPr>
                        <a:t>Zagrożenia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080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8546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…</a:t>
                      </a:r>
                    </a:p>
                    <a:p>
                      <a:pPr algn="l"/>
                      <a:endParaRPr lang="it-IT" dirty="0"/>
                    </a:p>
                    <a:p>
                      <a:pPr algn="l"/>
                      <a:endParaRPr lang="it-IT" dirty="0"/>
                    </a:p>
                    <a:p>
                      <a:pPr algn="l"/>
                      <a:endParaRPr lang="it-IT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it-IT" dirty="0"/>
                        <a:t>…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5476492"/>
                  </a:ext>
                </a:extLst>
              </a:tr>
            </a:tbl>
          </a:graphicData>
        </a:graphic>
      </p:graphicFrame>
      <p:sp>
        <p:nvSpPr>
          <p:cNvPr id="9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14918" y="6125867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635" y="6307846"/>
            <a:ext cx="1755570" cy="398758"/>
          </a:xfrm>
          <a:prstGeom prst="rect">
            <a:avLst/>
          </a:prstGeom>
        </p:spPr>
      </p:pic>
      <p:sp>
        <p:nvSpPr>
          <p:cNvPr id="17" name="CasellaDiTesto 17"/>
          <p:cNvSpPr txBox="1"/>
          <p:nvPr/>
        </p:nvSpPr>
        <p:spPr>
          <a:xfrm>
            <a:off x="7335682" y="6154754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92898" y="6320908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8CF944C-90D7-4E05-A45D-9A021A21BA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2200" y="39200"/>
            <a:ext cx="3547601" cy="32556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EB9CAE6-1F3B-4B21-914E-48C152BC70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473" y="39200"/>
            <a:ext cx="2886891" cy="807606"/>
          </a:xfrm>
          <a:prstGeom prst="rect">
            <a:avLst/>
          </a:prstGeom>
        </p:spPr>
      </p:pic>
      <p:sp>
        <p:nvSpPr>
          <p:cNvPr id="8" name="CasellaDiTesto 11">
            <a:extLst>
              <a:ext uri="{FF2B5EF4-FFF2-40B4-BE49-F238E27FC236}">
                <a16:creationId xmlns="" xmlns:a16="http://schemas.microsoft.com/office/drawing/2014/main" id="{A40DE74E-6CAB-4B5B-BA23-508F110CA1BB}"/>
              </a:ext>
            </a:extLst>
          </p:cNvPr>
          <p:cNvSpPr txBox="1"/>
          <p:nvPr/>
        </p:nvSpPr>
        <p:spPr>
          <a:xfrm>
            <a:off x="264524" y="3227885"/>
            <a:ext cx="116629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/>
              <a:t>2.1 Samoświadomość i poczucie własnej skuteczności</a:t>
            </a:r>
          </a:p>
          <a:p>
            <a:pPr algn="ctr"/>
            <a:r>
              <a:rPr lang="pl-PL" sz="4400" b="1" dirty="0" smtClean="0"/>
              <a:t>2.1.C Wpływać na przebieg wydarzeń</a:t>
            </a:r>
            <a:endParaRPr lang="en-GB" sz="4400" b="1" dirty="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14918" y="6125867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635" y="6307846"/>
            <a:ext cx="1755570" cy="398758"/>
          </a:xfrm>
          <a:prstGeom prst="rect">
            <a:avLst/>
          </a:prstGeom>
        </p:spPr>
      </p:pic>
      <p:sp>
        <p:nvSpPr>
          <p:cNvPr id="12" name="CasellaDiTesto 17"/>
          <p:cNvSpPr txBox="1"/>
          <p:nvPr/>
        </p:nvSpPr>
        <p:spPr>
          <a:xfrm>
            <a:off x="7335682" y="6154754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92898" y="6320908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8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 smtClean="0"/>
              <a:t>Porządkowanie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rzeczy</a:t>
            </a:r>
            <a:r>
              <a:rPr lang="en-GB" sz="4800" b="1" dirty="0" smtClean="0"/>
              <a:t>…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/>
              <a:t>To, co właśnie powiedziałem o samoświadomości, własnej skuteczności i SWOT, znajdź konkretne rozwiązanie w zakresie sposobów, w jakie możesz być w stanie wygenerować pozytywny wpływ na wydarzenia i ludzi.</a:t>
            </a:r>
            <a:endParaRPr lang="en-GB" sz="3200" dirty="0"/>
          </a:p>
          <a:p>
            <a:pPr algn="just"/>
            <a:endParaRPr lang="en-GB" sz="3200" dirty="0"/>
          </a:p>
          <a:p>
            <a:pPr algn="just"/>
            <a:endParaRPr lang="en-GB" sz="3200" dirty="0"/>
          </a:p>
          <a:p>
            <a:pPr algn="just"/>
            <a:endParaRPr lang="pl-PL" sz="3200" dirty="0" smtClean="0"/>
          </a:p>
          <a:p>
            <a:pPr algn="just"/>
            <a:r>
              <a:rPr lang="pl-PL" sz="3200" dirty="0" smtClean="0"/>
              <a:t>Zawsze miej oko na to, co dzieje się wokół ciebie, przetestuj plan B i przygotuj się na najgorsze.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D4D18F89-335B-4887-BE40-032CF82AB00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1868" y="3248391"/>
            <a:ext cx="1562100" cy="1609725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14918" y="6125867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635" y="6307846"/>
            <a:ext cx="1755570" cy="398758"/>
          </a:xfrm>
          <a:prstGeom prst="rect">
            <a:avLst/>
          </a:prstGeom>
        </p:spPr>
      </p:pic>
      <p:sp>
        <p:nvSpPr>
          <p:cNvPr id="17" name="CasellaDiTesto 17"/>
          <p:cNvSpPr txBox="1"/>
          <p:nvPr/>
        </p:nvSpPr>
        <p:spPr>
          <a:xfrm>
            <a:off x="7335682" y="6154754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92898" y="6320908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 smtClean="0"/>
              <a:t>Krótkie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podsumowanie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0" y="1460139"/>
            <a:ext cx="917080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pl-PL" sz="3200" dirty="0" smtClean="0"/>
              <a:t>Ocena i ocena twojego S / W ujawniają główne (nie) funkcjonalności twojego działania;</a:t>
            </a:r>
          </a:p>
          <a:p>
            <a:pPr marL="514350" indent="-514350" algn="just">
              <a:buFont typeface="+mj-lt"/>
              <a:buAutoNum type="arabicPeriod"/>
            </a:pPr>
            <a:endParaRPr lang="pl-PL" sz="32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pl-PL" sz="3200" dirty="0" smtClean="0"/>
              <a:t>Dzięki tym rozważaniom uzyskasz dużą biegłość na wielu poziomach umiejętności społecznych…… </a:t>
            </a:r>
          </a:p>
          <a:p>
            <a:pPr marL="514350" indent="-514350" algn="just">
              <a:buFont typeface="+mj-lt"/>
              <a:buAutoNum type="arabicPeriod"/>
            </a:pPr>
            <a:endParaRPr lang="pl-PL" sz="32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pl-PL" sz="3200" dirty="0" smtClean="0"/>
              <a:t>To z kolei pomoże Ci być bardziej wydajnym i skutecznym jako przedsiębiorca i lider.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BA5C0DB6-E3D3-4049-9F73-F6D80093571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07281" y="1377684"/>
            <a:ext cx="1288869" cy="133383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9DDE32B5-892D-4A3D-A1B3-0EFE9B9FCDD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94601" y="2996921"/>
            <a:ext cx="1803628" cy="141911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CB948671-32B0-4406-B8B1-E2F1CF529FB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07607" y="4629173"/>
            <a:ext cx="1328737" cy="992163"/>
          </a:xfrm>
          <a:prstGeom prst="rect">
            <a:avLst/>
          </a:prstGeom>
        </p:spPr>
      </p:pic>
      <p:sp>
        <p:nvSpPr>
          <p:cNvPr id="16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14918" y="6125867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635" y="6307846"/>
            <a:ext cx="1755570" cy="398758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7335682" y="6154754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92898" y="6320908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0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 smtClean="0"/>
              <a:t>Uważaj</a:t>
            </a:r>
            <a:r>
              <a:rPr lang="en-GB" sz="4800" b="1" dirty="0" smtClean="0"/>
              <a:t>, </a:t>
            </a:r>
            <a:r>
              <a:rPr lang="en-GB" sz="4800" b="1" dirty="0" err="1" smtClean="0"/>
              <a:t>jak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chodzisz</a:t>
            </a:r>
            <a:r>
              <a:rPr lang="en-GB" sz="4800" b="1" dirty="0" smtClean="0"/>
              <a:t>…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/>
              <a:t>Nie trać czujności: jeśli wszystko idzie zgodnie z oczekiwaniami, nie oznacza to, że zawsze tak będzie.</a:t>
            </a:r>
          </a:p>
          <a:p>
            <a:pPr algn="just"/>
            <a:endParaRPr lang="pl-PL" sz="3200" dirty="0" smtClean="0"/>
          </a:p>
          <a:p>
            <a:pPr algn="just"/>
            <a:r>
              <a:rPr lang="pl-PL" sz="3200" dirty="0" smtClean="0"/>
              <a:t>Niepowodzenia są tuż za rogiem i możesz nie być w stanie ich zobaczyć; ocenić niepewność wynikającą z kontekstu operacyjnego i nigdy nie przyjmować niczego za pewnik.</a:t>
            </a:r>
          </a:p>
          <a:p>
            <a:pPr algn="just"/>
            <a:endParaRPr lang="pl-PL" sz="3200" dirty="0" smtClean="0"/>
          </a:p>
          <a:p>
            <a:pPr algn="just"/>
            <a:r>
              <a:rPr lang="pl-PL" sz="3200" dirty="0" smtClean="0"/>
              <a:t>Uważaj na sygnały ostrzegawcze i przygotuj się do zastosowania środków zaradczych.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67A25D40-DA09-4DE2-ACF7-7B43B4C1F6B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42296" y="0"/>
            <a:ext cx="855278" cy="855278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14918" y="6125867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635" y="6307846"/>
            <a:ext cx="1755570" cy="398758"/>
          </a:xfrm>
          <a:prstGeom prst="rect">
            <a:avLst/>
          </a:prstGeom>
        </p:spPr>
      </p:pic>
      <p:sp>
        <p:nvSpPr>
          <p:cNvPr id="17" name="CasellaDiTesto 17"/>
          <p:cNvSpPr txBox="1"/>
          <p:nvPr/>
        </p:nvSpPr>
        <p:spPr>
          <a:xfrm>
            <a:off x="7335682" y="6154754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92898" y="6320908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1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30890" y="130362"/>
            <a:ext cx="9314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b="1" dirty="0" smtClean="0"/>
              <a:t>Poczucie własnej skuteczności: poszukiwanie definicji</a:t>
            </a:r>
            <a:endParaRPr lang="en-GB" sz="32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81563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/>
              <a:t>Pierwotnie zaproponowana przez kanadyjskiego psychologa Alberta Bandurę koncepcja poczucia własnej skuteczności odnosi się do:</a:t>
            </a:r>
          </a:p>
          <a:p>
            <a:pPr algn="just"/>
            <a:endParaRPr lang="pl-PL" sz="3200" dirty="0" smtClean="0"/>
          </a:p>
          <a:p>
            <a:pPr algn="just"/>
            <a:r>
              <a:rPr lang="pl-PL" sz="3200" dirty="0" smtClean="0"/>
              <a:t>„Jak dobrze można wykonać działania wymagane do radzenia sobie z potencjalnymi sytuacjami”.</a:t>
            </a:r>
          </a:p>
          <a:p>
            <a:pPr algn="just"/>
            <a:endParaRPr lang="en-GB" sz="3200" dirty="0"/>
          </a:p>
          <a:p>
            <a:pPr algn="just"/>
            <a:r>
              <a:rPr lang="pl-PL" sz="1600" dirty="0" smtClean="0"/>
              <a:t>Źródło</a:t>
            </a:r>
            <a:r>
              <a:rPr lang="en-GB" sz="1600" dirty="0" smtClean="0"/>
              <a:t>: </a:t>
            </a:r>
            <a:r>
              <a:rPr lang="en-GB" sz="1600" dirty="0"/>
              <a:t>Bandura, Albert (1982). "Self-efficacy mechanism in human agency". American Psychologist. 37 (2): 122–147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2" name="Immagine 1">
            <a:hlinkClick r:id="rId3"/>
            <a:extLst>
              <a:ext uri="{FF2B5EF4-FFF2-40B4-BE49-F238E27FC236}">
                <a16:creationId xmlns="" xmlns:a16="http://schemas.microsoft.com/office/drawing/2014/main" id="{284D440B-816B-42C4-853D-C3074A2CB73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56469" y="1460139"/>
            <a:ext cx="3048000" cy="4114800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14918" y="6125867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635" y="6307846"/>
            <a:ext cx="1755570" cy="398758"/>
          </a:xfrm>
          <a:prstGeom prst="rect">
            <a:avLst/>
          </a:prstGeom>
        </p:spPr>
      </p:pic>
      <p:sp>
        <p:nvSpPr>
          <p:cNvPr id="17" name="CasellaDiTesto 17"/>
          <p:cNvSpPr txBox="1"/>
          <p:nvPr/>
        </p:nvSpPr>
        <p:spPr>
          <a:xfrm>
            <a:off x="7335682" y="6154754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92898" y="6320908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2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 smtClean="0"/>
              <a:t>Uważaj</a:t>
            </a:r>
            <a:r>
              <a:rPr lang="en-GB" sz="4800" b="1" dirty="0" smtClean="0"/>
              <a:t>, </a:t>
            </a:r>
            <a:r>
              <a:rPr lang="en-GB" sz="4800" b="1" dirty="0" err="1" smtClean="0"/>
              <a:t>jak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chodzisz</a:t>
            </a:r>
            <a:r>
              <a:rPr lang="en-GB" sz="4800" b="1" dirty="0" smtClean="0"/>
              <a:t>…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/>
              <a:t>Nie bój się być zbyt nieadekwatnym:</a:t>
            </a:r>
          </a:p>
          <a:p>
            <a:pPr algn="just"/>
            <a:endParaRPr lang="en-GB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3200" dirty="0" smtClean="0"/>
              <a:t>Przeprowadź swoje badania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3200" dirty="0" smtClean="0"/>
              <a:t>Nauka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3200" dirty="0" smtClean="0"/>
              <a:t>Zwróć uwagę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3200" dirty="0" smtClean="0"/>
              <a:t>Słuchaj i ucz się od tego, kto to zrobił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3200" dirty="0" smtClean="0"/>
              <a:t>Weź cenne lekcje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3200" dirty="0" smtClean="0"/>
              <a:t>Szanuj swoje winy i obowiązki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3200" dirty="0" smtClean="0"/>
              <a:t>Pozostań pokorny</a:t>
            </a:r>
            <a:endParaRPr lang="en-GB" sz="3200" i="1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DF60C0FD-8AC7-454B-8F98-69D40C27333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4918" y="1061856"/>
            <a:ext cx="4957762" cy="2688209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14918" y="6125867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635" y="6307846"/>
            <a:ext cx="1755570" cy="398758"/>
          </a:xfrm>
          <a:prstGeom prst="rect">
            <a:avLst/>
          </a:prstGeom>
        </p:spPr>
      </p:pic>
      <p:sp>
        <p:nvSpPr>
          <p:cNvPr id="17" name="CasellaDiTesto 17"/>
          <p:cNvSpPr txBox="1"/>
          <p:nvPr/>
        </p:nvSpPr>
        <p:spPr>
          <a:xfrm>
            <a:off x="7335682" y="6154754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92898" y="6320908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3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800" b="1" dirty="0" smtClean="0"/>
              <a:t>… A jeśli nic nie działa?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411981" y="1235947"/>
            <a:ext cx="1139248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dirty="0" smtClean="0"/>
              <a:t>Jest to konkretna możliwość, że pomimo wszystkich twoich wysiłków nadal nie możesz wywrzeć wpływu. W takich przypadkach wróć do deski kreślarskiej, spróbuj odpowiedzieć sobie na kilka pytań:</a:t>
            </a:r>
          </a:p>
          <a:p>
            <a:pPr algn="just"/>
            <a:endParaRPr lang="en-GB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3100" dirty="0" smtClean="0"/>
              <a:t>Czy przeceniłem swoje mocne strony? Jeśli tak, za czym tęskniłem?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3100" dirty="0" smtClean="0"/>
              <a:t>Czy nie doceniłem swoich słabości? Jeśli tak, za czym tęskniłem?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3100" dirty="0" smtClean="0"/>
              <a:t>Czy jestem wystarczająco świadomy kontekstów, które mnie otaczają?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3100" dirty="0" smtClean="0"/>
              <a:t>Czy jestem wystarczająco wydajny w tym, co robię? Czy jest sposób, bym mógł popchnąć się do przodu?</a:t>
            </a:r>
            <a:endParaRPr lang="en-GB" sz="31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73D6A153-6BCF-40E9-8D62-D653D5CBE45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66515" y="2210479"/>
            <a:ext cx="782596" cy="857251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14918" y="6125867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635" y="6307846"/>
            <a:ext cx="1755570" cy="398758"/>
          </a:xfrm>
          <a:prstGeom prst="rect">
            <a:avLst/>
          </a:prstGeom>
        </p:spPr>
      </p:pic>
      <p:sp>
        <p:nvSpPr>
          <p:cNvPr id="17" name="CasellaDiTesto 17"/>
          <p:cNvSpPr txBox="1"/>
          <p:nvPr/>
        </p:nvSpPr>
        <p:spPr>
          <a:xfrm>
            <a:off x="7335682" y="6154754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92898" y="6320908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5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800" b="1" dirty="0" smtClean="0"/>
              <a:t>Więcej informacji </a:t>
            </a:r>
            <a:r>
              <a:rPr lang="en-US" sz="4800" b="1" dirty="0" smtClean="0"/>
              <a:t>…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427725" y="1128543"/>
            <a:ext cx="838467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/>
              <a:t>Poczucie własnej skuteczności wpływa na zachowanie człowieka w każdym aspekcie życia społecznego (praca, relacje sentymentalne itp.).</a:t>
            </a:r>
          </a:p>
          <a:p>
            <a:pPr algn="just"/>
            <a:r>
              <a:rPr lang="pl-PL" sz="3200" dirty="0" smtClean="0"/>
              <a:t>Reprezentując ogólny system przekonań, które dana osoba posiada, jako środek stymulujący zmiany w jej życiu, postrzeganie własnej skuteczności będzie najprawdopodobniej najbardziej wpływową zmienną wpływającą na jej wybory i wyzwania, na jakie jest gotowa stawić czoła. 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924CC8D5-D094-45B4-8079-88E18970CA4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02881" y="2280658"/>
            <a:ext cx="3289119" cy="2276587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14918" y="6125867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635" y="6307846"/>
            <a:ext cx="1755570" cy="398758"/>
          </a:xfrm>
          <a:prstGeom prst="rect">
            <a:avLst/>
          </a:prstGeom>
        </p:spPr>
      </p:pic>
      <p:sp>
        <p:nvSpPr>
          <p:cNvPr id="17" name="CasellaDiTesto 17"/>
          <p:cNvSpPr txBox="1"/>
          <p:nvPr/>
        </p:nvSpPr>
        <p:spPr>
          <a:xfrm>
            <a:off x="7335682" y="6154754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92898" y="6320908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2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/>
              <a:t>Implikacje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dla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przedsiębiorców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37288" y="1178785"/>
            <a:ext cx="790235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/>
              <a:t>Własna skuteczność jest bardzo istotna dla przedsiębiorców o ugruntowanej pozycji (a zwłaszcza dla aspirujących), ponieważ wzmacnia ich zdolność do skutecznego i wywierania wpływu w środowisku operacyjnym / biznesowym. </a:t>
            </a:r>
          </a:p>
          <a:p>
            <a:pPr algn="just"/>
            <a:r>
              <a:rPr lang="pl-PL" sz="3200" dirty="0" smtClean="0"/>
              <a:t>Zdrowy sposób myślenia o własnej skuteczności wzmacnia kompetencje przedsiębiorcy do działania z pewnością siebie, skutecznością i motywacją.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5D0B8ED4-784B-4762-8190-1B6AEED96BD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44862" y="1969119"/>
            <a:ext cx="2988059" cy="2919761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14918" y="6125867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635" y="6307846"/>
            <a:ext cx="1755570" cy="398758"/>
          </a:xfrm>
          <a:prstGeom prst="rect">
            <a:avLst/>
          </a:prstGeom>
        </p:spPr>
      </p:pic>
      <p:sp>
        <p:nvSpPr>
          <p:cNvPr id="17" name="CasellaDiTesto 17"/>
          <p:cNvSpPr txBox="1"/>
          <p:nvPr/>
        </p:nvSpPr>
        <p:spPr>
          <a:xfrm>
            <a:off x="7335682" y="6154754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92898" y="6320908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6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/>
              <a:t>Samoświadomość</a:t>
            </a:r>
            <a:r>
              <a:rPr lang="en-US" sz="4000" b="1" dirty="0" smtClean="0"/>
              <a:t>: </a:t>
            </a:r>
            <a:r>
              <a:rPr lang="en-US" sz="4000" b="1" dirty="0" err="1" smtClean="0"/>
              <a:t>poszukiwanie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definicji</a:t>
            </a:r>
            <a:endParaRPr lang="en-GB" sz="40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0" y="1460139"/>
            <a:ext cx="1142933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/>
              <a:t>Korzenie samoświadomości sięgają filozofii greckiej; koncepcja ta stała się później (i nadal jest) głównym tematem zainteresowania społeczności psychologów i neurobiologów.</a:t>
            </a:r>
          </a:p>
          <a:p>
            <a:pPr algn="just"/>
            <a:endParaRPr lang="pl-PL" sz="3200" dirty="0" smtClean="0"/>
          </a:p>
          <a:p>
            <a:pPr algn="just"/>
            <a:r>
              <a:rPr lang="pl-PL" sz="3200" dirty="0" smtClean="0"/>
              <a:t>Główna teoria w tej dziedzinie głosi, że samoświadomość to stan umysłu, który umożliwia ludziom porównanie i ocenę ich obecnych standardów z ich wewnętrznymi (i osobistymi) oczekiwaniami.</a:t>
            </a:r>
          </a:p>
          <a:p>
            <a:pPr algn="just"/>
            <a:endParaRPr lang="en-GB" sz="3200" dirty="0"/>
          </a:p>
          <a:p>
            <a:pPr algn="just"/>
            <a:r>
              <a:rPr lang="pl-PL" sz="1600" dirty="0" smtClean="0"/>
              <a:t>Źródło</a:t>
            </a:r>
            <a:r>
              <a:rPr lang="en-GB" sz="1600" dirty="0" smtClean="0"/>
              <a:t>: </a:t>
            </a:r>
            <a:r>
              <a:rPr lang="en-GB" sz="1600" dirty="0"/>
              <a:t>“A theory of objective self-awareness”, 1972, S. Duval &amp; R. Wick Lund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14918" y="6125867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635" y="6307846"/>
            <a:ext cx="1755570" cy="398758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335682" y="6154754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92898" y="6320908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2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800" b="1" dirty="0" smtClean="0"/>
              <a:t>Więcej ogółów</a:t>
            </a:r>
            <a:r>
              <a:rPr lang="en-GB" sz="4800" b="1" dirty="0" smtClean="0"/>
              <a:t>…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/>
              <a:t>Będąc samoświadomością tak potężnym środkiem do głębokiego zrozumienia własnych emocji, siły i słabości, teoria Bandury dotycząca poczucia własnej skuteczności jest w rzeczywistości jedną (spośród wielu) bezpośrednich implikacji tej koncepcji.</a:t>
            </a:r>
          </a:p>
          <a:p>
            <a:pPr algn="just"/>
            <a:endParaRPr lang="pl-PL" sz="3200" dirty="0" smtClean="0"/>
          </a:p>
          <a:p>
            <a:pPr algn="just"/>
            <a:r>
              <a:rPr lang="pl-PL" sz="3200" dirty="0" smtClean="0"/>
              <a:t>Samoświadomość wyzwala projektowanie i „inżynierię” spójnej odpowiedzi na stan potrzeby - niezależnie od kontekstu, z którego pochodzi (rodzina, biznes itp.).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3E9A3A77-870C-490A-83F3-E685EC1626B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99445" y="4830773"/>
            <a:ext cx="2105024" cy="1517468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14918" y="6125867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635" y="6307846"/>
            <a:ext cx="1755570" cy="398758"/>
          </a:xfrm>
          <a:prstGeom prst="rect">
            <a:avLst/>
          </a:prstGeom>
        </p:spPr>
      </p:pic>
      <p:sp>
        <p:nvSpPr>
          <p:cNvPr id="17" name="CasellaDiTesto 17"/>
          <p:cNvSpPr txBox="1"/>
          <p:nvPr/>
        </p:nvSpPr>
        <p:spPr>
          <a:xfrm>
            <a:off x="7335682" y="6154754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92898" y="6320908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3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 smtClean="0"/>
              <a:t>Implikacje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dla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przedsiębiorców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84850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/>
              <a:t>Samoświadomi przedsiębiorcy zachowują się rzetelnie, z przywództwem i inteligencją emocjonalną.</a:t>
            </a:r>
          </a:p>
          <a:p>
            <a:pPr algn="just"/>
            <a:endParaRPr lang="pl-PL" sz="3200" dirty="0" smtClean="0"/>
          </a:p>
          <a:p>
            <a:pPr algn="just"/>
            <a:r>
              <a:rPr lang="pl-PL" sz="3200" dirty="0" smtClean="0"/>
              <a:t>Zapewniają im i innym najbardziej etyczne, zrównoważone i innowacyjne środowisko pracy; wykorzystując dogłębne zrozumienie swoich obowiązków moralnych, możliwości i intymnych tożsamości każdego z nich.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CEA24AAC-EBE2-455B-9652-33679FA2AC1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79891" y="2350368"/>
            <a:ext cx="2985666" cy="2030713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14918" y="6125867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635" y="6307846"/>
            <a:ext cx="1755570" cy="398758"/>
          </a:xfrm>
          <a:prstGeom prst="rect">
            <a:avLst/>
          </a:prstGeom>
        </p:spPr>
      </p:pic>
      <p:sp>
        <p:nvSpPr>
          <p:cNvPr id="17" name="CasellaDiTesto 17"/>
          <p:cNvSpPr txBox="1"/>
          <p:nvPr/>
        </p:nvSpPr>
        <p:spPr>
          <a:xfrm>
            <a:off x="7335682" y="6154754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92898" y="6320908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6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 smtClean="0"/>
              <a:t>Połączenie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tych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dwóch</a:t>
            </a:r>
            <a:r>
              <a:rPr lang="en-GB" sz="4800" b="1" dirty="0" smtClean="0"/>
              <a:t>…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27241" y="1550575"/>
            <a:ext cx="78822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dirty="0" smtClean="0"/>
              <a:t>… Stwarza przedsiębiorcom możliwość zrozumienia i uświadomienia sobie ich roli jako dowódców i do działania zgodnie z tym, w sposób skuteczny, </a:t>
            </a:r>
            <a:r>
              <a:rPr lang="pl-PL" sz="2800" dirty="0" err="1" smtClean="0"/>
              <a:t>skuteczny</a:t>
            </a:r>
            <a:r>
              <a:rPr lang="pl-PL" sz="2800" dirty="0" smtClean="0"/>
              <a:t> i etyczny. </a:t>
            </a:r>
            <a:r>
              <a:rPr lang="pl-PL" sz="2800" b="1" dirty="0" smtClean="0"/>
              <a:t>Poczucie własnej skuteczności </a:t>
            </a:r>
            <a:r>
              <a:rPr lang="pl-PL" sz="2800" dirty="0" smtClean="0"/>
              <a:t>i </a:t>
            </a:r>
            <a:r>
              <a:rPr lang="pl-PL" sz="2800" b="1" dirty="0" smtClean="0"/>
              <a:t>samoświadomość</a:t>
            </a:r>
            <a:r>
              <a:rPr lang="pl-PL" sz="2800" dirty="0" smtClean="0"/>
              <a:t> to dwie główne siły napędowe umożliwiające jasne określenie Twoich potrzeb i aspiracji; planuj ustrukturyzowane ścieżki, aby je osiągnąć i pielęgnuj swoje motywacje w trakcie całego procesu.</a:t>
            </a:r>
            <a:endParaRPr lang="en-GB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F8A60843-97A5-4EA9-B4F7-DC556413B2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3681" y="2197714"/>
            <a:ext cx="3531490" cy="2462571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14918" y="6125867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635" y="6307846"/>
            <a:ext cx="1755570" cy="398758"/>
          </a:xfrm>
          <a:prstGeom prst="rect">
            <a:avLst/>
          </a:prstGeom>
        </p:spPr>
      </p:pic>
      <p:sp>
        <p:nvSpPr>
          <p:cNvPr id="17" name="CasellaDiTesto 17"/>
          <p:cNvSpPr txBox="1"/>
          <p:nvPr/>
        </p:nvSpPr>
        <p:spPr>
          <a:xfrm>
            <a:off x="7335682" y="6154754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92898" y="6320908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4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8CF944C-90D7-4E05-A45D-9A021A21BA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2200" y="39200"/>
            <a:ext cx="3547601" cy="32556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EB9CAE6-1F3B-4B21-914E-48C152BC70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473" y="148123"/>
            <a:ext cx="2886891" cy="807606"/>
          </a:xfrm>
          <a:prstGeom prst="rect">
            <a:avLst/>
          </a:prstGeom>
        </p:spPr>
      </p:pic>
      <p:sp>
        <p:nvSpPr>
          <p:cNvPr id="8" name="CasellaDiTesto 11">
            <a:extLst>
              <a:ext uri="{FF2B5EF4-FFF2-40B4-BE49-F238E27FC236}">
                <a16:creationId xmlns="" xmlns:a16="http://schemas.microsoft.com/office/drawing/2014/main" id="{A40DE74E-6CAB-4B5B-BA23-508F110CA1BB}"/>
              </a:ext>
            </a:extLst>
          </p:cNvPr>
          <p:cNvSpPr txBox="1"/>
          <p:nvPr/>
        </p:nvSpPr>
        <p:spPr>
          <a:xfrm>
            <a:off x="264524" y="3227885"/>
            <a:ext cx="116629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/>
              <a:t>2.1 Samoświadomość i poczucie własnej skuteczności</a:t>
            </a:r>
          </a:p>
          <a:p>
            <a:pPr algn="ctr"/>
            <a:r>
              <a:rPr lang="pl-PL" sz="4400" b="1" dirty="0" smtClean="0"/>
              <a:t>2.1.B Określ swoje mocne i słabe strony</a:t>
            </a:r>
            <a:endParaRPr lang="en-GB" sz="4400" b="1" dirty="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14918" y="6125867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635" y="6307846"/>
            <a:ext cx="1755570" cy="398758"/>
          </a:xfrm>
          <a:prstGeom prst="rect">
            <a:avLst/>
          </a:prstGeom>
        </p:spPr>
      </p:pic>
      <p:sp>
        <p:nvSpPr>
          <p:cNvPr id="12" name="CasellaDiTesto 17"/>
          <p:cNvSpPr txBox="1"/>
          <p:nvPr/>
        </p:nvSpPr>
        <p:spPr>
          <a:xfrm>
            <a:off x="7335682" y="6154754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92898" y="6320908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5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3005</Words>
  <Application>Microsoft Office PowerPoint</Application>
  <PresentationFormat>Widescreen</PresentationFormat>
  <Paragraphs>146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riccardo di marco</dc:creator>
  <cp:lastModifiedBy>Windows User</cp:lastModifiedBy>
  <cp:revision>102</cp:revision>
  <dcterms:created xsi:type="dcterms:W3CDTF">2020-06-03T14:30:57Z</dcterms:created>
  <dcterms:modified xsi:type="dcterms:W3CDTF">2022-06-14T09:14:24Z</dcterms:modified>
</cp:coreProperties>
</file>