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63" r:id="rId2"/>
    <p:sldId id="264" r:id="rId3"/>
    <p:sldId id="265" r:id="rId4"/>
    <p:sldId id="266" r:id="rId5"/>
    <p:sldId id="267" r:id="rId6"/>
    <p:sldId id="28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4" r:id="rId17"/>
    <p:sldId id="286" r:id="rId18"/>
    <p:sldId id="278" r:id="rId19"/>
    <p:sldId id="287" r:id="rId20"/>
    <p:sldId id="279" r:id="rId21"/>
    <p:sldId id="280" r:id="rId22"/>
    <p:sldId id="281" r:id="rId23"/>
    <p:sldId id="289" r:id="rId24"/>
    <p:sldId id="296" r:id="rId25"/>
    <p:sldId id="297" r:id="rId26"/>
    <p:sldId id="288" r:id="rId27"/>
    <p:sldId id="299" r:id="rId28"/>
    <p:sldId id="291" r:id="rId29"/>
    <p:sldId id="292" r:id="rId30"/>
    <p:sldId id="293" r:id="rId31"/>
    <p:sldId id="294" r:id="rId32"/>
    <p:sldId id="295" r:id="rId33"/>
    <p:sldId id="300" r:id="rId34"/>
    <p:sldId id="306" r:id="rId35"/>
    <p:sldId id="301" r:id="rId36"/>
    <p:sldId id="305" r:id="rId37"/>
    <p:sldId id="302" r:id="rId38"/>
    <p:sldId id="307" r:id="rId39"/>
    <p:sldId id="303" r:id="rId40"/>
    <p:sldId id="304" r:id="rId41"/>
    <p:sldId id="308" r:id="rId42"/>
    <p:sldId id="309" r:id="rId43"/>
    <p:sldId id="310" r:id="rId44"/>
    <p:sldId id="311" r:id="rId45"/>
    <p:sldId id="312" r:id="rId46"/>
    <p:sldId id="277" r:id="rId47"/>
    <p:sldId id="31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di marco" initials="rdm" lastIdx="1" clrIdx="0">
    <p:extLst>
      <p:ext uri="{19B8F6BF-5375-455C-9EA6-DF929625EA0E}">
        <p15:presenceInfo xmlns:p15="http://schemas.microsoft.com/office/powerpoint/2012/main" userId="5bc2f121f2b678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E08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0" autoAdjust="0"/>
    <p:restoredTop sz="85155" autoAdjust="0"/>
  </p:normalViewPr>
  <p:slideViewPr>
    <p:cSldViewPr snapToGrid="0">
      <p:cViewPr varScale="1">
        <p:scale>
          <a:sx n="60" d="100"/>
          <a:sy n="60" d="100"/>
        </p:scale>
        <p:origin x="9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01AD3-815C-458B-9947-72AA2AC2080E}" type="doc">
      <dgm:prSet loTypeId="urn:microsoft.com/office/officeart/2005/8/layout/pyramid4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4FC5A5D6-D804-4C09-B7F5-B5DE8C783424}">
      <dgm:prSet phldrT="[Text]" custT="1"/>
      <dgm:spPr/>
      <dgm:t>
        <a:bodyPr/>
        <a:lstStyle/>
        <a:p>
          <a:r>
            <a:rPr lang="en-US" sz="1600" b="1" dirty="0"/>
            <a:t>pianeta </a:t>
          </a:r>
          <a:endParaRPr lang="de-DE" sz="1600" b="1" dirty="0"/>
        </a:p>
      </dgm:t>
    </dgm:pt>
    <dgm:pt modelId="{2078972F-4C60-4BA3-BE4C-430D60A8487A}" type="parTrans" cxnId="{90A3C5B7-31C3-4461-AA52-5D5FAA5B791B}">
      <dgm:prSet/>
      <dgm:spPr/>
      <dgm:t>
        <a:bodyPr/>
        <a:lstStyle/>
        <a:p>
          <a:endParaRPr lang="de-DE"/>
        </a:p>
      </dgm:t>
    </dgm:pt>
    <dgm:pt modelId="{ABCFA253-77AF-4894-829E-71803A89A6A0}" type="sibTrans" cxnId="{90A3C5B7-31C3-4461-AA52-5D5FAA5B791B}">
      <dgm:prSet/>
      <dgm:spPr/>
      <dgm:t>
        <a:bodyPr/>
        <a:lstStyle/>
        <a:p>
          <a:endParaRPr lang="de-DE"/>
        </a:p>
      </dgm:t>
    </dgm:pt>
    <dgm:pt modelId="{600427D8-265D-44E2-8B9F-0E8C4E4B01BA}">
      <dgm:prSet phldrT="[Text]" custT="1"/>
      <dgm:spPr/>
      <dgm:t>
        <a:bodyPr/>
        <a:lstStyle/>
        <a:p>
          <a:r>
            <a:rPr lang="en-US" sz="1600" b="1" dirty="0"/>
            <a:t>profitto </a:t>
          </a:r>
          <a:endParaRPr lang="de-DE" sz="1600" b="1" dirty="0"/>
        </a:p>
      </dgm:t>
    </dgm:pt>
    <dgm:pt modelId="{4AFF8015-724A-4218-8F9C-7F78929F9EA4}" type="parTrans" cxnId="{CDA483D4-0BA0-4617-A210-F6EF3FF884C0}">
      <dgm:prSet/>
      <dgm:spPr/>
      <dgm:t>
        <a:bodyPr/>
        <a:lstStyle/>
        <a:p>
          <a:endParaRPr lang="de-DE"/>
        </a:p>
      </dgm:t>
    </dgm:pt>
    <dgm:pt modelId="{29D4CFB3-6A8A-45BC-897F-A16B9237FEE9}" type="sibTrans" cxnId="{CDA483D4-0BA0-4617-A210-F6EF3FF884C0}">
      <dgm:prSet/>
      <dgm:spPr/>
      <dgm:t>
        <a:bodyPr/>
        <a:lstStyle/>
        <a:p>
          <a:endParaRPr lang="de-DE"/>
        </a:p>
      </dgm:t>
    </dgm:pt>
    <dgm:pt modelId="{D616750F-FA5A-4BBD-913D-CE6B0D65DF5A}">
      <dgm:prSet phldrT="[Text]" custT="1"/>
      <dgm:spPr/>
      <dgm:t>
        <a:bodyPr/>
        <a:lstStyle/>
        <a:p>
          <a:endParaRPr lang="de-DE" sz="1400" b="1" dirty="0"/>
        </a:p>
        <a:p>
          <a:r>
            <a:rPr lang="en-GB" sz="1600" b="1" noProof="0" dirty="0"/>
            <a:t>Le decisioni etiche sono influenzate da ...</a:t>
          </a:r>
        </a:p>
      </dgm:t>
    </dgm:pt>
    <dgm:pt modelId="{98CEDF28-49C9-4301-B7A1-AADF2F5ACF26}" type="parTrans" cxnId="{EC2BA68F-FBAC-43FB-B770-C24C3B649E77}">
      <dgm:prSet/>
      <dgm:spPr/>
      <dgm:t>
        <a:bodyPr/>
        <a:lstStyle/>
        <a:p>
          <a:endParaRPr lang="de-DE"/>
        </a:p>
      </dgm:t>
    </dgm:pt>
    <dgm:pt modelId="{D24DC58E-6E95-45C8-9557-A9387142930F}" type="sibTrans" cxnId="{EC2BA68F-FBAC-43FB-B770-C24C3B649E77}">
      <dgm:prSet/>
      <dgm:spPr/>
      <dgm:t>
        <a:bodyPr/>
        <a:lstStyle/>
        <a:p>
          <a:endParaRPr lang="de-DE"/>
        </a:p>
      </dgm:t>
    </dgm:pt>
    <dgm:pt modelId="{9E4DB978-C2DD-4577-9992-1AAFBC868559}">
      <dgm:prSet phldrT="[Text]" custT="1"/>
      <dgm:spPr/>
      <dgm:t>
        <a:bodyPr/>
        <a:lstStyle/>
        <a:p>
          <a:r>
            <a:rPr lang="en-US" sz="1600" b="1" dirty="0"/>
            <a:t>società </a:t>
          </a:r>
          <a:endParaRPr lang="de-DE" sz="1600" b="1" dirty="0"/>
        </a:p>
      </dgm:t>
    </dgm:pt>
    <dgm:pt modelId="{32FFE71E-BA0E-4049-9111-AED79BD72FFE}" type="parTrans" cxnId="{A1AADF2A-7B32-448A-A462-E90A7A1F411F}">
      <dgm:prSet/>
      <dgm:spPr/>
      <dgm:t>
        <a:bodyPr/>
        <a:lstStyle/>
        <a:p>
          <a:endParaRPr lang="de-DE"/>
        </a:p>
      </dgm:t>
    </dgm:pt>
    <dgm:pt modelId="{A971AE27-A140-41FB-B5B1-1703CFD5D8B8}" type="sibTrans" cxnId="{A1AADF2A-7B32-448A-A462-E90A7A1F411F}">
      <dgm:prSet/>
      <dgm:spPr/>
      <dgm:t>
        <a:bodyPr/>
        <a:lstStyle/>
        <a:p>
          <a:endParaRPr lang="de-DE"/>
        </a:p>
      </dgm:t>
    </dgm:pt>
    <dgm:pt modelId="{937438F0-DE07-453A-BD0C-96D6DFD5852F}" type="pres">
      <dgm:prSet presAssocID="{FC901AD3-815C-458B-9947-72AA2AC2080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8A6577-9353-4D4C-944E-B3E67728D9E6}" type="pres">
      <dgm:prSet presAssocID="{FC901AD3-815C-458B-9947-72AA2AC2080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411BFD-E38F-45E0-9DB1-1A0D5BCEC155}" type="pres">
      <dgm:prSet presAssocID="{FC901AD3-815C-458B-9947-72AA2AC2080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5FEEA1-4861-4C73-8E97-83539262E145}" type="pres">
      <dgm:prSet presAssocID="{FC901AD3-815C-458B-9947-72AA2AC2080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C9BA88-C75B-4B4A-BCE6-570EAA0F3DE7}" type="pres">
      <dgm:prSet presAssocID="{FC901AD3-815C-458B-9947-72AA2AC2080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D27568D-3833-45F7-A11E-559A3ACAFCD3}" type="presOf" srcId="{600427D8-265D-44E2-8B9F-0E8C4E4B01BA}" destId="{09411BFD-E38F-45E0-9DB1-1A0D5BCEC155}" srcOrd="0" destOrd="0" presId="urn:microsoft.com/office/officeart/2005/8/layout/pyramid4"/>
    <dgm:cxn modelId="{4D424283-5892-47D1-A323-2184B2C963A6}" type="presOf" srcId="{9E4DB978-C2DD-4577-9992-1AAFBC868559}" destId="{69C9BA88-C75B-4B4A-BCE6-570EAA0F3DE7}" srcOrd="0" destOrd="0" presId="urn:microsoft.com/office/officeart/2005/8/layout/pyramid4"/>
    <dgm:cxn modelId="{E2784A4B-F653-4F2D-B1C7-DC69B6FA8003}" type="presOf" srcId="{FC901AD3-815C-458B-9947-72AA2AC2080E}" destId="{937438F0-DE07-453A-BD0C-96D6DFD5852F}" srcOrd="0" destOrd="0" presId="urn:microsoft.com/office/officeart/2005/8/layout/pyramid4"/>
    <dgm:cxn modelId="{EC2BA68F-FBAC-43FB-B770-C24C3B649E77}" srcId="{FC901AD3-815C-458B-9947-72AA2AC2080E}" destId="{D616750F-FA5A-4BBD-913D-CE6B0D65DF5A}" srcOrd="2" destOrd="0" parTransId="{98CEDF28-49C9-4301-B7A1-AADF2F5ACF26}" sibTransId="{D24DC58E-6E95-45C8-9557-A9387142930F}"/>
    <dgm:cxn modelId="{90A3C5B7-31C3-4461-AA52-5D5FAA5B791B}" srcId="{FC901AD3-815C-458B-9947-72AA2AC2080E}" destId="{4FC5A5D6-D804-4C09-B7F5-B5DE8C783424}" srcOrd="0" destOrd="0" parTransId="{2078972F-4C60-4BA3-BE4C-430D60A8487A}" sibTransId="{ABCFA253-77AF-4894-829E-71803A89A6A0}"/>
    <dgm:cxn modelId="{D08A1D36-5A2E-40EA-9AB7-3663C101E1C1}" type="presOf" srcId="{D616750F-FA5A-4BBD-913D-CE6B0D65DF5A}" destId="{F35FEEA1-4861-4C73-8E97-83539262E145}" srcOrd="0" destOrd="0" presId="urn:microsoft.com/office/officeart/2005/8/layout/pyramid4"/>
    <dgm:cxn modelId="{CDA483D4-0BA0-4617-A210-F6EF3FF884C0}" srcId="{FC901AD3-815C-458B-9947-72AA2AC2080E}" destId="{600427D8-265D-44E2-8B9F-0E8C4E4B01BA}" srcOrd="1" destOrd="0" parTransId="{4AFF8015-724A-4218-8F9C-7F78929F9EA4}" sibTransId="{29D4CFB3-6A8A-45BC-897F-A16B9237FEE9}"/>
    <dgm:cxn modelId="{999473F0-CA3E-44F7-AE63-5A5CD97AAD73}" type="presOf" srcId="{4FC5A5D6-D804-4C09-B7F5-B5DE8C783424}" destId="{5A8A6577-9353-4D4C-944E-B3E67728D9E6}" srcOrd="0" destOrd="0" presId="urn:microsoft.com/office/officeart/2005/8/layout/pyramid4"/>
    <dgm:cxn modelId="{A1AADF2A-7B32-448A-A462-E90A7A1F411F}" srcId="{FC901AD3-815C-458B-9947-72AA2AC2080E}" destId="{9E4DB978-C2DD-4577-9992-1AAFBC868559}" srcOrd="3" destOrd="0" parTransId="{32FFE71E-BA0E-4049-9111-AED79BD72FFE}" sibTransId="{A971AE27-A140-41FB-B5B1-1703CFD5D8B8}"/>
    <dgm:cxn modelId="{B6021BE6-8AA8-4230-B240-A1F2869D49A0}" type="presParOf" srcId="{937438F0-DE07-453A-BD0C-96D6DFD5852F}" destId="{5A8A6577-9353-4D4C-944E-B3E67728D9E6}" srcOrd="0" destOrd="0" presId="urn:microsoft.com/office/officeart/2005/8/layout/pyramid4"/>
    <dgm:cxn modelId="{BA8B6472-F911-47C4-8C78-198806467810}" type="presParOf" srcId="{937438F0-DE07-453A-BD0C-96D6DFD5852F}" destId="{09411BFD-E38F-45E0-9DB1-1A0D5BCEC155}" srcOrd="1" destOrd="0" presId="urn:microsoft.com/office/officeart/2005/8/layout/pyramid4"/>
    <dgm:cxn modelId="{BC69F85F-59CA-4473-B531-EE46396D97EA}" type="presParOf" srcId="{937438F0-DE07-453A-BD0C-96D6DFD5852F}" destId="{F35FEEA1-4861-4C73-8E97-83539262E145}" srcOrd="2" destOrd="0" presId="urn:microsoft.com/office/officeart/2005/8/layout/pyramid4"/>
    <dgm:cxn modelId="{1D4857CC-6BE9-4428-917D-B6F2B8935E3F}" type="presParOf" srcId="{937438F0-DE07-453A-BD0C-96D6DFD5852F}" destId="{69C9BA88-C75B-4B4A-BCE6-570EAA0F3DE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2BF34-D4EE-4484-ABF5-9941078861B4}" type="doc">
      <dgm:prSet loTypeId="urn:microsoft.com/office/officeart/2005/8/layout/hList7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92BF62EE-24E4-43DA-A792-0936242CB613}">
      <dgm:prSet phldrT="[Text]" custT="1"/>
      <dgm:spPr/>
      <dgm:t>
        <a:bodyPr/>
        <a:lstStyle/>
        <a:p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Approccio utilitaristico </a:t>
          </a:r>
          <a:endParaRPr lang="de-DE" sz="2000" dirty="0"/>
        </a:p>
      </dgm:t>
    </dgm:pt>
    <dgm:pt modelId="{8083A2D9-F352-477E-8940-93D62FA8BD44}" type="parTrans" cxnId="{6C33D063-560C-4088-9592-19FB27213696}">
      <dgm:prSet/>
      <dgm:spPr/>
      <dgm:t>
        <a:bodyPr/>
        <a:lstStyle/>
        <a:p>
          <a:endParaRPr lang="de-DE"/>
        </a:p>
      </dgm:t>
    </dgm:pt>
    <dgm:pt modelId="{AA524F3E-A216-4140-8D15-832E4A9DAE60}" type="sibTrans" cxnId="{6C33D063-560C-4088-9592-19FB27213696}">
      <dgm:prSet/>
      <dgm:spPr/>
      <dgm:t>
        <a:bodyPr/>
        <a:lstStyle/>
        <a:p>
          <a:endParaRPr lang="de-DE"/>
        </a:p>
      </dgm:t>
    </dgm:pt>
    <dgm:pt modelId="{FE0A548E-B92B-46C7-BF10-5C833D2536D7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Approccio del </a:t>
          </a: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bene comune </a:t>
          </a:r>
          <a:endParaRPr lang="de-DE" sz="2000" dirty="0"/>
        </a:p>
      </dgm:t>
    </dgm:pt>
    <dgm:pt modelId="{3BE55D6A-ABA0-4BAD-A83D-DE8477246C7D}" type="parTrans" cxnId="{1E9BEA69-9381-4D97-BA0D-09B61E6DF2F0}">
      <dgm:prSet/>
      <dgm:spPr/>
      <dgm:t>
        <a:bodyPr/>
        <a:lstStyle/>
        <a:p>
          <a:endParaRPr lang="de-DE"/>
        </a:p>
      </dgm:t>
    </dgm:pt>
    <dgm:pt modelId="{91176293-2AA8-425D-8692-9E238F7D82EE}" type="sibTrans" cxnId="{1E9BEA69-9381-4D97-BA0D-09B61E6DF2F0}">
      <dgm:prSet/>
      <dgm:spPr/>
      <dgm:t>
        <a:bodyPr/>
        <a:lstStyle/>
        <a:p>
          <a:endParaRPr lang="de-DE"/>
        </a:p>
      </dgm:t>
    </dgm:pt>
    <dgm:pt modelId="{9E00B768-BFF0-4395-B9B6-E5BD058EEAB7}">
      <dgm:prSet phldrT="[Text]" custT="1"/>
      <dgm:spPr/>
      <dgm:t>
        <a:bodyPr/>
        <a:lstStyle/>
        <a:p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Approccio dei diritti morali </a:t>
          </a:r>
          <a:endParaRPr lang="de-DE" sz="2000" dirty="0"/>
        </a:p>
      </dgm:t>
    </dgm:pt>
    <dgm:pt modelId="{2D318131-AEB0-423C-8BBD-3979AC3375FC}" type="parTrans" cxnId="{FC7183BB-089D-4377-90B7-612BDD638308}">
      <dgm:prSet/>
      <dgm:spPr/>
      <dgm:t>
        <a:bodyPr/>
        <a:lstStyle/>
        <a:p>
          <a:endParaRPr lang="de-DE"/>
        </a:p>
      </dgm:t>
    </dgm:pt>
    <dgm:pt modelId="{24F635C3-9BE6-45B3-BE19-25946F8D7D78}" type="sibTrans" cxnId="{FC7183BB-089D-4377-90B7-612BDD638308}">
      <dgm:prSet/>
      <dgm:spPr/>
      <dgm:t>
        <a:bodyPr/>
        <a:lstStyle/>
        <a:p>
          <a:endParaRPr lang="de-DE"/>
        </a:p>
      </dgm:t>
    </dgm:pt>
    <dgm:pt modelId="{359FA629-DFF0-4C9E-98F4-516346B4DA75}">
      <dgm:prSet custT="1"/>
      <dgm:spPr/>
      <dgm:t>
        <a:bodyPr/>
        <a:lstStyle/>
        <a:p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Approccio alla giustizia </a:t>
          </a:r>
          <a:endParaRPr lang="de-DE" sz="2000" dirty="0"/>
        </a:p>
      </dgm:t>
    </dgm:pt>
    <dgm:pt modelId="{C053E9B9-9DD1-4827-A968-50F1A05D347A}" type="parTrans" cxnId="{3AD7024D-C39A-434E-AE8C-C2B82278208C}">
      <dgm:prSet/>
      <dgm:spPr/>
      <dgm:t>
        <a:bodyPr/>
        <a:lstStyle/>
        <a:p>
          <a:endParaRPr lang="de-DE"/>
        </a:p>
      </dgm:t>
    </dgm:pt>
    <dgm:pt modelId="{F35A783A-DC25-4A3B-970A-105875888714}" type="sibTrans" cxnId="{3AD7024D-C39A-434E-AE8C-C2B82278208C}">
      <dgm:prSet/>
      <dgm:spPr/>
      <dgm:t>
        <a:bodyPr/>
        <a:lstStyle/>
        <a:p>
          <a:endParaRPr lang="de-DE"/>
        </a:p>
      </dgm:t>
    </dgm:pt>
    <dgm:pt modelId="{C82D1F94-2E28-4B78-9F26-AD3F4B6D35B9}">
      <dgm:prSet custT="1"/>
      <dgm:spPr/>
      <dgm:t>
        <a:bodyPr/>
        <a:lstStyle/>
        <a:p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Approccio alla virtù </a:t>
          </a:r>
          <a:endParaRPr lang="de-DE" sz="2000" dirty="0"/>
        </a:p>
      </dgm:t>
    </dgm:pt>
    <dgm:pt modelId="{306394AC-FB6A-4724-8993-F3113945D7B9}" type="parTrans" cxnId="{5F06AA8A-990B-43BA-A239-6508C30DFB71}">
      <dgm:prSet/>
      <dgm:spPr/>
      <dgm:t>
        <a:bodyPr/>
        <a:lstStyle/>
        <a:p>
          <a:endParaRPr lang="de-DE"/>
        </a:p>
      </dgm:t>
    </dgm:pt>
    <dgm:pt modelId="{16C3C40B-7B6F-43CD-A32A-C3CC6F8ECA01}" type="sibTrans" cxnId="{5F06AA8A-990B-43BA-A239-6508C30DFB71}">
      <dgm:prSet/>
      <dgm:spPr/>
      <dgm:t>
        <a:bodyPr/>
        <a:lstStyle/>
        <a:p>
          <a:endParaRPr lang="de-DE"/>
        </a:p>
      </dgm:t>
    </dgm:pt>
    <dgm:pt modelId="{ED41713B-31F6-432D-9EE2-45BEC270B7DD}" type="pres">
      <dgm:prSet presAssocID="{D2A2BF34-D4EE-4484-ABF5-994107886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B587E8E-2828-4BD2-BC7D-9AFD8B083255}" type="pres">
      <dgm:prSet presAssocID="{D2A2BF34-D4EE-4484-ABF5-9941078861B4}" presName="fgShape" presStyleLbl="fgShp" presStyleIdx="0" presStyleCnt="1" custScaleY="133510"/>
      <dgm:spPr/>
    </dgm:pt>
    <dgm:pt modelId="{52AF1D0B-69C5-4620-837E-0FF20E4331FB}" type="pres">
      <dgm:prSet presAssocID="{D2A2BF34-D4EE-4484-ABF5-9941078861B4}" presName="linComp" presStyleCnt="0"/>
      <dgm:spPr/>
    </dgm:pt>
    <dgm:pt modelId="{3F344D0C-4CAF-47C2-9027-5900BED9E08A}" type="pres">
      <dgm:prSet presAssocID="{92BF62EE-24E4-43DA-A792-0936242CB613}" presName="compNode" presStyleCnt="0"/>
      <dgm:spPr/>
    </dgm:pt>
    <dgm:pt modelId="{AA30B196-AD04-4A6C-878E-071D125228C9}" type="pres">
      <dgm:prSet presAssocID="{92BF62EE-24E4-43DA-A792-0936242CB613}" presName="bkgdShape" presStyleLbl="node1" presStyleIdx="0" presStyleCnt="5"/>
      <dgm:spPr/>
      <dgm:t>
        <a:bodyPr/>
        <a:lstStyle/>
        <a:p>
          <a:endParaRPr lang="it-IT"/>
        </a:p>
      </dgm:t>
    </dgm:pt>
    <dgm:pt modelId="{1D21670D-E71B-463F-A2E3-16464291AF59}" type="pres">
      <dgm:prSet presAssocID="{92BF62EE-24E4-43DA-A792-0936242CB613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704D23-85D3-4CB7-999A-1F59B6B833B0}" type="pres">
      <dgm:prSet presAssocID="{92BF62EE-24E4-43DA-A792-0936242CB613}" presName="invisiNode" presStyleLbl="node1" presStyleIdx="0" presStyleCnt="5"/>
      <dgm:spPr/>
    </dgm:pt>
    <dgm:pt modelId="{7D1E506D-A44E-4BAE-A67A-6525C7AC7037}" type="pres">
      <dgm:prSet presAssocID="{92BF62EE-24E4-43DA-A792-0936242CB613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it-IT"/>
        </a:p>
      </dgm:t>
    </dgm:pt>
    <dgm:pt modelId="{E2BD9FE0-03A5-41C7-BEF7-B9673357EF92}" type="pres">
      <dgm:prSet presAssocID="{AA524F3E-A216-4140-8D15-832E4A9DAE60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B002775-4E61-4E26-AE29-CC8F82F0C930}" type="pres">
      <dgm:prSet presAssocID="{FE0A548E-B92B-46C7-BF10-5C833D2536D7}" presName="compNode" presStyleCnt="0"/>
      <dgm:spPr/>
    </dgm:pt>
    <dgm:pt modelId="{3EB746A1-62F7-43A9-B651-E6B905AE9428}" type="pres">
      <dgm:prSet presAssocID="{FE0A548E-B92B-46C7-BF10-5C833D2536D7}" presName="bkgdShape" presStyleLbl="node1" presStyleIdx="1" presStyleCnt="5"/>
      <dgm:spPr/>
      <dgm:t>
        <a:bodyPr/>
        <a:lstStyle/>
        <a:p>
          <a:endParaRPr lang="it-IT"/>
        </a:p>
      </dgm:t>
    </dgm:pt>
    <dgm:pt modelId="{94DF129F-A596-4AB6-A10C-174FC54FDE9D}" type="pres">
      <dgm:prSet presAssocID="{FE0A548E-B92B-46C7-BF10-5C833D2536D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7FB0DC-5CA7-4431-8E3E-023DFEB54F46}" type="pres">
      <dgm:prSet presAssocID="{FE0A548E-B92B-46C7-BF10-5C833D2536D7}" presName="invisiNode" presStyleLbl="node1" presStyleIdx="1" presStyleCnt="5"/>
      <dgm:spPr/>
    </dgm:pt>
    <dgm:pt modelId="{3FC42C85-52E8-4846-8845-09941D6747D9}" type="pres">
      <dgm:prSet presAssocID="{FE0A548E-B92B-46C7-BF10-5C833D2536D7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22489BC-C42A-4825-8635-04162DCDCEE0}" type="pres">
      <dgm:prSet presAssocID="{91176293-2AA8-425D-8692-9E238F7D82E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4458A00-0D2B-4E39-B26C-D2FC41BA498D}" type="pres">
      <dgm:prSet presAssocID="{9E00B768-BFF0-4395-B9B6-E5BD058EEAB7}" presName="compNode" presStyleCnt="0"/>
      <dgm:spPr/>
    </dgm:pt>
    <dgm:pt modelId="{183F240C-37D5-4E88-82CB-2E78D5DB6D75}" type="pres">
      <dgm:prSet presAssocID="{9E00B768-BFF0-4395-B9B6-E5BD058EEAB7}" presName="bkgdShape" presStyleLbl="node1" presStyleIdx="2" presStyleCnt="5"/>
      <dgm:spPr/>
      <dgm:t>
        <a:bodyPr/>
        <a:lstStyle/>
        <a:p>
          <a:endParaRPr lang="it-IT"/>
        </a:p>
      </dgm:t>
    </dgm:pt>
    <dgm:pt modelId="{E6BD67DE-213E-49FC-A852-7E2CC41579A7}" type="pres">
      <dgm:prSet presAssocID="{9E00B768-BFF0-4395-B9B6-E5BD058EEAB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49BB5E-D96A-4234-A35A-BA286A34D23E}" type="pres">
      <dgm:prSet presAssocID="{9E00B768-BFF0-4395-B9B6-E5BD058EEAB7}" presName="invisiNode" presStyleLbl="node1" presStyleIdx="2" presStyleCnt="5"/>
      <dgm:spPr/>
    </dgm:pt>
    <dgm:pt modelId="{CADFBFDA-1165-4403-A6E1-A54DBF03A7AA}" type="pres">
      <dgm:prSet presAssocID="{9E00B768-BFF0-4395-B9B6-E5BD058EEAB7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it-IT"/>
        </a:p>
      </dgm:t>
    </dgm:pt>
    <dgm:pt modelId="{DF5BAC13-7F42-40D0-9AB2-136E2086F9A4}" type="pres">
      <dgm:prSet presAssocID="{24F635C3-9BE6-45B3-BE19-25946F8D7D7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FE59EC3-8378-4D1C-96D0-7D2B5729C051}" type="pres">
      <dgm:prSet presAssocID="{359FA629-DFF0-4C9E-98F4-516346B4DA75}" presName="compNode" presStyleCnt="0"/>
      <dgm:spPr/>
    </dgm:pt>
    <dgm:pt modelId="{336E66D0-175E-4884-A5D2-C8DC688E4C5D}" type="pres">
      <dgm:prSet presAssocID="{359FA629-DFF0-4C9E-98F4-516346B4DA75}" presName="bkgdShape" presStyleLbl="node1" presStyleIdx="3" presStyleCnt="5"/>
      <dgm:spPr/>
      <dgm:t>
        <a:bodyPr/>
        <a:lstStyle/>
        <a:p>
          <a:endParaRPr lang="it-IT"/>
        </a:p>
      </dgm:t>
    </dgm:pt>
    <dgm:pt modelId="{6F3DB2E3-DEC8-45F7-8A2A-AA69F0F52B79}" type="pres">
      <dgm:prSet presAssocID="{359FA629-DFF0-4C9E-98F4-516346B4DA7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F8F61A-782F-48E8-983D-401CEE7FA2DF}" type="pres">
      <dgm:prSet presAssocID="{359FA629-DFF0-4C9E-98F4-516346B4DA75}" presName="invisiNode" presStyleLbl="node1" presStyleIdx="3" presStyleCnt="5"/>
      <dgm:spPr/>
    </dgm:pt>
    <dgm:pt modelId="{A2231064-8927-40FE-AE08-7984FD0CE5DE}" type="pres">
      <dgm:prSet presAssocID="{359FA629-DFF0-4C9E-98F4-516346B4DA75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17F06E5E-F742-4347-86E4-B3BF2F90C9AD}" type="pres">
      <dgm:prSet presAssocID="{F35A783A-DC25-4A3B-970A-105875888714}" presName="sibTrans" presStyleLbl="sibTrans2D1" presStyleIdx="0" presStyleCnt="0"/>
      <dgm:spPr/>
      <dgm:t>
        <a:bodyPr/>
        <a:lstStyle/>
        <a:p>
          <a:endParaRPr lang="it-IT"/>
        </a:p>
      </dgm:t>
    </dgm:pt>
    <dgm:pt modelId="{3E615D04-F510-46D7-9897-3ADAC15128F8}" type="pres">
      <dgm:prSet presAssocID="{C82D1F94-2E28-4B78-9F26-AD3F4B6D35B9}" presName="compNode" presStyleCnt="0"/>
      <dgm:spPr/>
    </dgm:pt>
    <dgm:pt modelId="{18137050-6BA3-4000-90DD-F27B17913FC2}" type="pres">
      <dgm:prSet presAssocID="{C82D1F94-2E28-4B78-9F26-AD3F4B6D35B9}" presName="bkgdShape" presStyleLbl="node1" presStyleIdx="4" presStyleCnt="5"/>
      <dgm:spPr/>
      <dgm:t>
        <a:bodyPr/>
        <a:lstStyle/>
        <a:p>
          <a:endParaRPr lang="it-IT"/>
        </a:p>
      </dgm:t>
    </dgm:pt>
    <dgm:pt modelId="{09D60574-FFEA-4DC2-9490-799159F22C7C}" type="pres">
      <dgm:prSet presAssocID="{C82D1F94-2E28-4B78-9F26-AD3F4B6D35B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E6E528-3EDA-480A-BECA-CBAF522E30B3}" type="pres">
      <dgm:prSet presAssocID="{C82D1F94-2E28-4B78-9F26-AD3F4B6D35B9}" presName="invisiNode" presStyleLbl="node1" presStyleIdx="4" presStyleCnt="5"/>
      <dgm:spPr/>
    </dgm:pt>
    <dgm:pt modelId="{58094386-F70F-4494-ABBE-43FD66BD9D2A}" type="pres">
      <dgm:prSet presAssocID="{C82D1F94-2E28-4B78-9F26-AD3F4B6D35B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4355FFA0-9F0B-4277-86E7-788881ACB97F}" type="presOf" srcId="{24F635C3-9BE6-45B3-BE19-25946F8D7D78}" destId="{DF5BAC13-7F42-40D0-9AB2-136E2086F9A4}" srcOrd="0" destOrd="0" presId="urn:microsoft.com/office/officeart/2005/8/layout/hList7"/>
    <dgm:cxn modelId="{A35FF9D8-4DB5-4110-AF2E-645CA6F5793E}" type="presOf" srcId="{D2A2BF34-D4EE-4484-ABF5-9941078861B4}" destId="{ED41713B-31F6-432D-9EE2-45BEC270B7DD}" srcOrd="0" destOrd="0" presId="urn:microsoft.com/office/officeart/2005/8/layout/hList7"/>
    <dgm:cxn modelId="{270E620F-63A0-40E6-9D15-7A665470C5B6}" type="presOf" srcId="{FE0A548E-B92B-46C7-BF10-5C833D2536D7}" destId="{3EB746A1-62F7-43A9-B651-E6B905AE9428}" srcOrd="0" destOrd="0" presId="urn:microsoft.com/office/officeart/2005/8/layout/hList7"/>
    <dgm:cxn modelId="{9632EE13-0258-4D58-ACAB-D78CB74D944E}" type="presOf" srcId="{92BF62EE-24E4-43DA-A792-0936242CB613}" destId="{1D21670D-E71B-463F-A2E3-16464291AF59}" srcOrd="1" destOrd="0" presId="urn:microsoft.com/office/officeart/2005/8/layout/hList7"/>
    <dgm:cxn modelId="{7CA3813F-1B95-4ED7-B57D-810D25ED5582}" type="presOf" srcId="{FE0A548E-B92B-46C7-BF10-5C833D2536D7}" destId="{94DF129F-A596-4AB6-A10C-174FC54FDE9D}" srcOrd="1" destOrd="0" presId="urn:microsoft.com/office/officeart/2005/8/layout/hList7"/>
    <dgm:cxn modelId="{26F00AD5-56B1-471A-B236-5E7A523B832E}" type="presOf" srcId="{C82D1F94-2E28-4B78-9F26-AD3F4B6D35B9}" destId="{18137050-6BA3-4000-90DD-F27B17913FC2}" srcOrd="0" destOrd="0" presId="urn:microsoft.com/office/officeart/2005/8/layout/hList7"/>
    <dgm:cxn modelId="{1E9BEA69-9381-4D97-BA0D-09B61E6DF2F0}" srcId="{D2A2BF34-D4EE-4484-ABF5-9941078861B4}" destId="{FE0A548E-B92B-46C7-BF10-5C833D2536D7}" srcOrd="1" destOrd="0" parTransId="{3BE55D6A-ABA0-4BAD-A83D-DE8477246C7D}" sibTransId="{91176293-2AA8-425D-8692-9E238F7D82EE}"/>
    <dgm:cxn modelId="{F7331456-551E-4466-9A67-80F97B471A39}" type="presOf" srcId="{92BF62EE-24E4-43DA-A792-0936242CB613}" destId="{AA30B196-AD04-4A6C-878E-071D125228C9}" srcOrd="0" destOrd="0" presId="urn:microsoft.com/office/officeart/2005/8/layout/hList7"/>
    <dgm:cxn modelId="{4FA5A7BC-15B6-4EEB-AD18-B73A5D1E0651}" type="presOf" srcId="{9E00B768-BFF0-4395-B9B6-E5BD058EEAB7}" destId="{183F240C-37D5-4E88-82CB-2E78D5DB6D75}" srcOrd="0" destOrd="0" presId="urn:microsoft.com/office/officeart/2005/8/layout/hList7"/>
    <dgm:cxn modelId="{020E3DED-BE4D-4FAB-922E-CD2E12F78D09}" type="presOf" srcId="{AA524F3E-A216-4140-8D15-832E4A9DAE60}" destId="{E2BD9FE0-03A5-41C7-BEF7-B9673357EF92}" srcOrd="0" destOrd="0" presId="urn:microsoft.com/office/officeart/2005/8/layout/hList7"/>
    <dgm:cxn modelId="{F4117881-5EC4-46D0-8172-747360383691}" type="presOf" srcId="{91176293-2AA8-425D-8692-9E238F7D82EE}" destId="{C22489BC-C42A-4825-8635-04162DCDCEE0}" srcOrd="0" destOrd="0" presId="urn:microsoft.com/office/officeart/2005/8/layout/hList7"/>
    <dgm:cxn modelId="{FC7183BB-089D-4377-90B7-612BDD638308}" srcId="{D2A2BF34-D4EE-4484-ABF5-9941078861B4}" destId="{9E00B768-BFF0-4395-B9B6-E5BD058EEAB7}" srcOrd="2" destOrd="0" parTransId="{2D318131-AEB0-423C-8BBD-3979AC3375FC}" sibTransId="{24F635C3-9BE6-45B3-BE19-25946F8D7D78}"/>
    <dgm:cxn modelId="{9FEF7463-18B5-42E4-A390-50B8DE7965F7}" type="presOf" srcId="{359FA629-DFF0-4C9E-98F4-516346B4DA75}" destId="{6F3DB2E3-DEC8-45F7-8A2A-AA69F0F52B79}" srcOrd="1" destOrd="0" presId="urn:microsoft.com/office/officeart/2005/8/layout/hList7"/>
    <dgm:cxn modelId="{E675F0F7-BD6C-493A-BA6C-3726E3776FFA}" type="presOf" srcId="{359FA629-DFF0-4C9E-98F4-516346B4DA75}" destId="{336E66D0-175E-4884-A5D2-C8DC688E4C5D}" srcOrd="0" destOrd="0" presId="urn:microsoft.com/office/officeart/2005/8/layout/hList7"/>
    <dgm:cxn modelId="{6C33D063-560C-4088-9592-19FB27213696}" srcId="{D2A2BF34-D4EE-4484-ABF5-9941078861B4}" destId="{92BF62EE-24E4-43DA-A792-0936242CB613}" srcOrd="0" destOrd="0" parTransId="{8083A2D9-F352-477E-8940-93D62FA8BD44}" sibTransId="{AA524F3E-A216-4140-8D15-832E4A9DAE60}"/>
    <dgm:cxn modelId="{5F06AA8A-990B-43BA-A239-6508C30DFB71}" srcId="{D2A2BF34-D4EE-4484-ABF5-9941078861B4}" destId="{C82D1F94-2E28-4B78-9F26-AD3F4B6D35B9}" srcOrd="4" destOrd="0" parTransId="{306394AC-FB6A-4724-8993-F3113945D7B9}" sibTransId="{16C3C40B-7B6F-43CD-A32A-C3CC6F8ECA01}"/>
    <dgm:cxn modelId="{748B467B-3C4D-4B4C-BDE3-D98AD1ABA730}" type="presOf" srcId="{C82D1F94-2E28-4B78-9F26-AD3F4B6D35B9}" destId="{09D60574-FFEA-4DC2-9490-799159F22C7C}" srcOrd="1" destOrd="0" presId="urn:microsoft.com/office/officeart/2005/8/layout/hList7"/>
    <dgm:cxn modelId="{3AD7024D-C39A-434E-AE8C-C2B82278208C}" srcId="{D2A2BF34-D4EE-4484-ABF5-9941078861B4}" destId="{359FA629-DFF0-4C9E-98F4-516346B4DA75}" srcOrd="3" destOrd="0" parTransId="{C053E9B9-9DD1-4827-A968-50F1A05D347A}" sibTransId="{F35A783A-DC25-4A3B-970A-105875888714}"/>
    <dgm:cxn modelId="{A1A2D873-45C9-437C-9947-7277608736E2}" type="presOf" srcId="{9E00B768-BFF0-4395-B9B6-E5BD058EEAB7}" destId="{E6BD67DE-213E-49FC-A852-7E2CC41579A7}" srcOrd="1" destOrd="0" presId="urn:microsoft.com/office/officeart/2005/8/layout/hList7"/>
    <dgm:cxn modelId="{32B2ADBE-38F7-4646-B4A7-6A5F122283ED}" type="presOf" srcId="{F35A783A-DC25-4A3B-970A-105875888714}" destId="{17F06E5E-F742-4347-86E4-B3BF2F90C9AD}" srcOrd="0" destOrd="0" presId="urn:microsoft.com/office/officeart/2005/8/layout/hList7"/>
    <dgm:cxn modelId="{F3518BF4-6798-419A-91AD-4BB82CAE0AE9}" type="presParOf" srcId="{ED41713B-31F6-432D-9EE2-45BEC270B7DD}" destId="{CB587E8E-2828-4BD2-BC7D-9AFD8B083255}" srcOrd="0" destOrd="0" presId="urn:microsoft.com/office/officeart/2005/8/layout/hList7"/>
    <dgm:cxn modelId="{A1FC9038-2223-4068-A3D0-C9416BEFC77C}" type="presParOf" srcId="{ED41713B-31F6-432D-9EE2-45BEC270B7DD}" destId="{52AF1D0B-69C5-4620-837E-0FF20E4331FB}" srcOrd="1" destOrd="0" presId="urn:microsoft.com/office/officeart/2005/8/layout/hList7"/>
    <dgm:cxn modelId="{7E96B6AB-BAB1-4FDE-9B72-3A000F49C6BC}" type="presParOf" srcId="{52AF1D0B-69C5-4620-837E-0FF20E4331FB}" destId="{3F344D0C-4CAF-47C2-9027-5900BED9E08A}" srcOrd="0" destOrd="0" presId="urn:microsoft.com/office/officeart/2005/8/layout/hList7"/>
    <dgm:cxn modelId="{A33635E9-D757-443C-9DE8-124A6E389FE9}" type="presParOf" srcId="{3F344D0C-4CAF-47C2-9027-5900BED9E08A}" destId="{AA30B196-AD04-4A6C-878E-071D125228C9}" srcOrd="0" destOrd="0" presId="urn:microsoft.com/office/officeart/2005/8/layout/hList7"/>
    <dgm:cxn modelId="{5A0916B9-839F-41A4-8226-900120CDE829}" type="presParOf" srcId="{3F344D0C-4CAF-47C2-9027-5900BED9E08A}" destId="{1D21670D-E71B-463F-A2E3-16464291AF59}" srcOrd="1" destOrd="0" presId="urn:microsoft.com/office/officeart/2005/8/layout/hList7"/>
    <dgm:cxn modelId="{D01677E6-0445-4B0F-8E29-365BDC91245E}" type="presParOf" srcId="{3F344D0C-4CAF-47C2-9027-5900BED9E08A}" destId="{25704D23-85D3-4CB7-999A-1F59B6B833B0}" srcOrd="2" destOrd="0" presId="urn:microsoft.com/office/officeart/2005/8/layout/hList7"/>
    <dgm:cxn modelId="{34F52959-F7D5-4C4B-8862-67D4BD7302A1}" type="presParOf" srcId="{3F344D0C-4CAF-47C2-9027-5900BED9E08A}" destId="{7D1E506D-A44E-4BAE-A67A-6525C7AC7037}" srcOrd="3" destOrd="0" presId="urn:microsoft.com/office/officeart/2005/8/layout/hList7"/>
    <dgm:cxn modelId="{5F35C7CD-2D0C-4F7A-AB80-351AEC7F0FB5}" type="presParOf" srcId="{52AF1D0B-69C5-4620-837E-0FF20E4331FB}" destId="{E2BD9FE0-03A5-41C7-BEF7-B9673357EF92}" srcOrd="1" destOrd="0" presId="urn:microsoft.com/office/officeart/2005/8/layout/hList7"/>
    <dgm:cxn modelId="{F4BCCB3F-E04B-497D-804D-9CFB77771F61}" type="presParOf" srcId="{52AF1D0B-69C5-4620-837E-0FF20E4331FB}" destId="{CB002775-4E61-4E26-AE29-CC8F82F0C930}" srcOrd="2" destOrd="0" presId="urn:microsoft.com/office/officeart/2005/8/layout/hList7"/>
    <dgm:cxn modelId="{789D2023-9769-4415-A42C-C4A0AB7CC680}" type="presParOf" srcId="{CB002775-4E61-4E26-AE29-CC8F82F0C930}" destId="{3EB746A1-62F7-43A9-B651-E6B905AE9428}" srcOrd="0" destOrd="0" presId="urn:microsoft.com/office/officeart/2005/8/layout/hList7"/>
    <dgm:cxn modelId="{7CD88D6B-6AAF-409F-BD9D-D4243793C1E3}" type="presParOf" srcId="{CB002775-4E61-4E26-AE29-CC8F82F0C930}" destId="{94DF129F-A596-4AB6-A10C-174FC54FDE9D}" srcOrd="1" destOrd="0" presId="urn:microsoft.com/office/officeart/2005/8/layout/hList7"/>
    <dgm:cxn modelId="{824B9C06-1B93-488C-8090-019B79EC8603}" type="presParOf" srcId="{CB002775-4E61-4E26-AE29-CC8F82F0C930}" destId="{737FB0DC-5CA7-4431-8E3E-023DFEB54F46}" srcOrd="2" destOrd="0" presId="urn:microsoft.com/office/officeart/2005/8/layout/hList7"/>
    <dgm:cxn modelId="{E7714341-2638-4AC4-838F-71BCC8722A4D}" type="presParOf" srcId="{CB002775-4E61-4E26-AE29-CC8F82F0C930}" destId="{3FC42C85-52E8-4846-8845-09941D6747D9}" srcOrd="3" destOrd="0" presId="urn:microsoft.com/office/officeart/2005/8/layout/hList7"/>
    <dgm:cxn modelId="{D801E4F7-9ADB-4F0E-BCE6-D07FCC422B6B}" type="presParOf" srcId="{52AF1D0B-69C5-4620-837E-0FF20E4331FB}" destId="{C22489BC-C42A-4825-8635-04162DCDCEE0}" srcOrd="3" destOrd="0" presId="urn:microsoft.com/office/officeart/2005/8/layout/hList7"/>
    <dgm:cxn modelId="{27A6E3F8-06B0-4F46-A77D-F1BB61F65B99}" type="presParOf" srcId="{52AF1D0B-69C5-4620-837E-0FF20E4331FB}" destId="{14458A00-0D2B-4E39-B26C-D2FC41BA498D}" srcOrd="4" destOrd="0" presId="urn:microsoft.com/office/officeart/2005/8/layout/hList7"/>
    <dgm:cxn modelId="{01CCA029-7C66-4F35-87EB-760A7D173FBC}" type="presParOf" srcId="{14458A00-0D2B-4E39-B26C-D2FC41BA498D}" destId="{183F240C-37D5-4E88-82CB-2E78D5DB6D75}" srcOrd="0" destOrd="0" presId="urn:microsoft.com/office/officeart/2005/8/layout/hList7"/>
    <dgm:cxn modelId="{B16FF119-CA68-4EAA-A639-EF735A49C4E1}" type="presParOf" srcId="{14458A00-0D2B-4E39-B26C-D2FC41BA498D}" destId="{E6BD67DE-213E-49FC-A852-7E2CC41579A7}" srcOrd="1" destOrd="0" presId="urn:microsoft.com/office/officeart/2005/8/layout/hList7"/>
    <dgm:cxn modelId="{C0B95062-0A7D-4C2A-89AC-D7F87B3E96E1}" type="presParOf" srcId="{14458A00-0D2B-4E39-B26C-D2FC41BA498D}" destId="{8349BB5E-D96A-4234-A35A-BA286A34D23E}" srcOrd="2" destOrd="0" presId="urn:microsoft.com/office/officeart/2005/8/layout/hList7"/>
    <dgm:cxn modelId="{2E421B17-3DD2-4900-98CB-8372E448B99A}" type="presParOf" srcId="{14458A00-0D2B-4E39-B26C-D2FC41BA498D}" destId="{CADFBFDA-1165-4403-A6E1-A54DBF03A7AA}" srcOrd="3" destOrd="0" presId="urn:microsoft.com/office/officeart/2005/8/layout/hList7"/>
    <dgm:cxn modelId="{3E5CB765-FBCF-402D-9F86-1596ED675453}" type="presParOf" srcId="{52AF1D0B-69C5-4620-837E-0FF20E4331FB}" destId="{DF5BAC13-7F42-40D0-9AB2-136E2086F9A4}" srcOrd="5" destOrd="0" presId="urn:microsoft.com/office/officeart/2005/8/layout/hList7"/>
    <dgm:cxn modelId="{FBA0DBD3-526F-4BF3-A805-3F21B956C89C}" type="presParOf" srcId="{52AF1D0B-69C5-4620-837E-0FF20E4331FB}" destId="{1FE59EC3-8378-4D1C-96D0-7D2B5729C051}" srcOrd="6" destOrd="0" presId="urn:microsoft.com/office/officeart/2005/8/layout/hList7"/>
    <dgm:cxn modelId="{D99E8273-A04E-4024-89C7-4609052CC57F}" type="presParOf" srcId="{1FE59EC3-8378-4D1C-96D0-7D2B5729C051}" destId="{336E66D0-175E-4884-A5D2-C8DC688E4C5D}" srcOrd="0" destOrd="0" presId="urn:microsoft.com/office/officeart/2005/8/layout/hList7"/>
    <dgm:cxn modelId="{1020E0B0-8A7F-47A5-9E95-EA89866E2300}" type="presParOf" srcId="{1FE59EC3-8378-4D1C-96D0-7D2B5729C051}" destId="{6F3DB2E3-DEC8-45F7-8A2A-AA69F0F52B79}" srcOrd="1" destOrd="0" presId="urn:microsoft.com/office/officeart/2005/8/layout/hList7"/>
    <dgm:cxn modelId="{5E81B5A7-2BE5-4742-8869-44FD574E21CE}" type="presParOf" srcId="{1FE59EC3-8378-4D1C-96D0-7D2B5729C051}" destId="{17F8F61A-782F-48E8-983D-401CEE7FA2DF}" srcOrd="2" destOrd="0" presId="urn:microsoft.com/office/officeart/2005/8/layout/hList7"/>
    <dgm:cxn modelId="{996002E9-041F-4DE4-9341-61370F80DE27}" type="presParOf" srcId="{1FE59EC3-8378-4D1C-96D0-7D2B5729C051}" destId="{A2231064-8927-40FE-AE08-7984FD0CE5DE}" srcOrd="3" destOrd="0" presId="urn:microsoft.com/office/officeart/2005/8/layout/hList7"/>
    <dgm:cxn modelId="{E5943295-3A54-4019-8D22-D5BEA17475B6}" type="presParOf" srcId="{52AF1D0B-69C5-4620-837E-0FF20E4331FB}" destId="{17F06E5E-F742-4347-86E4-B3BF2F90C9AD}" srcOrd="7" destOrd="0" presId="urn:microsoft.com/office/officeart/2005/8/layout/hList7"/>
    <dgm:cxn modelId="{B7F6D60F-DF94-4EBF-AD81-4FADE400AA94}" type="presParOf" srcId="{52AF1D0B-69C5-4620-837E-0FF20E4331FB}" destId="{3E615D04-F510-46D7-9897-3ADAC15128F8}" srcOrd="8" destOrd="0" presId="urn:microsoft.com/office/officeart/2005/8/layout/hList7"/>
    <dgm:cxn modelId="{EFD65525-236A-4B69-ADDD-8C7187CB7C32}" type="presParOf" srcId="{3E615D04-F510-46D7-9897-3ADAC15128F8}" destId="{18137050-6BA3-4000-90DD-F27B17913FC2}" srcOrd="0" destOrd="0" presId="urn:microsoft.com/office/officeart/2005/8/layout/hList7"/>
    <dgm:cxn modelId="{8536C678-678D-4861-B462-304617DFA8F9}" type="presParOf" srcId="{3E615D04-F510-46D7-9897-3ADAC15128F8}" destId="{09D60574-FFEA-4DC2-9490-799159F22C7C}" srcOrd="1" destOrd="0" presId="urn:microsoft.com/office/officeart/2005/8/layout/hList7"/>
    <dgm:cxn modelId="{C01DFF62-9FAA-4E6E-BF41-986DCFFE54FF}" type="presParOf" srcId="{3E615D04-F510-46D7-9897-3ADAC15128F8}" destId="{53E6E528-3EDA-480A-BECA-CBAF522E30B3}" srcOrd="2" destOrd="0" presId="urn:microsoft.com/office/officeart/2005/8/layout/hList7"/>
    <dgm:cxn modelId="{E80D8FBB-95DA-4CCF-8BB9-94EA66015AFE}" type="presParOf" srcId="{3E615D04-F510-46D7-9897-3ADAC15128F8}" destId="{58094386-F70F-4494-ABBE-43FD66BD9D2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97B5B9-C0B2-458B-936B-3D17D9941E73}" type="doc">
      <dgm:prSet loTypeId="urn:microsoft.com/office/officeart/2005/8/layout/chevron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B3A4FFF8-7054-40EA-BB4F-F5375E2DB6D8}">
      <dgm:prSet phldrT="[Text]" custT="1"/>
      <dgm:spPr/>
      <dgm:t>
        <a:bodyPr/>
        <a:lstStyle/>
        <a:p>
          <a:r>
            <a:rPr lang="de-DE" sz="1400" b="1" dirty="0">
              <a:latin typeface="+mn-lt"/>
            </a:rPr>
            <a:t>La </a:t>
          </a:r>
          <a:r>
            <a:rPr lang="de-DE" sz="1400" b="1" dirty="0" err="1">
              <a:latin typeface="+mn-lt"/>
            </a:rPr>
            <a:t>scappatoia</a:t>
          </a:r>
          <a:endParaRPr lang="de-DE" sz="1400" b="1" dirty="0">
            <a:latin typeface="+mn-lt"/>
          </a:endParaRPr>
        </a:p>
        <a:p>
          <a:r>
            <a:rPr lang="de-DE" sz="1400" b="1" dirty="0" err="1">
              <a:latin typeface="+mn-lt"/>
            </a:rPr>
            <a:t>fiscale</a:t>
          </a:r>
          <a:endParaRPr lang="de-DE" sz="1400" b="1" dirty="0">
            <a:latin typeface="+mn-lt"/>
          </a:endParaRPr>
        </a:p>
      </dgm:t>
    </dgm:pt>
    <dgm:pt modelId="{E7233075-4EA8-4612-9697-6304EE0E5040}" type="parTrans" cxnId="{EFE84722-7E1C-411F-9D8F-F12151ED8F7A}">
      <dgm:prSet/>
      <dgm:spPr/>
      <dgm:t>
        <a:bodyPr/>
        <a:lstStyle/>
        <a:p>
          <a:endParaRPr lang="de-DE"/>
        </a:p>
      </dgm:t>
    </dgm:pt>
    <dgm:pt modelId="{0BB7A1AE-328A-482B-9DDC-A9C62116C95E}" type="sibTrans" cxnId="{EFE84722-7E1C-411F-9D8F-F12151ED8F7A}">
      <dgm:prSet/>
      <dgm:spPr/>
      <dgm:t>
        <a:bodyPr/>
        <a:lstStyle/>
        <a:p>
          <a:endParaRPr lang="de-DE"/>
        </a:p>
      </dgm:t>
    </dgm:pt>
    <dgm:pt modelId="{D44F0049-8D24-4635-8C20-F707CCAF438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In questo scenario voi o il vostro commercialista avete trovato una scappatoia fiscale legale, che vi permette di risparmiare una considerevole quantità di denaro, tuttavia siete consapevoli che questa è semplicemente una svista dell'ufficio delle imposte, e se tutte le imprese dovessero indulgere in questo, ci sarebbero notevoli problemi per il governo. Cosa </a:t>
          </a:r>
          <a:r>
            <a:rPr lang="en-GB" sz="1200" dirty="0" err="1">
              <a:latin typeface="Arial" panose="020B0604020202020204" pitchFamily="34" charset="0"/>
              <a:cs typeface="Arial" panose="020B0604020202020204" pitchFamily="34" charset="0"/>
            </a:rPr>
            <a:t>decidete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de-DE" sz="1200" dirty="0"/>
        </a:p>
      </dgm:t>
    </dgm:pt>
    <dgm:pt modelId="{9150581F-990A-414E-97DF-87927714C1ED}" type="parTrans" cxnId="{F9F4CF9B-D1F8-4D9A-B1B4-09A83280927B}">
      <dgm:prSet/>
      <dgm:spPr/>
      <dgm:t>
        <a:bodyPr/>
        <a:lstStyle/>
        <a:p>
          <a:endParaRPr lang="de-DE"/>
        </a:p>
      </dgm:t>
    </dgm:pt>
    <dgm:pt modelId="{EA8FBBB3-A95F-4C8B-8607-F1FB36D092CC}" type="sibTrans" cxnId="{F9F4CF9B-D1F8-4D9A-B1B4-09A83280927B}">
      <dgm:prSet/>
      <dgm:spPr/>
      <dgm:t>
        <a:bodyPr/>
        <a:lstStyle/>
        <a:p>
          <a:endParaRPr lang="de-DE"/>
        </a:p>
      </dgm:t>
    </dgm:pt>
    <dgm:pt modelId="{A8AF98AE-025F-4A31-B40B-4B082BDF6C98}">
      <dgm:prSet phldrT="[Text]" custT="1"/>
      <dgm:spPr/>
      <dgm:t>
        <a:bodyPr/>
        <a:lstStyle/>
        <a:p>
          <a:r>
            <a:rPr lang="de-DE" sz="1400" b="1" dirty="0" err="1"/>
            <a:t>Scandalo</a:t>
          </a:r>
          <a:r>
            <a:rPr lang="de-DE" sz="1400" b="1" dirty="0"/>
            <a:t> </a:t>
          </a:r>
          <a:r>
            <a:rPr lang="de-DE" sz="1400" b="1" dirty="0" err="1"/>
            <a:t>degli</a:t>
          </a:r>
          <a:r>
            <a:rPr lang="de-DE" sz="1400" b="1" dirty="0"/>
            <a:t> </a:t>
          </a:r>
          <a:r>
            <a:rPr lang="de-DE" sz="1400" b="1" dirty="0" err="1"/>
            <a:t>investitori</a:t>
          </a:r>
          <a:endParaRPr lang="de-DE" sz="1400" b="1" dirty="0"/>
        </a:p>
      </dgm:t>
    </dgm:pt>
    <dgm:pt modelId="{A4E1C6BD-95D7-4BD9-A8DF-A1CF1BD3EB66}" type="parTrans" cxnId="{98823657-CE35-40F4-9A73-BEA9934D74DF}">
      <dgm:prSet/>
      <dgm:spPr/>
      <dgm:t>
        <a:bodyPr/>
        <a:lstStyle/>
        <a:p>
          <a:endParaRPr lang="de-DE"/>
        </a:p>
      </dgm:t>
    </dgm:pt>
    <dgm:pt modelId="{4994123C-C9B0-41DA-B5E5-0EA054DC4CE8}" type="sibTrans" cxnId="{98823657-CE35-40F4-9A73-BEA9934D74DF}">
      <dgm:prSet/>
      <dgm:spPr/>
      <dgm:t>
        <a:bodyPr/>
        <a:lstStyle/>
        <a:p>
          <a:endParaRPr lang="de-DE"/>
        </a:p>
      </dgm:t>
    </dgm:pt>
    <dgm:pt modelId="{690B74C3-3F76-485A-8166-9E0A2CA75EF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In questo scenario uno dei vostri principali investitori è coinvolto in uno scandalo etico. Siete consapevoli che senza il suo investimento, la vostra azienda soffrirà molto, tuttavia, lo scandalo in cui è coinvolto va contro tutto ciò che voi rappresentate (una situazione ripugnante). Cosa </a:t>
          </a:r>
          <a:r>
            <a:rPr lang="en-GB" sz="1200" dirty="0" err="1">
              <a:latin typeface="Arial" panose="020B0604020202020204" pitchFamily="34" charset="0"/>
              <a:cs typeface="Arial" panose="020B0604020202020204" pitchFamily="34" charset="0"/>
            </a:rPr>
            <a:t>decidete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de-DE" sz="1200" dirty="0"/>
        </a:p>
      </dgm:t>
    </dgm:pt>
    <dgm:pt modelId="{0201C5E0-6003-49BE-892C-80E0D61705CF}" type="parTrans" cxnId="{8777D01F-FD6A-488A-87FA-679B5712CE7C}">
      <dgm:prSet/>
      <dgm:spPr/>
      <dgm:t>
        <a:bodyPr/>
        <a:lstStyle/>
        <a:p>
          <a:endParaRPr lang="de-DE"/>
        </a:p>
      </dgm:t>
    </dgm:pt>
    <dgm:pt modelId="{F6F1F6C8-53E0-4FCE-85BF-EC99C5815E4B}" type="sibTrans" cxnId="{8777D01F-FD6A-488A-87FA-679B5712CE7C}">
      <dgm:prSet/>
      <dgm:spPr/>
      <dgm:t>
        <a:bodyPr/>
        <a:lstStyle/>
        <a:p>
          <a:endParaRPr lang="de-DE"/>
        </a:p>
      </dgm:t>
    </dgm:pt>
    <dgm:pt modelId="{4DEA949E-2F23-4160-8E95-3AB4990D6893}">
      <dgm:prSet phldrT="[Text]"/>
      <dgm:spPr/>
      <dgm:t>
        <a:bodyPr/>
        <a:lstStyle/>
        <a:p>
          <a:r>
            <a:rPr lang="en-GB" b="1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Impiegati e problemi finanziari </a:t>
          </a:r>
          <a:endParaRPr lang="en-GB" noProof="0" dirty="0"/>
        </a:p>
      </dgm:t>
    </dgm:pt>
    <dgm:pt modelId="{D27DF789-0CE0-4546-B2A2-BCD6895C759E}" type="parTrans" cxnId="{395C3156-045A-4361-B7BF-C1E8CFB11BEB}">
      <dgm:prSet/>
      <dgm:spPr/>
      <dgm:t>
        <a:bodyPr/>
        <a:lstStyle/>
        <a:p>
          <a:endParaRPr lang="de-DE"/>
        </a:p>
      </dgm:t>
    </dgm:pt>
    <dgm:pt modelId="{7D87BC40-59BA-4774-AA75-F5351253A264}" type="sibTrans" cxnId="{395C3156-045A-4361-B7BF-C1E8CFB11BEB}">
      <dgm:prSet/>
      <dgm:spPr/>
      <dgm:t>
        <a:bodyPr/>
        <a:lstStyle/>
        <a:p>
          <a:endParaRPr lang="de-DE"/>
        </a:p>
      </dgm:t>
    </dgm:pt>
    <dgm:pt modelId="{CEA1A4C5-CD7A-4BC9-A3C9-B7A6FBE5AEE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120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In questo scenario vi trovate di fronte a difficoltà finanziarie che minacciano di far fallire la vostra azienda, ma il risultato è incerto. Sei consapevole che se comunichi questi problemi ai tuoi dipendenti potresti rischiare di perderli, ma sei anche consapevole dei tuoi obblighi verso il loro benessere, e che non comunicando questo problema potresti mettere in pericolo la loro situazione finanziaria. Cosa </a:t>
          </a:r>
          <a:r>
            <a:rPr lang="en-GB" sz="1200" noProof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decidete</a:t>
          </a:r>
          <a:r>
            <a:rPr lang="en-GB" sz="120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GB" sz="1200" noProof="0" dirty="0"/>
        </a:p>
      </dgm:t>
    </dgm:pt>
    <dgm:pt modelId="{BC6F14F2-DB8F-4EB8-B35B-0BF2614EC687}" type="parTrans" cxnId="{A1E4BB4B-C105-4ACB-AA6A-4B6A28D1D395}">
      <dgm:prSet/>
      <dgm:spPr/>
      <dgm:t>
        <a:bodyPr/>
        <a:lstStyle/>
        <a:p>
          <a:endParaRPr lang="de-DE"/>
        </a:p>
      </dgm:t>
    </dgm:pt>
    <dgm:pt modelId="{E3B42F9C-DA9C-410B-BA18-5F11A3788E18}" type="sibTrans" cxnId="{A1E4BB4B-C105-4ACB-AA6A-4B6A28D1D395}">
      <dgm:prSet/>
      <dgm:spPr/>
      <dgm:t>
        <a:bodyPr/>
        <a:lstStyle/>
        <a:p>
          <a:endParaRPr lang="de-DE"/>
        </a:p>
      </dgm:t>
    </dgm:pt>
    <dgm:pt modelId="{A982DCF7-231F-4A5F-8348-A120FF2F3493}" type="pres">
      <dgm:prSet presAssocID="{F797B5B9-C0B2-458B-936B-3D17D9941E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95E98A-C9CE-43AC-A5A7-AB21848025AD}" type="pres">
      <dgm:prSet presAssocID="{B3A4FFF8-7054-40EA-BB4F-F5375E2DB6D8}" presName="composite" presStyleCnt="0"/>
      <dgm:spPr/>
    </dgm:pt>
    <dgm:pt modelId="{09898127-F6CB-4B57-809D-12695A910BE4}" type="pres">
      <dgm:prSet presAssocID="{B3A4FFF8-7054-40EA-BB4F-F5375E2DB6D8}" presName="parentText" presStyleLbl="alignNode1" presStyleIdx="0" presStyleCnt="3" custLinFactNeighborX="3073" custLinFactNeighborY="-16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46026A-620C-4035-99B4-348F1705FFD8}" type="pres">
      <dgm:prSet presAssocID="{B3A4FFF8-7054-40EA-BB4F-F5375E2DB6D8}" presName="descendantText" presStyleLbl="alignAcc1" presStyleIdx="0" presStyleCnt="3" custScaleY="93452" custLinFactNeighborX="615" custLinFactNeighborY="34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228762-9E40-4E1E-BAFA-B61B0D673416}" type="pres">
      <dgm:prSet presAssocID="{0BB7A1AE-328A-482B-9DDC-A9C62116C95E}" presName="sp" presStyleCnt="0"/>
      <dgm:spPr/>
    </dgm:pt>
    <dgm:pt modelId="{91D7A89E-B19D-4848-BB16-D87A5B96D524}" type="pres">
      <dgm:prSet presAssocID="{A8AF98AE-025F-4A31-B40B-4B082BDF6C98}" presName="composite" presStyleCnt="0"/>
      <dgm:spPr/>
    </dgm:pt>
    <dgm:pt modelId="{8B7D2AA7-AF4E-40D8-949D-EB722E2AEB40}" type="pres">
      <dgm:prSet presAssocID="{A8AF98AE-025F-4A31-B40B-4B082BDF6C98}" presName="parentText" presStyleLbl="alignNode1" presStyleIdx="1" presStyleCnt="3" custLinFactNeighborX="1867" custLinFactNeighborY="-2263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B00243-AFB3-40BD-9107-D0308A4804EE}" type="pres">
      <dgm:prSet presAssocID="{A8AF98AE-025F-4A31-B40B-4B082BDF6C98}" presName="descendantText" presStyleLbl="alignAcc1" presStyleIdx="1" presStyleCnt="3" custScaleY="100000" custLinFactNeighborX="615" custLinFactNeighborY="-2652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C4BCFE-8E7F-4C77-8F72-16704842D78E}" type="pres">
      <dgm:prSet presAssocID="{4994123C-C9B0-41DA-B5E5-0EA054DC4CE8}" presName="sp" presStyleCnt="0"/>
      <dgm:spPr/>
    </dgm:pt>
    <dgm:pt modelId="{4D5B864E-ED59-4C21-80C3-F4B1A08DB9BE}" type="pres">
      <dgm:prSet presAssocID="{4DEA949E-2F23-4160-8E95-3AB4990D6893}" presName="composite" presStyleCnt="0"/>
      <dgm:spPr/>
    </dgm:pt>
    <dgm:pt modelId="{EA16666A-ECD8-4A6C-8B18-91482794CB28}" type="pres">
      <dgm:prSet presAssocID="{4DEA949E-2F23-4160-8E95-3AB4990D6893}" presName="parentText" presStyleLbl="alignNode1" presStyleIdx="2" presStyleCnt="3" custLinFactNeighborX="3073" custLinFactNeighborY="-4396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F2004F-5D73-4F7F-8952-49DB43FEE24D}" type="pres">
      <dgm:prSet presAssocID="{4DEA949E-2F23-4160-8E95-3AB4990D6893}" presName="descendantText" presStyleLbl="alignAcc1" presStyleIdx="2" presStyleCnt="3" custLinFactNeighborX="615" custLinFactNeighborY="-558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777D01F-FD6A-488A-87FA-679B5712CE7C}" srcId="{A8AF98AE-025F-4A31-B40B-4B082BDF6C98}" destId="{690B74C3-3F76-485A-8166-9E0A2CA75EF9}" srcOrd="0" destOrd="0" parTransId="{0201C5E0-6003-49BE-892C-80E0D61705CF}" sibTransId="{F6F1F6C8-53E0-4FCE-85BF-EC99C5815E4B}"/>
    <dgm:cxn modelId="{1C7BDC30-96F7-4657-A28C-80CF36E2E083}" type="presOf" srcId="{4DEA949E-2F23-4160-8E95-3AB4990D6893}" destId="{EA16666A-ECD8-4A6C-8B18-91482794CB28}" srcOrd="0" destOrd="0" presId="urn:microsoft.com/office/officeart/2005/8/layout/chevron2"/>
    <dgm:cxn modelId="{E6C131E1-570A-421B-92D6-D10D6C6CE4DF}" type="presOf" srcId="{A8AF98AE-025F-4A31-B40B-4B082BDF6C98}" destId="{8B7D2AA7-AF4E-40D8-949D-EB722E2AEB40}" srcOrd="0" destOrd="0" presId="urn:microsoft.com/office/officeart/2005/8/layout/chevron2"/>
    <dgm:cxn modelId="{A1E4BB4B-C105-4ACB-AA6A-4B6A28D1D395}" srcId="{4DEA949E-2F23-4160-8E95-3AB4990D6893}" destId="{CEA1A4C5-CD7A-4BC9-A3C9-B7A6FBE5AEE4}" srcOrd="0" destOrd="0" parTransId="{BC6F14F2-DB8F-4EB8-B35B-0BF2614EC687}" sibTransId="{E3B42F9C-DA9C-410B-BA18-5F11A3788E18}"/>
    <dgm:cxn modelId="{98823657-CE35-40F4-9A73-BEA9934D74DF}" srcId="{F797B5B9-C0B2-458B-936B-3D17D9941E73}" destId="{A8AF98AE-025F-4A31-B40B-4B082BDF6C98}" srcOrd="1" destOrd="0" parTransId="{A4E1C6BD-95D7-4BD9-A8DF-A1CF1BD3EB66}" sibTransId="{4994123C-C9B0-41DA-B5E5-0EA054DC4CE8}"/>
    <dgm:cxn modelId="{5E355B06-6AE3-4E97-9CBC-F970427E326F}" type="presOf" srcId="{690B74C3-3F76-485A-8166-9E0A2CA75EF9}" destId="{E2B00243-AFB3-40BD-9107-D0308A4804EE}" srcOrd="0" destOrd="0" presId="urn:microsoft.com/office/officeart/2005/8/layout/chevron2"/>
    <dgm:cxn modelId="{F9F4CF9B-D1F8-4D9A-B1B4-09A83280927B}" srcId="{B3A4FFF8-7054-40EA-BB4F-F5375E2DB6D8}" destId="{D44F0049-8D24-4635-8C20-F707CCAF4386}" srcOrd="0" destOrd="0" parTransId="{9150581F-990A-414E-97DF-87927714C1ED}" sibTransId="{EA8FBBB3-A95F-4C8B-8607-F1FB36D092CC}"/>
    <dgm:cxn modelId="{663C9B8A-EC2B-4621-A631-38BDB97CDD82}" type="presOf" srcId="{B3A4FFF8-7054-40EA-BB4F-F5375E2DB6D8}" destId="{09898127-F6CB-4B57-809D-12695A910BE4}" srcOrd="0" destOrd="0" presId="urn:microsoft.com/office/officeart/2005/8/layout/chevron2"/>
    <dgm:cxn modelId="{EFE84722-7E1C-411F-9D8F-F12151ED8F7A}" srcId="{F797B5B9-C0B2-458B-936B-3D17D9941E73}" destId="{B3A4FFF8-7054-40EA-BB4F-F5375E2DB6D8}" srcOrd="0" destOrd="0" parTransId="{E7233075-4EA8-4612-9697-6304EE0E5040}" sibTransId="{0BB7A1AE-328A-482B-9DDC-A9C62116C95E}"/>
    <dgm:cxn modelId="{395C3156-045A-4361-B7BF-C1E8CFB11BEB}" srcId="{F797B5B9-C0B2-458B-936B-3D17D9941E73}" destId="{4DEA949E-2F23-4160-8E95-3AB4990D6893}" srcOrd="2" destOrd="0" parTransId="{D27DF789-0CE0-4546-B2A2-BCD6895C759E}" sibTransId="{7D87BC40-59BA-4774-AA75-F5351253A264}"/>
    <dgm:cxn modelId="{0A11542D-0DDE-4999-9DF3-67888F036FB7}" type="presOf" srcId="{F797B5B9-C0B2-458B-936B-3D17D9941E73}" destId="{A982DCF7-231F-4A5F-8348-A120FF2F3493}" srcOrd="0" destOrd="0" presId="urn:microsoft.com/office/officeart/2005/8/layout/chevron2"/>
    <dgm:cxn modelId="{CC31AA0A-96E0-4561-9020-670C71D6DAD6}" type="presOf" srcId="{CEA1A4C5-CD7A-4BC9-A3C9-B7A6FBE5AEE4}" destId="{97F2004F-5D73-4F7F-8952-49DB43FEE24D}" srcOrd="0" destOrd="0" presId="urn:microsoft.com/office/officeart/2005/8/layout/chevron2"/>
    <dgm:cxn modelId="{452DE02C-745B-4C6C-8293-EC821232A88B}" type="presOf" srcId="{D44F0049-8D24-4635-8C20-F707CCAF4386}" destId="{9B46026A-620C-4035-99B4-348F1705FFD8}" srcOrd="0" destOrd="0" presId="urn:microsoft.com/office/officeart/2005/8/layout/chevron2"/>
    <dgm:cxn modelId="{C49A5DC1-553B-4C62-B88F-157A2811F0E4}" type="presParOf" srcId="{A982DCF7-231F-4A5F-8348-A120FF2F3493}" destId="{F195E98A-C9CE-43AC-A5A7-AB21848025AD}" srcOrd="0" destOrd="0" presId="urn:microsoft.com/office/officeart/2005/8/layout/chevron2"/>
    <dgm:cxn modelId="{FC694080-B25B-46C2-88AC-ACBF53C5EA39}" type="presParOf" srcId="{F195E98A-C9CE-43AC-A5A7-AB21848025AD}" destId="{09898127-F6CB-4B57-809D-12695A910BE4}" srcOrd="0" destOrd="0" presId="urn:microsoft.com/office/officeart/2005/8/layout/chevron2"/>
    <dgm:cxn modelId="{EF052B21-83C6-4EBC-BABE-A9FEF6EF10E8}" type="presParOf" srcId="{F195E98A-C9CE-43AC-A5A7-AB21848025AD}" destId="{9B46026A-620C-4035-99B4-348F1705FFD8}" srcOrd="1" destOrd="0" presId="urn:microsoft.com/office/officeart/2005/8/layout/chevron2"/>
    <dgm:cxn modelId="{5B335C7E-4458-4E37-8AAC-70BBA02E17B0}" type="presParOf" srcId="{A982DCF7-231F-4A5F-8348-A120FF2F3493}" destId="{C3228762-9E40-4E1E-BAFA-B61B0D673416}" srcOrd="1" destOrd="0" presId="urn:microsoft.com/office/officeart/2005/8/layout/chevron2"/>
    <dgm:cxn modelId="{0136740E-6C08-46F0-809E-1A91AD13ECA8}" type="presParOf" srcId="{A982DCF7-231F-4A5F-8348-A120FF2F3493}" destId="{91D7A89E-B19D-4848-BB16-D87A5B96D524}" srcOrd="2" destOrd="0" presId="urn:microsoft.com/office/officeart/2005/8/layout/chevron2"/>
    <dgm:cxn modelId="{BD3A6A3F-6813-4605-B23A-3C145A79B6FE}" type="presParOf" srcId="{91D7A89E-B19D-4848-BB16-D87A5B96D524}" destId="{8B7D2AA7-AF4E-40D8-949D-EB722E2AEB40}" srcOrd="0" destOrd="0" presId="urn:microsoft.com/office/officeart/2005/8/layout/chevron2"/>
    <dgm:cxn modelId="{9D9D3C58-66B7-4147-9206-8192F8CC4C6D}" type="presParOf" srcId="{91D7A89E-B19D-4848-BB16-D87A5B96D524}" destId="{E2B00243-AFB3-40BD-9107-D0308A4804EE}" srcOrd="1" destOrd="0" presId="urn:microsoft.com/office/officeart/2005/8/layout/chevron2"/>
    <dgm:cxn modelId="{0ECB1401-77F4-451B-9198-5B9DD5BA6748}" type="presParOf" srcId="{A982DCF7-231F-4A5F-8348-A120FF2F3493}" destId="{E6C4BCFE-8E7F-4C77-8F72-16704842D78E}" srcOrd="3" destOrd="0" presId="urn:microsoft.com/office/officeart/2005/8/layout/chevron2"/>
    <dgm:cxn modelId="{980C547C-11F0-43E1-B0E9-1B31F41B8BE4}" type="presParOf" srcId="{A982DCF7-231F-4A5F-8348-A120FF2F3493}" destId="{4D5B864E-ED59-4C21-80C3-F4B1A08DB9BE}" srcOrd="4" destOrd="0" presId="urn:microsoft.com/office/officeart/2005/8/layout/chevron2"/>
    <dgm:cxn modelId="{08C68C95-34A8-469D-9391-7437282DE4F2}" type="presParOf" srcId="{4D5B864E-ED59-4C21-80C3-F4B1A08DB9BE}" destId="{EA16666A-ECD8-4A6C-8B18-91482794CB28}" srcOrd="0" destOrd="0" presId="urn:microsoft.com/office/officeart/2005/8/layout/chevron2"/>
    <dgm:cxn modelId="{270D5622-B4CD-4A5C-96C4-B6D613BAB6C3}" type="presParOf" srcId="{4D5B864E-ED59-4C21-80C3-F4B1A08DB9BE}" destId="{97F2004F-5D73-4F7F-8952-49DB43FEE2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ACA56D-E1AE-4A5D-B362-6CF8BDFE4B39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C1AFC837-7414-4979-A375-048112BE02DF}">
      <dgm:prSet phldrT="[Text]" custT="1"/>
      <dgm:spPr/>
      <dgm:t>
        <a:bodyPr/>
        <a:lstStyle/>
        <a:p>
          <a:r>
            <a:rPr lang="en-GB" sz="1200" b="1" noProof="0" dirty="0">
              <a:latin typeface="Arial" panose="020B0604020202020204" pitchFamily="34" charset="0"/>
              <a:cs typeface="Arial" panose="020B0604020202020204" pitchFamily="34" charset="0"/>
            </a:rPr>
            <a:t>Intervista sul dilemma etico</a:t>
          </a:r>
        </a:p>
      </dgm:t>
    </dgm:pt>
    <dgm:pt modelId="{31BF05C6-C6A2-446F-A378-CE470FD4DAE5}" type="parTrans" cxnId="{7A946B62-A47A-4310-AD40-3089E3BA46DF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ACD2A-5830-4CD9-9D80-B1DFF4141232}" type="sibTrans" cxnId="{7A946B62-A47A-4310-AD40-3089E3BA46DF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DEF4F-D3EA-47C2-8ADA-2B715E7E0F45}">
      <dgm:prSet phldrT="[Text]" custT="1"/>
      <dgm:spPr/>
      <dgm:t>
        <a:bodyPr/>
        <a:lstStyle/>
        <a:p>
          <a:r>
            <a:rPr lang="en-GB" sz="1200" b="0" noProof="0" dirty="0">
              <a:latin typeface="Arial" panose="020B0604020202020204" pitchFamily="34" charset="0"/>
              <a:cs typeface="Arial" panose="020B0604020202020204" pitchFamily="34" charset="0"/>
            </a:rPr>
            <a:t>È mai successo?</a:t>
          </a:r>
        </a:p>
      </dgm:t>
    </dgm:pt>
    <dgm:pt modelId="{A0C82A7C-F7EC-488F-B195-CDE15B6E6798}" type="parTrans" cxnId="{5FDA71E5-7F8F-4D10-AD97-7B4510F38C95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54DE1-8EDA-4647-8E02-5B822C6E1714}" type="sibTrans" cxnId="{5FDA71E5-7F8F-4D10-AD97-7B4510F38C95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AE44B-72F7-4518-AED0-D3EC18640EC3}">
      <dgm:prSet phldrT="[Text]" custT="1"/>
      <dgm:spPr/>
      <dgm:t>
        <a:bodyPr/>
        <a:lstStyle/>
        <a:p>
          <a:r>
            <a:rPr lang="en-GB" sz="1200" b="0" noProof="0" dirty="0">
              <a:latin typeface="Arial" panose="020B0604020202020204" pitchFamily="34" charset="0"/>
              <a:cs typeface="Arial" panose="020B0604020202020204" pitchFamily="34" charset="0"/>
            </a:rPr>
            <a:t>La decisione è presa in modo isolato?</a:t>
          </a:r>
        </a:p>
      </dgm:t>
    </dgm:pt>
    <dgm:pt modelId="{7C861F83-9A9B-4E60-802D-FAF5269F2316}" type="parTrans" cxnId="{999BC352-37F0-45E4-A0C4-A4E2BC00CDA6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503A1-46FD-4B0E-9F6A-91836E7BBDA3}" type="sibTrans" cxnId="{999BC352-37F0-45E4-A0C4-A4E2BC00CDA6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93749-6218-452D-A8A1-00F0B48BE244}">
      <dgm:prSet phldrT="[Text]" custT="1"/>
      <dgm:spPr/>
      <dgm:t>
        <a:bodyPr/>
        <a:lstStyle/>
        <a:p>
          <a:r>
            <a:rPr lang="en-GB" sz="1200" b="0" noProof="0" dirty="0">
              <a:latin typeface="Arial" panose="020B0604020202020204" pitchFamily="34" charset="0"/>
              <a:cs typeface="Arial" panose="020B0604020202020204" pitchFamily="34" charset="0"/>
            </a:rPr>
            <a:t>Usa una guida non umana?</a:t>
          </a:r>
        </a:p>
      </dgm:t>
    </dgm:pt>
    <dgm:pt modelId="{98414DC1-E1B4-4648-B241-5772C5DD17D4}" type="parTrans" cxnId="{AC8FE7C7-EC63-4472-960C-12E7179A70ED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D3C6B-E304-40C2-8772-23C0D407E971}" type="sibTrans" cxnId="{AC8FE7C7-EC63-4472-960C-12E7179A70ED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BDE8D-143A-4799-AFB7-AECD913ECA7B}">
      <dgm:prSet custT="1"/>
      <dgm:spPr/>
      <dgm:t>
        <a:bodyPr/>
        <a:lstStyle/>
        <a:p>
          <a:r>
            <a:rPr lang="en-GB" sz="1200" b="0" noProof="0" dirty="0">
              <a:latin typeface="Arial" panose="020B0604020202020204" pitchFamily="34" charset="0"/>
              <a:cs typeface="Arial" panose="020B0604020202020204" pitchFamily="34" charset="0"/>
            </a:rPr>
            <a:t>Come li valuterebbe?</a:t>
          </a:r>
        </a:p>
      </dgm:t>
    </dgm:pt>
    <dgm:pt modelId="{7BE15908-0EC5-420F-977A-0558C40BEB03}" type="parTrans" cxnId="{095D18DB-9F87-4691-B5B0-CB8F465A6871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E578C-E412-4CCB-B743-C0755577F636}" type="sibTrans" cxnId="{095D18DB-9F87-4691-B5B0-CB8F465A6871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E99DC-B1DE-4D9C-9AF3-630E3EE32A4A}">
      <dgm:prSet custT="1"/>
      <dgm:spPr/>
      <dgm:t>
        <a:bodyPr/>
        <a:lstStyle/>
        <a:p>
          <a:r>
            <a:rPr lang="en-GB" sz="1200" b="0" noProof="0" dirty="0">
              <a:latin typeface="Arial" panose="020B0604020202020204" pitchFamily="34" charset="0"/>
              <a:cs typeface="Arial" panose="020B0604020202020204" pitchFamily="34" charset="0"/>
            </a:rPr>
            <a:t>È un comune </a:t>
          </a:r>
        </a:p>
        <a:p>
          <a:r>
            <a:rPr lang="en-GB" sz="1200" b="0" noProof="0" dirty="0">
              <a:latin typeface="Arial" panose="020B0604020202020204" pitchFamily="34" charset="0"/>
              <a:cs typeface="Arial" panose="020B0604020202020204" pitchFamily="34" charset="0"/>
            </a:rPr>
            <a:t>modo di gestire? </a:t>
          </a:r>
        </a:p>
      </dgm:t>
    </dgm:pt>
    <dgm:pt modelId="{39D6CA23-3BB6-4753-A6FC-C46E028CC065}" type="parTrans" cxnId="{325F8461-8550-4D53-806E-89298EECB487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4D4D9-ED2F-44BF-AD44-C074CA8694C7}" type="sibTrans" cxnId="{325F8461-8550-4D53-806E-89298EECB487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F1480-6274-4B3F-BB2E-C44EEC60E435}">
      <dgm:prSet custT="1"/>
      <dgm:spPr/>
      <dgm:t>
        <a:bodyPr/>
        <a:lstStyle/>
        <a:p>
          <a:r>
            <a:rPr lang="en-GB" sz="1200" b="0" noProof="0" dirty="0">
              <a:latin typeface="Arial" panose="020B0604020202020204" pitchFamily="34" charset="0"/>
              <a:cs typeface="Arial" panose="020B0604020202020204" pitchFamily="34" charset="0"/>
            </a:rPr>
            <a:t>È qualcosa di comune? </a:t>
          </a:r>
        </a:p>
      </dgm:t>
    </dgm:pt>
    <dgm:pt modelId="{CAB8CBAE-B938-4AE6-8980-0B13ACBFEBA8}" type="parTrans" cxnId="{1AAC2B94-F30D-458D-A61A-269AB171AA49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D074A-F0E5-4B69-ACED-650DFE7D276F}" type="sibTrans" cxnId="{1AAC2B94-F30D-458D-A61A-269AB171AA49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766ED-5CAC-401A-A1F9-F7946EABC413}">
      <dgm:prSet custT="1"/>
      <dgm:spPr/>
      <dgm:t>
        <a:bodyPr/>
        <a:lstStyle/>
        <a:p>
          <a:r>
            <a:rPr lang="en-GB" sz="1200" b="0" noProof="0" dirty="0">
              <a:latin typeface="Arial" panose="020B0604020202020204" pitchFamily="34" charset="0"/>
              <a:cs typeface="Arial" panose="020B0604020202020204" pitchFamily="34" charset="0"/>
            </a:rPr>
            <a:t>Ci sono ripercussioni indirette delle sue decisioni?</a:t>
          </a:r>
        </a:p>
      </dgm:t>
    </dgm:pt>
    <dgm:pt modelId="{C83028D6-A3D7-494A-B6B6-16E192A819DB}" type="parTrans" cxnId="{E9325261-AD6B-4062-AFA7-22F032915CB4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3A5DC-F3C7-4659-AC64-95EA3E9BBEBB}" type="sibTrans" cxnId="{E9325261-AD6B-4062-AFA7-22F032915CB4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53EBF-4D36-4AC2-B857-08FC2DCC6A38}">
      <dgm:prSet custT="1"/>
      <dgm:spPr/>
      <dgm:t>
        <a:bodyPr/>
        <a:lstStyle/>
        <a:p>
          <a:r>
            <a:rPr lang="en-GB" sz="1200" b="0" noProof="0" dirty="0">
              <a:latin typeface="Arial" panose="020B0604020202020204" pitchFamily="34" charset="0"/>
              <a:cs typeface="Arial" panose="020B0604020202020204" pitchFamily="34" charset="0"/>
            </a:rPr>
            <a:t>Esiste una guida formale alla cultura aziendale?</a:t>
          </a:r>
        </a:p>
      </dgm:t>
    </dgm:pt>
    <dgm:pt modelId="{684A2C6D-FAEC-48B2-A045-C18E81A9CAC8}" type="parTrans" cxnId="{510AE0EA-C691-453C-AB0C-DA7A8100DD16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32165-158C-4865-9C4F-F4A31DA6CAD9}" type="sibTrans" cxnId="{510AE0EA-C691-453C-AB0C-DA7A8100DD16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4DE68-7945-431D-8855-2FA6173E9695}" type="pres">
      <dgm:prSet presAssocID="{ACACA56D-E1AE-4A5D-B362-6CF8BDFE4B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D3FC260-EF87-4306-AA0D-2F8C5877D55D}" type="pres">
      <dgm:prSet presAssocID="{C1AFC837-7414-4979-A375-048112BE02DF}" presName="hierRoot1" presStyleCnt="0">
        <dgm:presLayoutVars>
          <dgm:hierBranch val="init"/>
        </dgm:presLayoutVars>
      </dgm:prSet>
      <dgm:spPr/>
    </dgm:pt>
    <dgm:pt modelId="{C7EB149D-A63B-41ED-B445-DE26A67A0B4A}" type="pres">
      <dgm:prSet presAssocID="{C1AFC837-7414-4979-A375-048112BE02DF}" presName="rootComposite1" presStyleCnt="0"/>
      <dgm:spPr/>
    </dgm:pt>
    <dgm:pt modelId="{E296C2C3-7CA5-48C0-B7C0-7E7A68444E61}" type="pres">
      <dgm:prSet presAssocID="{C1AFC837-7414-4979-A375-048112BE02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B76ED2F-966B-4417-961F-9A9721FD04A8}" type="pres">
      <dgm:prSet presAssocID="{C1AFC837-7414-4979-A375-048112BE02DF}" presName="rootConnector1" presStyleLbl="node1" presStyleIdx="0" presStyleCnt="0"/>
      <dgm:spPr/>
      <dgm:t>
        <a:bodyPr/>
        <a:lstStyle/>
        <a:p>
          <a:endParaRPr lang="it-IT"/>
        </a:p>
      </dgm:t>
    </dgm:pt>
    <dgm:pt modelId="{C16713D7-A4B6-4ABA-B4DA-6E6032BF11CF}" type="pres">
      <dgm:prSet presAssocID="{C1AFC837-7414-4979-A375-048112BE02DF}" presName="hierChild2" presStyleCnt="0"/>
      <dgm:spPr/>
    </dgm:pt>
    <dgm:pt modelId="{AEB1A5D5-671A-46EB-BDE6-4385F181C682}" type="pres">
      <dgm:prSet presAssocID="{A0C82A7C-F7EC-488F-B195-CDE15B6E6798}" presName="Name37" presStyleLbl="parChTrans1D2" presStyleIdx="0" presStyleCnt="4"/>
      <dgm:spPr/>
      <dgm:t>
        <a:bodyPr/>
        <a:lstStyle/>
        <a:p>
          <a:endParaRPr lang="it-IT"/>
        </a:p>
      </dgm:t>
    </dgm:pt>
    <dgm:pt modelId="{E8E8F640-4B79-45AA-8E4E-FD5562C8D056}" type="pres">
      <dgm:prSet presAssocID="{F73DEF4F-D3EA-47C2-8ADA-2B715E7E0F45}" presName="hierRoot2" presStyleCnt="0">
        <dgm:presLayoutVars>
          <dgm:hierBranch val="init"/>
        </dgm:presLayoutVars>
      </dgm:prSet>
      <dgm:spPr/>
    </dgm:pt>
    <dgm:pt modelId="{FFEF75C5-A226-4BBB-9241-3771FC85E920}" type="pres">
      <dgm:prSet presAssocID="{F73DEF4F-D3EA-47C2-8ADA-2B715E7E0F45}" presName="rootComposite" presStyleCnt="0"/>
      <dgm:spPr/>
    </dgm:pt>
    <dgm:pt modelId="{BB3F8433-91C6-4690-99C7-F3273EB208F3}" type="pres">
      <dgm:prSet presAssocID="{F73DEF4F-D3EA-47C2-8ADA-2B715E7E0F4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A67904D-41DE-47E8-AB29-2B9B0620BCEE}" type="pres">
      <dgm:prSet presAssocID="{F73DEF4F-D3EA-47C2-8ADA-2B715E7E0F45}" presName="rootConnector" presStyleLbl="node2" presStyleIdx="0" presStyleCnt="4"/>
      <dgm:spPr/>
      <dgm:t>
        <a:bodyPr/>
        <a:lstStyle/>
        <a:p>
          <a:endParaRPr lang="it-IT"/>
        </a:p>
      </dgm:t>
    </dgm:pt>
    <dgm:pt modelId="{9CA8DF4C-9E21-4AD6-8746-257F467EC936}" type="pres">
      <dgm:prSet presAssocID="{F73DEF4F-D3EA-47C2-8ADA-2B715E7E0F45}" presName="hierChild4" presStyleCnt="0"/>
      <dgm:spPr/>
    </dgm:pt>
    <dgm:pt modelId="{5F2F5FDA-3081-4A86-98E9-0E11E6C4A8F6}" type="pres">
      <dgm:prSet presAssocID="{F73DEF4F-D3EA-47C2-8ADA-2B715E7E0F45}" presName="hierChild5" presStyleCnt="0"/>
      <dgm:spPr/>
    </dgm:pt>
    <dgm:pt modelId="{807C1BBD-F7EC-4FA5-9306-561938933440}" type="pres">
      <dgm:prSet presAssocID="{7C861F83-9A9B-4E60-802D-FAF5269F2316}" presName="Name37" presStyleLbl="parChTrans1D2" presStyleIdx="1" presStyleCnt="4"/>
      <dgm:spPr/>
      <dgm:t>
        <a:bodyPr/>
        <a:lstStyle/>
        <a:p>
          <a:endParaRPr lang="it-IT"/>
        </a:p>
      </dgm:t>
    </dgm:pt>
    <dgm:pt modelId="{B6008771-312B-409A-801A-4238BA1AD1B0}" type="pres">
      <dgm:prSet presAssocID="{D70AE44B-72F7-4518-AED0-D3EC18640EC3}" presName="hierRoot2" presStyleCnt="0">
        <dgm:presLayoutVars>
          <dgm:hierBranch val="init"/>
        </dgm:presLayoutVars>
      </dgm:prSet>
      <dgm:spPr/>
    </dgm:pt>
    <dgm:pt modelId="{031E7D44-44CF-43F3-82F0-A70B07A80819}" type="pres">
      <dgm:prSet presAssocID="{D70AE44B-72F7-4518-AED0-D3EC18640EC3}" presName="rootComposite" presStyleCnt="0"/>
      <dgm:spPr/>
    </dgm:pt>
    <dgm:pt modelId="{43C7B9BE-9151-49B2-B2B0-E42B565C62C9}" type="pres">
      <dgm:prSet presAssocID="{D70AE44B-72F7-4518-AED0-D3EC18640EC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80BB192-8572-4C0A-A640-5A04E109FD33}" type="pres">
      <dgm:prSet presAssocID="{D70AE44B-72F7-4518-AED0-D3EC18640EC3}" presName="rootConnector" presStyleLbl="node2" presStyleIdx="1" presStyleCnt="4"/>
      <dgm:spPr/>
      <dgm:t>
        <a:bodyPr/>
        <a:lstStyle/>
        <a:p>
          <a:endParaRPr lang="it-IT"/>
        </a:p>
      </dgm:t>
    </dgm:pt>
    <dgm:pt modelId="{C098FFEE-8B25-4AEC-B1E3-57AFAEA6C4EF}" type="pres">
      <dgm:prSet presAssocID="{D70AE44B-72F7-4518-AED0-D3EC18640EC3}" presName="hierChild4" presStyleCnt="0"/>
      <dgm:spPr/>
    </dgm:pt>
    <dgm:pt modelId="{D0B6D969-A507-4BCE-B6F2-64368B0140EA}" type="pres">
      <dgm:prSet presAssocID="{39D6CA23-3BB6-4753-A6FC-C46E028CC065}" presName="Name37" presStyleLbl="parChTrans1D3" presStyleIdx="0" presStyleCnt="3"/>
      <dgm:spPr/>
      <dgm:t>
        <a:bodyPr/>
        <a:lstStyle/>
        <a:p>
          <a:endParaRPr lang="it-IT"/>
        </a:p>
      </dgm:t>
    </dgm:pt>
    <dgm:pt modelId="{28B4881F-3179-4697-B0AB-3B0884B88466}" type="pres">
      <dgm:prSet presAssocID="{A1DE99DC-B1DE-4D9C-9AF3-630E3EE32A4A}" presName="hierRoot2" presStyleCnt="0">
        <dgm:presLayoutVars>
          <dgm:hierBranch val="init"/>
        </dgm:presLayoutVars>
      </dgm:prSet>
      <dgm:spPr/>
    </dgm:pt>
    <dgm:pt modelId="{00B44480-1D89-4B8F-AE21-08F9F2E770D7}" type="pres">
      <dgm:prSet presAssocID="{A1DE99DC-B1DE-4D9C-9AF3-630E3EE32A4A}" presName="rootComposite" presStyleCnt="0"/>
      <dgm:spPr/>
    </dgm:pt>
    <dgm:pt modelId="{F4A81285-76AD-4CF1-B483-93E62478DE56}" type="pres">
      <dgm:prSet presAssocID="{A1DE99DC-B1DE-4D9C-9AF3-630E3EE32A4A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99D31A6-5DBD-4386-8341-039B3916DB3E}" type="pres">
      <dgm:prSet presAssocID="{A1DE99DC-B1DE-4D9C-9AF3-630E3EE32A4A}" presName="rootConnector" presStyleLbl="node3" presStyleIdx="0" presStyleCnt="3"/>
      <dgm:spPr/>
      <dgm:t>
        <a:bodyPr/>
        <a:lstStyle/>
        <a:p>
          <a:endParaRPr lang="it-IT"/>
        </a:p>
      </dgm:t>
    </dgm:pt>
    <dgm:pt modelId="{B859E1EB-A1A9-4534-B7F1-BB83FCC00583}" type="pres">
      <dgm:prSet presAssocID="{A1DE99DC-B1DE-4D9C-9AF3-630E3EE32A4A}" presName="hierChild4" presStyleCnt="0"/>
      <dgm:spPr/>
    </dgm:pt>
    <dgm:pt modelId="{009A2459-0280-4C78-8012-0D8205F88C0E}" type="pres">
      <dgm:prSet presAssocID="{684A2C6D-FAEC-48B2-A045-C18E81A9CAC8}" presName="Name37" presStyleLbl="parChTrans1D4" presStyleIdx="0" presStyleCnt="1"/>
      <dgm:spPr/>
      <dgm:t>
        <a:bodyPr/>
        <a:lstStyle/>
        <a:p>
          <a:endParaRPr lang="it-IT"/>
        </a:p>
      </dgm:t>
    </dgm:pt>
    <dgm:pt modelId="{FDC8E0E8-A7EF-4517-91CB-870ED5EC001F}" type="pres">
      <dgm:prSet presAssocID="{68F53EBF-4D36-4AC2-B857-08FC2DCC6A38}" presName="hierRoot2" presStyleCnt="0">
        <dgm:presLayoutVars>
          <dgm:hierBranch val="init"/>
        </dgm:presLayoutVars>
      </dgm:prSet>
      <dgm:spPr/>
    </dgm:pt>
    <dgm:pt modelId="{0FD6D9AE-053F-485E-B0DC-5FCB3BCF1392}" type="pres">
      <dgm:prSet presAssocID="{68F53EBF-4D36-4AC2-B857-08FC2DCC6A38}" presName="rootComposite" presStyleCnt="0"/>
      <dgm:spPr/>
    </dgm:pt>
    <dgm:pt modelId="{49274AB1-70D7-4067-BB9F-47818F0A742F}" type="pres">
      <dgm:prSet presAssocID="{68F53EBF-4D36-4AC2-B857-08FC2DCC6A38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12D8626-CD4C-4B2B-A657-517DB7B0E0AD}" type="pres">
      <dgm:prSet presAssocID="{68F53EBF-4D36-4AC2-B857-08FC2DCC6A38}" presName="rootConnector" presStyleLbl="node4" presStyleIdx="0" presStyleCnt="1"/>
      <dgm:spPr/>
      <dgm:t>
        <a:bodyPr/>
        <a:lstStyle/>
        <a:p>
          <a:endParaRPr lang="it-IT"/>
        </a:p>
      </dgm:t>
    </dgm:pt>
    <dgm:pt modelId="{A2F2218B-5822-4095-BDF7-166F34E39A63}" type="pres">
      <dgm:prSet presAssocID="{68F53EBF-4D36-4AC2-B857-08FC2DCC6A38}" presName="hierChild4" presStyleCnt="0"/>
      <dgm:spPr/>
    </dgm:pt>
    <dgm:pt modelId="{F1658EDD-E6B3-4D4C-9884-9F003907B5A7}" type="pres">
      <dgm:prSet presAssocID="{68F53EBF-4D36-4AC2-B857-08FC2DCC6A38}" presName="hierChild5" presStyleCnt="0"/>
      <dgm:spPr/>
    </dgm:pt>
    <dgm:pt modelId="{00981ABA-781C-4DB1-BB35-D2AC8A934C53}" type="pres">
      <dgm:prSet presAssocID="{A1DE99DC-B1DE-4D9C-9AF3-630E3EE32A4A}" presName="hierChild5" presStyleCnt="0"/>
      <dgm:spPr/>
    </dgm:pt>
    <dgm:pt modelId="{51EDE1F5-4598-49AC-807F-5D0C4D65D97E}" type="pres">
      <dgm:prSet presAssocID="{D70AE44B-72F7-4518-AED0-D3EC18640EC3}" presName="hierChild5" presStyleCnt="0"/>
      <dgm:spPr/>
    </dgm:pt>
    <dgm:pt modelId="{EBDBFFE3-7327-4399-AF9B-9CE4583A3E0D}" type="pres">
      <dgm:prSet presAssocID="{98414DC1-E1B4-4648-B241-5772C5DD17D4}" presName="Name37" presStyleLbl="parChTrans1D2" presStyleIdx="2" presStyleCnt="4"/>
      <dgm:spPr/>
      <dgm:t>
        <a:bodyPr/>
        <a:lstStyle/>
        <a:p>
          <a:endParaRPr lang="it-IT"/>
        </a:p>
      </dgm:t>
    </dgm:pt>
    <dgm:pt modelId="{7E3C1A08-805A-4053-B65E-3FCCFDAF2871}" type="pres">
      <dgm:prSet presAssocID="{D2993749-6218-452D-A8A1-00F0B48BE244}" presName="hierRoot2" presStyleCnt="0">
        <dgm:presLayoutVars>
          <dgm:hierBranch val="init"/>
        </dgm:presLayoutVars>
      </dgm:prSet>
      <dgm:spPr/>
    </dgm:pt>
    <dgm:pt modelId="{16FD5B49-58DD-4AD3-B220-B6EC21A31A19}" type="pres">
      <dgm:prSet presAssocID="{D2993749-6218-452D-A8A1-00F0B48BE244}" presName="rootComposite" presStyleCnt="0"/>
      <dgm:spPr/>
    </dgm:pt>
    <dgm:pt modelId="{21851380-B236-475A-9641-DF9D750C1AD0}" type="pres">
      <dgm:prSet presAssocID="{D2993749-6218-452D-A8A1-00F0B48BE24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AD1950C-1970-427F-B48C-4610BC318AF5}" type="pres">
      <dgm:prSet presAssocID="{D2993749-6218-452D-A8A1-00F0B48BE244}" presName="rootConnector" presStyleLbl="node2" presStyleIdx="2" presStyleCnt="4"/>
      <dgm:spPr/>
      <dgm:t>
        <a:bodyPr/>
        <a:lstStyle/>
        <a:p>
          <a:endParaRPr lang="it-IT"/>
        </a:p>
      </dgm:t>
    </dgm:pt>
    <dgm:pt modelId="{4E610236-4F6B-4D00-B2E6-4BC0E38AF05B}" type="pres">
      <dgm:prSet presAssocID="{D2993749-6218-452D-A8A1-00F0B48BE244}" presName="hierChild4" presStyleCnt="0"/>
      <dgm:spPr/>
    </dgm:pt>
    <dgm:pt modelId="{9EB6482D-950D-423F-8E89-054F0EDCA17D}" type="pres">
      <dgm:prSet presAssocID="{CAB8CBAE-B938-4AE6-8980-0B13ACBFEBA8}" presName="Name37" presStyleLbl="parChTrans1D3" presStyleIdx="1" presStyleCnt="3"/>
      <dgm:spPr/>
      <dgm:t>
        <a:bodyPr/>
        <a:lstStyle/>
        <a:p>
          <a:endParaRPr lang="it-IT"/>
        </a:p>
      </dgm:t>
    </dgm:pt>
    <dgm:pt modelId="{A40C4755-6B47-4129-B094-8993A0FCC5BD}" type="pres">
      <dgm:prSet presAssocID="{89DF1480-6274-4B3F-BB2E-C44EEC60E435}" presName="hierRoot2" presStyleCnt="0">
        <dgm:presLayoutVars>
          <dgm:hierBranch val="init"/>
        </dgm:presLayoutVars>
      </dgm:prSet>
      <dgm:spPr/>
    </dgm:pt>
    <dgm:pt modelId="{8D5EBD28-9752-4A3B-916B-BC9DF346F0F8}" type="pres">
      <dgm:prSet presAssocID="{89DF1480-6274-4B3F-BB2E-C44EEC60E435}" presName="rootComposite" presStyleCnt="0"/>
      <dgm:spPr/>
    </dgm:pt>
    <dgm:pt modelId="{EFBE8CD7-6130-4A66-950F-C327A6486D8D}" type="pres">
      <dgm:prSet presAssocID="{89DF1480-6274-4B3F-BB2E-C44EEC60E43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E647B13-A0EE-4D68-BBA4-13B640ED2EA9}" type="pres">
      <dgm:prSet presAssocID="{89DF1480-6274-4B3F-BB2E-C44EEC60E435}" presName="rootConnector" presStyleLbl="node3" presStyleIdx="1" presStyleCnt="3"/>
      <dgm:spPr/>
      <dgm:t>
        <a:bodyPr/>
        <a:lstStyle/>
        <a:p>
          <a:endParaRPr lang="it-IT"/>
        </a:p>
      </dgm:t>
    </dgm:pt>
    <dgm:pt modelId="{80353D90-9916-43C4-BDD9-2133BDA66B52}" type="pres">
      <dgm:prSet presAssocID="{89DF1480-6274-4B3F-BB2E-C44EEC60E435}" presName="hierChild4" presStyleCnt="0"/>
      <dgm:spPr/>
    </dgm:pt>
    <dgm:pt modelId="{B9A0682F-6A1D-452C-A952-541D2DA40F44}" type="pres">
      <dgm:prSet presAssocID="{89DF1480-6274-4B3F-BB2E-C44EEC60E435}" presName="hierChild5" presStyleCnt="0"/>
      <dgm:spPr/>
    </dgm:pt>
    <dgm:pt modelId="{5D1DD9A8-44C6-463F-9898-CCB2FC728CD2}" type="pres">
      <dgm:prSet presAssocID="{D2993749-6218-452D-A8A1-00F0B48BE244}" presName="hierChild5" presStyleCnt="0"/>
      <dgm:spPr/>
    </dgm:pt>
    <dgm:pt modelId="{624415AB-5F5B-481A-8582-D0A8D8801FC5}" type="pres">
      <dgm:prSet presAssocID="{C83028D6-A3D7-494A-B6B6-16E192A819DB}" presName="Name37" presStyleLbl="parChTrans1D2" presStyleIdx="3" presStyleCnt="4"/>
      <dgm:spPr/>
      <dgm:t>
        <a:bodyPr/>
        <a:lstStyle/>
        <a:p>
          <a:endParaRPr lang="it-IT"/>
        </a:p>
      </dgm:t>
    </dgm:pt>
    <dgm:pt modelId="{2B4395E5-5FCC-4468-B530-1A6641FCC820}" type="pres">
      <dgm:prSet presAssocID="{861766ED-5CAC-401A-A1F9-F7946EABC413}" presName="hierRoot2" presStyleCnt="0">
        <dgm:presLayoutVars>
          <dgm:hierBranch val="init"/>
        </dgm:presLayoutVars>
      </dgm:prSet>
      <dgm:spPr/>
    </dgm:pt>
    <dgm:pt modelId="{FCC26EC8-8861-4490-8BC8-1E290AF70913}" type="pres">
      <dgm:prSet presAssocID="{861766ED-5CAC-401A-A1F9-F7946EABC413}" presName="rootComposite" presStyleCnt="0"/>
      <dgm:spPr/>
    </dgm:pt>
    <dgm:pt modelId="{21D2530C-5538-40D8-AAAF-91061E5BFDF3}" type="pres">
      <dgm:prSet presAssocID="{861766ED-5CAC-401A-A1F9-F7946EABC41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3B9D0D2-3193-42CE-A674-8A3AD6CB4325}" type="pres">
      <dgm:prSet presAssocID="{861766ED-5CAC-401A-A1F9-F7946EABC413}" presName="rootConnector" presStyleLbl="node2" presStyleIdx="3" presStyleCnt="4"/>
      <dgm:spPr/>
      <dgm:t>
        <a:bodyPr/>
        <a:lstStyle/>
        <a:p>
          <a:endParaRPr lang="it-IT"/>
        </a:p>
      </dgm:t>
    </dgm:pt>
    <dgm:pt modelId="{BB67108E-5D35-4F8C-80BE-3340BCFF7EF2}" type="pres">
      <dgm:prSet presAssocID="{861766ED-5CAC-401A-A1F9-F7946EABC413}" presName="hierChild4" presStyleCnt="0"/>
      <dgm:spPr/>
    </dgm:pt>
    <dgm:pt modelId="{BE6E84B6-21FF-4B79-B8B0-9D16228EE0B3}" type="pres">
      <dgm:prSet presAssocID="{7BE15908-0EC5-420F-977A-0558C40BEB03}" presName="Name37" presStyleLbl="parChTrans1D3" presStyleIdx="2" presStyleCnt="3"/>
      <dgm:spPr/>
      <dgm:t>
        <a:bodyPr/>
        <a:lstStyle/>
        <a:p>
          <a:endParaRPr lang="it-IT"/>
        </a:p>
      </dgm:t>
    </dgm:pt>
    <dgm:pt modelId="{4ACF4237-B1FE-4681-946C-4743494D8B69}" type="pres">
      <dgm:prSet presAssocID="{2B0BDE8D-143A-4799-AFB7-AECD913ECA7B}" presName="hierRoot2" presStyleCnt="0">
        <dgm:presLayoutVars>
          <dgm:hierBranch val="init"/>
        </dgm:presLayoutVars>
      </dgm:prSet>
      <dgm:spPr/>
    </dgm:pt>
    <dgm:pt modelId="{F7783248-3228-4A37-9951-58941A3BEAA5}" type="pres">
      <dgm:prSet presAssocID="{2B0BDE8D-143A-4799-AFB7-AECD913ECA7B}" presName="rootComposite" presStyleCnt="0"/>
      <dgm:spPr/>
    </dgm:pt>
    <dgm:pt modelId="{4EFDF558-8A9F-42DA-8183-A4A4FB95C9C9}" type="pres">
      <dgm:prSet presAssocID="{2B0BDE8D-143A-4799-AFB7-AECD913ECA7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60CACDC-EA57-4F7D-9DC4-771A21D78D06}" type="pres">
      <dgm:prSet presAssocID="{2B0BDE8D-143A-4799-AFB7-AECD913ECA7B}" presName="rootConnector" presStyleLbl="node3" presStyleIdx="2" presStyleCnt="3"/>
      <dgm:spPr/>
      <dgm:t>
        <a:bodyPr/>
        <a:lstStyle/>
        <a:p>
          <a:endParaRPr lang="it-IT"/>
        </a:p>
      </dgm:t>
    </dgm:pt>
    <dgm:pt modelId="{2C787461-9D25-4E7F-ADA0-18E808B8A5FE}" type="pres">
      <dgm:prSet presAssocID="{2B0BDE8D-143A-4799-AFB7-AECD913ECA7B}" presName="hierChild4" presStyleCnt="0"/>
      <dgm:spPr/>
    </dgm:pt>
    <dgm:pt modelId="{630A361D-C1F5-4DA4-8CF8-C4911A0870ED}" type="pres">
      <dgm:prSet presAssocID="{2B0BDE8D-143A-4799-AFB7-AECD913ECA7B}" presName="hierChild5" presStyleCnt="0"/>
      <dgm:spPr/>
    </dgm:pt>
    <dgm:pt modelId="{B1DB4B2E-D76A-4541-A631-BA001381938A}" type="pres">
      <dgm:prSet presAssocID="{861766ED-5CAC-401A-A1F9-F7946EABC413}" presName="hierChild5" presStyleCnt="0"/>
      <dgm:spPr/>
    </dgm:pt>
    <dgm:pt modelId="{4AE3F851-377A-427E-A8A4-423BEC485A7B}" type="pres">
      <dgm:prSet presAssocID="{C1AFC837-7414-4979-A375-048112BE02DF}" presName="hierChild3" presStyleCnt="0"/>
      <dgm:spPr/>
    </dgm:pt>
  </dgm:ptLst>
  <dgm:cxnLst>
    <dgm:cxn modelId="{9BD00102-EE41-4FB0-91F6-B061F180272A}" type="presOf" srcId="{D2993749-6218-452D-A8A1-00F0B48BE244}" destId="{21851380-B236-475A-9641-DF9D750C1AD0}" srcOrd="0" destOrd="0" presId="urn:microsoft.com/office/officeart/2005/8/layout/orgChart1"/>
    <dgm:cxn modelId="{AC8FE7C7-EC63-4472-960C-12E7179A70ED}" srcId="{C1AFC837-7414-4979-A375-048112BE02DF}" destId="{D2993749-6218-452D-A8A1-00F0B48BE244}" srcOrd="2" destOrd="0" parTransId="{98414DC1-E1B4-4648-B241-5772C5DD17D4}" sibTransId="{767D3C6B-E304-40C2-8772-23C0D407E971}"/>
    <dgm:cxn modelId="{6176A457-43B1-407D-88A0-02754A48A14D}" type="presOf" srcId="{2B0BDE8D-143A-4799-AFB7-AECD913ECA7B}" destId="{4EFDF558-8A9F-42DA-8183-A4A4FB95C9C9}" srcOrd="0" destOrd="0" presId="urn:microsoft.com/office/officeart/2005/8/layout/orgChart1"/>
    <dgm:cxn modelId="{510AE0EA-C691-453C-AB0C-DA7A8100DD16}" srcId="{A1DE99DC-B1DE-4D9C-9AF3-630E3EE32A4A}" destId="{68F53EBF-4D36-4AC2-B857-08FC2DCC6A38}" srcOrd="0" destOrd="0" parTransId="{684A2C6D-FAEC-48B2-A045-C18E81A9CAC8}" sibTransId="{A1132165-158C-4865-9C4F-F4A31DA6CAD9}"/>
    <dgm:cxn modelId="{5FDA71E5-7F8F-4D10-AD97-7B4510F38C95}" srcId="{C1AFC837-7414-4979-A375-048112BE02DF}" destId="{F73DEF4F-D3EA-47C2-8ADA-2B715E7E0F45}" srcOrd="0" destOrd="0" parTransId="{A0C82A7C-F7EC-488F-B195-CDE15B6E6798}" sibTransId="{F1554DE1-8EDA-4647-8E02-5B822C6E1714}"/>
    <dgm:cxn modelId="{BF716155-CFA8-4F17-BA00-66CC581A401D}" type="presOf" srcId="{A0C82A7C-F7EC-488F-B195-CDE15B6E6798}" destId="{AEB1A5D5-671A-46EB-BDE6-4385F181C682}" srcOrd="0" destOrd="0" presId="urn:microsoft.com/office/officeart/2005/8/layout/orgChart1"/>
    <dgm:cxn modelId="{485F5ED4-5DBE-4905-A024-820B052F628D}" type="presOf" srcId="{89DF1480-6274-4B3F-BB2E-C44EEC60E435}" destId="{EFBE8CD7-6130-4A66-950F-C327A6486D8D}" srcOrd="0" destOrd="0" presId="urn:microsoft.com/office/officeart/2005/8/layout/orgChart1"/>
    <dgm:cxn modelId="{47D99AE2-3C20-450D-A47F-1AB6F9C7BC89}" type="presOf" srcId="{39D6CA23-3BB6-4753-A6FC-C46E028CC065}" destId="{D0B6D969-A507-4BCE-B6F2-64368B0140EA}" srcOrd="0" destOrd="0" presId="urn:microsoft.com/office/officeart/2005/8/layout/orgChart1"/>
    <dgm:cxn modelId="{A973752C-E2CE-4A86-A5DA-AC02A8C30F67}" type="presOf" srcId="{C1AFC837-7414-4979-A375-048112BE02DF}" destId="{2B76ED2F-966B-4417-961F-9A9721FD04A8}" srcOrd="1" destOrd="0" presId="urn:microsoft.com/office/officeart/2005/8/layout/orgChart1"/>
    <dgm:cxn modelId="{94653F26-F0F0-449C-9ED6-1BBA0CD5A2CF}" type="presOf" srcId="{F73DEF4F-D3EA-47C2-8ADA-2B715E7E0F45}" destId="{4A67904D-41DE-47E8-AB29-2B9B0620BCEE}" srcOrd="1" destOrd="0" presId="urn:microsoft.com/office/officeart/2005/8/layout/orgChart1"/>
    <dgm:cxn modelId="{325F8461-8550-4D53-806E-89298EECB487}" srcId="{D70AE44B-72F7-4518-AED0-D3EC18640EC3}" destId="{A1DE99DC-B1DE-4D9C-9AF3-630E3EE32A4A}" srcOrd="0" destOrd="0" parTransId="{39D6CA23-3BB6-4753-A6FC-C46E028CC065}" sibTransId="{DAE4D4D9-ED2F-44BF-AD44-C074CA8694C7}"/>
    <dgm:cxn modelId="{1AAC2B94-F30D-458D-A61A-269AB171AA49}" srcId="{D2993749-6218-452D-A8A1-00F0B48BE244}" destId="{89DF1480-6274-4B3F-BB2E-C44EEC60E435}" srcOrd="0" destOrd="0" parTransId="{CAB8CBAE-B938-4AE6-8980-0B13ACBFEBA8}" sibTransId="{EB8D074A-F0E5-4B69-ACED-650DFE7D276F}"/>
    <dgm:cxn modelId="{E9325261-AD6B-4062-AFA7-22F032915CB4}" srcId="{C1AFC837-7414-4979-A375-048112BE02DF}" destId="{861766ED-5CAC-401A-A1F9-F7946EABC413}" srcOrd="3" destOrd="0" parTransId="{C83028D6-A3D7-494A-B6B6-16E192A819DB}" sibTransId="{F023A5DC-F3C7-4659-AC64-95EA3E9BBEBB}"/>
    <dgm:cxn modelId="{FE18F8CD-4914-4E4B-A9A0-0BFEAB685560}" type="presOf" srcId="{D70AE44B-72F7-4518-AED0-D3EC18640EC3}" destId="{43C7B9BE-9151-49B2-B2B0-E42B565C62C9}" srcOrd="0" destOrd="0" presId="urn:microsoft.com/office/officeart/2005/8/layout/orgChart1"/>
    <dgm:cxn modelId="{8360BA58-288D-4304-8180-4FADB16F5E86}" type="presOf" srcId="{2B0BDE8D-143A-4799-AFB7-AECD913ECA7B}" destId="{960CACDC-EA57-4F7D-9DC4-771A21D78D06}" srcOrd="1" destOrd="0" presId="urn:microsoft.com/office/officeart/2005/8/layout/orgChart1"/>
    <dgm:cxn modelId="{6030913E-86D2-47DE-A4A9-4AFA17F1CE93}" type="presOf" srcId="{89DF1480-6274-4B3F-BB2E-C44EEC60E435}" destId="{9E647B13-A0EE-4D68-BBA4-13B640ED2EA9}" srcOrd="1" destOrd="0" presId="urn:microsoft.com/office/officeart/2005/8/layout/orgChart1"/>
    <dgm:cxn modelId="{CEFD54B3-BE1C-4ED7-8806-0888E627373E}" type="presOf" srcId="{684A2C6D-FAEC-48B2-A045-C18E81A9CAC8}" destId="{009A2459-0280-4C78-8012-0D8205F88C0E}" srcOrd="0" destOrd="0" presId="urn:microsoft.com/office/officeart/2005/8/layout/orgChart1"/>
    <dgm:cxn modelId="{ED2EE20C-9EB6-4686-8608-E89005ADBB1D}" type="presOf" srcId="{861766ED-5CAC-401A-A1F9-F7946EABC413}" destId="{21D2530C-5538-40D8-AAAF-91061E5BFDF3}" srcOrd="0" destOrd="0" presId="urn:microsoft.com/office/officeart/2005/8/layout/orgChart1"/>
    <dgm:cxn modelId="{AD94F847-9133-4E81-A0C6-D5A0095A6984}" type="presOf" srcId="{861766ED-5CAC-401A-A1F9-F7946EABC413}" destId="{D3B9D0D2-3193-42CE-A674-8A3AD6CB4325}" srcOrd="1" destOrd="0" presId="urn:microsoft.com/office/officeart/2005/8/layout/orgChart1"/>
    <dgm:cxn modelId="{CE504883-7481-4758-98DE-5255A813CFDA}" type="presOf" srcId="{68F53EBF-4D36-4AC2-B857-08FC2DCC6A38}" destId="{912D8626-CD4C-4B2B-A657-517DB7B0E0AD}" srcOrd="1" destOrd="0" presId="urn:microsoft.com/office/officeart/2005/8/layout/orgChart1"/>
    <dgm:cxn modelId="{819DFEDA-FFA6-4636-92B2-EB1F34095F05}" type="presOf" srcId="{7BE15908-0EC5-420F-977A-0558C40BEB03}" destId="{BE6E84B6-21FF-4B79-B8B0-9D16228EE0B3}" srcOrd="0" destOrd="0" presId="urn:microsoft.com/office/officeart/2005/8/layout/orgChart1"/>
    <dgm:cxn modelId="{504010D6-196F-4DE1-82F6-BB8CF230CC3F}" type="presOf" srcId="{F73DEF4F-D3EA-47C2-8ADA-2B715E7E0F45}" destId="{BB3F8433-91C6-4690-99C7-F3273EB208F3}" srcOrd="0" destOrd="0" presId="urn:microsoft.com/office/officeart/2005/8/layout/orgChart1"/>
    <dgm:cxn modelId="{DFF2169C-9A77-4D31-A198-09EAAA6AC94F}" type="presOf" srcId="{68F53EBF-4D36-4AC2-B857-08FC2DCC6A38}" destId="{49274AB1-70D7-4067-BB9F-47818F0A742F}" srcOrd="0" destOrd="0" presId="urn:microsoft.com/office/officeart/2005/8/layout/orgChart1"/>
    <dgm:cxn modelId="{7A946B62-A47A-4310-AD40-3089E3BA46DF}" srcId="{ACACA56D-E1AE-4A5D-B362-6CF8BDFE4B39}" destId="{C1AFC837-7414-4979-A375-048112BE02DF}" srcOrd="0" destOrd="0" parTransId="{31BF05C6-C6A2-446F-A378-CE470FD4DAE5}" sibTransId="{452ACD2A-5830-4CD9-9D80-B1DFF4141232}"/>
    <dgm:cxn modelId="{FED83861-B3CE-46F9-920D-E36E988F74B5}" type="presOf" srcId="{A1DE99DC-B1DE-4D9C-9AF3-630E3EE32A4A}" destId="{F4A81285-76AD-4CF1-B483-93E62478DE56}" srcOrd="0" destOrd="0" presId="urn:microsoft.com/office/officeart/2005/8/layout/orgChart1"/>
    <dgm:cxn modelId="{4C43588E-8AC7-4826-B5F2-E07882589A82}" type="presOf" srcId="{C1AFC837-7414-4979-A375-048112BE02DF}" destId="{E296C2C3-7CA5-48C0-B7C0-7E7A68444E61}" srcOrd="0" destOrd="0" presId="urn:microsoft.com/office/officeart/2005/8/layout/orgChart1"/>
    <dgm:cxn modelId="{CD41288F-E791-4555-8BFF-88BA1BA2C71A}" type="presOf" srcId="{CAB8CBAE-B938-4AE6-8980-0B13ACBFEBA8}" destId="{9EB6482D-950D-423F-8E89-054F0EDCA17D}" srcOrd="0" destOrd="0" presId="urn:microsoft.com/office/officeart/2005/8/layout/orgChart1"/>
    <dgm:cxn modelId="{CF7C5F1B-A757-473F-AC45-3943150C8A7C}" type="presOf" srcId="{C83028D6-A3D7-494A-B6B6-16E192A819DB}" destId="{624415AB-5F5B-481A-8582-D0A8D8801FC5}" srcOrd="0" destOrd="0" presId="urn:microsoft.com/office/officeart/2005/8/layout/orgChart1"/>
    <dgm:cxn modelId="{59DA43EE-6B8F-49F5-8D28-A98543CB4519}" type="presOf" srcId="{ACACA56D-E1AE-4A5D-B362-6CF8BDFE4B39}" destId="{94F4DE68-7945-431D-8855-2FA6173E9695}" srcOrd="0" destOrd="0" presId="urn:microsoft.com/office/officeart/2005/8/layout/orgChart1"/>
    <dgm:cxn modelId="{F6781844-A9D2-40B4-95B2-D0E44C552F8A}" type="presOf" srcId="{D2993749-6218-452D-A8A1-00F0B48BE244}" destId="{4AD1950C-1970-427F-B48C-4610BC318AF5}" srcOrd="1" destOrd="0" presId="urn:microsoft.com/office/officeart/2005/8/layout/orgChart1"/>
    <dgm:cxn modelId="{663D9F60-2EAF-4688-898B-A4662F8372B6}" type="presOf" srcId="{7C861F83-9A9B-4E60-802D-FAF5269F2316}" destId="{807C1BBD-F7EC-4FA5-9306-561938933440}" srcOrd="0" destOrd="0" presId="urn:microsoft.com/office/officeart/2005/8/layout/orgChart1"/>
    <dgm:cxn modelId="{97921113-CCDE-459D-AB89-0F130E39FF04}" type="presOf" srcId="{98414DC1-E1B4-4648-B241-5772C5DD17D4}" destId="{EBDBFFE3-7327-4399-AF9B-9CE4583A3E0D}" srcOrd="0" destOrd="0" presId="urn:microsoft.com/office/officeart/2005/8/layout/orgChart1"/>
    <dgm:cxn modelId="{095D18DB-9F87-4691-B5B0-CB8F465A6871}" srcId="{861766ED-5CAC-401A-A1F9-F7946EABC413}" destId="{2B0BDE8D-143A-4799-AFB7-AECD913ECA7B}" srcOrd="0" destOrd="0" parTransId="{7BE15908-0EC5-420F-977A-0558C40BEB03}" sibTransId="{77AE578C-E412-4CCB-B743-C0755577F636}"/>
    <dgm:cxn modelId="{CA8C645B-3C20-4EF5-B3FD-AD5112848B70}" type="presOf" srcId="{D70AE44B-72F7-4518-AED0-D3EC18640EC3}" destId="{E80BB192-8572-4C0A-A640-5A04E109FD33}" srcOrd="1" destOrd="0" presId="urn:microsoft.com/office/officeart/2005/8/layout/orgChart1"/>
    <dgm:cxn modelId="{999BC352-37F0-45E4-A0C4-A4E2BC00CDA6}" srcId="{C1AFC837-7414-4979-A375-048112BE02DF}" destId="{D70AE44B-72F7-4518-AED0-D3EC18640EC3}" srcOrd="1" destOrd="0" parTransId="{7C861F83-9A9B-4E60-802D-FAF5269F2316}" sibTransId="{E23503A1-46FD-4B0E-9F6A-91836E7BBDA3}"/>
    <dgm:cxn modelId="{B5365835-6EA8-4251-AEBF-EB15287DC334}" type="presOf" srcId="{A1DE99DC-B1DE-4D9C-9AF3-630E3EE32A4A}" destId="{999D31A6-5DBD-4386-8341-039B3916DB3E}" srcOrd="1" destOrd="0" presId="urn:microsoft.com/office/officeart/2005/8/layout/orgChart1"/>
    <dgm:cxn modelId="{3E8E2599-A9A8-4387-9F0C-1496551E0E61}" type="presParOf" srcId="{94F4DE68-7945-431D-8855-2FA6173E9695}" destId="{CD3FC260-EF87-4306-AA0D-2F8C5877D55D}" srcOrd="0" destOrd="0" presId="urn:microsoft.com/office/officeart/2005/8/layout/orgChart1"/>
    <dgm:cxn modelId="{85B845A6-A9FD-4EBF-9944-5A036523BE6B}" type="presParOf" srcId="{CD3FC260-EF87-4306-AA0D-2F8C5877D55D}" destId="{C7EB149D-A63B-41ED-B445-DE26A67A0B4A}" srcOrd="0" destOrd="0" presId="urn:microsoft.com/office/officeart/2005/8/layout/orgChart1"/>
    <dgm:cxn modelId="{14C19DF3-018C-4CA0-A5A1-5005EEA8F041}" type="presParOf" srcId="{C7EB149D-A63B-41ED-B445-DE26A67A0B4A}" destId="{E296C2C3-7CA5-48C0-B7C0-7E7A68444E61}" srcOrd="0" destOrd="0" presId="urn:microsoft.com/office/officeart/2005/8/layout/orgChart1"/>
    <dgm:cxn modelId="{B4337CA4-9579-45BC-8473-65A0D2C10BB8}" type="presParOf" srcId="{C7EB149D-A63B-41ED-B445-DE26A67A0B4A}" destId="{2B76ED2F-966B-4417-961F-9A9721FD04A8}" srcOrd="1" destOrd="0" presId="urn:microsoft.com/office/officeart/2005/8/layout/orgChart1"/>
    <dgm:cxn modelId="{67FEBF66-8B62-4081-BFF0-A54288FEE161}" type="presParOf" srcId="{CD3FC260-EF87-4306-AA0D-2F8C5877D55D}" destId="{C16713D7-A4B6-4ABA-B4DA-6E6032BF11CF}" srcOrd="1" destOrd="0" presId="urn:microsoft.com/office/officeart/2005/8/layout/orgChart1"/>
    <dgm:cxn modelId="{5FC10FE3-3F6D-4A72-B6D0-6F03481F6DCB}" type="presParOf" srcId="{C16713D7-A4B6-4ABA-B4DA-6E6032BF11CF}" destId="{AEB1A5D5-671A-46EB-BDE6-4385F181C682}" srcOrd="0" destOrd="0" presId="urn:microsoft.com/office/officeart/2005/8/layout/orgChart1"/>
    <dgm:cxn modelId="{DFCB85AD-83D5-4F69-8BAA-8BEFC725E188}" type="presParOf" srcId="{C16713D7-A4B6-4ABA-B4DA-6E6032BF11CF}" destId="{E8E8F640-4B79-45AA-8E4E-FD5562C8D056}" srcOrd="1" destOrd="0" presId="urn:microsoft.com/office/officeart/2005/8/layout/orgChart1"/>
    <dgm:cxn modelId="{AB905931-BDC1-4B3D-AD65-649B5BBD2B97}" type="presParOf" srcId="{E8E8F640-4B79-45AA-8E4E-FD5562C8D056}" destId="{FFEF75C5-A226-4BBB-9241-3771FC85E920}" srcOrd="0" destOrd="0" presId="urn:microsoft.com/office/officeart/2005/8/layout/orgChart1"/>
    <dgm:cxn modelId="{159CEB3F-CE4E-40EC-861A-028043647B56}" type="presParOf" srcId="{FFEF75C5-A226-4BBB-9241-3771FC85E920}" destId="{BB3F8433-91C6-4690-99C7-F3273EB208F3}" srcOrd="0" destOrd="0" presId="urn:microsoft.com/office/officeart/2005/8/layout/orgChart1"/>
    <dgm:cxn modelId="{C1EB027F-4811-4A94-8B9D-EF11D5A25859}" type="presParOf" srcId="{FFEF75C5-A226-4BBB-9241-3771FC85E920}" destId="{4A67904D-41DE-47E8-AB29-2B9B0620BCEE}" srcOrd="1" destOrd="0" presId="urn:microsoft.com/office/officeart/2005/8/layout/orgChart1"/>
    <dgm:cxn modelId="{E1B93ECE-0F65-4ED8-B6FA-9D921E0B169A}" type="presParOf" srcId="{E8E8F640-4B79-45AA-8E4E-FD5562C8D056}" destId="{9CA8DF4C-9E21-4AD6-8746-257F467EC936}" srcOrd="1" destOrd="0" presId="urn:microsoft.com/office/officeart/2005/8/layout/orgChart1"/>
    <dgm:cxn modelId="{A8BD0952-A71A-4E89-907F-29FDF76A0F7E}" type="presParOf" srcId="{E8E8F640-4B79-45AA-8E4E-FD5562C8D056}" destId="{5F2F5FDA-3081-4A86-98E9-0E11E6C4A8F6}" srcOrd="2" destOrd="0" presId="urn:microsoft.com/office/officeart/2005/8/layout/orgChart1"/>
    <dgm:cxn modelId="{0C3E10CB-2E28-423D-8326-6364A44624A7}" type="presParOf" srcId="{C16713D7-A4B6-4ABA-B4DA-6E6032BF11CF}" destId="{807C1BBD-F7EC-4FA5-9306-561938933440}" srcOrd="2" destOrd="0" presId="urn:microsoft.com/office/officeart/2005/8/layout/orgChart1"/>
    <dgm:cxn modelId="{11D137BC-7039-4A1A-9D96-6E59B85DD539}" type="presParOf" srcId="{C16713D7-A4B6-4ABA-B4DA-6E6032BF11CF}" destId="{B6008771-312B-409A-801A-4238BA1AD1B0}" srcOrd="3" destOrd="0" presId="urn:microsoft.com/office/officeart/2005/8/layout/orgChart1"/>
    <dgm:cxn modelId="{D368B779-58C1-4FA7-98A4-364EDB45D694}" type="presParOf" srcId="{B6008771-312B-409A-801A-4238BA1AD1B0}" destId="{031E7D44-44CF-43F3-82F0-A70B07A80819}" srcOrd="0" destOrd="0" presId="urn:microsoft.com/office/officeart/2005/8/layout/orgChart1"/>
    <dgm:cxn modelId="{25557AA7-5F7B-4C5D-A421-8DDF612DE79D}" type="presParOf" srcId="{031E7D44-44CF-43F3-82F0-A70B07A80819}" destId="{43C7B9BE-9151-49B2-B2B0-E42B565C62C9}" srcOrd="0" destOrd="0" presId="urn:microsoft.com/office/officeart/2005/8/layout/orgChart1"/>
    <dgm:cxn modelId="{B02F25E3-8C3B-4390-8931-1CC38FD4FFB7}" type="presParOf" srcId="{031E7D44-44CF-43F3-82F0-A70B07A80819}" destId="{E80BB192-8572-4C0A-A640-5A04E109FD33}" srcOrd="1" destOrd="0" presId="urn:microsoft.com/office/officeart/2005/8/layout/orgChart1"/>
    <dgm:cxn modelId="{AC1464C2-B018-4F9A-946A-52B476BDC614}" type="presParOf" srcId="{B6008771-312B-409A-801A-4238BA1AD1B0}" destId="{C098FFEE-8B25-4AEC-B1E3-57AFAEA6C4EF}" srcOrd="1" destOrd="0" presId="urn:microsoft.com/office/officeart/2005/8/layout/orgChart1"/>
    <dgm:cxn modelId="{3FBFFF1C-ED5B-4F59-9C86-E23F29081B0C}" type="presParOf" srcId="{C098FFEE-8B25-4AEC-B1E3-57AFAEA6C4EF}" destId="{D0B6D969-A507-4BCE-B6F2-64368B0140EA}" srcOrd="0" destOrd="0" presId="urn:microsoft.com/office/officeart/2005/8/layout/orgChart1"/>
    <dgm:cxn modelId="{0C2C5D9D-4922-4C62-B09E-42F19259A480}" type="presParOf" srcId="{C098FFEE-8B25-4AEC-B1E3-57AFAEA6C4EF}" destId="{28B4881F-3179-4697-B0AB-3B0884B88466}" srcOrd="1" destOrd="0" presId="urn:microsoft.com/office/officeart/2005/8/layout/orgChart1"/>
    <dgm:cxn modelId="{924E077A-EECC-4722-B5A1-573E406BC896}" type="presParOf" srcId="{28B4881F-3179-4697-B0AB-3B0884B88466}" destId="{00B44480-1D89-4B8F-AE21-08F9F2E770D7}" srcOrd="0" destOrd="0" presId="urn:microsoft.com/office/officeart/2005/8/layout/orgChart1"/>
    <dgm:cxn modelId="{161CFD55-8ECE-4B83-909E-A64586B8D762}" type="presParOf" srcId="{00B44480-1D89-4B8F-AE21-08F9F2E770D7}" destId="{F4A81285-76AD-4CF1-B483-93E62478DE56}" srcOrd="0" destOrd="0" presId="urn:microsoft.com/office/officeart/2005/8/layout/orgChart1"/>
    <dgm:cxn modelId="{FB3BA1C5-0699-4153-BC0C-09759FF65C5A}" type="presParOf" srcId="{00B44480-1D89-4B8F-AE21-08F9F2E770D7}" destId="{999D31A6-5DBD-4386-8341-039B3916DB3E}" srcOrd="1" destOrd="0" presId="urn:microsoft.com/office/officeart/2005/8/layout/orgChart1"/>
    <dgm:cxn modelId="{C8A28211-7B98-4600-8E42-CCFCBC34EEB2}" type="presParOf" srcId="{28B4881F-3179-4697-B0AB-3B0884B88466}" destId="{B859E1EB-A1A9-4534-B7F1-BB83FCC00583}" srcOrd="1" destOrd="0" presId="urn:microsoft.com/office/officeart/2005/8/layout/orgChart1"/>
    <dgm:cxn modelId="{55BEC3F1-3F33-4213-A8B5-67FD37C90F67}" type="presParOf" srcId="{B859E1EB-A1A9-4534-B7F1-BB83FCC00583}" destId="{009A2459-0280-4C78-8012-0D8205F88C0E}" srcOrd="0" destOrd="0" presId="urn:microsoft.com/office/officeart/2005/8/layout/orgChart1"/>
    <dgm:cxn modelId="{FAE4D179-E3FF-4594-8C7C-2437150F2FA6}" type="presParOf" srcId="{B859E1EB-A1A9-4534-B7F1-BB83FCC00583}" destId="{FDC8E0E8-A7EF-4517-91CB-870ED5EC001F}" srcOrd="1" destOrd="0" presId="urn:microsoft.com/office/officeart/2005/8/layout/orgChart1"/>
    <dgm:cxn modelId="{5AEB56D6-0A39-4120-B973-FECDFE56FBBB}" type="presParOf" srcId="{FDC8E0E8-A7EF-4517-91CB-870ED5EC001F}" destId="{0FD6D9AE-053F-485E-B0DC-5FCB3BCF1392}" srcOrd="0" destOrd="0" presId="urn:microsoft.com/office/officeart/2005/8/layout/orgChart1"/>
    <dgm:cxn modelId="{80E29490-0FCE-4B17-BB85-583C45FE850D}" type="presParOf" srcId="{0FD6D9AE-053F-485E-B0DC-5FCB3BCF1392}" destId="{49274AB1-70D7-4067-BB9F-47818F0A742F}" srcOrd="0" destOrd="0" presId="urn:microsoft.com/office/officeart/2005/8/layout/orgChart1"/>
    <dgm:cxn modelId="{391654D3-FD40-4221-B136-F1CC9D51E5AF}" type="presParOf" srcId="{0FD6D9AE-053F-485E-B0DC-5FCB3BCF1392}" destId="{912D8626-CD4C-4B2B-A657-517DB7B0E0AD}" srcOrd="1" destOrd="0" presId="urn:microsoft.com/office/officeart/2005/8/layout/orgChart1"/>
    <dgm:cxn modelId="{69737EBD-EFEE-4986-B88A-D83E9DD43154}" type="presParOf" srcId="{FDC8E0E8-A7EF-4517-91CB-870ED5EC001F}" destId="{A2F2218B-5822-4095-BDF7-166F34E39A63}" srcOrd="1" destOrd="0" presId="urn:microsoft.com/office/officeart/2005/8/layout/orgChart1"/>
    <dgm:cxn modelId="{2A0394FC-8D00-4E7C-ADD4-1F56C41A7FE0}" type="presParOf" srcId="{FDC8E0E8-A7EF-4517-91CB-870ED5EC001F}" destId="{F1658EDD-E6B3-4D4C-9884-9F003907B5A7}" srcOrd="2" destOrd="0" presId="urn:microsoft.com/office/officeart/2005/8/layout/orgChart1"/>
    <dgm:cxn modelId="{CDADFD12-FE57-4A92-B824-CC4EB9DE9180}" type="presParOf" srcId="{28B4881F-3179-4697-B0AB-3B0884B88466}" destId="{00981ABA-781C-4DB1-BB35-D2AC8A934C53}" srcOrd="2" destOrd="0" presId="urn:microsoft.com/office/officeart/2005/8/layout/orgChart1"/>
    <dgm:cxn modelId="{18F663B9-2025-44C6-AB20-95F17AF348B7}" type="presParOf" srcId="{B6008771-312B-409A-801A-4238BA1AD1B0}" destId="{51EDE1F5-4598-49AC-807F-5D0C4D65D97E}" srcOrd="2" destOrd="0" presId="urn:microsoft.com/office/officeart/2005/8/layout/orgChart1"/>
    <dgm:cxn modelId="{A0B2211F-7879-4BCE-84D4-771CDBCA163D}" type="presParOf" srcId="{C16713D7-A4B6-4ABA-B4DA-6E6032BF11CF}" destId="{EBDBFFE3-7327-4399-AF9B-9CE4583A3E0D}" srcOrd="4" destOrd="0" presId="urn:microsoft.com/office/officeart/2005/8/layout/orgChart1"/>
    <dgm:cxn modelId="{51836F7D-A880-489C-8AFA-98929E812B87}" type="presParOf" srcId="{C16713D7-A4B6-4ABA-B4DA-6E6032BF11CF}" destId="{7E3C1A08-805A-4053-B65E-3FCCFDAF2871}" srcOrd="5" destOrd="0" presId="urn:microsoft.com/office/officeart/2005/8/layout/orgChart1"/>
    <dgm:cxn modelId="{E7CB782B-BF62-435D-AC7D-E277A7373D20}" type="presParOf" srcId="{7E3C1A08-805A-4053-B65E-3FCCFDAF2871}" destId="{16FD5B49-58DD-4AD3-B220-B6EC21A31A19}" srcOrd="0" destOrd="0" presId="urn:microsoft.com/office/officeart/2005/8/layout/orgChart1"/>
    <dgm:cxn modelId="{76F57D37-030A-45D7-9AA1-D0F9B1DFB6A2}" type="presParOf" srcId="{16FD5B49-58DD-4AD3-B220-B6EC21A31A19}" destId="{21851380-B236-475A-9641-DF9D750C1AD0}" srcOrd="0" destOrd="0" presId="urn:microsoft.com/office/officeart/2005/8/layout/orgChart1"/>
    <dgm:cxn modelId="{85CCE088-64DA-4272-9939-823B835FD01E}" type="presParOf" srcId="{16FD5B49-58DD-4AD3-B220-B6EC21A31A19}" destId="{4AD1950C-1970-427F-B48C-4610BC318AF5}" srcOrd="1" destOrd="0" presId="urn:microsoft.com/office/officeart/2005/8/layout/orgChart1"/>
    <dgm:cxn modelId="{17331E90-E3A5-48A0-A2E3-F4385BA2A670}" type="presParOf" srcId="{7E3C1A08-805A-4053-B65E-3FCCFDAF2871}" destId="{4E610236-4F6B-4D00-B2E6-4BC0E38AF05B}" srcOrd="1" destOrd="0" presId="urn:microsoft.com/office/officeart/2005/8/layout/orgChart1"/>
    <dgm:cxn modelId="{0C163A8A-ED88-4F57-A4DD-086515ACAF93}" type="presParOf" srcId="{4E610236-4F6B-4D00-B2E6-4BC0E38AF05B}" destId="{9EB6482D-950D-423F-8E89-054F0EDCA17D}" srcOrd="0" destOrd="0" presId="urn:microsoft.com/office/officeart/2005/8/layout/orgChart1"/>
    <dgm:cxn modelId="{47E01FEB-C8E1-49DB-AD7A-8C75A9665491}" type="presParOf" srcId="{4E610236-4F6B-4D00-B2E6-4BC0E38AF05B}" destId="{A40C4755-6B47-4129-B094-8993A0FCC5BD}" srcOrd="1" destOrd="0" presId="urn:microsoft.com/office/officeart/2005/8/layout/orgChart1"/>
    <dgm:cxn modelId="{812851ED-1735-411D-AEB2-9387E1A6BEE2}" type="presParOf" srcId="{A40C4755-6B47-4129-B094-8993A0FCC5BD}" destId="{8D5EBD28-9752-4A3B-916B-BC9DF346F0F8}" srcOrd="0" destOrd="0" presId="urn:microsoft.com/office/officeart/2005/8/layout/orgChart1"/>
    <dgm:cxn modelId="{65F4B906-AA00-42BA-B766-F1337135ED70}" type="presParOf" srcId="{8D5EBD28-9752-4A3B-916B-BC9DF346F0F8}" destId="{EFBE8CD7-6130-4A66-950F-C327A6486D8D}" srcOrd="0" destOrd="0" presId="urn:microsoft.com/office/officeart/2005/8/layout/orgChart1"/>
    <dgm:cxn modelId="{A5ADF377-C285-46B2-ADE6-E3090BBE7DCE}" type="presParOf" srcId="{8D5EBD28-9752-4A3B-916B-BC9DF346F0F8}" destId="{9E647B13-A0EE-4D68-BBA4-13B640ED2EA9}" srcOrd="1" destOrd="0" presId="urn:microsoft.com/office/officeart/2005/8/layout/orgChart1"/>
    <dgm:cxn modelId="{514382BB-5DAB-4AD0-AB51-4A9C5936C926}" type="presParOf" srcId="{A40C4755-6B47-4129-B094-8993A0FCC5BD}" destId="{80353D90-9916-43C4-BDD9-2133BDA66B52}" srcOrd="1" destOrd="0" presId="urn:microsoft.com/office/officeart/2005/8/layout/orgChart1"/>
    <dgm:cxn modelId="{B6843CA7-6D7C-4C60-A6D7-6CA225556BA9}" type="presParOf" srcId="{A40C4755-6B47-4129-B094-8993A0FCC5BD}" destId="{B9A0682F-6A1D-452C-A952-541D2DA40F44}" srcOrd="2" destOrd="0" presId="urn:microsoft.com/office/officeart/2005/8/layout/orgChart1"/>
    <dgm:cxn modelId="{44E1EF59-2FEB-447E-9D92-29A3FAAD74D4}" type="presParOf" srcId="{7E3C1A08-805A-4053-B65E-3FCCFDAF2871}" destId="{5D1DD9A8-44C6-463F-9898-CCB2FC728CD2}" srcOrd="2" destOrd="0" presId="urn:microsoft.com/office/officeart/2005/8/layout/orgChart1"/>
    <dgm:cxn modelId="{C26ED630-31B0-4A1F-8EAD-F39C00067B8F}" type="presParOf" srcId="{C16713D7-A4B6-4ABA-B4DA-6E6032BF11CF}" destId="{624415AB-5F5B-481A-8582-D0A8D8801FC5}" srcOrd="6" destOrd="0" presId="urn:microsoft.com/office/officeart/2005/8/layout/orgChart1"/>
    <dgm:cxn modelId="{CA4731E7-2577-4C0A-8651-02A69A38CF27}" type="presParOf" srcId="{C16713D7-A4B6-4ABA-B4DA-6E6032BF11CF}" destId="{2B4395E5-5FCC-4468-B530-1A6641FCC820}" srcOrd="7" destOrd="0" presId="urn:microsoft.com/office/officeart/2005/8/layout/orgChart1"/>
    <dgm:cxn modelId="{DA03C85A-E434-4F42-9433-C2739208C0B9}" type="presParOf" srcId="{2B4395E5-5FCC-4468-B530-1A6641FCC820}" destId="{FCC26EC8-8861-4490-8BC8-1E290AF70913}" srcOrd="0" destOrd="0" presId="urn:microsoft.com/office/officeart/2005/8/layout/orgChart1"/>
    <dgm:cxn modelId="{8AE0F5F0-D634-4D8F-A657-3E51197430F9}" type="presParOf" srcId="{FCC26EC8-8861-4490-8BC8-1E290AF70913}" destId="{21D2530C-5538-40D8-AAAF-91061E5BFDF3}" srcOrd="0" destOrd="0" presId="urn:microsoft.com/office/officeart/2005/8/layout/orgChart1"/>
    <dgm:cxn modelId="{B764566F-D9FA-49C0-BD73-B96F8703486F}" type="presParOf" srcId="{FCC26EC8-8861-4490-8BC8-1E290AF70913}" destId="{D3B9D0D2-3193-42CE-A674-8A3AD6CB4325}" srcOrd="1" destOrd="0" presId="urn:microsoft.com/office/officeart/2005/8/layout/orgChart1"/>
    <dgm:cxn modelId="{378308C5-B9A2-44B6-AF1B-D4AE99B2CA4F}" type="presParOf" srcId="{2B4395E5-5FCC-4468-B530-1A6641FCC820}" destId="{BB67108E-5D35-4F8C-80BE-3340BCFF7EF2}" srcOrd="1" destOrd="0" presId="urn:microsoft.com/office/officeart/2005/8/layout/orgChart1"/>
    <dgm:cxn modelId="{C338F695-562E-4467-B9A4-6144A03AC80B}" type="presParOf" srcId="{BB67108E-5D35-4F8C-80BE-3340BCFF7EF2}" destId="{BE6E84B6-21FF-4B79-B8B0-9D16228EE0B3}" srcOrd="0" destOrd="0" presId="urn:microsoft.com/office/officeart/2005/8/layout/orgChart1"/>
    <dgm:cxn modelId="{361AE5EC-A798-40B2-AF90-7F42CDBF1D3D}" type="presParOf" srcId="{BB67108E-5D35-4F8C-80BE-3340BCFF7EF2}" destId="{4ACF4237-B1FE-4681-946C-4743494D8B69}" srcOrd="1" destOrd="0" presId="urn:microsoft.com/office/officeart/2005/8/layout/orgChart1"/>
    <dgm:cxn modelId="{3B855F3B-B901-4BF1-893F-D1A1E86FAB2C}" type="presParOf" srcId="{4ACF4237-B1FE-4681-946C-4743494D8B69}" destId="{F7783248-3228-4A37-9951-58941A3BEAA5}" srcOrd="0" destOrd="0" presId="urn:microsoft.com/office/officeart/2005/8/layout/orgChart1"/>
    <dgm:cxn modelId="{8BC5AFA3-8722-4369-8E1B-EE865E3504FA}" type="presParOf" srcId="{F7783248-3228-4A37-9951-58941A3BEAA5}" destId="{4EFDF558-8A9F-42DA-8183-A4A4FB95C9C9}" srcOrd="0" destOrd="0" presId="urn:microsoft.com/office/officeart/2005/8/layout/orgChart1"/>
    <dgm:cxn modelId="{D102E533-0240-4889-A5F8-D40DCA71CC9F}" type="presParOf" srcId="{F7783248-3228-4A37-9951-58941A3BEAA5}" destId="{960CACDC-EA57-4F7D-9DC4-771A21D78D06}" srcOrd="1" destOrd="0" presId="urn:microsoft.com/office/officeart/2005/8/layout/orgChart1"/>
    <dgm:cxn modelId="{CB881096-4EC0-467B-9B51-3A8B2EA5E9A1}" type="presParOf" srcId="{4ACF4237-B1FE-4681-946C-4743494D8B69}" destId="{2C787461-9D25-4E7F-ADA0-18E808B8A5FE}" srcOrd="1" destOrd="0" presId="urn:microsoft.com/office/officeart/2005/8/layout/orgChart1"/>
    <dgm:cxn modelId="{D0A294F1-F506-46E5-9CD2-92B2684528C7}" type="presParOf" srcId="{4ACF4237-B1FE-4681-946C-4743494D8B69}" destId="{630A361D-C1F5-4DA4-8CF8-C4911A0870ED}" srcOrd="2" destOrd="0" presId="urn:microsoft.com/office/officeart/2005/8/layout/orgChart1"/>
    <dgm:cxn modelId="{A49E10D7-CB43-4AE9-A5E1-FFE30E5A5D5B}" type="presParOf" srcId="{2B4395E5-5FCC-4468-B530-1A6641FCC820}" destId="{B1DB4B2E-D76A-4541-A631-BA001381938A}" srcOrd="2" destOrd="0" presId="urn:microsoft.com/office/officeart/2005/8/layout/orgChart1"/>
    <dgm:cxn modelId="{DCEFCD39-1F69-4F8A-813B-F3AD5BD1D4D9}" type="presParOf" srcId="{CD3FC260-EF87-4306-AA0D-2F8C5877D55D}" destId="{4AE3F851-377A-427E-A8A4-423BEC485A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781AF2-4F4A-4F07-8136-6BC373B30C6C}" type="doc">
      <dgm:prSet loTypeId="urn:microsoft.com/office/officeart/2005/8/layout/venn1" loCatId="relationship" qsTypeId="urn:microsoft.com/office/officeart/2005/8/quickstyle/3d1" qsCatId="3D" csTypeId="urn:microsoft.com/office/officeart/2005/8/colors/accent2_3" csCatId="accent2" phldr="1"/>
      <dgm:spPr/>
    </dgm:pt>
    <dgm:pt modelId="{9434AD7D-FF32-4CEC-9A81-CEFD38817ACA}">
      <dgm:prSet phldrT="[Text]"/>
      <dgm:spPr/>
      <dgm:t>
        <a:bodyPr/>
        <a:lstStyle/>
        <a:p>
          <a:r>
            <a:rPr lang="en-GB" b="1" noProof="0" dirty="0"/>
            <a:t>ecologia</a:t>
          </a:r>
        </a:p>
      </dgm:t>
    </dgm:pt>
    <dgm:pt modelId="{7DAE2F6B-4C4F-406E-9000-6EFF379A7405}" type="parTrans" cxnId="{CC35359C-86FD-445C-80E2-7AF7BB1BF54B}">
      <dgm:prSet/>
      <dgm:spPr/>
      <dgm:t>
        <a:bodyPr/>
        <a:lstStyle/>
        <a:p>
          <a:endParaRPr lang="de-DE"/>
        </a:p>
      </dgm:t>
    </dgm:pt>
    <dgm:pt modelId="{2335C813-29C4-446B-B872-7E2C51356234}" type="sibTrans" cxnId="{CC35359C-86FD-445C-80E2-7AF7BB1BF54B}">
      <dgm:prSet/>
      <dgm:spPr/>
      <dgm:t>
        <a:bodyPr/>
        <a:lstStyle/>
        <a:p>
          <a:endParaRPr lang="de-DE"/>
        </a:p>
      </dgm:t>
    </dgm:pt>
    <dgm:pt modelId="{556836B6-6930-4570-9D63-C2814A1A5241}">
      <dgm:prSet phldrT="[Text]"/>
      <dgm:spPr/>
      <dgm:t>
        <a:bodyPr/>
        <a:lstStyle/>
        <a:p>
          <a:r>
            <a:rPr lang="de-DE" b="1" dirty="0" err="1"/>
            <a:t>affari </a:t>
          </a:r>
          <a:r>
            <a:rPr lang="de-DE" b="1" dirty="0"/>
            <a:t>sociali </a:t>
          </a:r>
        </a:p>
      </dgm:t>
    </dgm:pt>
    <dgm:pt modelId="{BEBE9142-D976-4CE7-9170-5B7138550B27}" type="parTrans" cxnId="{BB0EBFF2-8491-4034-92B5-88BE530872D2}">
      <dgm:prSet/>
      <dgm:spPr/>
      <dgm:t>
        <a:bodyPr/>
        <a:lstStyle/>
        <a:p>
          <a:endParaRPr lang="de-DE"/>
        </a:p>
      </dgm:t>
    </dgm:pt>
    <dgm:pt modelId="{78DA241D-656A-46CB-A8B5-3F884792C5EA}" type="sibTrans" cxnId="{BB0EBFF2-8491-4034-92B5-88BE530872D2}">
      <dgm:prSet/>
      <dgm:spPr/>
      <dgm:t>
        <a:bodyPr/>
        <a:lstStyle/>
        <a:p>
          <a:endParaRPr lang="de-DE"/>
        </a:p>
      </dgm:t>
    </dgm:pt>
    <dgm:pt modelId="{79A75E05-C449-4EFA-81DA-D255D69380B7}">
      <dgm:prSet phldrT="[Text]"/>
      <dgm:spPr/>
      <dgm:t>
        <a:bodyPr/>
        <a:lstStyle/>
        <a:p>
          <a:r>
            <a:rPr lang="de-DE" b="1" dirty="0" err="1"/>
            <a:t>economia </a:t>
          </a:r>
          <a:endParaRPr lang="de-DE" b="1" dirty="0"/>
        </a:p>
      </dgm:t>
    </dgm:pt>
    <dgm:pt modelId="{F02EE7C1-064C-4CE0-84E2-DBD553358AB7}" type="parTrans" cxnId="{5E3A015B-9FCE-4AD0-9708-8C9356745A9C}">
      <dgm:prSet/>
      <dgm:spPr/>
      <dgm:t>
        <a:bodyPr/>
        <a:lstStyle/>
        <a:p>
          <a:endParaRPr lang="de-DE"/>
        </a:p>
      </dgm:t>
    </dgm:pt>
    <dgm:pt modelId="{836B8603-BCC6-4C3B-8A1D-88A2C4CA85CF}" type="sibTrans" cxnId="{5E3A015B-9FCE-4AD0-9708-8C9356745A9C}">
      <dgm:prSet/>
      <dgm:spPr/>
      <dgm:t>
        <a:bodyPr/>
        <a:lstStyle/>
        <a:p>
          <a:endParaRPr lang="de-DE"/>
        </a:p>
      </dgm:t>
    </dgm:pt>
    <dgm:pt modelId="{5A32335A-4868-4722-B4FB-D7DA42B8B291}" type="pres">
      <dgm:prSet presAssocID="{D3781AF2-4F4A-4F07-8136-6BC373B30C6C}" presName="compositeShape" presStyleCnt="0">
        <dgm:presLayoutVars>
          <dgm:chMax val="7"/>
          <dgm:dir/>
          <dgm:resizeHandles val="exact"/>
        </dgm:presLayoutVars>
      </dgm:prSet>
      <dgm:spPr/>
    </dgm:pt>
    <dgm:pt modelId="{A55DEF0F-171E-467E-806F-61EF09F41E04}" type="pres">
      <dgm:prSet presAssocID="{9434AD7D-FF32-4CEC-9A81-CEFD38817ACA}" presName="circ1" presStyleLbl="vennNode1" presStyleIdx="0" presStyleCnt="3"/>
      <dgm:spPr/>
      <dgm:t>
        <a:bodyPr/>
        <a:lstStyle/>
        <a:p>
          <a:endParaRPr lang="it-IT"/>
        </a:p>
      </dgm:t>
    </dgm:pt>
    <dgm:pt modelId="{E7DC4070-EE6E-4495-942C-DDFC243B23B1}" type="pres">
      <dgm:prSet presAssocID="{9434AD7D-FF32-4CEC-9A81-CEFD38817A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0CAA70-A7F5-450D-8CE3-D2375FFD1B3B}" type="pres">
      <dgm:prSet presAssocID="{556836B6-6930-4570-9D63-C2814A1A5241}" presName="circ2" presStyleLbl="vennNode1" presStyleIdx="1" presStyleCnt="3" custLinFactNeighborX="-1776" custLinFactNeighborY="463"/>
      <dgm:spPr/>
      <dgm:t>
        <a:bodyPr/>
        <a:lstStyle/>
        <a:p>
          <a:endParaRPr lang="it-IT"/>
        </a:p>
      </dgm:t>
    </dgm:pt>
    <dgm:pt modelId="{789599F3-F493-41DF-91AA-DFE713EDA363}" type="pres">
      <dgm:prSet presAssocID="{556836B6-6930-4570-9D63-C2814A1A52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0FC449-AC7F-4F76-A377-6048C2BD3912}" type="pres">
      <dgm:prSet presAssocID="{79A75E05-C449-4EFA-81DA-D255D69380B7}" presName="circ3" presStyleLbl="vennNode1" presStyleIdx="2" presStyleCnt="3"/>
      <dgm:spPr/>
      <dgm:t>
        <a:bodyPr/>
        <a:lstStyle/>
        <a:p>
          <a:endParaRPr lang="it-IT"/>
        </a:p>
      </dgm:t>
    </dgm:pt>
    <dgm:pt modelId="{460D69A9-CF24-49F5-BED7-12B78667416E}" type="pres">
      <dgm:prSet presAssocID="{79A75E05-C449-4EFA-81DA-D255D69380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35FB09-1FA5-4A53-AE89-075AE71CF82D}" type="presOf" srcId="{9434AD7D-FF32-4CEC-9A81-CEFD38817ACA}" destId="{E7DC4070-EE6E-4495-942C-DDFC243B23B1}" srcOrd="1" destOrd="0" presId="urn:microsoft.com/office/officeart/2005/8/layout/venn1"/>
    <dgm:cxn modelId="{9B496BAC-0115-4469-8845-5C85FCC8C9C3}" type="presOf" srcId="{79A75E05-C449-4EFA-81DA-D255D69380B7}" destId="{460D69A9-CF24-49F5-BED7-12B78667416E}" srcOrd="1" destOrd="0" presId="urn:microsoft.com/office/officeart/2005/8/layout/venn1"/>
    <dgm:cxn modelId="{50963930-7D69-4560-A154-D6645AC9F468}" type="presOf" srcId="{9434AD7D-FF32-4CEC-9A81-CEFD38817ACA}" destId="{A55DEF0F-171E-467E-806F-61EF09F41E04}" srcOrd="0" destOrd="0" presId="urn:microsoft.com/office/officeart/2005/8/layout/venn1"/>
    <dgm:cxn modelId="{BB0EBFF2-8491-4034-92B5-88BE530872D2}" srcId="{D3781AF2-4F4A-4F07-8136-6BC373B30C6C}" destId="{556836B6-6930-4570-9D63-C2814A1A5241}" srcOrd="1" destOrd="0" parTransId="{BEBE9142-D976-4CE7-9170-5B7138550B27}" sibTransId="{78DA241D-656A-46CB-A8B5-3F884792C5EA}"/>
    <dgm:cxn modelId="{47A84894-29AE-4F50-9F85-EA9A028F6145}" type="presOf" srcId="{556836B6-6930-4570-9D63-C2814A1A5241}" destId="{789599F3-F493-41DF-91AA-DFE713EDA363}" srcOrd="1" destOrd="0" presId="urn:microsoft.com/office/officeart/2005/8/layout/venn1"/>
    <dgm:cxn modelId="{CC35359C-86FD-445C-80E2-7AF7BB1BF54B}" srcId="{D3781AF2-4F4A-4F07-8136-6BC373B30C6C}" destId="{9434AD7D-FF32-4CEC-9A81-CEFD38817ACA}" srcOrd="0" destOrd="0" parTransId="{7DAE2F6B-4C4F-406E-9000-6EFF379A7405}" sibTransId="{2335C813-29C4-446B-B872-7E2C51356234}"/>
    <dgm:cxn modelId="{F1DB5F21-90DA-44D1-B769-4D9D789BCBF3}" type="presOf" srcId="{D3781AF2-4F4A-4F07-8136-6BC373B30C6C}" destId="{5A32335A-4868-4722-B4FB-D7DA42B8B291}" srcOrd="0" destOrd="0" presId="urn:microsoft.com/office/officeart/2005/8/layout/venn1"/>
    <dgm:cxn modelId="{EB1BBBDE-6C69-4F71-9F1B-57A24A020CE0}" type="presOf" srcId="{556836B6-6930-4570-9D63-C2814A1A5241}" destId="{5E0CAA70-A7F5-450D-8CE3-D2375FFD1B3B}" srcOrd="0" destOrd="0" presId="urn:microsoft.com/office/officeart/2005/8/layout/venn1"/>
    <dgm:cxn modelId="{5E3A015B-9FCE-4AD0-9708-8C9356745A9C}" srcId="{D3781AF2-4F4A-4F07-8136-6BC373B30C6C}" destId="{79A75E05-C449-4EFA-81DA-D255D69380B7}" srcOrd="2" destOrd="0" parTransId="{F02EE7C1-064C-4CE0-84E2-DBD553358AB7}" sibTransId="{836B8603-BCC6-4C3B-8A1D-88A2C4CA85CF}"/>
    <dgm:cxn modelId="{1CD4C4F7-C3B5-4B28-A582-8B0CF00CE736}" type="presOf" srcId="{79A75E05-C449-4EFA-81DA-D255D69380B7}" destId="{9D0FC449-AC7F-4F76-A377-6048C2BD3912}" srcOrd="0" destOrd="0" presId="urn:microsoft.com/office/officeart/2005/8/layout/venn1"/>
    <dgm:cxn modelId="{891A86A4-76BB-490B-81FF-DA031A5CF3C2}" type="presParOf" srcId="{5A32335A-4868-4722-B4FB-D7DA42B8B291}" destId="{A55DEF0F-171E-467E-806F-61EF09F41E04}" srcOrd="0" destOrd="0" presId="urn:microsoft.com/office/officeart/2005/8/layout/venn1"/>
    <dgm:cxn modelId="{CCB9897E-C765-4E8F-AA8C-A85C53AF6B15}" type="presParOf" srcId="{5A32335A-4868-4722-B4FB-D7DA42B8B291}" destId="{E7DC4070-EE6E-4495-942C-DDFC243B23B1}" srcOrd="1" destOrd="0" presId="urn:microsoft.com/office/officeart/2005/8/layout/venn1"/>
    <dgm:cxn modelId="{10A695CC-0B17-460A-90DE-218AAB351CD3}" type="presParOf" srcId="{5A32335A-4868-4722-B4FB-D7DA42B8B291}" destId="{5E0CAA70-A7F5-450D-8CE3-D2375FFD1B3B}" srcOrd="2" destOrd="0" presId="urn:microsoft.com/office/officeart/2005/8/layout/venn1"/>
    <dgm:cxn modelId="{6C74B634-050B-4845-A11E-2BCF8A22DC3D}" type="presParOf" srcId="{5A32335A-4868-4722-B4FB-D7DA42B8B291}" destId="{789599F3-F493-41DF-91AA-DFE713EDA363}" srcOrd="3" destOrd="0" presId="urn:microsoft.com/office/officeart/2005/8/layout/venn1"/>
    <dgm:cxn modelId="{4E025EB9-DDE9-4CCF-A83A-E95809788437}" type="presParOf" srcId="{5A32335A-4868-4722-B4FB-D7DA42B8B291}" destId="{9D0FC449-AC7F-4F76-A377-6048C2BD3912}" srcOrd="4" destOrd="0" presId="urn:microsoft.com/office/officeart/2005/8/layout/venn1"/>
    <dgm:cxn modelId="{99ACED51-B276-49F9-8757-134332AB9C02}" type="presParOf" srcId="{5A32335A-4868-4722-B4FB-D7DA42B8B291}" destId="{460D69A9-CF24-49F5-BED7-12B7866741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A6577-9353-4D4C-944E-B3E67728D9E6}">
      <dsp:nvSpPr>
        <dsp:cNvPr id="0" name=""/>
        <dsp:cNvSpPr/>
      </dsp:nvSpPr>
      <dsp:spPr>
        <a:xfrm>
          <a:off x="2956306" y="0"/>
          <a:ext cx="2266873" cy="226687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pianeta </a:t>
          </a:r>
          <a:endParaRPr lang="de-DE" sz="1600" b="1" kern="1200" dirty="0"/>
        </a:p>
      </dsp:txBody>
      <dsp:txXfrm>
        <a:off x="3523024" y="1133437"/>
        <a:ext cx="1133437" cy="1133436"/>
      </dsp:txXfrm>
    </dsp:sp>
    <dsp:sp modelId="{09411BFD-E38F-45E0-9DB1-1A0D5BCEC155}">
      <dsp:nvSpPr>
        <dsp:cNvPr id="0" name=""/>
        <dsp:cNvSpPr/>
      </dsp:nvSpPr>
      <dsp:spPr>
        <a:xfrm>
          <a:off x="1822870" y="2266873"/>
          <a:ext cx="2266873" cy="226687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profitto </a:t>
          </a:r>
          <a:endParaRPr lang="de-DE" sz="1600" b="1" kern="1200" dirty="0"/>
        </a:p>
      </dsp:txBody>
      <dsp:txXfrm>
        <a:off x="2389588" y="3400310"/>
        <a:ext cx="1133437" cy="1133436"/>
      </dsp:txXfrm>
    </dsp:sp>
    <dsp:sp modelId="{F35FEEA1-4861-4C73-8E97-83539262E145}">
      <dsp:nvSpPr>
        <dsp:cNvPr id="0" name=""/>
        <dsp:cNvSpPr/>
      </dsp:nvSpPr>
      <dsp:spPr>
        <a:xfrm rot="10800000">
          <a:off x="2956306" y="2266873"/>
          <a:ext cx="2266873" cy="226687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/>
            <a:t>Le decisioni etiche sono influenzate da ...</a:t>
          </a:r>
        </a:p>
      </dsp:txBody>
      <dsp:txXfrm rot="10800000">
        <a:off x="3523024" y="2266873"/>
        <a:ext cx="1133437" cy="1133436"/>
      </dsp:txXfrm>
    </dsp:sp>
    <dsp:sp modelId="{69C9BA88-C75B-4B4A-BCE6-570EAA0F3DE7}">
      <dsp:nvSpPr>
        <dsp:cNvPr id="0" name=""/>
        <dsp:cNvSpPr/>
      </dsp:nvSpPr>
      <dsp:spPr>
        <a:xfrm>
          <a:off x="4089743" y="2266873"/>
          <a:ext cx="2266873" cy="226687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società </a:t>
          </a:r>
          <a:endParaRPr lang="de-DE" sz="1600" b="1" kern="1200" dirty="0"/>
        </a:p>
      </dsp:txBody>
      <dsp:txXfrm>
        <a:off x="4656461" y="3400310"/>
        <a:ext cx="1133437" cy="1133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0B196-AD04-4A6C-878E-071D125228C9}">
      <dsp:nvSpPr>
        <dsp:cNvPr id="0" name=""/>
        <dsp:cNvSpPr/>
      </dsp:nvSpPr>
      <dsp:spPr>
        <a:xfrm>
          <a:off x="0" y="0"/>
          <a:ext cx="2080115" cy="268111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Approccio utilitaristico </a:t>
          </a:r>
          <a:endParaRPr lang="de-DE" sz="2000" kern="1200" dirty="0"/>
        </a:p>
      </dsp:txBody>
      <dsp:txXfrm>
        <a:off x="0" y="1072445"/>
        <a:ext cx="2080115" cy="1072445"/>
      </dsp:txXfrm>
    </dsp:sp>
    <dsp:sp modelId="{7D1E506D-A44E-4BAE-A67A-6525C7AC7037}">
      <dsp:nvSpPr>
        <dsp:cNvPr id="0" name=""/>
        <dsp:cNvSpPr/>
      </dsp:nvSpPr>
      <dsp:spPr>
        <a:xfrm>
          <a:off x="593652" y="160866"/>
          <a:ext cx="892810" cy="8928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746A1-62F7-43A9-B651-E6B905AE9428}">
      <dsp:nvSpPr>
        <dsp:cNvPr id="0" name=""/>
        <dsp:cNvSpPr/>
      </dsp:nvSpPr>
      <dsp:spPr>
        <a:xfrm>
          <a:off x="2142519" y="0"/>
          <a:ext cx="2080115" cy="268111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Approccio del </a:t>
          </a: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bene comune </a:t>
          </a:r>
          <a:endParaRPr lang="de-DE" sz="2000" kern="1200" dirty="0"/>
        </a:p>
      </dsp:txBody>
      <dsp:txXfrm>
        <a:off x="2142519" y="1072445"/>
        <a:ext cx="2080115" cy="1072445"/>
      </dsp:txXfrm>
    </dsp:sp>
    <dsp:sp modelId="{3FC42C85-52E8-4846-8845-09941D6747D9}">
      <dsp:nvSpPr>
        <dsp:cNvPr id="0" name=""/>
        <dsp:cNvSpPr/>
      </dsp:nvSpPr>
      <dsp:spPr>
        <a:xfrm>
          <a:off x="2736171" y="160866"/>
          <a:ext cx="892810" cy="8928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F240C-37D5-4E88-82CB-2E78D5DB6D75}">
      <dsp:nvSpPr>
        <dsp:cNvPr id="0" name=""/>
        <dsp:cNvSpPr/>
      </dsp:nvSpPr>
      <dsp:spPr>
        <a:xfrm>
          <a:off x="4285038" y="0"/>
          <a:ext cx="2080115" cy="268111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Approccio dei diritti morali </a:t>
          </a:r>
          <a:endParaRPr lang="de-DE" sz="2000" kern="1200" dirty="0"/>
        </a:p>
      </dsp:txBody>
      <dsp:txXfrm>
        <a:off x="4285038" y="1072445"/>
        <a:ext cx="2080115" cy="1072445"/>
      </dsp:txXfrm>
    </dsp:sp>
    <dsp:sp modelId="{CADFBFDA-1165-4403-A6E1-A54DBF03A7AA}">
      <dsp:nvSpPr>
        <dsp:cNvPr id="0" name=""/>
        <dsp:cNvSpPr/>
      </dsp:nvSpPr>
      <dsp:spPr>
        <a:xfrm>
          <a:off x="4878690" y="160866"/>
          <a:ext cx="892810" cy="8928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E66D0-175E-4884-A5D2-C8DC688E4C5D}">
      <dsp:nvSpPr>
        <dsp:cNvPr id="0" name=""/>
        <dsp:cNvSpPr/>
      </dsp:nvSpPr>
      <dsp:spPr>
        <a:xfrm>
          <a:off x="6427557" y="0"/>
          <a:ext cx="2080115" cy="268111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Approccio alla giustizia </a:t>
          </a:r>
          <a:endParaRPr lang="de-DE" sz="2000" kern="1200" dirty="0"/>
        </a:p>
      </dsp:txBody>
      <dsp:txXfrm>
        <a:off x="6427557" y="1072445"/>
        <a:ext cx="2080115" cy="1072445"/>
      </dsp:txXfrm>
    </dsp:sp>
    <dsp:sp modelId="{A2231064-8927-40FE-AE08-7984FD0CE5DE}">
      <dsp:nvSpPr>
        <dsp:cNvPr id="0" name=""/>
        <dsp:cNvSpPr/>
      </dsp:nvSpPr>
      <dsp:spPr>
        <a:xfrm>
          <a:off x="7021209" y="160866"/>
          <a:ext cx="892810" cy="89281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37050-6BA3-4000-90DD-F27B17913FC2}">
      <dsp:nvSpPr>
        <dsp:cNvPr id="0" name=""/>
        <dsp:cNvSpPr/>
      </dsp:nvSpPr>
      <dsp:spPr>
        <a:xfrm>
          <a:off x="8570076" y="0"/>
          <a:ext cx="2080115" cy="268111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Approccio alla virtù </a:t>
          </a:r>
          <a:endParaRPr lang="de-DE" sz="2000" kern="1200" dirty="0"/>
        </a:p>
      </dsp:txBody>
      <dsp:txXfrm>
        <a:off x="8570076" y="1072445"/>
        <a:ext cx="2080115" cy="1072445"/>
      </dsp:txXfrm>
    </dsp:sp>
    <dsp:sp modelId="{58094386-F70F-4494-ABBE-43FD66BD9D2A}">
      <dsp:nvSpPr>
        <dsp:cNvPr id="0" name=""/>
        <dsp:cNvSpPr/>
      </dsp:nvSpPr>
      <dsp:spPr>
        <a:xfrm>
          <a:off x="9163728" y="160866"/>
          <a:ext cx="892810" cy="89281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87E8E-2828-4BD2-BC7D-9AFD8B083255}">
      <dsp:nvSpPr>
        <dsp:cNvPr id="0" name=""/>
        <dsp:cNvSpPr/>
      </dsp:nvSpPr>
      <dsp:spPr>
        <a:xfrm>
          <a:off x="426007" y="2077507"/>
          <a:ext cx="9798176" cy="53693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98127-F6CB-4B57-809D-12695A910BE4}">
      <dsp:nvSpPr>
        <dsp:cNvPr id="0" name=""/>
        <dsp:cNvSpPr/>
      </dsp:nvSpPr>
      <dsp:spPr>
        <a:xfrm rot="5400000">
          <a:off x="-237379" y="277120"/>
          <a:ext cx="1847470" cy="129322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>
              <a:latin typeface="+mn-lt"/>
            </a:rPr>
            <a:t>La </a:t>
          </a:r>
          <a:r>
            <a:rPr lang="de-DE" sz="1400" b="1" kern="1200" dirty="0" err="1">
              <a:latin typeface="+mn-lt"/>
            </a:rPr>
            <a:t>scappatoia</a:t>
          </a:r>
          <a:endParaRPr lang="de-DE" sz="1400" b="1" kern="1200" dirty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err="1">
              <a:latin typeface="+mn-lt"/>
            </a:rPr>
            <a:t>fiscale</a:t>
          </a:r>
          <a:endParaRPr lang="de-DE" sz="1400" b="1" kern="1200" dirty="0">
            <a:latin typeface="+mn-lt"/>
          </a:endParaRPr>
        </a:p>
      </dsp:txBody>
      <dsp:txXfrm rot="-5400000">
        <a:off x="39742" y="646615"/>
        <a:ext cx="1293229" cy="554241"/>
      </dsp:txXfrm>
    </dsp:sp>
    <dsp:sp modelId="{9B46026A-620C-4035-99B4-348F1705FFD8}">
      <dsp:nvSpPr>
        <dsp:cNvPr id="0" name=""/>
        <dsp:cNvSpPr/>
      </dsp:nvSpPr>
      <dsp:spPr>
        <a:xfrm rot="5400000">
          <a:off x="5156340" y="-3780788"/>
          <a:ext cx="1122223" cy="8848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 questo scenario voi o il vostro commercialista avete trovato una scappatoia fiscale legale, che vi permette di risparmiare una considerevole quantità di denaro, tuttavia siete consapevoli che questa è semplicemente una svista dell'ufficio delle imposte, e se tutte le imprese dovessero indulgere in questo, ci sarebbero notevoli problemi per il governo. Cosa </a:t>
          </a:r>
          <a:r>
            <a:rPr lang="en-GB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decidete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de-DE" sz="1200" kern="1200" dirty="0"/>
        </a:p>
      </dsp:txBody>
      <dsp:txXfrm rot="-5400000">
        <a:off x="1293229" y="137105"/>
        <a:ext cx="8793664" cy="1012659"/>
      </dsp:txXfrm>
    </dsp:sp>
    <dsp:sp modelId="{8B7D2AA7-AF4E-40D8-949D-EB722E2AEB40}">
      <dsp:nvSpPr>
        <dsp:cNvPr id="0" name=""/>
        <dsp:cNvSpPr/>
      </dsp:nvSpPr>
      <dsp:spPr>
        <a:xfrm rot="5400000">
          <a:off x="-252975" y="1516216"/>
          <a:ext cx="1847470" cy="129322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err="1"/>
            <a:t>Scandalo</a:t>
          </a:r>
          <a:r>
            <a:rPr lang="de-DE" sz="1400" b="1" kern="1200" dirty="0"/>
            <a:t> </a:t>
          </a:r>
          <a:r>
            <a:rPr lang="de-DE" sz="1400" b="1" kern="1200" dirty="0" err="1"/>
            <a:t>degli</a:t>
          </a:r>
          <a:r>
            <a:rPr lang="de-DE" sz="1400" b="1" kern="1200" dirty="0"/>
            <a:t> </a:t>
          </a:r>
          <a:r>
            <a:rPr lang="de-DE" sz="1400" b="1" kern="1200" dirty="0" err="1"/>
            <a:t>investitori</a:t>
          </a:r>
          <a:endParaRPr lang="de-DE" sz="1400" b="1" kern="1200" dirty="0"/>
        </a:p>
      </dsp:txBody>
      <dsp:txXfrm rot="-5400000">
        <a:off x="24146" y="1885711"/>
        <a:ext cx="1293229" cy="554241"/>
      </dsp:txXfrm>
    </dsp:sp>
    <dsp:sp modelId="{E2B00243-AFB3-40BD-9107-D0308A4804EE}">
      <dsp:nvSpPr>
        <dsp:cNvPr id="0" name=""/>
        <dsp:cNvSpPr/>
      </dsp:nvSpPr>
      <dsp:spPr>
        <a:xfrm rot="5400000">
          <a:off x="5117024" y="-2485096"/>
          <a:ext cx="1200855" cy="8848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 questo scenario uno dei vostri principali investitori è coinvolto in uno scandalo etico. Siete consapevoli che senza il suo investimento, la vostra azienda soffrirà molto, tuttavia, lo scandalo in cui è coinvolto va contro tutto ciò che voi rappresentate (una situazione ripugnante). Cosa </a:t>
          </a:r>
          <a:r>
            <a:rPr lang="en-GB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decidete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de-DE" sz="1200" kern="1200" dirty="0"/>
        </a:p>
      </dsp:txBody>
      <dsp:txXfrm rot="-5400000">
        <a:off x="1293229" y="1397320"/>
        <a:ext cx="8789825" cy="1083613"/>
      </dsp:txXfrm>
    </dsp:sp>
    <dsp:sp modelId="{EA16666A-ECD8-4A6C-8B18-91482794CB28}">
      <dsp:nvSpPr>
        <dsp:cNvPr id="0" name=""/>
        <dsp:cNvSpPr/>
      </dsp:nvSpPr>
      <dsp:spPr>
        <a:xfrm rot="5400000">
          <a:off x="-237379" y="2777785"/>
          <a:ext cx="1847470" cy="129322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Impiegati e problemi finanziari </a:t>
          </a:r>
          <a:endParaRPr lang="en-GB" sz="1300" kern="1200" noProof="0" dirty="0"/>
        </a:p>
      </dsp:txBody>
      <dsp:txXfrm rot="-5400000">
        <a:off x="39742" y="3147280"/>
        <a:ext cx="1293229" cy="554241"/>
      </dsp:txXfrm>
    </dsp:sp>
    <dsp:sp modelId="{97F2004F-5D73-4F7F-8952-49DB43FEE24D}">
      <dsp:nvSpPr>
        <dsp:cNvPr id="0" name=""/>
        <dsp:cNvSpPr/>
      </dsp:nvSpPr>
      <dsp:spPr>
        <a:xfrm rot="5400000">
          <a:off x="5117024" y="-1181838"/>
          <a:ext cx="1200855" cy="8848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In questo scenario vi trovate di fronte a difficoltà finanziarie che minacciano di far fallire la vostra azienda, ma il risultato è incerto. Sei consapevole che se comunichi questi problemi ai tuoi dipendenti potresti rischiare di perderli, ma sei anche consapevole dei tuoi obblighi verso il loro benessere, e che non comunicando questo problema potresti mettere in pericolo la loro situazione finanziaria. Cosa </a:t>
          </a:r>
          <a:r>
            <a:rPr lang="en-GB" sz="1200" kern="1200" noProof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decidete</a:t>
          </a:r>
          <a:r>
            <a:rPr lang="en-GB" sz="1200" kern="120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GB" sz="1200" kern="1200" noProof="0" dirty="0"/>
        </a:p>
      </dsp:txBody>
      <dsp:txXfrm rot="-5400000">
        <a:off x="1293229" y="2700578"/>
        <a:ext cx="8789825" cy="1083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E84B6-21FF-4B79-B8B0-9D16228EE0B3}">
      <dsp:nvSpPr>
        <dsp:cNvPr id="0" name=""/>
        <dsp:cNvSpPr/>
      </dsp:nvSpPr>
      <dsp:spPr>
        <a:xfrm>
          <a:off x="5909916" y="1877142"/>
          <a:ext cx="232636" cy="71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418"/>
              </a:lnTo>
              <a:lnTo>
                <a:pt x="232636" y="71341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15AB-5F5B-481A-8582-D0A8D8801FC5}">
      <dsp:nvSpPr>
        <dsp:cNvPr id="0" name=""/>
        <dsp:cNvSpPr/>
      </dsp:nvSpPr>
      <dsp:spPr>
        <a:xfrm>
          <a:off x="3715380" y="775996"/>
          <a:ext cx="2814899" cy="325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45"/>
              </a:lnTo>
              <a:lnTo>
                <a:pt x="2814899" y="162845"/>
              </a:lnTo>
              <a:lnTo>
                <a:pt x="2814899" y="32569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6482D-950D-423F-8E89-054F0EDCA17D}">
      <dsp:nvSpPr>
        <dsp:cNvPr id="0" name=""/>
        <dsp:cNvSpPr/>
      </dsp:nvSpPr>
      <dsp:spPr>
        <a:xfrm>
          <a:off x="4033317" y="1877142"/>
          <a:ext cx="232636" cy="71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418"/>
              </a:lnTo>
              <a:lnTo>
                <a:pt x="232636" y="71341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BFFE3-7327-4399-AF9B-9CE4583A3E0D}">
      <dsp:nvSpPr>
        <dsp:cNvPr id="0" name=""/>
        <dsp:cNvSpPr/>
      </dsp:nvSpPr>
      <dsp:spPr>
        <a:xfrm>
          <a:off x="3715380" y="775996"/>
          <a:ext cx="938299" cy="325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45"/>
              </a:lnTo>
              <a:lnTo>
                <a:pt x="938299" y="162845"/>
              </a:lnTo>
              <a:lnTo>
                <a:pt x="938299" y="32569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A2459-0280-4C78-8012-0D8205F88C0E}">
      <dsp:nvSpPr>
        <dsp:cNvPr id="0" name=""/>
        <dsp:cNvSpPr/>
      </dsp:nvSpPr>
      <dsp:spPr>
        <a:xfrm>
          <a:off x="2156717" y="2978287"/>
          <a:ext cx="232636" cy="71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418"/>
              </a:lnTo>
              <a:lnTo>
                <a:pt x="232636" y="713418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6D969-A507-4BCE-B6F2-64368B0140EA}">
      <dsp:nvSpPr>
        <dsp:cNvPr id="0" name=""/>
        <dsp:cNvSpPr/>
      </dsp:nvSpPr>
      <dsp:spPr>
        <a:xfrm>
          <a:off x="2731361" y="1877142"/>
          <a:ext cx="91440" cy="325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690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C1BBD-F7EC-4FA5-9306-561938933440}">
      <dsp:nvSpPr>
        <dsp:cNvPr id="0" name=""/>
        <dsp:cNvSpPr/>
      </dsp:nvSpPr>
      <dsp:spPr>
        <a:xfrm>
          <a:off x="2777081" y="775996"/>
          <a:ext cx="938299" cy="325690"/>
        </a:xfrm>
        <a:custGeom>
          <a:avLst/>
          <a:gdLst/>
          <a:ahLst/>
          <a:cxnLst/>
          <a:rect l="0" t="0" r="0" b="0"/>
          <a:pathLst>
            <a:path>
              <a:moveTo>
                <a:pt x="938299" y="0"/>
              </a:moveTo>
              <a:lnTo>
                <a:pt x="938299" y="162845"/>
              </a:lnTo>
              <a:lnTo>
                <a:pt x="0" y="162845"/>
              </a:lnTo>
              <a:lnTo>
                <a:pt x="0" y="32569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1A5D5-671A-46EB-BDE6-4385F181C682}">
      <dsp:nvSpPr>
        <dsp:cNvPr id="0" name=""/>
        <dsp:cNvSpPr/>
      </dsp:nvSpPr>
      <dsp:spPr>
        <a:xfrm>
          <a:off x="900481" y="775996"/>
          <a:ext cx="2814899" cy="325690"/>
        </a:xfrm>
        <a:custGeom>
          <a:avLst/>
          <a:gdLst/>
          <a:ahLst/>
          <a:cxnLst/>
          <a:rect l="0" t="0" r="0" b="0"/>
          <a:pathLst>
            <a:path>
              <a:moveTo>
                <a:pt x="2814899" y="0"/>
              </a:moveTo>
              <a:lnTo>
                <a:pt x="2814899" y="162845"/>
              </a:lnTo>
              <a:lnTo>
                <a:pt x="0" y="162845"/>
              </a:lnTo>
              <a:lnTo>
                <a:pt x="0" y="32569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6C2C3-7CA5-48C0-B7C0-7E7A68444E61}">
      <dsp:nvSpPr>
        <dsp:cNvPr id="0" name=""/>
        <dsp:cNvSpPr/>
      </dsp:nvSpPr>
      <dsp:spPr>
        <a:xfrm>
          <a:off x="2939926" y="542"/>
          <a:ext cx="1550908" cy="7754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Intervista sul dilemma etico</a:t>
          </a:r>
        </a:p>
      </dsp:txBody>
      <dsp:txXfrm>
        <a:off x="2939926" y="542"/>
        <a:ext cx="1550908" cy="775454"/>
      </dsp:txXfrm>
    </dsp:sp>
    <dsp:sp modelId="{BB3F8433-91C6-4690-99C7-F3273EB208F3}">
      <dsp:nvSpPr>
        <dsp:cNvPr id="0" name=""/>
        <dsp:cNvSpPr/>
      </dsp:nvSpPr>
      <dsp:spPr>
        <a:xfrm>
          <a:off x="125027" y="1101687"/>
          <a:ext cx="1550908" cy="7754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È mai successo?</a:t>
          </a:r>
        </a:p>
      </dsp:txBody>
      <dsp:txXfrm>
        <a:off x="125027" y="1101687"/>
        <a:ext cx="1550908" cy="775454"/>
      </dsp:txXfrm>
    </dsp:sp>
    <dsp:sp modelId="{43C7B9BE-9151-49B2-B2B0-E42B565C62C9}">
      <dsp:nvSpPr>
        <dsp:cNvPr id="0" name=""/>
        <dsp:cNvSpPr/>
      </dsp:nvSpPr>
      <dsp:spPr>
        <a:xfrm>
          <a:off x="2001626" y="1101687"/>
          <a:ext cx="1550908" cy="7754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La decisione è presa in modo isolato?</a:t>
          </a:r>
        </a:p>
      </dsp:txBody>
      <dsp:txXfrm>
        <a:off x="2001626" y="1101687"/>
        <a:ext cx="1550908" cy="775454"/>
      </dsp:txXfrm>
    </dsp:sp>
    <dsp:sp modelId="{F4A81285-76AD-4CF1-B483-93E62478DE56}">
      <dsp:nvSpPr>
        <dsp:cNvPr id="0" name=""/>
        <dsp:cNvSpPr/>
      </dsp:nvSpPr>
      <dsp:spPr>
        <a:xfrm>
          <a:off x="2001626" y="2202832"/>
          <a:ext cx="1550908" cy="77545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È un comune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modo di gestire? </a:t>
          </a:r>
        </a:p>
      </dsp:txBody>
      <dsp:txXfrm>
        <a:off x="2001626" y="2202832"/>
        <a:ext cx="1550908" cy="775454"/>
      </dsp:txXfrm>
    </dsp:sp>
    <dsp:sp modelId="{49274AB1-70D7-4067-BB9F-47818F0A742F}">
      <dsp:nvSpPr>
        <dsp:cNvPr id="0" name=""/>
        <dsp:cNvSpPr/>
      </dsp:nvSpPr>
      <dsp:spPr>
        <a:xfrm>
          <a:off x="2389353" y="3303978"/>
          <a:ext cx="1550908" cy="77545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Esiste una guida formale alla cultura aziendale?</a:t>
          </a:r>
        </a:p>
      </dsp:txBody>
      <dsp:txXfrm>
        <a:off x="2389353" y="3303978"/>
        <a:ext cx="1550908" cy="775454"/>
      </dsp:txXfrm>
    </dsp:sp>
    <dsp:sp modelId="{21851380-B236-475A-9641-DF9D750C1AD0}">
      <dsp:nvSpPr>
        <dsp:cNvPr id="0" name=""/>
        <dsp:cNvSpPr/>
      </dsp:nvSpPr>
      <dsp:spPr>
        <a:xfrm>
          <a:off x="3878226" y="1101687"/>
          <a:ext cx="1550908" cy="7754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Usa una guida non umana?</a:t>
          </a:r>
        </a:p>
      </dsp:txBody>
      <dsp:txXfrm>
        <a:off x="3878226" y="1101687"/>
        <a:ext cx="1550908" cy="775454"/>
      </dsp:txXfrm>
    </dsp:sp>
    <dsp:sp modelId="{EFBE8CD7-6130-4A66-950F-C327A6486D8D}">
      <dsp:nvSpPr>
        <dsp:cNvPr id="0" name=""/>
        <dsp:cNvSpPr/>
      </dsp:nvSpPr>
      <dsp:spPr>
        <a:xfrm>
          <a:off x="4265953" y="2202832"/>
          <a:ext cx="1550908" cy="77545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È qualcosa di comune? </a:t>
          </a:r>
        </a:p>
      </dsp:txBody>
      <dsp:txXfrm>
        <a:off x="4265953" y="2202832"/>
        <a:ext cx="1550908" cy="775454"/>
      </dsp:txXfrm>
    </dsp:sp>
    <dsp:sp modelId="{21D2530C-5538-40D8-AAAF-91061E5BFDF3}">
      <dsp:nvSpPr>
        <dsp:cNvPr id="0" name=""/>
        <dsp:cNvSpPr/>
      </dsp:nvSpPr>
      <dsp:spPr>
        <a:xfrm>
          <a:off x="5754825" y="1101687"/>
          <a:ext cx="1550908" cy="7754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Ci sono ripercussioni indirette delle sue decisioni?</a:t>
          </a:r>
        </a:p>
      </dsp:txBody>
      <dsp:txXfrm>
        <a:off x="5754825" y="1101687"/>
        <a:ext cx="1550908" cy="775454"/>
      </dsp:txXfrm>
    </dsp:sp>
    <dsp:sp modelId="{4EFDF558-8A9F-42DA-8183-A4A4FB95C9C9}">
      <dsp:nvSpPr>
        <dsp:cNvPr id="0" name=""/>
        <dsp:cNvSpPr/>
      </dsp:nvSpPr>
      <dsp:spPr>
        <a:xfrm>
          <a:off x="6142553" y="2202832"/>
          <a:ext cx="1550908" cy="77545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Come li valuterebbe?</a:t>
          </a:r>
        </a:p>
      </dsp:txBody>
      <dsp:txXfrm>
        <a:off x="6142553" y="2202832"/>
        <a:ext cx="1550908" cy="775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DEF0F-171E-467E-806F-61EF09F41E04}">
      <dsp:nvSpPr>
        <dsp:cNvPr id="0" name=""/>
        <dsp:cNvSpPr/>
      </dsp:nvSpPr>
      <dsp:spPr>
        <a:xfrm>
          <a:off x="1731864" y="43921"/>
          <a:ext cx="2108228" cy="210822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/>
            <a:t>ecologia</a:t>
          </a:r>
        </a:p>
      </dsp:txBody>
      <dsp:txXfrm>
        <a:off x="2012961" y="412861"/>
        <a:ext cx="1546034" cy="948702"/>
      </dsp:txXfrm>
    </dsp:sp>
    <dsp:sp modelId="{5E0CAA70-A7F5-450D-8CE3-D2375FFD1B3B}">
      <dsp:nvSpPr>
        <dsp:cNvPr id="0" name=""/>
        <dsp:cNvSpPr/>
      </dsp:nvSpPr>
      <dsp:spPr>
        <a:xfrm>
          <a:off x="2455141" y="1371325"/>
          <a:ext cx="2108228" cy="2108228"/>
        </a:xfrm>
        <a:prstGeom prst="ellipse">
          <a:avLst/>
        </a:prstGeom>
        <a:solidFill>
          <a:schemeClr val="accent2">
            <a:shade val="80000"/>
            <a:alpha val="50000"/>
            <a:hueOff val="-240708"/>
            <a:satOff val="5083"/>
            <a:lumOff val="1354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err="1"/>
            <a:t>affari </a:t>
          </a:r>
          <a:r>
            <a:rPr lang="de-DE" sz="2400" b="1" kern="1200" dirty="0"/>
            <a:t>sociali </a:t>
          </a:r>
        </a:p>
      </dsp:txBody>
      <dsp:txXfrm>
        <a:off x="3099907" y="1915950"/>
        <a:ext cx="1264937" cy="1159525"/>
      </dsp:txXfrm>
    </dsp:sp>
    <dsp:sp modelId="{9D0FC449-AC7F-4F76-A377-6048C2BD3912}">
      <dsp:nvSpPr>
        <dsp:cNvPr id="0" name=""/>
        <dsp:cNvSpPr/>
      </dsp:nvSpPr>
      <dsp:spPr>
        <a:xfrm>
          <a:off x="971145" y="1361564"/>
          <a:ext cx="2108228" cy="2108228"/>
        </a:xfrm>
        <a:prstGeom prst="ellipse">
          <a:avLst/>
        </a:prstGeom>
        <a:solidFill>
          <a:schemeClr val="accent2">
            <a:shade val="80000"/>
            <a:alpha val="50000"/>
            <a:hueOff val="-481415"/>
            <a:satOff val="10166"/>
            <a:lumOff val="2708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err="1"/>
            <a:t>economia </a:t>
          </a:r>
          <a:endParaRPr lang="de-DE" sz="2400" b="1" kern="1200" dirty="0"/>
        </a:p>
      </dsp:txBody>
      <dsp:txXfrm>
        <a:off x="1169670" y="1906189"/>
        <a:ext cx="1264937" cy="115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0878-071C-47E7-B6E4-B173519A3399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1997-847C-4A9C-8656-987B3BB42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4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FC8F11B-13C9-44E5-9BA2-77D7D608B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06FC33E-0B85-4D46-9966-8436EDA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74B4DFA-99A8-4C55-94CF-94A62B3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6B90-B0C1-4E35-94A9-59E20028956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062715-8626-4C28-A075-27F7AC5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7293E1F-109B-42A9-AD34-72DCD2A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1D5D8BF-8E27-40E2-9D74-14DCD035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D407E5A-0D1C-4B00-A4CC-1B3F37F7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DAD383A-AD84-42CB-8602-E8A24A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4E05-3496-4776-B607-C7E8CC9A75A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C5E6035-7788-4EEB-A61F-37ED27C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5B87A56-CF34-43AD-BD5B-D2A48A6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63B7FF7-70A6-4A0D-AC82-D23B8E82F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90E34C1-26C1-421A-8DAF-59E33B7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4425875-F45F-4441-95D1-DFC254C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1D92-9E7A-4D43-9D10-77262061CD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A4377C-9C55-4F12-BB9C-777E4B6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521FFD4-3040-4CD6-B98F-4A44C7D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745394-050B-42F6-955A-2A0F5011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A532A3-3F24-4227-979D-2D0575AF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8AA17CD-2B25-4451-A119-BE0C152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2A8-76A4-49EE-B249-87E15992AE7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88EA960-E00E-479B-8396-FAB1D39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DFF6E6A-E94B-4704-8C70-EFCAABA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59A49C-6E18-4336-9182-D2AFF3D1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AAE6E8-2271-4CCB-A171-965A8B62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EF9ED2A-8882-43E2-9290-DE50E23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AD9-DAB6-44D0-8E74-06DF3629ACC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68EF66C-6935-4FBD-9C80-1A556ED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05AA71B-D4C4-414A-A57D-9670C10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64E77C-7477-4935-AB53-83C5DC8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554ACF-6889-45E5-AF55-149F64A9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39A4303-EF24-420E-8DFF-680265F6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52852B7-2E2C-4863-A833-31E484A4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BF37-682F-44BF-B713-B551432B5D2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40E4D99-11D8-40F2-9321-B0EEE767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E8767E9-CBFE-42C1-B90C-762C3B7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BAE119-1245-4E21-B882-1654BD9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75DE014-C1EB-4800-88D5-50E1317B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D72B833-00DE-4F44-9C51-8F4F05BD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3B8963A-562A-4DF1-B0B1-A58E086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0648B8F-7852-471A-89E4-8F188B8F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95907AD-B0EE-4DDE-90AF-74436A8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108E-1D37-42E5-9B3D-3DA8467E92CE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1B778B8-4912-434A-88FF-6C40B0A8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D8C62EC-74F5-4B7B-845E-A8AE5CF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76DCC8-238E-4D30-AC52-67EBB5FD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C2A3D5C3-5ED7-4F38-A845-98526BA0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11E8-7DE7-4195-97AA-D9E06E8341B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28CBE33-B40D-4802-A5B0-196263E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8865867-B975-4BFB-93E0-DD65890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BB6ECBF3-96CA-43BA-A471-1C23C7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F2CE-E826-44E6-BC32-2774DAC7B31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6C626DC-1C65-468B-A29F-A20EC9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E4A115F-E6C1-4A75-A89D-0FC8BA8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A1F320-6A77-4396-A393-701CCD66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D295D14-0421-4A27-A439-40AE015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BE010B9-D07C-4F72-AC6E-E02F936D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E50A248-F39E-4413-B577-13DE468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EE5-5FC0-4E16-9D56-442EF988881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6ECDD6E-FA29-46C3-B231-55462FC8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1E5E37B-8C9C-4742-B328-AE66F24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F9C0B5-A746-4EFE-BD46-1AD548B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0C865A54-8D07-4B58-AD88-541B40955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2DA38D7-30EB-4708-98EA-DCCFFD0F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EB5862E-D824-49D2-9BD2-BBB655E1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4E3-95CE-460A-B75B-55B6A73FAF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45CED4E-AB8A-41BF-A7B0-DF07D272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FDF0314-595F-451A-8D2E-2FA3331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E24BD92A-76FD-46FB-AD60-B41C5D07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0428BED-FAF4-44E5-8AA0-2F6AA562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7EFE1B-BE5D-4953-9233-396AD5B9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881-02F7-4F52-AB65-E3B165BBB37B}" type="datetime1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8958E4-9818-4174-BAC7-EC91489C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B43CD6A-B506-43EB-94EC-F2EF0E6CF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0392-2C6A-42C2-AFA3-30C85ACD8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iframe%20width=%221280%22%20height=%22720%22%20src=%22https:/www.youtube.com/embed/ahH_P_5yVSo%22%20frameborder=%220%22%20allow=%22accelerometer;%20autoplay;%20clipboard-write;%20encrypted-media;%20gyroscope;%20picture-in-picture%22%20allowfullscreen%3e%3c/iframe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source:%20Mason%20M.%20(2015).%20What%20Is%20Sustainability%20and%20Why%20Is%20It%20Important?,%20EnvironmentalScience.org,%20via%20https://www.environmentalscience.org/sustainability,%20access:%2028.10.20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g_tEWqB--s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hyperlink" Target="https://www.youtube.com/watch?v=Hg_tEWqB--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92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1.5 </a:t>
            </a:r>
            <a:r>
              <a:rPr lang="en-GB" sz="4400" b="1" dirty="0">
                <a:cs typeface="Arial" panose="020B0604020202020204" pitchFamily="34" charset="0"/>
              </a:rPr>
              <a:t>Pensiero etico e sostenibile </a:t>
            </a:r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1.5.A Comportarsi in modo etico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800" b="1" dirty="0">
                <a:cs typeface="Arial" panose="020B0604020202020204" pitchFamily="34" charset="0"/>
              </a:rPr>
              <a:t>Un approccio ai diritti morali</a:t>
            </a:r>
            <a:endParaRPr lang="en-GB" sz="48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49274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cs typeface="Arial" panose="020B0604020202020204" pitchFamily="34" charset="0"/>
              </a:rPr>
              <a:t>Le decisioni etiche sono quelle che mantengono al meglio i diritti fondamentali delle persone interessate. 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xmlns="" id="{3B1BF0F4-3050-4492-B56E-2EA0927A1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56" y="968111"/>
            <a:ext cx="6008965" cy="5210632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:a16="http://schemas.microsoft.com/office/drawing/2014/main" xmlns="" id="{5F64186F-D84D-49EC-BB15-164E42376F7B}"/>
              </a:ext>
            </a:extLst>
          </p:cNvPr>
          <p:cNvSpPr txBox="1"/>
          <p:nvPr/>
        </p:nvSpPr>
        <p:spPr>
          <a:xfrm>
            <a:off x="517787" y="5024111"/>
            <a:ext cx="4797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ea typeface="Calibri" panose="020F0502020204030204" pitchFamily="34" charset="0"/>
              </a:rPr>
              <a:t>Fonte: Velasquez, M., Andre C., Shanks, T., S.J., Meyer M. (2015). Thinking Ethically, Santa Clara: pubblicizzato attraverso Markkula Center for Applied Science alla Santa Clara University, tramite https://www.scu.edu/ethics/ethics-resources/ethical-decision-making/thinking-ethically/, accesso: 28.10.2020 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cs typeface="Arial" panose="020B0604020202020204" pitchFamily="34" charset="0"/>
              </a:rPr>
              <a:t>Un approccio di giustizia/equità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2" y="1460139"/>
            <a:ext cx="5456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400" dirty="0">
                <a:cs typeface="Arial" panose="020B0604020202020204" pitchFamily="34" charset="0"/>
              </a:rPr>
              <a:t>Le decisioni etiche devono essere basate su standard di equità, correttezza e imparzialità. Tre tipi di giustizia:</a:t>
            </a:r>
          </a:p>
          <a:p>
            <a:pPr marL="342900" lvl="0" indent="-342900" algn="just">
              <a:buAutoNum type="arabicPeriod"/>
            </a:pPr>
            <a:r>
              <a:rPr lang="en-GB" sz="2400" b="1" dirty="0">
                <a:cs typeface="Arial" panose="020B0604020202020204" pitchFamily="34" charset="0"/>
              </a:rPr>
              <a:t>Distributivo</a:t>
            </a:r>
            <a:r>
              <a:rPr lang="en-GB" sz="2400" dirty="0">
                <a:cs typeface="Arial" panose="020B0604020202020204" pitchFamily="34" charset="0"/>
              </a:rPr>
              <a:t>: trattamento per ragioni appropriate</a:t>
            </a:r>
          </a:p>
          <a:p>
            <a:pPr marL="342900" lvl="0" indent="-342900" algn="just">
              <a:buAutoNum type="arabicPeriod"/>
            </a:pPr>
            <a:r>
              <a:rPr lang="en-GB" sz="2400" b="1" dirty="0">
                <a:cs typeface="Arial" panose="020B0604020202020204" pitchFamily="34" charset="0"/>
              </a:rPr>
              <a:t>Procedurale</a:t>
            </a:r>
            <a:r>
              <a:rPr lang="en-GB" sz="2400" dirty="0">
                <a:cs typeface="Arial" panose="020B0604020202020204" pitchFamily="34" charset="0"/>
              </a:rPr>
              <a:t>: regole chiaramente enunciate e applicate</a:t>
            </a:r>
          </a:p>
          <a:p>
            <a:pPr marL="342900" lvl="0" indent="-342900" algn="just">
              <a:buAutoNum type="arabicPeriod"/>
            </a:pPr>
            <a:r>
              <a:rPr lang="en-GB" sz="2400" b="1" dirty="0">
                <a:cs typeface="Arial" panose="020B0604020202020204" pitchFamily="34" charset="0"/>
              </a:rPr>
              <a:t>Compensatorio</a:t>
            </a:r>
            <a:r>
              <a:rPr lang="en-GB" sz="2400" dirty="0">
                <a:cs typeface="Arial" panose="020B0604020202020204" pitchFamily="34" charset="0"/>
              </a:rPr>
              <a:t>: compensato in modo equo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xmlns="" id="{8A83FDA9-75B9-4DC7-A7B5-00130193A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09" y="1050354"/>
            <a:ext cx="5858362" cy="4757292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:a16="http://schemas.microsoft.com/office/drawing/2014/main" xmlns="" id="{6EED63F9-D8F3-433E-A2A5-DBB81E98BC0D}"/>
              </a:ext>
            </a:extLst>
          </p:cNvPr>
          <p:cNvSpPr txBox="1"/>
          <p:nvPr/>
        </p:nvSpPr>
        <p:spPr>
          <a:xfrm>
            <a:off x="88328" y="4976649"/>
            <a:ext cx="6054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ea typeface="Calibri" panose="020F0502020204030204" pitchFamily="34" charset="0"/>
              </a:rPr>
              <a:t>Fonte: Velasquez, M., Andre C., Shanks, T., S.J., Meyer M. (2015). Thinking Ethically, Santa Clara: pubblicizzato attraverso Markkula Center for Applied Science alla Santa Clara University, tramite https://www.scu.edu/ethics/ethics-resources/ethical-decision-making/thinking-ethically/, accesso: 28.10.2020 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800" b="1" dirty="0">
                <a:cs typeface="Arial" panose="020B0604020202020204" pitchFamily="34" charset="0"/>
              </a:rPr>
              <a:t>Un approccio alla </a:t>
            </a:r>
            <a:r>
              <a:rPr lang="en-GB" sz="4800" b="1" dirty="0">
                <a:cs typeface="Arial" panose="020B0604020202020204" pitchFamily="34" charset="0"/>
              </a:rPr>
              <a:t>virtù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547034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L'approccio delle virtù presuppone che ci siano alcuni ideali/virtù (ad esempio, onestà, coraggio, compassione, generosità, fedeltà, integrità, equità, autocontrollo e prudenza) verso cui dovremmo tendere, che prevedono il pieno sviluppo della nostra umanità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3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La persona virtuosa è la persona etica</a:t>
            </a:r>
            <a:endParaRPr lang="de-DE" sz="23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xmlns="" id="{B6A87E5B-03B7-4A82-8459-AE5489275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91" y="1036137"/>
            <a:ext cx="5514930" cy="4774831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:a16="http://schemas.microsoft.com/office/drawing/2014/main" xmlns="" id="{1E17CB0B-E048-47BC-A09D-8037233A9335}"/>
              </a:ext>
            </a:extLst>
          </p:cNvPr>
          <p:cNvSpPr txBox="1"/>
          <p:nvPr/>
        </p:nvSpPr>
        <p:spPr>
          <a:xfrm>
            <a:off x="259079" y="4982362"/>
            <a:ext cx="5836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ea typeface="Calibri" panose="020F0502020204030204" pitchFamily="34" charset="0"/>
              </a:rPr>
              <a:t>Fonte: Velasquez, M., Andre C., Shanks, T., S.J., Meyer M. (2015). Thinking Ethically, Santa Clara: pubblicizzato attraverso Markkula Center for Applied Science alla Santa Clara University, tramite https://www.scu.edu/ethics/ethics-resources/ethical-decision-making/thinking-ethically/, accesso: 28.10.2020 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cs typeface="Arial" panose="020B0604020202020204" pitchFamily="34" charset="0"/>
              </a:rPr>
              <a:t>Gli scenari del dilemma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cs typeface="Arial" panose="020B0604020202020204" pitchFamily="34" charset="0"/>
              </a:rPr>
              <a:t>Gli studenti possono imparare a pensare e ad agire in modo etico e sostenibile attraverso scenari di dilemma, discutendo su quale decisione sceglierebbero. </a:t>
            </a:r>
          </a:p>
          <a:p>
            <a:pPr algn="just"/>
            <a:endParaRPr lang="en-US" sz="2600" dirty="0"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cs typeface="Arial" panose="020B0604020202020204" pitchFamily="34" charset="0"/>
              </a:rPr>
              <a:t>Gli scenari di dilemma aiutano gli studenti a prendere in considerazione tutte le diverse parti interessate da una decisione: funzionano bene in questo contesto perché collegano le esperienze di vita reale degli studenti e accendono la discussione.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endParaRPr lang="en-GB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Guarda questo video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2">
            <a:hlinkClick r:id="rId3" action="ppaction://hlinkfile"/>
            <a:extLst>
              <a:ext uri="{FF2B5EF4-FFF2-40B4-BE49-F238E27FC236}">
                <a16:creationId xmlns:a16="http://schemas.microsoft.com/office/drawing/2014/main" xmlns="" id="{E409F5F3-E7B1-40EB-94FD-E0CEB305D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669" y="3969464"/>
            <a:ext cx="3378477" cy="1837005"/>
          </a:xfrm>
          <a:prstGeom prst="rect">
            <a:avLst/>
          </a:prstGeom>
        </p:spPr>
      </p:pic>
      <p:sp>
        <p:nvSpPr>
          <p:cNvPr id="9" name="Textfeld 12">
            <a:extLst>
              <a:ext uri="{FF2B5EF4-FFF2-40B4-BE49-F238E27FC236}">
                <a16:creationId xmlns:a16="http://schemas.microsoft.com/office/drawing/2014/main" xmlns="" id="{BF185CB3-6740-4601-816B-FD9417DCEC01}"/>
              </a:ext>
            </a:extLst>
          </p:cNvPr>
          <p:cNvSpPr txBox="1"/>
          <p:nvPr/>
        </p:nvSpPr>
        <p:spPr>
          <a:xfrm>
            <a:off x="929639" y="5883393"/>
            <a:ext cx="10332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effectLst/>
                <a:ea typeface="Calibri" panose="020F0502020204030204" pitchFamily="34" charset="0"/>
              </a:rPr>
              <a:t>Fonte: Global Ethics Inc. (2019). </a:t>
            </a:r>
            <a:r>
              <a:rPr lang="en-GB" sz="1200" dirty="0">
                <a:effectLst/>
                <a:ea typeface="Calibri" panose="020F0502020204030204" pitchFamily="34" charset="0"/>
              </a:rPr>
              <a:t>Business Ethical Dilemmas and Stakeholders [video], via https://www.youtube.com/watch?v=ahH_P_5yVSo, accesso: 28.10.2020 </a:t>
            </a:r>
            <a:endParaRPr lang="de-DE" sz="12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2591CE10-A1C9-4D91-8913-A1477B376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27" y="4331923"/>
            <a:ext cx="508494" cy="423865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cs typeface="Arial" panose="020B0604020202020204" pitchFamily="34" charset="0"/>
              </a:rPr>
              <a:t>Esercizio: Scenari di dilemma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dirty="0">
                <a:cs typeface="Arial" panose="020B0604020202020204" pitchFamily="34" charset="0"/>
              </a:rPr>
              <a:t>Leggete i seguenti tre scenari di dilemma etico e passate alla prossima diapositiva: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m 2">
            <a:extLst>
              <a:ext uri="{FF2B5EF4-FFF2-40B4-BE49-F238E27FC236}">
                <a16:creationId xmlns:a16="http://schemas.microsoft.com/office/drawing/2014/main" xmlns="" id="{551653A7-49CF-4DAA-B7CC-B18B3561D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67503"/>
              </p:ext>
            </p:extLst>
          </p:nvPr>
        </p:nvGraphicFramePr>
        <p:xfrm>
          <a:off x="1002574" y="1952582"/>
          <a:ext cx="10141676" cy="516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In </a:t>
            </a:r>
            <a:r>
              <a:rPr lang="en-GB" sz="4800" b="1" dirty="0" err="1"/>
              <a:t>seguito</a:t>
            </a:r>
            <a:r>
              <a:rPr lang="en-GB" sz="4800" b="1" dirty="0"/>
              <a:t>...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dirty="0">
                <a:cs typeface="Arial" panose="020B0604020202020204" pitchFamily="34" charset="0"/>
              </a:rPr>
              <a:t>La maggior parte dei dilemmi etici comporta un conflitto tra i bisogni di una parte e il tutto, tra gli interessi dell'azienda e la società nel suo insieme.</a:t>
            </a:r>
          </a:p>
          <a:p>
            <a:pPr algn="just"/>
            <a:endParaRPr lang="en-GB" sz="2600" dirty="0">
              <a:cs typeface="Arial" panose="020B0604020202020204" pitchFamily="34" charset="0"/>
            </a:endParaRPr>
          </a:p>
          <a:p>
            <a:pPr algn="just"/>
            <a:r>
              <a:rPr lang="en-GB" sz="2600" b="1" dirty="0">
                <a:cs typeface="Arial" panose="020B0604020202020204" pitchFamily="34" charset="0"/>
              </a:rPr>
              <a:t>TASK 1: </a:t>
            </a:r>
            <a:r>
              <a:rPr lang="en-GB" sz="2600" dirty="0">
                <a:cs typeface="Arial" panose="020B0604020202020204" pitchFamily="34" charset="0"/>
              </a:rPr>
              <a:t>Discuti uno dei dilemmi etici dell'ultima pagina. Come </a:t>
            </a:r>
            <a:r>
              <a:rPr lang="en-US" sz="2600" dirty="0">
                <a:cs typeface="Arial" panose="020B0604020202020204" pitchFamily="34" charset="0"/>
              </a:rPr>
              <a:t>decidereste? Ponetevi le cinque domande quando cercate di risolvere una questione morale:</a:t>
            </a:r>
          </a:p>
          <a:p>
            <a:pPr algn="just"/>
            <a:endParaRPr lang="en-US" sz="20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Quali benefici e quali danni produrrà ogni linea d'azione, e quale alternativa porterà alle migliori conseguenze globali?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Quali diritti morali hanno le parti interessate e quale linea d'azione rispetta meglio questi diritti?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Quale linea d'azione tratta tutti allo stesso modo, tranne quando c'è una ragione moralmente giustificabile per non farlo, e non mostra favoritismi o discriminazioni?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Quale linea d'azione fa progredire il bene comune?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Quale corso d'azione sviluppa le virtù morali?</a:t>
            </a: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/>
              <a:t>Successivamente</a:t>
            </a:r>
            <a:r>
              <a:rPr lang="en-GB" sz="4800" b="1" dirty="0"/>
              <a:t>...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cs typeface="Arial" panose="020B0604020202020204" pitchFamily="34" charset="0"/>
              </a:rPr>
              <a:t>COMPITO 2: </a:t>
            </a:r>
            <a:r>
              <a:rPr lang="en-US" sz="2600" dirty="0">
                <a:cs typeface="Arial" panose="020B0604020202020204" pitchFamily="34" charset="0"/>
              </a:rPr>
              <a:t>Verifica la tua decisione con il seguente schema di intervista:</a:t>
            </a:r>
            <a:endParaRPr lang="en-GB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m 3">
            <a:extLst>
              <a:ext uri="{FF2B5EF4-FFF2-40B4-BE49-F238E27FC236}">
                <a16:creationId xmlns:a16="http://schemas.microsoft.com/office/drawing/2014/main" xmlns="" id="{333C611E-A5B9-4EDD-984A-E24816FDB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943035"/>
              </p:ext>
            </p:extLst>
          </p:nvPr>
        </p:nvGraphicFramePr>
        <p:xfrm>
          <a:off x="2193286" y="2120957"/>
          <a:ext cx="7818489" cy="407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39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1.5 </a:t>
            </a:r>
            <a:r>
              <a:rPr lang="en-GB" sz="4400" b="1" dirty="0">
                <a:cs typeface="Arial" panose="020B0604020202020204" pitchFamily="34" charset="0"/>
              </a:rPr>
              <a:t>Pensiero etico e sostenibile </a:t>
            </a:r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1.5.B </a:t>
            </a:r>
            <a:r>
              <a:rPr lang="en-GB" sz="4400" b="1" dirty="0">
                <a:cs typeface="Arial" panose="020B0604020202020204" pitchFamily="34" charset="0"/>
              </a:rPr>
              <a:t>Pensare in modo sostenibile 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806067" y="102114"/>
            <a:ext cx="931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/>
              <a:t>Pensare in modo sostenibile: una definizione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anose="020B0604020202020204" pitchFamily="34" charset="0"/>
              </a:rPr>
              <a:t>La </a:t>
            </a:r>
            <a:r>
              <a:rPr lang="en-GB" sz="3200" u="sng" dirty="0">
                <a:cs typeface="Arial" panose="020B0604020202020204" pitchFamily="34" charset="0"/>
              </a:rPr>
              <a:t>sostenibilità </a:t>
            </a:r>
            <a:r>
              <a:rPr lang="en-GB" sz="3200" dirty="0">
                <a:cs typeface="Arial" panose="020B0604020202020204" pitchFamily="34" charset="0"/>
              </a:rPr>
              <a:t>è l'</a:t>
            </a:r>
            <a:r>
              <a:rPr lang="en-US" sz="3200" dirty="0">
                <a:cs typeface="Arial" panose="020B0604020202020204" pitchFamily="34" charset="0"/>
              </a:rPr>
              <a:t>evitare l'esaurimento delle risorse naturali per mantenere un equilibrio ecologico.</a:t>
            </a:r>
          </a:p>
          <a:p>
            <a:pPr algn="just"/>
            <a:endParaRPr lang="en-US" sz="3200" dirty="0">
              <a:cs typeface="Arial" panose="020B0604020202020204" pitchFamily="34" charset="0"/>
            </a:endParaRPr>
          </a:p>
          <a:p>
            <a:pPr algn="just"/>
            <a:r>
              <a:rPr lang="en-US" sz="3200" u="sng" dirty="0">
                <a:cs typeface="Arial" panose="020B0604020202020204" pitchFamily="34" charset="0"/>
                <a:sym typeface="Wingdings" panose="05000000000000000000" pitchFamily="2" charset="2"/>
              </a:rPr>
              <a:t>Pensare in modo sostenibile</a:t>
            </a:r>
            <a:r>
              <a:rPr lang="en-US" sz="3200" dirty="0">
                <a:cs typeface="Arial" panose="020B0604020202020204" pitchFamily="34" charset="0"/>
                <a:sym typeface="Wingdings" panose="05000000000000000000" pitchFamily="2" charset="2"/>
              </a:rPr>
              <a:t> significa riflettere su quanto siano sostenibili gli obiettivi sociali, culturali ed economici </a:t>
            </a:r>
            <a:r>
              <a:rPr lang="en-US" sz="3200" b="1" dirty="0">
                <a:cs typeface="Arial" panose="020B0604020202020204" pitchFamily="34" charset="0"/>
                <a:sym typeface="Wingdings" panose="05000000000000000000" pitchFamily="2" charset="2"/>
              </a:rPr>
              <a:t>a lungo termine </a:t>
            </a:r>
            <a:r>
              <a:rPr lang="en-US" sz="3200" dirty="0">
                <a:cs typeface="Arial" panose="020B0604020202020204" pitchFamily="34" charset="0"/>
                <a:sym typeface="Wingdings" panose="05000000000000000000" pitchFamily="2" charset="2"/>
              </a:rPr>
              <a:t>e quale approccio dovrebbe essere adottato per raggiungere la massima sostenibilità possibile.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xmlns="" id="{6B22141C-F0AF-455A-86DD-EEC8C2005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80" y="4885574"/>
            <a:ext cx="1410902" cy="1410902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806067" y="132892"/>
            <a:ext cx="931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Pensare in modo sostenibile: perché è importante?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Arial" panose="020B0604020202020204" pitchFamily="34" charset="0"/>
              </a:rPr>
              <a:t>Il cambiamento climatico, la distruzione della biodiversità, il buco nell'ozono, il sovrasfruttamento degli oceani sono solo alcune delle </a:t>
            </a:r>
            <a:r>
              <a:rPr lang="en-US" sz="2600" b="1" dirty="0">
                <a:cs typeface="Arial" panose="020B0604020202020204" pitchFamily="34" charset="0"/>
              </a:rPr>
              <a:t>conseguenze dell'attività umana </a:t>
            </a:r>
            <a:r>
              <a:rPr lang="en-US" sz="2600" dirty="0">
                <a:cs typeface="Arial" panose="020B0604020202020204" pitchFamily="34" charset="0"/>
              </a:rPr>
              <a:t>che devono essere contrastate dal pensiero e dallo sviluppo sostenibile. </a:t>
            </a:r>
            <a:r>
              <a:rPr lang="en-US" sz="2600" dirty="0">
                <a:cs typeface="Arial" panose="020B0604020202020204" pitchFamily="34" charset="0"/>
                <a:sym typeface="Wingdings" panose="05000000000000000000" pitchFamily="2" charset="2"/>
              </a:rPr>
              <a:t>Pertanto, lo </a:t>
            </a:r>
            <a:r>
              <a:rPr lang="en-US" sz="2600" dirty="0">
                <a:cs typeface="Arial" panose="020B0604020202020204" pitchFamily="34" charset="0"/>
              </a:rPr>
              <a:t>sviluppo sostenibile è probabilmente la questione più importante per la società civile nel 21° secolo. </a:t>
            </a:r>
          </a:p>
          <a:p>
            <a:pPr algn="just"/>
            <a:endParaRPr lang="en-US" sz="26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Arial" panose="020B0604020202020204" pitchFamily="34" charset="0"/>
              </a:rPr>
              <a:t>Agire secondo il principio della sostenibilità mira a </a:t>
            </a:r>
            <a:r>
              <a:rPr lang="en-US" sz="2600" b="1" dirty="0">
                <a:cs typeface="Arial" panose="020B0604020202020204" pitchFamily="34" charset="0"/>
              </a:rPr>
              <a:t>utilizzare le risorse </a:t>
            </a:r>
            <a:r>
              <a:rPr lang="en-US" sz="2600" dirty="0">
                <a:cs typeface="Arial" panose="020B0604020202020204" pitchFamily="34" charset="0"/>
              </a:rPr>
              <a:t>in modo tale che l'</a:t>
            </a:r>
            <a:r>
              <a:rPr lang="en-US" sz="2600" b="1" dirty="0">
                <a:cs typeface="Arial" panose="020B0604020202020204" pitchFamily="34" charset="0"/>
              </a:rPr>
              <a:t>ambiente possa rigenerarsi </a:t>
            </a:r>
            <a:r>
              <a:rPr lang="en-US" sz="2600" dirty="0">
                <a:cs typeface="Arial" panose="020B0604020202020204" pitchFamily="34" charset="0"/>
              </a:rPr>
              <a:t>nel modo più naturale possibile e che la società mondiale sia modellata in un modo degno di essere vissuto</a:t>
            </a:r>
            <a:r>
              <a:rPr lang="en-GB" sz="26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6" name="Textfeld 1">
            <a:extLst>
              <a:ext uri="{FF2B5EF4-FFF2-40B4-BE49-F238E27FC236}">
                <a16:creationId xmlns:a16="http://schemas.microsoft.com/office/drawing/2014/main" xmlns="" id="{6526E517-B6C1-4888-BE23-189AFA2574CC}"/>
              </a:ext>
            </a:extLst>
          </p:cNvPr>
          <p:cNvSpPr txBox="1"/>
          <p:nvPr/>
        </p:nvSpPr>
        <p:spPr>
          <a:xfrm>
            <a:off x="1195251" y="5372387"/>
            <a:ext cx="1009478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ea typeface="Calibri" panose="020F0502020204030204" pitchFamily="34" charset="0"/>
              </a:rPr>
              <a:t>Fonte: </a:t>
            </a:r>
            <a:r>
              <a:rPr lang="de-DE" sz="1500" dirty="0">
                <a:effectLst/>
                <a:ea typeface="Calibri" panose="020F0502020204030204" pitchFamily="34" charset="0"/>
              </a:rPr>
              <a:t>Grünberg-Bochard J., Schaltegger S. (2014) Zukunftsstrategie Nachhaltiges Unternehmertum. In: von Müller C., </a:t>
            </a:r>
            <a:r>
              <a:rPr lang="de-DE" sz="1500" dirty="0" err="1">
                <a:effectLst/>
                <a:ea typeface="Calibri" panose="020F0502020204030204" pitchFamily="34" charset="0"/>
              </a:rPr>
              <a:t>Zinth </a:t>
            </a:r>
            <a:r>
              <a:rPr lang="de-DE" sz="1500" dirty="0">
                <a:effectLst/>
                <a:ea typeface="Calibri" panose="020F0502020204030204" pitchFamily="34" charset="0"/>
              </a:rPr>
              <a:t>CP. (</a:t>
            </a:r>
            <a:r>
              <a:rPr lang="de-DE" sz="1500" dirty="0" err="1">
                <a:effectLst/>
                <a:ea typeface="Calibri" panose="020F0502020204030204" pitchFamily="34" charset="0"/>
              </a:rPr>
              <a:t>eds</a:t>
            </a:r>
            <a:r>
              <a:rPr lang="de-DE" sz="1500" dirty="0">
                <a:effectLst/>
                <a:ea typeface="Calibri" panose="020F0502020204030204" pitchFamily="34" charset="0"/>
              </a:rPr>
              <a:t>) Managementperspektiven für die Zivilgesellschaft des 21. Jahrhunderts. Springer Gabler, Wiesbaden. https://doi.org/10.1007/978-3-658-02523-6_8, </a:t>
            </a:r>
            <a:r>
              <a:rPr lang="de-DE" sz="1500" dirty="0" err="1">
                <a:effectLst/>
                <a:ea typeface="Calibri" panose="020F0502020204030204" pitchFamily="34" charset="0"/>
              </a:rPr>
              <a:t>accesso</a:t>
            </a:r>
            <a:r>
              <a:rPr lang="de-DE" sz="1500" dirty="0">
                <a:effectLst/>
                <a:ea typeface="Calibri" panose="020F0502020204030204" pitchFamily="34" charset="0"/>
              </a:rPr>
              <a:t>: 30.10.2020 </a:t>
            </a:r>
            <a:endParaRPr lang="de-DE" sz="1500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cs typeface="Arial" panose="020B0604020202020204" pitchFamily="34" charset="0"/>
              </a:rPr>
              <a:t>Introduzione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Essere in grado di pensare in modo etico e sostenibile significa valutare le conseguenze e l'impatto di idee, opportunità e azioni. </a:t>
            </a:r>
          </a:p>
          <a:p>
            <a:pPr algn="just"/>
            <a:endParaRPr lang="en-US" sz="3000" dirty="0"/>
          </a:p>
          <a:p>
            <a:pPr algn="just"/>
            <a:r>
              <a:rPr lang="en-US" sz="3000" dirty="0"/>
              <a:t>Il pensiero etico e sostenibile è una </a:t>
            </a:r>
            <a:r>
              <a:rPr lang="en-US" sz="3000" b="1" dirty="0"/>
              <a:t>questione di atteggiamenti, comportamenti, valori e mentalità </a:t>
            </a:r>
            <a:r>
              <a:rPr lang="en-US" sz="3000" dirty="0"/>
              <a:t>che un imprenditore dovrebbe avere per prendere decisioni etiche e per agire e pensare in modo sostenibile. </a:t>
            </a:r>
          </a:p>
          <a:p>
            <a:pPr algn="just"/>
            <a:endParaRPr lang="en-US" sz="3000" dirty="0"/>
          </a:p>
          <a:p>
            <a:pPr algn="just"/>
            <a:r>
              <a:rPr lang="en-US" sz="3000" dirty="0"/>
              <a:t>In genere, un imprenditore che pensa in modo etico e sostenibile </a:t>
            </a:r>
            <a:r>
              <a:rPr lang="en-US" sz="3000" b="1" dirty="0"/>
              <a:t>non </a:t>
            </a:r>
            <a:r>
              <a:rPr lang="en-US" sz="3000" dirty="0"/>
              <a:t>ha in mente solo il profitto, ma anche le persone e il pianeta. </a:t>
            </a:r>
            <a:endParaRPr lang="en-GB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cs typeface="Arial" panose="020B0604020202020204" pitchFamily="34" charset="0"/>
              </a:rPr>
              <a:t>La sostenibilità come linea guida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Simile a un processo decisionale etico, gli imprenditori orientati alla sostenibilità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valutano le conseguenze delle idee 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che portano valore e l'effetto dell'azione imprenditoriale sulla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comunità di riferimento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il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mercato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la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società 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 soprattutto </a:t>
            </a:r>
            <a:r>
              <a:rPr lang="en-US" sz="2800" b="1" u="sng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l'ambiente.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9" name="Diagramm 3">
            <a:extLst>
              <a:ext uri="{FF2B5EF4-FFF2-40B4-BE49-F238E27FC236}">
                <a16:creationId xmlns:a16="http://schemas.microsoft.com/office/drawing/2014/main" xmlns="" id="{C009EC5E-8401-4DC4-A5FC-638D15011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658745"/>
              </p:ext>
            </p:extLst>
          </p:nvPr>
        </p:nvGraphicFramePr>
        <p:xfrm>
          <a:off x="3316551" y="2855594"/>
          <a:ext cx="5571957" cy="351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Flussdiagramm: Verbinder 5">
            <a:extLst>
              <a:ext uri="{FF2B5EF4-FFF2-40B4-BE49-F238E27FC236}">
                <a16:creationId xmlns:a16="http://schemas.microsoft.com/office/drawing/2014/main" xmlns="" id="{7D231ED8-7434-4983-AA63-EB64139610F0}"/>
              </a:ext>
            </a:extLst>
          </p:cNvPr>
          <p:cNvSpPr/>
          <p:nvPr/>
        </p:nvSpPr>
        <p:spPr>
          <a:xfrm>
            <a:off x="5432887" y="4225491"/>
            <a:ext cx="1326225" cy="101631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accent2">
                    <a:lumMod val="50000"/>
                  </a:schemeClr>
                </a:solidFill>
              </a:rPr>
              <a:t>Pensare sostenibile significa considerare </a:t>
            </a:r>
            <a:r>
              <a:rPr lang="de-DE" sz="1200" dirty="0">
                <a:solidFill>
                  <a:schemeClr val="accent2">
                    <a:lumMod val="50000"/>
                  </a:schemeClr>
                </a:solidFill>
              </a:rPr>
              <a:t>..</a:t>
            </a:r>
            <a:r>
              <a:rPr lang="de-DE" sz="1200" dirty="0" err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/>
              <a:t>Obiettivi primari della sostenibilità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94062" y="1230257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cs typeface="Arial" panose="020B0604020202020204" pitchFamily="34" charset="0"/>
              </a:rPr>
              <a:t>Affrontare gli effetti del cambiamento climatico, dell'inquinamento e di altri fattori ambientali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cs typeface="Arial" panose="020B0604020202020204" pitchFamily="34" charset="0"/>
              </a:rPr>
              <a:t>Crescita economica sostenibile promuovendo posti di lavoro ed economie più forti</a:t>
            </a:r>
            <a:endParaRPr lang="en-US" sz="3200" u="sng" dirty="0"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cs typeface="Arial" panose="020B0604020202020204" pitchFamily="34" charset="0"/>
              </a:rPr>
              <a:t>Sostenibilità per includere la salute della terra, dell'aria e del mare, la fine della povertà e della fame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cs typeface="Arial" panose="020B0604020202020204" pitchFamily="34" charset="0"/>
              </a:rPr>
              <a:t>Migliori standard di istruzione e assistenza sanitaria - in particolare per quanto riguarda la qualità dell'acqua e migliori servizi igienici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cs typeface="Arial" panose="020B0604020202020204" pitchFamily="34" charset="0"/>
              </a:rPr>
              <a:t>Per raggiungere l'uguaglianza di genere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800951" y="75139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dirty="0"/>
              <a:t>Tre </a:t>
            </a:r>
            <a:r>
              <a:rPr lang="en-GB" sz="4000" b="1" dirty="0" err="1"/>
              <a:t>aree</a:t>
            </a:r>
            <a:r>
              <a:rPr lang="en-GB" sz="4000" b="1" dirty="0"/>
              <a:t> </a:t>
            </a:r>
            <a:r>
              <a:rPr lang="en-GB" sz="4000" b="1" dirty="0" err="1"/>
              <a:t>fondamentali</a:t>
            </a:r>
            <a:r>
              <a:rPr lang="en-GB" sz="4000" b="1" dirty="0"/>
              <a:t> </a:t>
            </a:r>
            <a:r>
              <a:rPr lang="en-GB" sz="4000" b="1" dirty="0" err="1"/>
              <a:t>della</a:t>
            </a:r>
            <a:r>
              <a:rPr lang="en-GB" sz="4000" b="1" dirty="0"/>
              <a:t> </a:t>
            </a:r>
            <a:r>
              <a:rPr lang="en-GB" sz="4000" b="1" dirty="0" err="1"/>
              <a:t>sostenibilità</a:t>
            </a:r>
            <a:r>
              <a:rPr lang="en-GB" sz="4000" b="1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94062" y="1103757"/>
            <a:ext cx="114169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cs typeface="Arial" panose="020B0604020202020204" pitchFamily="34" charset="0"/>
              </a:rPr>
              <a:t>Le tre aree centrali descrivono i campi che la nostra società deve affrontare ora, per promuovere uno sviluppo sostenibile che soddisfi i </a:t>
            </a:r>
            <a:r>
              <a:rPr lang="en-US" sz="2600" b="1" dirty="0">
                <a:cs typeface="Arial" panose="020B0604020202020204" pitchFamily="34" charset="0"/>
              </a:rPr>
              <a:t>bisogni del presente senza compromettere la capacità delle generazioni future di soddisfare i propri bisogni:</a:t>
            </a:r>
            <a:endParaRPr lang="en-US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9" name="Grafik 5">
            <a:hlinkClick r:id="rId3"/>
            <a:extLst>
              <a:ext uri="{FF2B5EF4-FFF2-40B4-BE49-F238E27FC236}">
                <a16:creationId xmlns:a16="http://schemas.microsoft.com/office/drawing/2014/main" xmlns="" id="{9766D540-5055-453B-8403-96BE9BB06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1" y="4043442"/>
            <a:ext cx="6590097" cy="2189834"/>
          </a:xfrm>
          <a:prstGeom prst="rect">
            <a:avLst/>
          </a:prstGeom>
        </p:spPr>
      </p:pic>
      <p:sp>
        <p:nvSpPr>
          <p:cNvPr id="20" name="Ellipse 6">
            <a:extLst>
              <a:ext uri="{FF2B5EF4-FFF2-40B4-BE49-F238E27FC236}">
                <a16:creationId xmlns:a16="http://schemas.microsoft.com/office/drawing/2014/main" xmlns="" id="{A97DE6F5-7293-40D5-A931-DAFEA588D10B}"/>
              </a:ext>
            </a:extLst>
          </p:cNvPr>
          <p:cNvSpPr/>
          <p:nvPr/>
        </p:nvSpPr>
        <p:spPr>
          <a:xfrm>
            <a:off x="9100972" y="3452959"/>
            <a:ext cx="2374231" cy="147266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economico</a:t>
            </a:r>
          </a:p>
        </p:txBody>
      </p:sp>
      <p:sp>
        <p:nvSpPr>
          <p:cNvPr id="21" name="Ellipse 8">
            <a:extLst>
              <a:ext uri="{FF2B5EF4-FFF2-40B4-BE49-F238E27FC236}">
                <a16:creationId xmlns:a16="http://schemas.microsoft.com/office/drawing/2014/main" xmlns="" id="{E0C50196-BC42-4CE5-84D7-617C851D9FA9}"/>
              </a:ext>
            </a:extLst>
          </p:cNvPr>
          <p:cNvSpPr/>
          <p:nvPr/>
        </p:nvSpPr>
        <p:spPr>
          <a:xfrm>
            <a:off x="694525" y="3555564"/>
            <a:ext cx="2374231" cy="147266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sociale</a:t>
            </a:r>
          </a:p>
        </p:txBody>
      </p:sp>
      <p:sp>
        <p:nvSpPr>
          <p:cNvPr id="22" name="Ellipse 11">
            <a:extLst>
              <a:ext uri="{FF2B5EF4-FFF2-40B4-BE49-F238E27FC236}">
                <a16:creationId xmlns:a16="http://schemas.microsoft.com/office/drawing/2014/main" xmlns="" id="{EBD1CBFF-69A8-4418-ABA6-95ACEF01B1A8}"/>
              </a:ext>
            </a:extLst>
          </p:cNvPr>
          <p:cNvSpPr/>
          <p:nvPr/>
        </p:nvSpPr>
        <p:spPr>
          <a:xfrm>
            <a:off x="4804704" y="2739539"/>
            <a:ext cx="2523423" cy="147266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dell'ambiente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Sviluppo economico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06510" y="1223297"/>
            <a:ext cx="85707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/>
              <a:t>La questione è la più problematica: la maggior parte della gente non è d'accordo sull'ideologia politica su ciò che è e non è economicamente sano, e su come influenzerà le imprese, i posti di lavoro e l'occupabilità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/>
              <a:t>Si tratta di fornire incentivi alle imprese per aderire alle linee guida di sostenibilità al di là dei loro normali requisiti legislativi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/>
              <a:t>Si tratta di incoraggiare e promuovere incentivi per la persona media a fare la sua parte dove e quando può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/>
              <a:t>Il mercato della domanda e dell'offerta è di natura consumistica e la vita moderna richiede molte risorse ogni giorno: </a:t>
            </a:r>
            <a:r>
              <a:rPr lang="en-GB" sz="2200" b="1" dirty="0"/>
              <a:t>per il bene dell'ambiente, tenere sotto controllo ciò che consumiamo è </a:t>
            </a:r>
            <a:r>
              <a:rPr lang="en-GB" sz="2200" b="1" dirty="0" err="1"/>
              <a:t>fondamentale</a:t>
            </a:r>
            <a:endParaRPr lang="en-GB" sz="2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9" name="Grafik 5" descr="DEF">
            <a:extLst>
              <a:ext uri="{FF2B5EF4-FFF2-40B4-BE49-F238E27FC236}">
                <a16:creationId xmlns:a16="http://schemas.microsoft.com/office/drawing/2014/main" xmlns="" id="{2B762004-E5AA-41ED-93F5-41626FF58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1460139"/>
            <a:ext cx="2526632" cy="2526632"/>
          </a:xfrm>
          <a:prstGeom prst="rect">
            <a:avLst/>
          </a:prstGeom>
        </p:spPr>
      </p:pic>
      <p:sp>
        <p:nvSpPr>
          <p:cNvPr id="16" name="Textfeld 8">
            <a:extLst>
              <a:ext uri="{FF2B5EF4-FFF2-40B4-BE49-F238E27FC236}">
                <a16:creationId xmlns:a16="http://schemas.microsoft.com/office/drawing/2014/main" xmlns="" id="{5A13C693-408B-4132-B128-AC076C636BC4}"/>
              </a:ext>
            </a:extLst>
          </p:cNvPr>
          <p:cNvSpPr txBox="1"/>
          <p:nvPr/>
        </p:nvSpPr>
        <p:spPr>
          <a:xfrm>
            <a:off x="10055879" y="2400289"/>
            <a:ext cx="122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Sviluppo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Economico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Sviluppo sociale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06508" y="1169436"/>
            <a:ext cx="857073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La cosa più importante è la consapevolezza e la legislazione sulla protezione della salute delle persone dall'inquinamento e da altre attività dannose del business</a:t>
            </a:r>
          </a:p>
          <a:p>
            <a:pPr algn="just"/>
            <a:endParaRPr lang="en-US" sz="21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Nel mondo sviluppato ci sono forti controlli e </a:t>
            </a:r>
            <a:r>
              <a:rPr lang="en-US" sz="2100" dirty="0" err="1">
                <a:cs typeface="Arial" panose="020B0604020202020204" pitchFamily="34" charset="0"/>
              </a:rPr>
              <a:t>programmi</a:t>
            </a:r>
            <a:r>
              <a:rPr lang="en-US" sz="2100" dirty="0">
                <a:cs typeface="Arial" panose="020B0604020202020204" pitchFamily="34" charset="0"/>
              </a:rPr>
              <a:t> di legislazione per assicurare che la salute e il benessere delle persone siano fortemente </a:t>
            </a:r>
            <a:r>
              <a:rPr lang="en-US" sz="2100" dirty="0" err="1">
                <a:cs typeface="Arial" panose="020B0604020202020204" pitchFamily="34" charset="0"/>
              </a:rPr>
              <a:t>protette</a:t>
            </a:r>
            <a:endParaRPr lang="en-US" sz="21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L'argomento urgente in questo momento è l'edilizia sostenibile e come possiamo costruire meglio le case con materiali sostenibili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Educazione: incoraggiare le persone a partecipare alla sostenibilità ambientale, insegnando loro gli effetti della protezione ambientale e mettendo in guardia dai pericoli se non riusciamo a raggiungere il nostro obiettivo</a:t>
            </a:r>
            <a:endParaRPr lang="en-GB" sz="21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7" name="Grafik 5" descr="DEF">
            <a:extLst>
              <a:ext uri="{FF2B5EF4-FFF2-40B4-BE49-F238E27FC236}">
                <a16:creationId xmlns:a16="http://schemas.microsoft.com/office/drawing/2014/main" xmlns="" id="{EE11A1CB-7F96-4093-8B8E-F91B58362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1460139"/>
            <a:ext cx="2526632" cy="2526632"/>
          </a:xfrm>
          <a:prstGeom prst="rect">
            <a:avLst/>
          </a:prstGeom>
        </p:spPr>
      </p:pic>
      <p:sp>
        <p:nvSpPr>
          <p:cNvPr id="18" name="Textfeld 8">
            <a:extLst>
              <a:ext uri="{FF2B5EF4-FFF2-40B4-BE49-F238E27FC236}">
                <a16:creationId xmlns:a16="http://schemas.microsoft.com/office/drawing/2014/main" xmlns="" id="{A4381015-627D-49A9-92A8-7E1676345F15}"/>
              </a:ext>
            </a:extLst>
          </p:cNvPr>
          <p:cNvSpPr txBox="1"/>
          <p:nvPr/>
        </p:nvSpPr>
        <p:spPr>
          <a:xfrm>
            <a:off x="9929366" y="2400289"/>
            <a:ext cx="1474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Sociale </a:t>
            </a:r>
          </a:p>
          <a:p>
            <a:pPr algn="ctr"/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Sviluppo</a:t>
            </a:r>
          </a:p>
          <a:p>
            <a:pPr algn="ctr"/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Protezione dell'ambiente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5726" y="1220012"/>
            <a:ext cx="857073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700" dirty="0">
                <a:cs typeface="Arial" panose="020B0604020202020204" pitchFamily="34" charset="0"/>
              </a:rPr>
              <a:t>Quest'area definisce come dobbiamo studiare e proteggere gli ecosistemi, la qualità dell'aria, l'integrità e la sostenibilità delle nostre risorse e concentrarsi sugli elementi che mettono sotto stress l'ambiente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7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700" dirty="0" err="1">
                <a:cs typeface="Arial" panose="020B0604020202020204" pitchFamily="34" charset="0"/>
              </a:rPr>
              <a:t>Riguarda</a:t>
            </a:r>
            <a:r>
              <a:rPr lang="en-GB" sz="1700" dirty="0">
                <a:cs typeface="Arial" panose="020B0604020202020204" pitchFamily="34" charset="0"/>
              </a:rPr>
              <a:t> il modo in cui la tecnologia guiderà il nostro futuro più verde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7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700" dirty="0">
                <a:cs typeface="Arial" panose="020B0604020202020204" pitchFamily="34" charset="0"/>
              </a:rPr>
              <a:t>Lo sviluppo della tecnologia e della biotecnologia è la chiave di questa sostenibilità, e la protezione dell'ambiente del futuro dai potenziali danni che i progressi tecnologici potrebbero portare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700" dirty="0">
              <a:cs typeface="Arial" panose="020B0604020202020204" pitchFamily="34" charset="0"/>
            </a:endParaRPr>
          </a:p>
          <a:p>
            <a:pPr algn="just"/>
            <a:r>
              <a:rPr lang="en-GB" sz="1700" dirty="0">
                <a:cs typeface="Arial" panose="020B0604020202020204" pitchFamily="34" charset="0"/>
              </a:rPr>
              <a:t>Consapevolezza/misure attuali: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700" dirty="0">
                <a:cs typeface="Arial" panose="020B0604020202020204" pitchFamily="34" charset="0"/>
              </a:rPr>
              <a:t>Le imprese sono regolate per prevenire l'inquinamento e mantenere basse le loro emissioni di carbonio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700" dirty="0">
                <a:cs typeface="Arial" panose="020B0604020202020204" pitchFamily="34" charset="0"/>
              </a:rPr>
              <a:t>Incentivi all'installazione di fonti di energia rinnovabile nelle nostre case e aziende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700" dirty="0">
                <a:cs typeface="Arial" panose="020B0604020202020204" pitchFamily="34" charset="0"/>
              </a:rPr>
              <a:t>Consapevolezza generale di ciò che dobbiamo fare per proteggere l'ambiente (ad esempio, riciclaggio, </a:t>
            </a:r>
            <a:r>
              <a:rPr lang="en-GB" sz="1700" dirty="0" err="1">
                <a:cs typeface="Arial" panose="020B0604020202020204" pitchFamily="34" charset="0"/>
              </a:rPr>
              <a:t>ridurre</a:t>
            </a:r>
            <a:r>
              <a:rPr lang="en-GB" sz="1700" dirty="0">
                <a:cs typeface="Arial" panose="020B0604020202020204" pitchFamily="34" charset="0"/>
              </a:rPr>
              <a:t> il nostro consumo di energia spegnendo i dispositivi elettronici invece di usare lo standby, fare brevi tragitti a piedi invece di prendere l'autobus, ecc.)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6" name="Grafik 5" descr="DEF">
            <a:extLst>
              <a:ext uri="{FF2B5EF4-FFF2-40B4-BE49-F238E27FC236}">
                <a16:creationId xmlns:a16="http://schemas.microsoft.com/office/drawing/2014/main" xmlns="" id="{D01CE752-179A-49CF-84B5-185AA3727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1460139"/>
            <a:ext cx="2526632" cy="2526632"/>
          </a:xfrm>
          <a:prstGeom prst="rect">
            <a:avLst/>
          </a:prstGeom>
        </p:spPr>
      </p:pic>
      <p:sp>
        <p:nvSpPr>
          <p:cNvPr id="19" name="Textfeld 8">
            <a:extLst>
              <a:ext uri="{FF2B5EF4-FFF2-40B4-BE49-F238E27FC236}">
                <a16:creationId xmlns:a16="http://schemas.microsoft.com/office/drawing/2014/main" xmlns="" id="{D3F34E8E-B909-480C-B51C-E85496CE0D21}"/>
              </a:ext>
            </a:extLst>
          </p:cNvPr>
          <p:cNvSpPr txBox="1"/>
          <p:nvPr/>
        </p:nvSpPr>
        <p:spPr>
          <a:xfrm>
            <a:off x="10021023" y="2400289"/>
            <a:ext cx="1291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Protezione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Ambientale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Parola all'EU Science Hub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cs typeface="Arial" panose="020B0604020202020204" pitchFamily="34" charset="0"/>
              </a:rPr>
              <a:t>Con questo video prodotto dall'</a:t>
            </a:r>
            <a:r>
              <a:rPr lang="de-DE" sz="3200" dirty="0">
                <a:cs typeface="Arial" panose="020B0604020202020204" pitchFamily="34" charset="0"/>
              </a:rPr>
              <a:t>EU Science Hub - Joint Research </a:t>
            </a:r>
            <a:r>
              <a:rPr lang="de-DE" sz="3200" dirty="0" err="1">
                <a:cs typeface="Arial" panose="020B0604020202020204" pitchFamily="34" charset="0"/>
              </a:rPr>
              <a:t>Centre </a:t>
            </a:r>
            <a:r>
              <a:rPr lang="en-GB" sz="3200" dirty="0">
                <a:cs typeface="Arial" panose="020B0604020202020204" pitchFamily="34" charset="0"/>
              </a:rPr>
              <a:t>avrai un </a:t>
            </a:r>
            <a:r>
              <a:rPr lang="en-GB" sz="3200" b="1" dirty="0">
                <a:cs typeface="Arial" panose="020B0604020202020204" pitchFamily="34" charset="0"/>
              </a:rPr>
              <a:t>riassunto degli </a:t>
            </a:r>
            <a:r>
              <a:rPr lang="en-GB" sz="3200" dirty="0">
                <a:cs typeface="Arial" panose="020B0604020202020204" pitchFamily="34" charset="0"/>
              </a:rPr>
              <a:t>argomenti che hai imparato nel </a:t>
            </a:r>
            <a:r>
              <a:rPr lang="en-GB" sz="3200" b="1" dirty="0">
                <a:cs typeface="Arial" panose="020B0604020202020204" pitchFamily="34" charset="0"/>
              </a:rPr>
              <a:t>Modulo "Pensiero etico e sostenibile" </a:t>
            </a:r>
            <a:r>
              <a:rPr lang="en-GB" sz="3200" dirty="0">
                <a:cs typeface="Arial" panose="020B0604020202020204" pitchFamily="34" charset="0"/>
              </a:rPr>
              <a:t>(clicca sull'immagine).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Onlinemedien 3" title="Entrepreneurship is about ethical and sustainable thinking">
            <a:hlinkClick r:id="rId4"/>
            <a:extLst>
              <a:ext uri="{FF2B5EF4-FFF2-40B4-BE49-F238E27FC236}">
                <a16:creationId xmlns:a16="http://schemas.microsoft.com/office/drawing/2014/main" xmlns="" id="{75F902A2-3C49-4964-AE92-8CB3FAAAFC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75142" y="3238023"/>
            <a:ext cx="5241716" cy="2948465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1.5 </a:t>
            </a:r>
            <a:r>
              <a:rPr lang="en-GB" sz="4400" b="1" dirty="0">
                <a:cs typeface="Arial" panose="020B0604020202020204" pitchFamily="34" charset="0"/>
              </a:rPr>
              <a:t>Pensiero etico e sostenibile </a:t>
            </a:r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1.5.C Valutare l'impatto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Imprenditorialità ed etica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94062" y="1166842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itchFamily="34" charset="0"/>
              </a:rPr>
              <a:t>L'etica e il pensiero sostenibile nell'imprenditoria sono idee complesse e stimolanti. I recenti sviluppi come la deregolamentazione, la spinta dell'economia di mercato verso i profitti, la mancanza di fiducia e le nuove tecnologie che aiutano e favoriscono questa situazione, richiedono lo sviluppo di quadri di riferimento. 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Gli imprenditori affrontano problemi </a:t>
            </a:r>
            <a:r>
              <a:rPr lang="en-US" sz="3200" dirty="0" err="1">
                <a:cs typeface="Arial" pitchFamily="34" charset="0"/>
              </a:rPr>
              <a:t>morali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complessi</a:t>
            </a:r>
            <a:r>
              <a:rPr lang="en-US" sz="3200" dirty="0">
                <a:cs typeface="Arial" pitchFamily="34" charset="0"/>
              </a:rPr>
              <a:t> legati alla correttezza di base, alle relazioni con il personale e i clienti, ai dilemmi di distribuzione e ad altre sfide. 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I descrittori del pensiero etico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>
                <a:cs typeface="Arial" pitchFamily="34" charset="0"/>
              </a:rPr>
              <a:t> Valutare le conseguenze delle idee che portano valore, e l'effetto dell'azione imprenditoriale sulla comunità di riferimento, il mercato, la società e l'ambiente 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>
                <a:cs typeface="Arial" pitchFamily="34" charset="0"/>
              </a:rPr>
              <a:t>  Riflettere su quanto siano sostenibili gli obiettivi sociali, culturali ed economici a lungo termine e la linea d'azione scelta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o-RO" sz="3200" dirty="0">
                <a:cs typeface="Arial" pitchFamily="34" charset="0"/>
              </a:rPr>
              <a:t>  Agire responsabilmente 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>
                <a:cs typeface="Arial" panose="020B0604020202020204" pitchFamily="34" charset="0"/>
              </a:rPr>
              <a:t>Definizione di etica</a:t>
            </a:r>
            <a:endParaRPr lang="en-GB" sz="48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cs typeface="Arial" panose="020B0604020202020204" pitchFamily="34" charset="0"/>
              </a:rPr>
              <a:t>L'</a:t>
            </a:r>
            <a:r>
              <a:rPr lang="en-GB" sz="3200" u="sng" dirty="0">
                <a:cs typeface="Arial" panose="020B0604020202020204" pitchFamily="34" charset="0"/>
              </a:rPr>
              <a:t>etica </a:t>
            </a:r>
            <a:r>
              <a:rPr lang="en-GB" sz="3200" dirty="0">
                <a:cs typeface="Arial" panose="020B0604020202020204" pitchFamily="34" charset="0"/>
              </a:rPr>
              <a:t>è la base morale con cui viviamo la nostra vita e prendiamo decisioni.</a:t>
            </a:r>
          </a:p>
          <a:p>
            <a:pPr algn="just"/>
            <a:endParaRPr lang="en-GB" sz="3200" dirty="0">
              <a:cs typeface="Arial" panose="020B0604020202020204" pitchFamily="34" charset="0"/>
            </a:endParaRPr>
          </a:p>
          <a:p>
            <a:pPr algn="just"/>
            <a:r>
              <a:rPr lang="en-GB" sz="3200" dirty="0">
                <a:cs typeface="Arial" panose="020B0604020202020204" pitchFamily="34" charset="0"/>
              </a:rPr>
              <a:t>I comportamenti etici mostrano: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hteck 2">
            <a:extLst>
              <a:ext uri="{FF2B5EF4-FFF2-40B4-BE49-F238E27FC236}">
                <a16:creationId xmlns:a16="http://schemas.microsoft.com/office/drawing/2014/main" xmlns="" id="{893E9962-2F21-4CDF-A402-C1E7D2BF5F5A}"/>
              </a:ext>
            </a:extLst>
          </p:cNvPr>
          <p:cNvSpPr/>
          <p:nvPr/>
        </p:nvSpPr>
        <p:spPr>
          <a:xfrm>
            <a:off x="4888616" y="5436524"/>
            <a:ext cx="1800000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E08041"/>
                </a:solidFill>
              </a:rPr>
              <a:t>Integrità</a:t>
            </a:r>
          </a:p>
        </p:txBody>
      </p:sp>
      <p:sp>
        <p:nvSpPr>
          <p:cNvPr id="9" name="Rechteck 4">
            <a:extLst>
              <a:ext uri="{FF2B5EF4-FFF2-40B4-BE49-F238E27FC236}">
                <a16:creationId xmlns:a16="http://schemas.microsoft.com/office/drawing/2014/main" xmlns="" id="{99B59C19-B777-4EA9-9DF5-19529421AB30}"/>
              </a:ext>
            </a:extLst>
          </p:cNvPr>
          <p:cNvSpPr/>
          <p:nvPr/>
        </p:nvSpPr>
        <p:spPr>
          <a:xfrm>
            <a:off x="3538616" y="4338045"/>
            <a:ext cx="1800000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08041"/>
                </a:solidFill>
              </a:rPr>
              <a:t>Onestà</a:t>
            </a:r>
          </a:p>
        </p:txBody>
      </p:sp>
      <p:sp>
        <p:nvSpPr>
          <p:cNvPr id="16" name="Rechteck 5">
            <a:extLst>
              <a:ext uri="{FF2B5EF4-FFF2-40B4-BE49-F238E27FC236}">
                <a16:creationId xmlns:a16="http://schemas.microsoft.com/office/drawing/2014/main" xmlns="" id="{CD200331-648F-4092-9CA4-90EA4F3628F9}"/>
              </a:ext>
            </a:extLst>
          </p:cNvPr>
          <p:cNvSpPr/>
          <p:nvPr/>
        </p:nvSpPr>
        <p:spPr>
          <a:xfrm>
            <a:off x="8354128" y="3303503"/>
            <a:ext cx="1800000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08041"/>
                </a:solidFill>
              </a:rPr>
              <a:t>Responsabilità</a:t>
            </a:r>
          </a:p>
        </p:txBody>
      </p:sp>
      <p:sp>
        <p:nvSpPr>
          <p:cNvPr id="17" name="Rechteck 6">
            <a:extLst>
              <a:ext uri="{FF2B5EF4-FFF2-40B4-BE49-F238E27FC236}">
                <a16:creationId xmlns:a16="http://schemas.microsoft.com/office/drawing/2014/main" xmlns="" id="{4BBAF48E-E689-4B56-871C-BE78232A2706}"/>
              </a:ext>
            </a:extLst>
          </p:cNvPr>
          <p:cNvSpPr/>
          <p:nvPr/>
        </p:nvSpPr>
        <p:spPr>
          <a:xfrm>
            <a:off x="9590085" y="4338045"/>
            <a:ext cx="1800000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E08041"/>
                </a:solidFill>
              </a:rPr>
              <a:t>Coraggio</a:t>
            </a:r>
          </a:p>
        </p:txBody>
      </p:sp>
      <p:sp>
        <p:nvSpPr>
          <p:cNvPr id="18" name="Rechteck 7">
            <a:extLst>
              <a:ext uri="{FF2B5EF4-FFF2-40B4-BE49-F238E27FC236}">
                <a16:creationId xmlns:a16="http://schemas.microsoft.com/office/drawing/2014/main" xmlns="" id="{CACEF80D-5D11-4522-A328-0283CA1C23C8}"/>
              </a:ext>
            </a:extLst>
          </p:cNvPr>
          <p:cNvSpPr/>
          <p:nvPr/>
        </p:nvSpPr>
        <p:spPr>
          <a:xfrm>
            <a:off x="8986097" y="5372587"/>
            <a:ext cx="1800000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08041"/>
                </a:solidFill>
              </a:rPr>
              <a:t>Impegno</a:t>
            </a:r>
          </a:p>
        </p:txBody>
      </p:sp>
      <p:pic>
        <p:nvPicPr>
          <p:cNvPr id="19" name="Grafik 22">
            <a:extLst>
              <a:ext uri="{FF2B5EF4-FFF2-40B4-BE49-F238E27FC236}">
                <a16:creationId xmlns:a16="http://schemas.microsoft.com/office/drawing/2014/main" xmlns="" id="{79ED7746-EEFF-43E1-862D-75FD5DC27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16" y="2402826"/>
            <a:ext cx="3129565" cy="3129565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22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Tre diversi livelli di impatto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cs typeface="Arial" pitchFamily="34" charset="0"/>
              </a:rPr>
              <a:t>Base</a:t>
            </a:r>
            <a:r>
              <a:rPr lang="en-US" sz="3200" dirty="0">
                <a:cs typeface="Arial" pitchFamily="34" charset="0"/>
              </a:rPr>
              <a:t>: gli studenti possono </a:t>
            </a:r>
            <a:r>
              <a:rPr lang="en-GB" sz="3200" dirty="0">
                <a:cs typeface="Arial" pitchFamily="34" charset="0"/>
              </a:rPr>
              <a:t>riconoscere l</a:t>
            </a:r>
            <a:r>
              <a:rPr lang="en-US" sz="3200" dirty="0">
                <a:cs typeface="Arial" pitchFamily="34" charset="0"/>
              </a:rPr>
              <a:t>'impatto delle loro scelte e dei loro comportamenti, sia all'interno della comunità che nell'ambiente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cs typeface="Arial" pitchFamily="34" charset="0"/>
              </a:rPr>
              <a:t>Intermedio</a:t>
            </a:r>
            <a:r>
              <a:rPr lang="en-US" sz="3200" dirty="0">
                <a:cs typeface="Arial" pitchFamily="34" charset="0"/>
              </a:rPr>
              <a:t>: gli studenti sono guidati dall'etica e dalla sostenibilità quando prendono decisioni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cs typeface="Arial" pitchFamily="34" charset="0"/>
              </a:rPr>
              <a:t>Avanzato</a:t>
            </a:r>
            <a:r>
              <a:rPr lang="en-US" sz="3200" dirty="0">
                <a:cs typeface="Arial" pitchFamily="34" charset="0"/>
              </a:rPr>
              <a:t>: gli studenti agiscono per assicurarsi che i loro obiettivi etici e di sostenibilità siano soddisfatti</a:t>
            </a:r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Imprenditorialità ed etica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>
                <a:cs typeface="Arial" pitchFamily="34" charset="0"/>
              </a:rPr>
              <a:t>Un programma di formazione all'imprenditorialità </a:t>
            </a:r>
            <a:r>
              <a:rPr lang="en-US" sz="3200" dirty="0">
                <a:cs typeface="Arial" pitchFamily="34" charset="0"/>
              </a:rPr>
              <a:t>per le imprese per mantenere standard etici dovrebbe includere criteri per permettere ai manager di prendere decisioni alla luce dell'impatto sull'intera </a:t>
            </a:r>
            <a:r>
              <a:rPr lang="en-GB" sz="3200" dirty="0">
                <a:cs typeface="Arial" pitchFamily="34" charset="0"/>
              </a:rPr>
              <a:t>organizzazione</a:t>
            </a:r>
            <a:r>
              <a:rPr lang="en-US" sz="3200" dirty="0">
                <a:cs typeface="Arial" pitchFamily="34" charset="0"/>
              </a:rPr>
              <a:t>.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Questo programma deve essere progettato per creare una consapevolezza delle opportunità nel campo dell'imprenditoria con una componente etica. </a:t>
            </a:r>
            <a:endParaRPr lang="en-GB" sz="3200" dirty="0">
              <a:cs typeface="Arial" pitchFamily="34" charset="0"/>
            </a:endParaRPr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La valutazione dell'impatto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3200" dirty="0">
                <a:cs typeface="Arial" pitchFamily="34" charset="0"/>
              </a:rPr>
              <a:t>La valutazione dell'impatto è il processo di identificazione delle conseguenze future di un'azione attuale o proposta.</a:t>
            </a:r>
          </a:p>
          <a:p>
            <a:pPr algn="just"/>
            <a:endParaRPr lang="en-CA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Aiuta a stimare i diversi effetti (positivi e negativi) di qualsiasi politica in corso di attuazione. Di conseguenza, prende in considerazione i diversi bisogni, caratteristiche, priorità, comportamenti degli utenti a cui le politiche si rivolgono </a:t>
            </a:r>
            <a:r>
              <a:rPr lang="en-GB" sz="3200" dirty="0">
                <a:cs typeface="Arial" pitchFamily="34" charset="0"/>
              </a:rPr>
              <a:t>(Commissione Europea, </a:t>
            </a:r>
            <a:r>
              <a:rPr lang="en-GB" sz="3200">
                <a:cs typeface="Arial" pitchFamily="34" charset="0"/>
              </a:rPr>
              <a:t>2003).</a:t>
            </a:r>
            <a:endParaRPr lang="en-GB" sz="3200" dirty="0"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cs typeface="Arial" pitchFamily="34" charset="0"/>
              </a:rPr>
              <a:t>Cosa significa questo per i leader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70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16"/>
              </a:spcBef>
              <a:buSzPct val="85000"/>
            </a:pPr>
            <a:r>
              <a:rPr lang="en-US" sz="3200" dirty="0">
                <a:cs typeface="Arial" pitchFamily="34" charset="0"/>
              </a:rPr>
              <a:t>I leader devono:</a:t>
            </a:r>
          </a:p>
          <a:p>
            <a:pPr marL="342900" indent="-342900" algn="just">
              <a:spcBef>
                <a:spcPts val="416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3200" dirty="0">
                <a:cs typeface="Arial" pitchFamily="34" charset="0"/>
              </a:rPr>
              <a:t>Monitorare i rischi globali a lungo e breve termine e valutare l'impatto sulle strategie organizzative</a:t>
            </a:r>
          </a:p>
          <a:p>
            <a:pPr algn="just">
              <a:spcBef>
                <a:spcPts val="416"/>
              </a:spcBef>
              <a:buSzPct val="85000"/>
            </a:pPr>
            <a:endParaRPr lang="en-US" sz="3200" dirty="0">
              <a:cs typeface="Arial" pitchFamily="34" charset="0"/>
            </a:endParaRPr>
          </a:p>
          <a:p>
            <a:pPr marL="342900" indent="-342900" algn="just">
              <a:spcBef>
                <a:spcPts val="416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3200" dirty="0">
                <a:cs typeface="Arial" pitchFamily="34" charset="0"/>
              </a:rPr>
              <a:t>Misurare la velocità di cambiamento monitorando i fattori interni ed esterni.</a:t>
            </a:r>
          </a:p>
          <a:p>
            <a:pPr marL="511175" lvl="3" indent="-168275" algn="just">
              <a:spcBef>
                <a:spcPts val="208"/>
              </a:spcBef>
              <a:buSzPct val="85000"/>
              <a:buFont typeface="Calibri" panose="020F0502020204030204" pitchFamily="34" charset="0"/>
              <a:buChar char="‒"/>
            </a:pPr>
            <a:r>
              <a:rPr lang="en-US" sz="3200" dirty="0">
                <a:cs typeface="Arial" pitchFamily="34" charset="0"/>
              </a:rPr>
              <a:t>Cosa fanno i concorrenti attuali e futuri?</a:t>
            </a:r>
          </a:p>
          <a:p>
            <a:pPr marL="511175" lvl="3" indent="-168275" algn="just">
              <a:buSzPct val="85000"/>
              <a:buFont typeface="Calibri" panose="020F0502020204030204" pitchFamily="34" charset="0"/>
              <a:buChar char="‒"/>
            </a:pPr>
            <a:r>
              <a:rPr lang="en-US" sz="3200" dirty="0">
                <a:cs typeface="Arial" pitchFamily="34" charset="0"/>
              </a:rPr>
              <a:t>Quanto deve essere sviluppato il team?</a:t>
            </a:r>
          </a:p>
          <a:p>
            <a:pPr marL="511175" lvl="3" indent="-168275" algn="just">
              <a:buSzPct val="85000"/>
              <a:buFont typeface="Calibri" panose="020F0502020204030204" pitchFamily="34" charset="0"/>
              <a:buChar char="‒"/>
            </a:pPr>
            <a:r>
              <a:rPr lang="en-US" sz="3200" dirty="0">
                <a:cs typeface="Arial" pitchFamily="34" charset="0"/>
              </a:rPr>
              <a:t>Quanta comunicazione dovrebbe avere luogo?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cs typeface="Arial" pitchFamily="34" charset="0"/>
              </a:rPr>
              <a:t>Cosa significa questo per i leader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16"/>
              </a:spcBef>
              <a:buSzPct val="85000"/>
            </a:pPr>
            <a:r>
              <a:rPr lang="en-US" sz="3200" dirty="0">
                <a:cs typeface="Arial" pitchFamily="34" charset="0"/>
              </a:rPr>
              <a:t>Se i leader si muovono troppo lentamente, portano le loro squadre al fallimento, alla non competitività. </a:t>
            </a:r>
          </a:p>
          <a:p>
            <a:pPr algn="just">
              <a:spcBef>
                <a:spcPts val="416"/>
              </a:spcBef>
              <a:buSzPct val="85000"/>
            </a:pPr>
            <a:endParaRPr lang="en-US" sz="3200" dirty="0">
              <a:cs typeface="Arial" pitchFamily="34" charset="0"/>
            </a:endParaRPr>
          </a:p>
          <a:p>
            <a:pPr algn="just">
              <a:spcBef>
                <a:spcPts val="416"/>
              </a:spcBef>
              <a:buSzPct val="85000"/>
            </a:pPr>
            <a:r>
              <a:rPr lang="en-US" sz="3200" dirty="0">
                <a:cs typeface="Arial" pitchFamily="34" charset="0"/>
              </a:rPr>
              <a:t>Sapere come guidare e gestire il cambiamento è la chiave per rimanere competitivi e rilevanti in un ambiente mutevole.</a:t>
            </a:r>
            <a:endParaRPr lang="en-GB" sz="3200" dirty="0">
              <a:cs typeface="Arial" pitchFamily="34" charset="0"/>
            </a:endParaRPr>
          </a:p>
          <a:p>
            <a:pPr algn="just">
              <a:spcBef>
                <a:spcPts val="416"/>
              </a:spcBef>
              <a:buSzPct val="85000"/>
            </a:pPr>
            <a:endParaRPr lang="en-US" sz="3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4800" b="1" dirty="0">
                <a:cs typeface="Arial" pitchFamily="34" charset="0"/>
              </a:rPr>
              <a:t>Valutare le vostre attività principali</a:t>
            </a:r>
            <a:endParaRPr lang="en-US" sz="4800" b="1" dirty="0">
              <a:cs typeface="Arial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itchFamily="34" charset="0"/>
              </a:rPr>
              <a:t>Un buon punto di partenza per la vostra revisione è quello </a:t>
            </a:r>
            <a:r>
              <a:rPr lang="en-US" sz="3200" u="sng" dirty="0">
                <a:cs typeface="Arial" pitchFamily="34" charset="0"/>
              </a:rPr>
              <a:t>di valutare ciò che effettivamente fate</a:t>
            </a:r>
            <a:r>
              <a:rPr lang="en-US" sz="3200" dirty="0">
                <a:cs typeface="Arial" pitchFamily="34" charset="0"/>
              </a:rPr>
              <a:t> - le vostre attività principali, i prodotti </a:t>
            </a:r>
            <a:r>
              <a:rPr lang="en-US" sz="3200" dirty="0" err="1">
                <a:cs typeface="Arial" pitchFamily="34" charset="0"/>
              </a:rPr>
              <a:t>che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fabbricate</a:t>
            </a:r>
            <a:r>
              <a:rPr lang="en-US" sz="3200" dirty="0">
                <a:cs typeface="Arial" pitchFamily="34" charset="0"/>
              </a:rPr>
              <a:t> o i servizi che fornite. 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Chiedetevi cosa li rende di successo, come potrebbero essere migliorati e se potreste lanciare prodotti o servizi nuovi o complementari.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cs typeface="Arial" pitchFamily="34" charset="0"/>
              </a:rPr>
              <a:t>Domande chiave sulla vostra offerta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xmlns="" id="{A34E06B9-0449-4275-9F56-C9F6FA10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097"/>
              </p:ext>
            </p:extLst>
          </p:nvPr>
        </p:nvGraphicFramePr>
        <p:xfrm>
          <a:off x="515403" y="1324623"/>
          <a:ext cx="11161194" cy="485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597">
                  <a:extLst>
                    <a:ext uri="{9D8B030D-6E8A-4147-A177-3AD203B41FA5}">
                      <a16:colId xmlns:a16="http://schemas.microsoft.com/office/drawing/2014/main" xmlns="" val="480741616"/>
                    </a:ext>
                  </a:extLst>
                </a:gridCol>
                <a:gridCol w="5580597">
                  <a:extLst>
                    <a:ext uri="{9D8B030D-6E8A-4147-A177-3AD203B41FA5}">
                      <a16:colId xmlns:a16="http://schemas.microsoft.com/office/drawing/2014/main" xmlns="" val="4252375242"/>
                    </a:ext>
                  </a:extLst>
                </a:gridCol>
              </a:tblGrid>
              <a:tr h="91151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+mn-lt"/>
                        </a:rPr>
                        <a:t>Quanto efficacemente state abbinando i vostri beni e servizi ai bisogni dei vostri clienti? </a:t>
                      </a:r>
                      <a:endParaRPr lang="it-IT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Se non siete sicuri di quali siano questi bisogni, potreste fare ulteriori analisi di mercato o dei clienti. 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6436689"/>
                  </a:ext>
                </a:extLst>
              </a:tr>
              <a:tr h="91151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Quali dei vostri prodotti e servizi stanno avendo successo? Quali non stanno funzionando come previsto? </a:t>
                      </a:r>
                      <a:endParaRPr lang="it-I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Decidere quali prodotti e servizi offrono sia un'alta percentuale di vendite che alti margini di profitto.</a:t>
                      </a:r>
                    </a:p>
                    <a:p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4689822"/>
                  </a:ext>
                </a:extLst>
              </a:tr>
              <a:tr h="1537733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Cosa c'è veramente dietro i problemi di un prodotto o servizio? </a:t>
                      </a:r>
                      <a:endParaRPr lang="it-I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Considerate aree come i prezzi, il marketing, le vendite e il servizio post-vendita, il design, l'imballaggio e i sistemi durante la vostra revisione. Cercate "vittorie rapide" che vi diano il respiro necessario per fare miglioramenti più fondamentali.</a:t>
                      </a:r>
                    </a:p>
                    <a:p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4158994"/>
                  </a:ext>
                </a:extLst>
              </a:tr>
              <a:tr h="1294933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State rivedendo i costi frequentemente?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+mn-lt"/>
                        </a:rPr>
                        <a:t>Tenete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 d'occhio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+mn-lt"/>
                        </a:rPr>
                        <a:t>vostri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 costi diretti, le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+mn-lt"/>
                        </a:rPr>
                        <a:t>vostre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 spese generali e le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+mn-lt"/>
                        </a:rPr>
                        <a:t>vostre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 attività? Ci sono modi diversi di fare le cose o nuovi materiali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+mn-lt"/>
                        </a:rPr>
                        <a:t>che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+mn-lt"/>
                        </a:rPr>
                        <a:t>potreste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 usare per abbassare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+mn-lt"/>
                        </a:rPr>
                        <a:t>vostri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+mn-lt"/>
                        </a:rPr>
                        <a:t> costi? </a:t>
                      </a:r>
                      <a:endParaRPr lang="it-I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+mn-lt"/>
                        </a:rPr>
                        <a:t>Considerate i modi in cui potete negoziare accordi migliori con i vostri fornitori.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1294328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806067" y="71337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Impatto della formazione imprenditoriale </a:t>
            </a:r>
            <a:endParaRPr lang="en-GB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xmlns="" id="{19011F6C-FA3D-42F9-87C8-5241872DE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78380"/>
              </p:ext>
            </p:extLst>
          </p:nvPr>
        </p:nvGraphicFramePr>
        <p:xfrm>
          <a:off x="446315" y="1199087"/>
          <a:ext cx="1129937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74">
                  <a:extLst>
                    <a:ext uri="{9D8B030D-6E8A-4147-A177-3AD203B41FA5}">
                      <a16:colId xmlns:a16="http://schemas.microsoft.com/office/drawing/2014/main" xmlns="" val="4207146655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xmlns="" val="1218829899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xmlns="" val="783528301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xmlns="" val="2078243402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xmlns="" val="3374226279"/>
                    </a:ext>
                  </a:extLst>
                </a:gridCol>
              </a:tblGrid>
              <a:tr h="577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Atteggiamenti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  <a:latin typeface="+mn-lt"/>
                        </a:rPr>
                        <a:t>Gestione del progetto</a:t>
                      </a: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Capacità e competenze soft</a:t>
                      </a: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1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Comunicazione</a:t>
                      </a: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Reputazione</a:t>
                      </a: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5920008"/>
                  </a:ext>
                </a:extLst>
              </a:tr>
              <a:tr h="38915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in cerca di indipendenza e libertà.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essere disposti a organizzare e mobilitare risorse.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sentirsi in grado di prendere iniziative e gestire gli imprevisti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latin typeface="+mn-lt"/>
                          <a:cs typeface="Arial" pitchFamily="34" charset="0"/>
                        </a:rPr>
                        <a:t>sentirsi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cs typeface="Arial" pitchFamily="34" charset="0"/>
                        </a:rPr>
                        <a:t>efficienti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e performanti nei compiti svolti</a:t>
                      </a:r>
                    </a:p>
                    <a:p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cercare</a:t>
                      </a: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6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avventura</a:t>
                      </a: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 e </a:t>
                      </a:r>
                      <a:r>
                        <a:rPr lang="en-GB" sz="16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progetti</a:t>
                      </a: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 stimolanti.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sulla motivazione per avviare o attivare il progetto sulla ricerca di un'idea e di informazioni di mercato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la sensazione di essere catturati e profondamente coinvolti nel progetto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il fatto di avere una procedura di progetto globale</a:t>
                      </a:r>
                    </a:p>
                    <a:p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sull'atteggiamento imprenditoriale: </a:t>
                      </a:r>
                      <a:r>
                        <a:rPr lang="en-US" sz="1600" dirty="0" err="1">
                          <a:latin typeface="+mn-lt"/>
                          <a:cs typeface="Arial" pitchFamily="34" charset="0"/>
                        </a:rPr>
                        <a:t>sentirsi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cs typeface="Arial" pitchFamily="34" charset="0"/>
                        </a:rPr>
                        <a:t>sostenuti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dal proprio entourage per essere più efficiente </a:t>
                      </a:r>
                      <a:r>
                        <a:rPr lang="en-US" sz="1600" dirty="0" err="1">
                          <a:latin typeface="+mn-lt"/>
                          <a:cs typeface="Arial" pitchFamily="34" charset="0"/>
                        </a:rPr>
                        <a:t>nel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proprio lavoro</a:t>
                      </a:r>
                    </a:p>
                    <a:p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integrazione nel posto di lavoro e nella società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capacità interpersonali e di comunicazione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imparare a cooperare e avere lo spirito del gruppo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rappresentare adeguatamente il suo ambiente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avere il desiderio di essere un'"autorità" in un campo specifico</a:t>
                      </a:r>
                    </a:p>
                    <a:p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4851312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11" y="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1.5 </a:t>
            </a:r>
            <a:r>
              <a:rPr lang="en-GB" sz="4400" b="1" dirty="0">
                <a:cs typeface="Arial" panose="020B0604020202020204" pitchFamily="34" charset="0"/>
              </a:rPr>
              <a:t>Pensiero etico e sostenibile </a:t>
            </a:r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1.5.D Essere responsabile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Nozione di sfondo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itchFamily="34" charset="0"/>
              </a:rPr>
              <a:t>"</a:t>
            </a:r>
            <a:r>
              <a:rPr lang="en-GB" sz="3200" dirty="0"/>
              <a:t>Essere responsabili" </a:t>
            </a:r>
            <a:r>
              <a:rPr lang="en-US" sz="3200" dirty="0">
                <a:cs typeface="Arial" pitchFamily="34" charset="0"/>
              </a:rPr>
              <a:t>significa </a:t>
            </a:r>
            <a:r>
              <a:rPr lang="en-GB" sz="3200" dirty="0">
                <a:cs typeface="Arial" pitchFamily="34" charset="0"/>
              </a:rPr>
              <a:t>riconoscere l'</a:t>
            </a:r>
            <a:r>
              <a:rPr lang="en-US" sz="3200" dirty="0">
                <a:cs typeface="Arial" pitchFamily="34" charset="0"/>
              </a:rPr>
              <a:t>effetto delle proprie scelte e del proprio comportamento all'interno della comunità e dell'ambiente ed essere guidati dall'etica e dalla sostenibilità quando si prendono decisioni. 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Detto questo, l'autoresponsabilità si basa su cinque pilastri principali...</a:t>
            </a:r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cs typeface="Arial" panose="020B0604020202020204" pitchFamily="34" charset="0"/>
              </a:rPr>
              <a:t>Processo decisionale etico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403573" y="1250943"/>
            <a:ext cx="479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</a:rPr>
              <a:t>Il </a:t>
            </a:r>
            <a:r>
              <a:rPr lang="en-GB" sz="3200" u="sng" dirty="0">
                <a:cs typeface="Arial" panose="020B0604020202020204" pitchFamily="34" charset="0"/>
              </a:rPr>
              <a:t>processo decisionale etico </a:t>
            </a:r>
            <a:r>
              <a:rPr lang="en-GB" sz="3200" dirty="0">
                <a:cs typeface="Arial" panose="020B0604020202020204" pitchFamily="34" charset="0"/>
              </a:rPr>
              <a:t>consiste nel </a:t>
            </a:r>
            <a:r>
              <a:rPr lang="en-US" sz="3200" dirty="0">
                <a:solidFill>
                  <a:prstClr val="black"/>
                </a:solidFill>
              </a:rPr>
              <a:t>valutare le conseguenze e l'impatto delle idee e delle azioni che portano valori, nonché l'effetto dell'azione imprenditoriale sulla comunità di riferimento, il mercato, la società e l'ambiente. </a:t>
            </a:r>
            <a:endParaRPr lang="en-GB" sz="3200" dirty="0">
              <a:cs typeface="Arial" panose="020B0604020202020204" pitchFamily="34" charset="0"/>
            </a:endParaRPr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m 3">
            <a:extLst>
              <a:ext uri="{FF2B5EF4-FFF2-40B4-BE49-F238E27FC236}">
                <a16:creationId xmlns:a16="http://schemas.microsoft.com/office/drawing/2014/main" xmlns="" id="{4A590AEE-C181-4C10-A96A-988051A33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58825"/>
              </p:ext>
            </p:extLst>
          </p:nvPr>
        </p:nvGraphicFramePr>
        <p:xfrm>
          <a:off x="4012513" y="1250943"/>
          <a:ext cx="8179487" cy="453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1. Responsabilità sociale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itchFamily="34" charset="0"/>
              </a:rPr>
              <a:t>Gli imprenditori sono persone che devono mostrare molta responsabilità. 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A differenza dei non imprenditori, essi sono responsabili non solo verso la propria persona e la propria famiglia, ma anche verso tutti coloro che sono coinvolti, direttamente o indirettamente, nel business che un imprenditore sviluppa.</a:t>
            </a:r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71337"/>
            <a:ext cx="94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2. Processo decisionale rapido ed efficiente </a:t>
            </a:r>
            <a:endParaRPr lang="en-GB" sz="40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itchFamily="34" charset="0"/>
              </a:rPr>
              <a:t>Forse la cosa più importante che un imprenditore fa ogni giorno è prendere rapidamente le decisioni giuste. 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Ci sono persone che aspettano queste decisioni, </a:t>
            </a:r>
            <a:r>
              <a:rPr lang="en-US" sz="3200" dirty="0" err="1">
                <a:cs typeface="Arial" pitchFamily="34" charset="0"/>
              </a:rPr>
              <a:t>dalle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vendite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agli</a:t>
            </a:r>
            <a:r>
              <a:rPr lang="en-US" sz="3200" dirty="0">
                <a:cs typeface="Arial" pitchFamily="34" charset="0"/>
              </a:rPr>
              <a:t> acquisti, dalla finanza, dalla produzione.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A volte, ritardare una decisione può significare perdere un'opportunità o anche vere perdite finanziarie. 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3. </a:t>
            </a:r>
            <a:r>
              <a:rPr lang="en-GB" sz="4800" b="1" dirty="0" err="1"/>
              <a:t>Istinto</a:t>
            </a:r>
            <a:r>
              <a:rPr lang="en-GB" sz="4800" b="1" dirty="0"/>
              <a:t> (con limitazioni)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itchFamily="34" charset="0"/>
              </a:rPr>
              <a:t>Un imprenditore può fare qualcosa di diverso da quello che un'analisi razionale avrebbe dettato. 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Dovremmo affidarci all'istinto solo quando non abbiamo dati conclusivi su una particolare situazione, quindi ogni decisione che prendiamo sarebbe una decisione da "lancio della moneta" - in queste situazioni, si raccomanda agli imprenditori di fare un uso migliore del loro istinto, che, in misura maggiore o minore, è presente in ogni imprenditore di valore.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4. Pensiero positivo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itchFamily="34" charset="0"/>
              </a:rPr>
              <a:t>I pessimisti, i negativisti, i nichilisti o qualsiasi altra specie umana che abbia un pensiero negativo non hanno davvero nulla da cercare nell'attività imprenditoriale. 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Se un uomo con una personalità negativa o pessimista è interessato a diventare un imprenditore, è bene "lasciare alla porta" queste caratteristiche e abbracciare fin dall'inizio una delle più importanti qualità imprenditoriali, quella del pensiero positivo.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5. Etica personale (</a:t>
            </a:r>
            <a:r>
              <a:rPr lang="en-GB" sz="4800" b="1" dirty="0" err="1"/>
              <a:t>cioè </a:t>
            </a:r>
            <a:r>
              <a:rPr lang="en-GB" sz="4800" b="1" dirty="0"/>
              <a:t>valori)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itchFamily="34" charset="0"/>
              </a:rPr>
              <a:t>Un imprenditore di valore non viola mai i principi etici negli affari o nella vita personale. O, come direbbe un teorico dell'etica degli affari:</a:t>
            </a:r>
          </a:p>
          <a:p>
            <a:pPr algn="just"/>
            <a:endParaRPr lang="en-US" sz="2000" i="1" dirty="0">
              <a:cs typeface="Arial" pitchFamily="34" charset="0"/>
            </a:endParaRPr>
          </a:p>
          <a:p>
            <a:pPr algn="ctr"/>
            <a:r>
              <a:rPr lang="en-US" sz="4000" i="1" dirty="0">
                <a:cs typeface="Arial" pitchFamily="34" charset="0"/>
              </a:rPr>
              <a:t>I vincitori non barano mai</a:t>
            </a:r>
            <a:r>
              <a:rPr lang="en-US" sz="4000" dirty="0">
                <a:cs typeface="Arial" pitchFamily="34" charset="0"/>
              </a:rPr>
              <a:t>. </a:t>
            </a: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en-US" sz="3200" dirty="0">
                <a:cs typeface="Arial" pitchFamily="34" charset="0"/>
              </a:rPr>
              <a:t>In sostanza, anche se convinci gli altri, non puoi ingannare te stesso, e saprai che non sei un successo, ma solo un "fallimento mascherato da successo".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/>
              <a:t>Iniziare un'</a:t>
            </a:r>
            <a:r>
              <a:rPr lang="en-GB" sz="4800" b="1" dirty="0"/>
              <a:t>attività </a:t>
            </a:r>
            <a:r>
              <a:rPr lang="en-GB" sz="4800" b="1"/>
              <a:t>in proprio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037330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Pro e </a:t>
            </a:r>
            <a:r>
              <a:rPr lang="en-US" sz="3200" dirty="0" err="1"/>
              <a:t>contro</a:t>
            </a:r>
            <a:r>
              <a:rPr lang="en-US" sz="3200" dirty="0"/>
              <a:t> del </a:t>
            </a:r>
            <a:r>
              <a:rPr lang="en-US" sz="3200" dirty="0" err="1"/>
              <a:t>mettersi</a:t>
            </a:r>
            <a:r>
              <a:rPr lang="en-US" sz="3200" dirty="0"/>
              <a:t> in proprio: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xmlns="" id="{0F9B7D07-748C-4804-8F2C-6C5B3234E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57061"/>
              </p:ext>
            </p:extLst>
          </p:nvPr>
        </p:nvGraphicFramePr>
        <p:xfrm>
          <a:off x="317783" y="1622105"/>
          <a:ext cx="1155643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217">
                  <a:extLst>
                    <a:ext uri="{9D8B030D-6E8A-4147-A177-3AD203B41FA5}">
                      <a16:colId xmlns:a16="http://schemas.microsoft.com/office/drawing/2014/main" xmlns="" val="1070362437"/>
                    </a:ext>
                  </a:extLst>
                </a:gridCol>
                <a:gridCol w="5778217">
                  <a:extLst>
                    <a:ext uri="{9D8B030D-6E8A-4147-A177-3AD203B41FA5}">
                      <a16:colId xmlns:a16="http://schemas.microsoft.com/office/drawing/2014/main" xmlns="" val="379317945"/>
                    </a:ext>
                  </a:extLst>
                </a:gridCol>
              </a:tblGrid>
              <a:tr h="361275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noProof="0" dirty="0">
                          <a:solidFill>
                            <a:schemeClr val="bg1"/>
                          </a:solidFill>
                        </a:rPr>
                        <a:t>PROs</a:t>
                      </a:r>
                    </a:p>
                  </a:txBody>
                  <a:tcP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noProof="0" dirty="0">
                          <a:solidFill>
                            <a:schemeClr val="bg1"/>
                          </a:solidFill>
                        </a:rPr>
                        <a:t>CONs</a:t>
                      </a:r>
                    </a:p>
                  </a:txBody>
                  <a:tcPr>
                    <a:solidFill>
                      <a:srgbClr val="E080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148936"/>
                  </a:ext>
                </a:extLst>
              </a:tr>
              <a:tr h="37827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Essere il proprio capo e prendere tutte le decisioni cruciali per il proprio successo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Potresti fare molti più soldi che lavorando per qualcun altro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Lavorare direttamente con i tuoi clienti e vedere di cosa hanno bisogno in prima persona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Lavora in un campo o area che ti piace veramente, o che ti spinge ad eccellere</a:t>
                      </a:r>
                    </a:p>
                    <a:p>
                      <a:endParaRPr lang="en-GB" sz="25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Probabilmente dovrai lavorare per molte ore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Il suo reddito può non essere costante; </a:t>
                      </a:r>
                      <a:r>
                        <a:rPr lang="en-US" sz="2500" dirty="0" err="1">
                          <a:latin typeface="+mn-lt"/>
                          <a:cs typeface="Arial" pitchFamily="34" charset="0"/>
                        </a:rPr>
                        <a:t>potranno</a:t>
                      </a: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500" dirty="0" err="1">
                          <a:latin typeface="+mn-lt"/>
                          <a:cs typeface="Arial" pitchFamily="34" charset="0"/>
                        </a:rPr>
                        <a:t>esserci</a:t>
                      </a: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 momenti in cui le </a:t>
                      </a:r>
                      <a:r>
                        <a:rPr lang="en-US" sz="2500" dirty="0" err="1">
                          <a:latin typeface="+mn-lt"/>
                          <a:cs typeface="Arial" pitchFamily="34" charset="0"/>
                        </a:rPr>
                        <a:t>entrate</a:t>
                      </a: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500" dirty="0" err="1">
                          <a:latin typeface="+mn-lt"/>
                          <a:cs typeface="Arial" pitchFamily="34" charset="0"/>
                        </a:rPr>
                        <a:t>saranno</a:t>
                      </a:r>
                      <a:r>
                        <a:rPr lang="en-US" sz="250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500" dirty="0" err="1">
                          <a:latin typeface="+mn-lt"/>
                          <a:cs typeface="Arial" pitchFamily="34" charset="0"/>
                        </a:rPr>
                        <a:t>esigue</a:t>
                      </a:r>
                      <a:endParaRPr lang="en-US" sz="2500" dirty="0">
                        <a:latin typeface="+mn-lt"/>
                        <a:cs typeface="Arial" pitchFamily="34" charset="0"/>
                      </a:endParaRPr>
                    </a:p>
                    <a:p>
                      <a:endParaRPr lang="en-GB" sz="25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3242165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806067" y="102114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dirty="0"/>
              <a:t>Per ricapitolare: </a:t>
            </a:r>
            <a:r>
              <a:rPr lang="en-GB" sz="4000" b="1" dirty="0">
                <a:cs typeface="Arial" panose="020B0604020202020204" pitchFamily="34" charset="0"/>
              </a:rPr>
              <a:t>Checklist di </a:t>
            </a:r>
            <a:r>
              <a:rPr lang="en-GB" sz="4000" b="1" dirty="0" err="1">
                <a:cs typeface="Arial" panose="020B0604020202020204" pitchFamily="34" charset="0"/>
              </a:rPr>
              <a:t>autoverifica</a:t>
            </a:r>
            <a:endParaRPr lang="en-GB" sz="4000" u="sng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xmlns="" id="{9AD78A02-DB13-494E-9318-4205325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27909"/>
              </p:ext>
            </p:extLst>
          </p:nvPr>
        </p:nvGraphicFramePr>
        <p:xfrm>
          <a:off x="338314" y="1445641"/>
          <a:ext cx="11594607" cy="45454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7788">
                  <a:extLst>
                    <a:ext uri="{9D8B030D-6E8A-4147-A177-3AD203B41FA5}">
                      <a16:colId xmlns:a16="http://schemas.microsoft.com/office/drawing/2014/main" xmlns="" val="2486591683"/>
                    </a:ext>
                  </a:extLst>
                </a:gridCol>
                <a:gridCol w="8156819">
                  <a:extLst>
                    <a:ext uri="{9D8B030D-6E8A-4147-A177-3AD203B41FA5}">
                      <a16:colId xmlns:a16="http://schemas.microsoft.com/office/drawing/2014/main" xmlns="" val="1011666794"/>
                    </a:ext>
                  </a:extLst>
                </a:gridCol>
              </a:tblGrid>
              <a:tr h="11111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 sono le cinque caratteristiche del comportamento etico?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524371"/>
                  </a:ext>
                </a:extLst>
              </a:tr>
              <a:tr h="11111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 tre fattori influenzano le decisioni etiche?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1357012"/>
                  </a:ext>
                </a:extLst>
              </a:tr>
              <a:tr h="99096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Perché le decisioni etiche sono importanti?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33510732"/>
                  </a:ext>
                </a:extLst>
              </a:tr>
              <a:tr h="133225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Elenca i cinque approcci del processo decisionale etico!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38832448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806067" y="71337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dirty="0"/>
              <a:t>Per ricapitolare: </a:t>
            </a:r>
            <a:r>
              <a:rPr lang="en-GB" sz="4000" b="1" dirty="0">
                <a:cs typeface="Arial" panose="020B0604020202020204" pitchFamily="34" charset="0"/>
              </a:rPr>
              <a:t>Checklist di </a:t>
            </a:r>
            <a:r>
              <a:rPr lang="en-GB" sz="4000" b="1" dirty="0" err="1">
                <a:cs typeface="Arial" panose="020B0604020202020204" pitchFamily="34" charset="0"/>
              </a:rPr>
              <a:t>autoverifica</a:t>
            </a:r>
            <a:endParaRPr lang="en-GB" sz="4000" u="sng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xmlns="" id="{9AD78A02-DB13-494E-9318-4205325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52159"/>
              </p:ext>
            </p:extLst>
          </p:nvPr>
        </p:nvGraphicFramePr>
        <p:xfrm>
          <a:off x="298696" y="1803590"/>
          <a:ext cx="11594607" cy="3363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7788">
                  <a:extLst>
                    <a:ext uri="{9D8B030D-6E8A-4147-A177-3AD203B41FA5}">
                      <a16:colId xmlns:a16="http://schemas.microsoft.com/office/drawing/2014/main" xmlns="" val="2486591683"/>
                    </a:ext>
                  </a:extLst>
                </a:gridCol>
                <a:gridCol w="8156819">
                  <a:extLst>
                    <a:ext uri="{9D8B030D-6E8A-4147-A177-3AD203B41FA5}">
                      <a16:colId xmlns:a16="http://schemas.microsoft.com/office/drawing/2014/main" xmlns="" val="1011666794"/>
                    </a:ext>
                  </a:extLst>
                </a:gridCol>
              </a:tblGrid>
              <a:tr h="11111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Elenca quattro esempi di comportamento rispettoso dell'ambiente a beneficio di una comunità!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524371"/>
                  </a:ext>
                </a:extLst>
              </a:tr>
              <a:tr h="11111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Nominate tre obiettivi primari della sostenibilità!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1357012"/>
                  </a:ext>
                </a:extLst>
              </a:tr>
              <a:tr h="99096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 sono le tre aree centrali della sostenibilità?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33510732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18834" y="111008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dirty="0"/>
              <a:t>Decisioni etiche: perché sono importanti?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La digitalizzazione e la crescita delle aziende diventa sempre più veloce </a:t>
            </a:r>
          </a:p>
          <a:p>
            <a:pPr marL="893763" indent="-271463" algn="just"/>
            <a:r>
              <a:rPr lang="en-GB" sz="3200" dirty="0">
                <a:cs typeface="Arial" panose="020B0604020202020204" pitchFamily="34" charset="0"/>
              </a:rPr>
              <a:t> 			Questa tendenza comporta delle </a:t>
            </a:r>
            <a:r>
              <a:rPr lang="en-GB" sz="3200" b="1" dirty="0">
                <a:cs typeface="Arial" panose="020B0604020202020204" pitchFamily="34" charset="0"/>
              </a:rPr>
              <a:t>sfide etiche </a:t>
            </a:r>
            <a:r>
              <a:rPr lang="en-GB" sz="3200" dirty="0">
                <a:cs typeface="Arial" panose="020B0604020202020204" pitchFamily="34" charset="0"/>
              </a:rPr>
              <a:t>per la società, dato che le aziende portano le loro innovazioni/prodotti/idee a diverse parti senza considerare tutte le implicazioni del loro business.</a:t>
            </a:r>
          </a:p>
          <a:p>
            <a:pPr algn="just"/>
            <a:endParaRPr lang="en-GB" sz="32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Gli imprenditori sono per lo più </a:t>
            </a:r>
            <a:r>
              <a:rPr lang="en-GB" sz="3200" b="1" dirty="0">
                <a:cs typeface="Arial" panose="020B0604020202020204" pitchFamily="34" charset="0"/>
              </a:rPr>
              <a:t>inconsapevoli </a:t>
            </a:r>
            <a:r>
              <a:rPr lang="en-GB" sz="3200" dirty="0">
                <a:cs typeface="Arial" panose="020B0604020202020204" pitchFamily="34" charset="0"/>
              </a:rPr>
              <a:t>delle conseguenze etiche delle loro decisioni</a:t>
            </a:r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9A89427-A216-4E5E-9DB6-EAABEA56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56" y="2518113"/>
            <a:ext cx="508494" cy="423865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806067" y="69465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dirty="0"/>
              <a:t>Decisioni etiche: perché sono importanti?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Nella maggior parte dei casi l'imprenditore usa un </a:t>
            </a:r>
            <a:r>
              <a:rPr lang="en-GB" sz="3200" b="1" dirty="0">
                <a:cs typeface="Arial" panose="020B0604020202020204" pitchFamily="34" charset="0"/>
              </a:rPr>
              <a:t>approccio non strutturato </a:t>
            </a:r>
            <a:r>
              <a:rPr lang="en-GB" sz="3200" dirty="0">
                <a:cs typeface="Arial" panose="020B0604020202020204" pitchFamily="34" charset="0"/>
              </a:rPr>
              <a:t>per risolvere i dilemmi etici, con l'istinto o il "buon senso" come motori principali del processo decisionale </a:t>
            </a:r>
          </a:p>
          <a:p>
            <a:pPr marL="893763" indent="-271463" algn="just"/>
            <a:r>
              <a:rPr lang="en-GB" sz="3200" b="1" dirty="0">
                <a:cs typeface="Arial" panose="020B0604020202020204" pitchFamily="34" charset="0"/>
              </a:rPr>
              <a:t>			</a:t>
            </a:r>
            <a:r>
              <a:rPr lang="en-GB" sz="3200" dirty="0">
                <a:cs typeface="Arial" panose="020B0604020202020204" pitchFamily="34" charset="0"/>
              </a:rPr>
              <a:t>Gli imprenditori si sono </a:t>
            </a:r>
            <a:r>
              <a:rPr lang="en-GB" sz="3200" b="1" dirty="0">
                <a:cs typeface="Arial" panose="020B0604020202020204" pitchFamily="34" charset="0"/>
              </a:rPr>
              <a:t>concentrati sulla sopravvivenza dell'azienda</a:t>
            </a:r>
            <a:r>
              <a:rPr lang="en-GB" sz="3200" dirty="0">
                <a:cs typeface="Arial" panose="020B0604020202020204" pitchFamily="34" charset="0"/>
              </a:rPr>
              <a:t>, con </a:t>
            </a:r>
            <a:r>
              <a:rPr lang="en-GB" sz="3200" b="1" dirty="0">
                <a:cs typeface="Arial" panose="020B0604020202020204" pitchFamily="34" charset="0"/>
              </a:rPr>
              <a:t>poca considerazione delle altre parti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Textfeld 11">
            <a:extLst>
              <a:ext uri="{FF2B5EF4-FFF2-40B4-BE49-F238E27FC236}">
                <a16:creationId xmlns:a16="http://schemas.microsoft.com/office/drawing/2014/main" xmlns="" id="{9ABD6B21-DDE4-4ED2-AFCD-9F502EE09B50}"/>
              </a:ext>
            </a:extLst>
          </p:cNvPr>
          <p:cNvSpPr txBox="1"/>
          <p:nvPr/>
        </p:nvSpPr>
        <p:spPr>
          <a:xfrm>
            <a:off x="905847" y="4696124"/>
            <a:ext cx="10380306" cy="769441"/>
          </a:xfrm>
          <a:prstGeom prst="rect">
            <a:avLst/>
          </a:prstGeom>
          <a:solidFill>
            <a:srgbClr val="E08041">
              <a:alpha val="20000"/>
            </a:srgbClr>
          </a:solidFill>
          <a:ln>
            <a:solidFill>
              <a:srgbClr val="E0804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La decisione etica porta all'impegno di tutte le parti interessate in un business e </a:t>
            </a:r>
          </a:p>
          <a:p>
            <a:pPr algn="ctr"/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il loro bisogno di essere ascoltati e presi in considerazione dalle aziende</a:t>
            </a:r>
            <a:endParaRPr lang="en-GB" sz="22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xmlns="" id="{7CD64E42-A26B-416B-8B6E-46F4F753BF3B}"/>
              </a:ext>
            </a:extLst>
          </p:cNvPr>
          <p:cNvSpPr txBox="1"/>
          <p:nvPr/>
        </p:nvSpPr>
        <p:spPr>
          <a:xfrm>
            <a:off x="1316704" y="5681723"/>
            <a:ext cx="9571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dirty="0">
                <a:effectLst/>
                <a:ea typeface="Calibri" panose="020F0502020204030204" pitchFamily="34" charset="0"/>
              </a:rPr>
              <a:t>Fonte: Velasquez, M., Andre C., Shanks, T., S.J., Meyer M. (2015). Thinking Ethically, Santa Clara: pubblicizzato attraverso Markkula Center for Applied Science alla Santa Clara University, tramite https://www.scu.edu/ethics/ethics-resources/ethical-decision-making/thinking-ethically/, accesso: 28.10.2020 </a:t>
            </a:r>
            <a:endParaRPr lang="de-DE" sz="1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4F1BF63-C87D-4374-B5E4-5281E99C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42" y="3016766"/>
            <a:ext cx="512108" cy="426757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Norme e valori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cs typeface="Arial" panose="020B0604020202020204" pitchFamily="34" charset="0"/>
              </a:rPr>
              <a:t>Norme </a:t>
            </a:r>
            <a:r>
              <a:rPr lang="en-US" sz="3200" dirty="0">
                <a:cs typeface="Arial" panose="020B0604020202020204" pitchFamily="34" charset="0"/>
              </a:rPr>
              <a:t>e valori dovrebbero guidare il processo decisionale etico. Il decisore dovrebbe sempre considerare il suo impatto su tutte le parti coinvolte e influenzate dalla decisione.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m 3">
            <a:extLst>
              <a:ext uri="{FF2B5EF4-FFF2-40B4-BE49-F238E27FC236}">
                <a16:creationId xmlns:a16="http://schemas.microsoft.com/office/drawing/2014/main" xmlns="" id="{971B7E9C-B7EB-4E79-88A1-4422534E0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789831"/>
              </p:ext>
            </p:extLst>
          </p:nvPr>
        </p:nvGraphicFramePr>
        <p:xfrm>
          <a:off x="814976" y="2972445"/>
          <a:ext cx="10650192" cy="268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1">
            <a:extLst>
              <a:ext uri="{FF2B5EF4-FFF2-40B4-BE49-F238E27FC236}">
                <a16:creationId xmlns:a16="http://schemas.microsoft.com/office/drawing/2014/main" xmlns="" id="{CC0C62B8-78EF-4AB9-B161-BC74E01BA70B}"/>
              </a:ext>
            </a:extLst>
          </p:cNvPr>
          <p:cNvSpPr txBox="1"/>
          <p:nvPr/>
        </p:nvSpPr>
        <p:spPr>
          <a:xfrm>
            <a:off x="951328" y="5714154"/>
            <a:ext cx="10377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dirty="0">
                <a:effectLst/>
                <a:ea typeface="Calibri" panose="020F0502020204030204" pitchFamily="34" charset="0"/>
              </a:rPr>
              <a:t>Fonte: Velasquez, M., Andre C., Shanks, T., S.J., Meyer M. (2015). Thinking Ethically, Santa Clara: pubblicizzato attraverso Markkula Center for Applied Science alla Santa Clara University, tramite https://www.scu.edu/ethics/ethics-resources/ethical-decision-making/thinking-ethically/, accesso: 28.10.2020 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cs typeface="Arial" panose="020B0604020202020204" pitchFamily="34" charset="0"/>
              </a:rPr>
              <a:t>Un approccio utilitaristico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5143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cs typeface="Arial" panose="020B0604020202020204" pitchFamily="34" charset="0"/>
              </a:rPr>
              <a:t>La scelta etica è quella che produce il maggior bene per il maggior numero. </a:t>
            </a:r>
            <a:endParaRPr lang="de-DE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11">
            <a:extLst>
              <a:ext uri="{FF2B5EF4-FFF2-40B4-BE49-F238E27FC236}">
                <a16:creationId xmlns:a16="http://schemas.microsoft.com/office/drawing/2014/main" xmlns="" id="{0F97EFC5-6052-4F26-906C-81EAC9EA7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09" y="968111"/>
            <a:ext cx="6049712" cy="5175576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:a16="http://schemas.microsoft.com/office/drawing/2014/main" xmlns="" id="{A16802D1-DFCC-4D7E-885E-65FBE78B0908}"/>
              </a:ext>
            </a:extLst>
          </p:cNvPr>
          <p:cNvSpPr txBox="1"/>
          <p:nvPr/>
        </p:nvSpPr>
        <p:spPr>
          <a:xfrm>
            <a:off x="243907" y="5312690"/>
            <a:ext cx="5430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ea typeface="Calibri" panose="020F0502020204030204" pitchFamily="34" charset="0"/>
              </a:rPr>
              <a:t>Fonte: Velasquez, M., Andre C., Shanks, T., S.J., Meyer M. (2015). Thinking Ethically, Santa Clara: pubblicizzato attraverso Markkula Center for Applied Science alla Santa Clara University, tramite https://www.scu.edu/ethics/ethics-resources/ethical-decision-making/thinking-ethically/, accesso: 28.10.2020 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cs typeface="Arial" panose="020B0604020202020204" pitchFamily="34" charset="0"/>
              </a:rPr>
              <a:t>Un approccio di bene comune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57084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Arial" panose="020B0604020202020204" pitchFamily="34" charset="0"/>
              </a:rPr>
              <a:t>Questo approccio etico si basa su una società composta da individui il cui benessere è inseparabilmente legato al benessere della comunità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de-DE" sz="2600" dirty="0"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Arial" panose="020B0604020202020204" pitchFamily="34" charset="0"/>
              </a:rPr>
              <a:t>I membri della comunità sono legati dal perseguimento di valori e obiettivi comuni</a:t>
            </a:r>
            <a:endParaRPr lang="de-DE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36CD218-1291-42A0-A18E-CE3CE8B83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907" y="1127450"/>
            <a:ext cx="5578264" cy="4947844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:a16="http://schemas.microsoft.com/office/drawing/2014/main" xmlns="" id="{AECE1548-F4EB-4CB8-93D7-16B93DF07E87}"/>
              </a:ext>
            </a:extLst>
          </p:cNvPr>
          <p:cNvSpPr txBox="1"/>
          <p:nvPr/>
        </p:nvSpPr>
        <p:spPr>
          <a:xfrm>
            <a:off x="387530" y="5244297"/>
            <a:ext cx="5708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ea typeface="Calibri" panose="020F0502020204030204" pitchFamily="34" charset="0"/>
              </a:rPr>
              <a:t>Fonte: Velasquez, M., Andre C., Shanks, T., S.J., Meyer M. (2015). Thinking Ethically, Santa Clara: pubblicizzato attraverso Markkula Center for Applied Science alla Santa Clara University, tramite https://www.scu.edu/ethics/ethics-resources/ethical-decision-making/thinking-ethically/, accesso: 28.10.2020 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stato finanziato con il sostegno della Commissione europea. Questo documento e i suoi contenuti riflettono solo le opinioni degli autori, e la Commissione non può essere ritenuta responsabile per qualsiasi uso che possa essere fatto delle informazioni contenute nel documento.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8480</Words>
  <Application>Microsoft Office PowerPoint</Application>
  <PresentationFormat>Widescreen</PresentationFormat>
  <Paragraphs>384</Paragraphs>
  <Slides>47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di marco</dc:creator>
  <cp:lastModifiedBy>Windows User</cp:lastModifiedBy>
  <cp:revision>82</cp:revision>
  <dcterms:created xsi:type="dcterms:W3CDTF">2020-06-03T14:30:57Z</dcterms:created>
  <dcterms:modified xsi:type="dcterms:W3CDTF">2022-06-14T09:33:10Z</dcterms:modified>
</cp:coreProperties>
</file>