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9"/>
  </p:notesMasterIdLst>
  <p:sldIdLst>
    <p:sldId id="263" r:id="rId2"/>
    <p:sldId id="264" r:id="rId3"/>
    <p:sldId id="265" r:id="rId4"/>
    <p:sldId id="266" r:id="rId5"/>
    <p:sldId id="267" r:id="rId6"/>
    <p:sldId id="283" r:id="rId7"/>
    <p:sldId id="268" r:id="rId8"/>
    <p:sldId id="269" r:id="rId9"/>
    <p:sldId id="270" r:id="rId10"/>
    <p:sldId id="271" r:id="rId11"/>
    <p:sldId id="272" r:id="rId12"/>
    <p:sldId id="273" r:id="rId13"/>
    <p:sldId id="274" r:id="rId14"/>
    <p:sldId id="275" r:id="rId15"/>
    <p:sldId id="276" r:id="rId16"/>
    <p:sldId id="284" r:id="rId17"/>
    <p:sldId id="286" r:id="rId18"/>
    <p:sldId id="278" r:id="rId19"/>
    <p:sldId id="287" r:id="rId20"/>
    <p:sldId id="279" r:id="rId21"/>
    <p:sldId id="280" r:id="rId22"/>
    <p:sldId id="281" r:id="rId23"/>
    <p:sldId id="289" r:id="rId24"/>
    <p:sldId id="296" r:id="rId25"/>
    <p:sldId id="297" r:id="rId26"/>
    <p:sldId id="288" r:id="rId27"/>
    <p:sldId id="299" r:id="rId28"/>
    <p:sldId id="291" r:id="rId29"/>
    <p:sldId id="292" r:id="rId30"/>
    <p:sldId id="293" r:id="rId31"/>
    <p:sldId id="294" r:id="rId32"/>
    <p:sldId id="295" r:id="rId33"/>
    <p:sldId id="300" r:id="rId34"/>
    <p:sldId id="306" r:id="rId35"/>
    <p:sldId id="301" r:id="rId36"/>
    <p:sldId id="305" r:id="rId37"/>
    <p:sldId id="302" r:id="rId38"/>
    <p:sldId id="307" r:id="rId39"/>
    <p:sldId id="303" r:id="rId40"/>
    <p:sldId id="304" r:id="rId41"/>
    <p:sldId id="308" r:id="rId42"/>
    <p:sldId id="309" r:id="rId43"/>
    <p:sldId id="310" r:id="rId44"/>
    <p:sldId id="311" r:id="rId45"/>
    <p:sldId id="312" r:id="rId46"/>
    <p:sldId id="277" r:id="rId47"/>
    <p:sldId id="31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cardo di marco" initials="rdm" lastIdx="1" clrIdx="0">
    <p:extLst>
      <p:ext uri="{19B8F6BF-5375-455C-9EA6-DF929625EA0E}">
        <p15:presenceInfo xmlns:p15="http://schemas.microsoft.com/office/powerpoint/2012/main" userId="5bc2f121f2b6788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ECE8"/>
    <a:srgbClr val="E080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0" autoAdjust="0"/>
    <p:restoredTop sz="86851" autoAdjust="0"/>
  </p:normalViewPr>
  <p:slideViewPr>
    <p:cSldViewPr snapToGrid="0">
      <p:cViewPr varScale="1">
        <p:scale>
          <a:sx n="65" d="100"/>
          <a:sy n="65" d="100"/>
        </p:scale>
        <p:origin x="73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9.png"/><Relationship Id="rId5" Type="http://schemas.openxmlformats.org/officeDocument/2006/relationships/image" Target="../media/image13.jpeg"/><Relationship Id="rId4" Type="http://schemas.openxmlformats.org/officeDocument/2006/relationships/image" Target="../media/image1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9.png"/><Relationship Id="rId5" Type="http://schemas.openxmlformats.org/officeDocument/2006/relationships/image" Target="../media/image13.jpeg"/><Relationship Id="rId4"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901AD3-815C-458B-9947-72AA2AC2080E}" type="doc">
      <dgm:prSet loTypeId="urn:microsoft.com/office/officeart/2005/8/layout/pyramid4" loCatId="relationship" qsTypeId="urn:microsoft.com/office/officeart/2005/8/quickstyle/3d2#1" qsCatId="3D" csTypeId="urn:microsoft.com/office/officeart/2005/8/colors/accent2_3" csCatId="accent2" phldr="1"/>
      <dgm:spPr/>
      <dgm:t>
        <a:bodyPr/>
        <a:lstStyle/>
        <a:p>
          <a:endParaRPr lang="de-DE"/>
        </a:p>
      </dgm:t>
    </dgm:pt>
    <dgm:pt modelId="{4FC5A5D6-D804-4C09-B7F5-B5DE8C783424}">
      <dgm:prSet phldrT="[Text]" custT="1"/>
      <dgm:spPr/>
      <dgm:t>
        <a:bodyPr/>
        <a:lstStyle/>
        <a:p>
          <a:r>
            <a:rPr lang="en-US" sz="1600" b="1" dirty="0" err="1"/>
            <a:t>planeta</a:t>
          </a:r>
          <a:endParaRPr lang="de-DE" sz="1600" b="1" dirty="0"/>
        </a:p>
      </dgm:t>
    </dgm:pt>
    <dgm:pt modelId="{2078972F-4C60-4BA3-BE4C-430D60A8487A}" type="parTrans" cxnId="{90A3C5B7-31C3-4461-AA52-5D5FAA5B791B}">
      <dgm:prSet/>
      <dgm:spPr/>
      <dgm:t>
        <a:bodyPr/>
        <a:lstStyle/>
        <a:p>
          <a:endParaRPr lang="de-DE"/>
        </a:p>
      </dgm:t>
    </dgm:pt>
    <dgm:pt modelId="{ABCFA253-77AF-4894-829E-71803A89A6A0}" type="sibTrans" cxnId="{90A3C5B7-31C3-4461-AA52-5D5FAA5B791B}">
      <dgm:prSet/>
      <dgm:spPr/>
      <dgm:t>
        <a:bodyPr/>
        <a:lstStyle/>
        <a:p>
          <a:endParaRPr lang="de-DE"/>
        </a:p>
      </dgm:t>
    </dgm:pt>
    <dgm:pt modelId="{600427D8-265D-44E2-8B9F-0E8C4E4B01BA}">
      <dgm:prSet phldrT="[Text]" custT="1"/>
      <dgm:spPr/>
      <dgm:t>
        <a:bodyPr/>
        <a:lstStyle/>
        <a:p>
          <a:r>
            <a:rPr lang="en-US" sz="1600" b="1" dirty="0"/>
            <a:t>profit</a:t>
          </a:r>
          <a:endParaRPr lang="de-DE" sz="1600" b="1" dirty="0"/>
        </a:p>
      </dgm:t>
    </dgm:pt>
    <dgm:pt modelId="{4AFF8015-724A-4218-8F9C-7F78929F9EA4}" type="parTrans" cxnId="{CDA483D4-0BA0-4617-A210-F6EF3FF884C0}">
      <dgm:prSet/>
      <dgm:spPr/>
      <dgm:t>
        <a:bodyPr/>
        <a:lstStyle/>
        <a:p>
          <a:endParaRPr lang="de-DE"/>
        </a:p>
      </dgm:t>
    </dgm:pt>
    <dgm:pt modelId="{29D4CFB3-6A8A-45BC-897F-A16B9237FEE9}" type="sibTrans" cxnId="{CDA483D4-0BA0-4617-A210-F6EF3FF884C0}">
      <dgm:prSet/>
      <dgm:spPr/>
      <dgm:t>
        <a:bodyPr/>
        <a:lstStyle/>
        <a:p>
          <a:endParaRPr lang="de-DE"/>
        </a:p>
      </dgm:t>
    </dgm:pt>
    <dgm:pt modelId="{D616750F-FA5A-4BBD-913D-CE6B0D65DF5A}">
      <dgm:prSet phldrT="[Text]" custT="1"/>
      <dgm:spPr/>
      <dgm:t>
        <a:bodyPr/>
        <a:lstStyle/>
        <a:p>
          <a:endParaRPr lang="de-DE" sz="1400" b="1" dirty="0"/>
        </a:p>
        <a:p>
          <a:r>
            <a:rPr lang="ro-RO" sz="1600" b="1" i="0" dirty="0"/>
            <a:t>Deciziile etice sunt afectate de</a:t>
          </a:r>
          <a:r>
            <a:rPr lang="en-GB" sz="1600" b="1" noProof="0" dirty="0"/>
            <a:t>…</a:t>
          </a:r>
        </a:p>
      </dgm:t>
    </dgm:pt>
    <dgm:pt modelId="{98CEDF28-49C9-4301-B7A1-AADF2F5ACF26}" type="parTrans" cxnId="{EC2BA68F-FBAC-43FB-B770-C24C3B649E77}">
      <dgm:prSet/>
      <dgm:spPr/>
      <dgm:t>
        <a:bodyPr/>
        <a:lstStyle/>
        <a:p>
          <a:endParaRPr lang="de-DE"/>
        </a:p>
      </dgm:t>
    </dgm:pt>
    <dgm:pt modelId="{D24DC58E-6E95-45C8-9557-A9387142930F}" type="sibTrans" cxnId="{EC2BA68F-FBAC-43FB-B770-C24C3B649E77}">
      <dgm:prSet/>
      <dgm:spPr/>
      <dgm:t>
        <a:bodyPr/>
        <a:lstStyle/>
        <a:p>
          <a:endParaRPr lang="de-DE"/>
        </a:p>
      </dgm:t>
    </dgm:pt>
    <dgm:pt modelId="{9E4DB978-C2DD-4577-9992-1AAFBC868559}">
      <dgm:prSet phldrT="[Text]" custT="1"/>
      <dgm:spPr/>
      <dgm:t>
        <a:bodyPr/>
        <a:lstStyle/>
        <a:p>
          <a:r>
            <a:rPr lang="en-US" sz="1600" b="1" dirty="0" err="1"/>
            <a:t>societate</a:t>
          </a:r>
          <a:endParaRPr lang="de-DE" sz="1600" b="1" dirty="0"/>
        </a:p>
      </dgm:t>
    </dgm:pt>
    <dgm:pt modelId="{32FFE71E-BA0E-4049-9111-AED79BD72FFE}" type="parTrans" cxnId="{A1AADF2A-7B32-448A-A462-E90A7A1F411F}">
      <dgm:prSet/>
      <dgm:spPr/>
      <dgm:t>
        <a:bodyPr/>
        <a:lstStyle/>
        <a:p>
          <a:endParaRPr lang="de-DE"/>
        </a:p>
      </dgm:t>
    </dgm:pt>
    <dgm:pt modelId="{A971AE27-A140-41FB-B5B1-1703CFD5D8B8}" type="sibTrans" cxnId="{A1AADF2A-7B32-448A-A462-E90A7A1F411F}">
      <dgm:prSet/>
      <dgm:spPr/>
      <dgm:t>
        <a:bodyPr/>
        <a:lstStyle/>
        <a:p>
          <a:endParaRPr lang="de-DE"/>
        </a:p>
      </dgm:t>
    </dgm:pt>
    <dgm:pt modelId="{937438F0-DE07-453A-BD0C-96D6DFD5852F}" type="pres">
      <dgm:prSet presAssocID="{FC901AD3-815C-458B-9947-72AA2AC2080E}" presName="compositeShape" presStyleCnt="0">
        <dgm:presLayoutVars>
          <dgm:chMax val="9"/>
          <dgm:dir/>
          <dgm:resizeHandles val="exact"/>
        </dgm:presLayoutVars>
      </dgm:prSet>
      <dgm:spPr/>
      <dgm:t>
        <a:bodyPr/>
        <a:lstStyle/>
        <a:p>
          <a:endParaRPr lang="it-IT"/>
        </a:p>
      </dgm:t>
    </dgm:pt>
    <dgm:pt modelId="{5A8A6577-9353-4D4C-944E-B3E67728D9E6}" type="pres">
      <dgm:prSet presAssocID="{FC901AD3-815C-458B-9947-72AA2AC2080E}" presName="triangle1" presStyleLbl="node1" presStyleIdx="0" presStyleCnt="4">
        <dgm:presLayoutVars>
          <dgm:bulletEnabled val="1"/>
        </dgm:presLayoutVars>
      </dgm:prSet>
      <dgm:spPr/>
      <dgm:t>
        <a:bodyPr/>
        <a:lstStyle/>
        <a:p>
          <a:endParaRPr lang="it-IT"/>
        </a:p>
      </dgm:t>
    </dgm:pt>
    <dgm:pt modelId="{09411BFD-E38F-45E0-9DB1-1A0D5BCEC155}" type="pres">
      <dgm:prSet presAssocID="{FC901AD3-815C-458B-9947-72AA2AC2080E}" presName="triangle2" presStyleLbl="node1" presStyleIdx="1" presStyleCnt="4">
        <dgm:presLayoutVars>
          <dgm:bulletEnabled val="1"/>
        </dgm:presLayoutVars>
      </dgm:prSet>
      <dgm:spPr/>
      <dgm:t>
        <a:bodyPr/>
        <a:lstStyle/>
        <a:p>
          <a:endParaRPr lang="it-IT"/>
        </a:p>
      </dgm:t>
    </dgm:pt>
    <dgm:pt modelId="{F35FEEA1-4861-4C73-8E97-83539262E145}" type="pres">
      <dgm:prSet presAssocID="{FC901AD3-815C-458B-9947-72AA2AC2080E}" presName="triangle3" presStyleLbl="node1" presStyleIdx="2" presStyleCnt="4">
        <dgm:presLayoutVars>
          <dgm:bulletEnabled val="1"/>
        </dgm:presLayoutVars>
      </dgm:prSet>
      <dgm:spPr/>
      <dgm:t>
        <a:bodyPr/>
        <a:lstStyle/>
        <a:p>
          <a:endParaRPr lang="it-IT"/>
        </a:p>
      </dgm:t>
    </dgm:pt>
    <dgm:pt modelId="{69C9BA88-C75B-4B4A-BCE6-570EAA0F3DE7}" type="pres">
      <dgm:prSet presAssocID="{FC901AD3-815C-458B-9947-72AA2AC2080E}" presName="triangle4" presStyleLbl="node1" presStyleIdx="3" presStyleCnt="4">
        <dgm:presLayoutVars>
          <dgm:bulletEnabled val="1"/>
        </dgm:presLayoutVars>
      </dgm:prSet>
      <dgm:spPr/>
      <dgm:t>
        <a:bodyPr/>
        <a:lstStyle/>
        <a:p>
          <a:endParaRPr lang="it-IT"/>
        </a:p>
      </dgm:t>
    </dgm:pt>
  </dgm:ptLst>
  <dgm:cxnLst>
    <dgm:cxn modelId="{ED27568D-3833-45F7-A11E-559A3ACAFCD3}" type="presOf" srcId="{600427D8-265D-44E2-8B9F-0E8C4E4B01BA}" destId="{09411BFD-E38F-45E0-9DB1-1A0D5BCEC155}" srcOrd="0" destOrd="0" presId="urn:microsoft.com/office/officeart/2005/8/layout/pyramid4"/>
    <dgm:cxn modelId="{4D424283-5892-47D1-A323-2184B2C963A6}" type="presOf" srcId="{9E4DB978-C2DD-4577-9992-1AAFBC868559}" destId="{69C9BA88-C75B-4B4A-BCE6-570EAA0F3DE7}" srcOrd="0" destOrd="0" presId="urn:microsoft.com/office/officeart/2005/8/layout/pyramid4"/>
    <dgm:cxn modelId="{E2784A4B-F653-4F2D-B1C7-DC69B6FA8003}" type="presOf" srcId="{FC901AD3-815C-458B-9947-72AA2AC2080E}" destId="{937438F0-DE07-453A-BD0C-96D6DFD5852F}" srcOrd="0" destOrd="0" presId="urn:microsoft.com/office/officeart/2005/8/layout/pyramid4"/>
    <dgm:cxn modelId="{EC2BA68F-FBAC-43FB-B770-C24C3B649E77}" srcId="{FC901AD3-815C-458B-9947-72AA2AC2080E}" destId="{D616750F-FA5A-4BBD-913D-CE6B0D65DF5A}" srcOrd="2" destOrd="0" parTransId="{98CEDF28-49C9-4301-B7A1-AADF2F5ACF26}" sibTransId="{D24DC58E-6E95-45C8-9557-A9387142930F}"/>
    <dgm:cxn modelId="{90A3C5B7-31C3-4461-AA52-5D5FAA5B791B}" srcId="{FC901AD3-815C-458B-9947-72AA2AC2080E}" destId="{4FC5A5D6-D804-4C09-B7F5-B5DE8C783424}" srcOrd="0" destOrd="0" parTransId="{2078972F-4C60-4BA3-BE4C-430D60A8487A}" sibTransId="{ABCFA253-77AF-4894-829E-71803A89A6A0}"/>
    <dgm:cxn modelId="{D08A1D36-5A2E-40EA-9AB7-3663C101E1C1}" type="presOf" srcId="{D616750F-FA5A-4BBD-913D-CE6B0D65DF5A}" destId="{F35FEEA1-4861-4C73-8E97-83539262E145}" srcOrd="0" destOrd="0" presId="urn:microsoft.com/office/officeart/2005/8/layout/pyramid4"/>
    <dgm:cxn modelId="{CDA483D4-0BA0-4617-A210-F6EF3FF884C0}" srcId="{FC901AD3-815C-458B-9947-72AA2AC2080E}" destId="{600427D8-265D-44E2-8B9F-0E8C4E4B01BA}" srcOrd="1" destOrd="0" parTransId="{4AFF8015-724A-4218-8F9C-7F78929F9EA4}" sibTransId="{29D4CFB3-6A8A-45BC-897F-A16B9237FEE9}"/>
    <dgm:cxn modelId="{999473F0-CA3E-44F7-AE63-5A5CD97AAD73}" type="presOf" srcId="{4FC5A5D6-D804-4C09-B7F5-B5DE8C783424}" destId="{5A8A6577-9353-4D4C-944E-B3E67728D9E6}" srcOrd="0" destOrd="0" presId="urn:microsoft.com/office/officeart/2005/8/layout/pyramid4"/>
    <dgm:cxn modelId="{A1AADF2A-7B32-448A-A462-E90A7A1F411F}" srcId="{FC901AD3-815C-458B-9947-72AA2AC2080E}" destId="{9E4DB978-C2DD-4577-9992-1AAFBC868559}" srcOrd="3" destOrd="0" parTransId="{32FFE71E-BA0E-4049-9111-AED79BD72FFE}" sibTransId="{A971AE27-A140-41FB-B5B1-1703CFD5D8B8}"/>
    <dgm:cxn modelId="{B6021BE6-8AA8-4230-B240-A1F2869D49A0}" type="presParOf" srcId="{937438F0-DE07-453A-BD0C-96D6DFD5852F}" destId="{5A8A6577-9353-4D4C-944E-B3E67728D9E6}" srcOrd="0" destOrd="0" presId="urn:microsoft.com/office/officeart/2005/8/layout/pyramid4"/>
    <dgm:cxn modelId="{BA8B6472-F911-47C4-8C78-198806467810}" type="presParOf" srcId="{937438F0-DE07-453A-BD0C-96D6DFD5852F}" destId="{09411BFD-E38F-45E0-9DB1-1A0D5BCEC155}" srcOrd="1" destOrd="0" presId="urn:microsoft.com/office/officeart/2005/8/layout/pyramid4"/>
    <dgm:cxn modelId="{BC69F85F-59CA-4473-B531-EE46396D97EA}" type="presParOf" srcId="{937438F0-DE07-453A-BD0C-96D6DFD5852F}" destId="{F35FEEA1-4861-4C73-8E97-83539262E145}" srcOrd="2" destOrd="0" presId="urn:microsoft.com/office/officeart/2005/8/layout/pyramid4"/>
    <dgm:cxn modelId="{1D4857CC-6BE9-4428-917D-B6F2B8935E3F}" type="presParOf" srcId="{937438F0-DE07-453A-BD0C-96D6DFD5852F}" destId="{69C9BA88-C75B-4B4A-BCE6-570EAA0F3DE7}"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A2BF34-D4EE-4484-ABF5-9941078861B4}" type="doc">
      <dgm:prSet loTypeId="urn:microsoft.com/office/officeart/2005/8/layout/hList7#1" loCatId="list" qsTypeId="urn:microsoft.com/office/officeart/2005/8/quickstyle/simple1" qsCatId="simple" csTypeId="urn:microsoft.com/office/officeart/2005/8/colors/accent2_3" csCatId="accent2" phldr="1"/>
      <dgm:spPr/>
      <dgm:t>
        <a:bodyPr/>
        <a:lstStyle/>
        <a:p>
          <a:endParaRPr lang="de-DE"/>
        </a:p>
      </dgm:t>
    </dgm:pt>
    <dgm:pt modelId="{92BF62EE-24E4-43DA-A792-0936242CB613}">
      <dgm:prSet phldrT="[Text]" custT="1"/>
      <dgm:spPr/>
      <dgm:t>
        <a:bodyPr/>
        <a:lstStyle/>
        <a:p>
          <a:r>
            <a:rPr lang="vi-VN" sz="2000" b="0" i="0" dirty="0"/>
            <a:t>Abordare utilitară</a:t>
          </a:r>
          <a:endParaRPr lang="de-DE" sz="2000" dirty="0"/>
        </a:p>
      </dgm:t>
    </dgm:pt>
    <dgm:pt modelId="{8083A2D9-F352-477E-8940-93D62FA8BD44}" type="parTrans" cxnId="{6C33D063-560C-4088-9592-19FB27213696}">
      <dgm:prSet/>
      <dgm:spPr/>
      <dgm:t>
        <a:bodyPr/>
        <a:lstStyle/>
        <a:p>
          <a:endParaRPr lang="de-DE"/>
        </a:p>
      </dgm:t>
    </dgm:pt>
    <dgm:pt modelId="{AA524F3E-A216-4140-8D15-832E4A9DAE60}" type="sibTrans" cxnId="{6C33D063-560C-4088-9592-19FB27213696}">
      <dgm:prSet/>
      <dgm:spPr/>
      <dgm:t>
        <a:bodyPr/>
        <a:lstStyle/>
        <a:p>
          <a:endParaRPr lang="de-DE"/>
        </a:p>
      </dgm:t>
    </dgm:pt>
    <dgm:pt modelId="{FE0A548E-B92B-46C7-BF10-5C833D2536D7}">
      <dgm:prSet phldrT="[Text]" custT="1"/>
      <dgm:spPr/>
      <dgm:t>
        <a:bodyPr/>
        <a:lstStyle/>
        <a:p>
          <a:pPr>
            <a:buClrTx/>
            <a:buSzTx/>
            <a:buFontTx/>
            <a:buNone/>
          </a:pPr>
          <a:r>
            <a:rPr lang="vi-VN" sz="2000" b="0" i="0" dirty="0"/>
            <a:t>Abordare comună-bună </a:t>
          </a:r>
          <a:endParaRPr lang="de-DE" sz="2000" dirty="0"/>
        </a:p>
      </dgm:t>
    </dgm:pt>
    <dgm:pt modelId="{3BE55D6A-ABA0-4BAD-A83D-DE8477246C7D}" type="parTrans" cxnId="{1E9BEA69-9381-4D97-BA0D-09B61E6DF2F0}">
      <dgm:prSet/>
      <dgm:spPr/>
      <dgm:t>
        <a:bodyPr/>
        <a:lstStyle/>
        <a:p>
          <a:endParaRPr lang="de-DE"/>
        </a:p>
      </dgm:t>
    </dgm:pt>
    <dgm:pt modelId="{91176293-2AA8-425D-8692-9E238F7D82EE}" type="sibTrans" cxnId="{1E9BEA69-9381-4D97-BA0D-09B61E6DF2F0}">
      <dgm:prSet/>
      <dgm:spPr/>
      <dgm:t>
        <a:bodyPr/>
        <a:lstStyle/>
        <a:p>
          <a:endParaRPr lang="de-DE"/>
        </a:p>
      </dgm:t>
    </dgm:pt>
    <dgm:pt modelId="{9E00B768-BFF0-4395-B9B6-E5BD058EEAB7}">
      <dgm:prSet phldrT="[Text]" custT="1"/>
      <dgm:spPr/>
      <dgm:t>
        <a:bodyPr/>
        <a:lstStyle/>
        <a:p>
          <a:r>
            <a:rPr lang="ro-RO" sz="2000" b="0" i="0" dirty="0"/>
            <a:t>Abordarea drepturilor morale</a:t>
          </a:r>
          <a:endParaRPr lang="de-DE" sz="2000" dirty="0"/>
        </a:p>
      </dgm:t>
    </dgm:pt>
    <dgm:pt modelId="{2D318131-AEB0-423C-8BBD-3979AC3375FC}" type="parTrans" cxnId="{FC7183BB-089D-4377-90B7-612BDD638308}">
      <dgm:prSet/>
      <dgm:spPr/>
      <dgm:t>
        <a:bodyPr/>
        <a:lstStyle/>
        <a:p>
          <a:endParaRPr lang="de-DE"/>
        </a:p>
      </dgm:t>
    </dgm:pt>
    <dgm:pt modelId="{24F635C3-9BE6-45B3-BE19-25946F8D7D78}" type="sibTrans" cxnId="{FC7183BB-089D-4377-90B7-612BDD638308}">
      <dgm:prSet/>
      <dgm:spPr/>
      <dgm:t>
        <a:bodyPr/>
        <a:lstStyle/>
        <a:p>
          <a:endParaRPr lang="de-DE"/>
        </a:p>
      </dgm:t>
    </dgm:pt>
    <dgm:pt modelId="{359FA629-DFF0-4C9E-98F4-516346B4DA75}">
      <dgm:prSet custT="1"/>
      <dgm:spPr/>
      <dgm:t>
        <a:bodyPr/>
        <a:lstStyle/>
        <a:p>
          <a:r>
            <a:rPr lang="ro-RO" sz="2000" b="0" i="0" dirty="0"/>
            <a:t>Abordarea justiției</a:t>
          </a:r>
          <a:endParaRPr lang="de-DE" sz="2000" dirty="0"/>
        </a:p>
      </dgm:t>
    </dgm:pt>
    <dgm:pt modelId="{C053E9B9-9DD1-4827-A968-50F1A05D347A}" type="parTrans" cxnId="{3AD7024D-C39A-434E-AE8C-C2B82278208C}">
      <dgm:prSet/>
      <dgm:spPr/>
      <dgm:t>
        <a:bodyPr/>
        <a:lstStyle/>
        <a:p>
          <a:endParaRPr lang="de-DE"/>
        </a:p>
      </dgm:t>
    </dgm:pt>
    <dgm:pt modelId="{F35A783A-DC25-4A3B-970A-105875888714}" type="sibTrans" cxnId="{3AD7024D-C39A-434E-AE8C-C2B82278208C}">
      <dgm:prSet/>
      <dgm:spPr/>
      <dgm:t>
        <a:bodyPr/>
        <a:lstStyle/>
        <a:p>
          <a:endParaRPr lang="de-DE"/>
        </a:p>
      </dgm:t>
    </dgm:pt>
    <dgm:pt modelId="{C82D1F94-2E28-4B78-9F26-AD3F4B6D35B9}">
      <dgm:prSet custT="1"/>
      <dgm:spPr/>
      <dgm:t>
        <a:bodyPr/>
        <a:lstStyle/>
        <a:p>
          <a:r>
            <a:rPr lang="ro-RO" sz="2000" b="0" i="0" dirty="0"/>
            <a:t>Abordarea virtuții</a:t>
          </a:r>
          <a:endParaRPr lang="de-DE" sz="2000" dirty="0"/>
        </a:p>
      </dgm:t>
    </dgm:pt>
    <dgm:pt modelId="{306394AC-FB6A-4724-8993-F3113945D7B9}" type="parTrans" cxnId="{5F06AA8A-990B-43BA-A239-6508C30DFB71}">
      <dgm:prSet/>
      <dgm:spPr/>
      <dgm:t>
        <a:bodyPr/>
        <a:lstStyle/>
        <a:p>
          <a:endParaRPr lang="de-DE"/>
        </a:p>
      </dgm:t>
    </dgm:pt>
    <dgm:pt modelId="{16C3C40B-7B6F-43CD-A32A-C3CC6F8ECA01}" type="sibTrans" cxnId="{5F06AA8A-990B-43BA-A239-6508C30DFB71}">
      <dgm:prSet/>
      <dgm:spPr/>
      <dgm:t>
        <a:bodyPr/>
        <a:lstStyle/>
        <a:p>
          <a:endParaRPr lang="de-DE"/>
        </a:p>
      </dgm:t>
    </dgm:pt>
    <dgm:pt modelId="{ED41713B-31F6-432D-9EE2-45BEC270B7DD}" type="pres">
      <dgm:prSet presAssocID="{D2A2BF34-D4EE-4484-ABF5-9941078861B4}" presName="Name0" presStyleCnt="0">
        <dgm:presLayoutVars>
          <dgm:dir/>
          <dgm:resizeHandles val="exact"/>
        </dgm:presLayoutVars>
      </dgm:prSet>
      <dgm:spPr/>
      <dgm:t>
        <a:bodyPr/>
        <a:lstStyle/>
        <a:p>
          <a:endParaRPr lang="it-IT"/>
        </a:p>
      </dgm:t>
    </dgm:pt>
    <dgm:pt modelId="{CB587E8E-2828-4BD2-BC7D-9AFD8B083255}" type="pres">
      <dgm:prSet presAssocID="{D2A2BF34-D4EE-4484-ABF5-9941078861B4}" presName="fgShape" presStyleLbl="fgShp" presStyleIdx="0" presStyleCnt="1" custScaleY="133510"/>
      <dgm:spPr/>
    </dgm:pt>
    <dgm:pt modelId="{52AF1D0B-69C5-4620-837E-0FF20E4331FB}" type="pres">
      <dgm:prSet presAssocID="{D2A2BF34-D4EE-4484-ABF5-9941078861B4}" presName="linComp" presStyleCnt="0"/>
      <dgm:spPr/>
    </dgm:pt>
    <dgm:pt modelId="{3F344D0C-4CAF-47C2-9027-5900BED9E08A}" type="pres">
      <dgm:prSet presAssocID="{92BF62EE-24E4-43DA-A792-0936242CB613}" presName="compNode" presStyleCnt="0"/>
      <dgm:spPr/>
    </dgm:pt>
    <dgm:pt modelId="{AA30B196-AD04-4A6C-878E-071D125228C9}" type="pres">
      <dgm:prSet presAssocID="{92BF62EE-24E4-43DA-A792-0936242CB613}" presName="bkgdShape" presStyleLbl="node1" presStyleIdx="0" presStyleCnt="5"/>
      <dgm:spPr/>
      <dgm:t>
        <a:bodyPr/>
        <a:lstStyle/>
        <a:p>
          <a:endParaRPr lang="it-IT"/>
        </a:p>
      </dgm:t>
    </dgm:pt>
    <dgm:pt modelId="{1D21670D-E71B-463F-A2E3-16464291AF59}" type="pres">
      <dgm:prSet presAssocID="{92BF62EE-24E4-43DA-A792-0936242CB613}" presName="nodeTx" presStyleLbl="node1" presStyleIdx="0" presStyleCnt="5">
        <dgm:presLayoutVars>
          <dgm:bulletEnabled val="1"/>
        </dgm:presLayoutVars>
      </dgm:prSet>
      <dgm:spPr/>
      <dgm:t>
        <a:bodyPr/>
        <a:lstStyle/>
        <a:p>
          <a:endParaRPr lang="it-IT"/>
        </a:p>
      </dgm:t>
    </dgm:pt>
    <dgm:pt modelId="{25704D23-85D3-4CB7-999A-1F59B6B833B0}" type="pres">
      <dgm:prSet presAssocID="{92BF62EE-24E4-43DA-A792-0936242CB613}" presName="invisiNode" presStyleLbl="node1" presStyleIdx="0" presStyleCnt="5"/>
      <dgm:spPr/>
    </dgm:pt>
    <dgm:pt modelId="{7D1E506D-A44E-4BAE-A67A-6525C7AC7037}" type="pres">
      <dgm:prSet presAssocID="{92BF62EE-24E4-43DA-A792-0936242CB613}" presName="imagNode"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dgm:spPr>
      <dgm:t>
        <a:bodyPr/>
        <a:lstStyle/>
        <a:p>
          <a:endParaRPr lang="it-IT"/>
        </a:p>
      </dgm:t>
    </dgm:pt>
    <dgm:pt modelId="{E2BD9FE0-03A5-41C7-BEF7-B9673357EF92}" type="pres">
      <dgm:prSet presAssocID="{AA524F3E-A216-4140-8D15-832E4A9DAE60}" presName="sibTrans" presStyleLbl="sibTrans2D1" presStyleIdx="0" presStyleCnt="0"/>
      <dgm:spPr/>
      <dgm:t>
        <a:bodyPr/>
        <a:lstStyle/>
        <a:p>
          <a:endParaRPr lang="it-IT"/>
        </a:p>
      </dgm:t>
    </dgm:pt>
    <dgm:pt modelId="{CB002775-4E61-4E26-AE29-CC8F82F0C930}" type="pres">
      <dgm:prSet presAssocID="{FE0A548E-B92B-46C7-BF10-5C833D2536D7}" presName="compNode" presStyleCnt="0"/>
      <dgm:spPr/>
    </dgm:pt>
    <dgm:pt modelId="{3EB746A1-62F7-43A9-B651-E6B905AE9428}" type="pres">
      <dgm:prSet presAssocID="{FE0A548E-B92B-46C7-BF10-5C833D2536D7}" presName="bkgdShape" presStyleLbl="node1" presStyleIdx="1" presStyleCnt="5"/>
      <dgm:spPr/>
      <dgm:t>
        <a:bodyPr/>
        <a:lstStyle/>
        <a:p>
          <a:endParaRPr lang="it-IT"/>
        </a:p>
      </dgm:t>
    </dgm:pt>
    <dgm:pt modelId="{94DF129F-A596-4AB6-A10C-174FC54FDE9D}" type="pres">
      <dgm:prSet presAssocID="{FE0A548E-B92B-46C7-BF10-5C833D2536D7}" presName="nodeTx" presStyleLbl="node1" presStyleIdx="1" presStyleCnt="5">
        <dgm:presLayoutVars>
          <dgm:bulletEnabled val="1"/>
        </dgm:presLayoutVars>
      </dgm:prSet>
      <dgm:spPr/>
      <dgm:t>
        <a:bodyPr/>
        <a:lstStyle/>
        <a:p>
          <a:endParaRPr lang="it-IT"/>
        </a:p>
      </dgm:t>
    </dgm:pt>
    <dgm:pt modelId="{737FB0DC-5CA7-4431-8E3E-023DFEB54F46}" type="pres">
      <dgm:prSet presAssocID="{FE0A548E-B92B-46C7-BF10-5C833D2536D7}" presName="invisiNode" presStyleLbl="node1" presStyleIdx="1" presStyleCnt="5"/>
      <dgm:spPr/>
    </dgm:pt>
    <dgm:pt modelId="{3FC42C85-52E8-4846-8845-09941D6747D9}" type="pres">
      <dgm:prSet presAssocID="{FE0A548E-B92B-46C7-BF10-5C833D2536D7}" presName="imagNode"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it-IT"/>
        </a:p>
      </dgm:t>
    </dgm:pt>
    <dgm:pt modelId="{C22489BC-C42A-4825-8635-04162DCDCEE0}" type="pres">
      <dgm:prSet presAssocID="{91176293-2AA8-425D-8692-9E238F7D82EE}" presName="sibTrans" presStyleLbl="sibTrans2D1" presStyleIdx="0" presStyleCnt="0"/>
      <dgm:spPr/>
      <dgm:t>
        <a:bodyPr/>
        <a:lstStyle/>
        <a:p>
          <a:endParaRPr lang="it-IT"/>
        </a:p>
      </dgm:t>
    </dgm:pt>
    <dgm:pt modelId="{14458A00-0D2B-4E39-B26C-D2FC41BA498D}" type="pres">
      <dgm:prSet presAssocID="{9E00B768-BFF0-4395-B9B6-E5BD058EEAB7}" presName="compNode" presStyleCnt="0"/>
      <dgm:spPr/>
    </dgm:pt>
    <dgm:pt modelId="{183F240C-37D5-4E88-82CB-2E78D5DB6D75}" type="pres">
      <dgm:prSet presAssocID="{9E00B768-BFF0-4395-B9B6-E5BD058EEAB7}" presName="bkgdShape" presStyleLbl="node1" presStyleIdx="2" presStyleCnt="5"/>
      <dgm:spPr/>
      <dgm:t>
        <a:bodyPr/>
        <a:lstStyle/>
        <a:p>
          <a:endParaRPr lang="it-IT"/>
        </a:p>
      </dgm:t>
    </dgm:pt>
    <dgm:pt modelId="{E6BD67DE-213E-49FC-A852-7E2CC41579A7}" type="pres">
      <dgm:prSet presAssocID="{9E00B768-BFF0-4395-B9B6-E5BD058EEAB7}" presName="nodeTx" presStyleLbl="node1" presStyleIdx="2" presStyleCnt="5">
        <dgm:presLayoutVars>
          <dgm:bulletEnabled val="1"/>
        </dgm:presLayoutVars>
      </dgm:prSet>
      <dgm:spPr/>
      <dgm:t>
        <a:bodyPr/>
        <a:lstStyle/>
        <a:p>
          <a:endParaRPr lang="it-IT"/>
        </a:p>
      </dgm:t>
    </dgm:pt>
    <dgm:pt modelId="{8349BB5E-D96A-4234-A35A-BA286A34D23E}" type="pres">
      <dgm:prSet presAssocID="{9E00B768-BFF0-4395-B9B6-E5BD058EEAB7}" presName="invisiNode" presStyleLbl="node1" presStyleIdx="2" presStyleCnt="5"/>
      <dgm:spPr/>
    </dgm:pt>
    <dgm:pt modelId="{CADFBFDA-1165-4403-A6E1-A54DBF03A7AA}" type="pres">
      <dgm:prSet presAssocID="{9E00B768-BFF0-4395-B9B6-E5BD058EEAB7}" presName="imagNode"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3000" r="-23000"/>
          </a:stretch>
        </a:blipFill>
      </dgm:spPr>
      <dgm:t>
        <a:bodyPr/>
        <a:lstStyle/>
        <a:p>
          <a:endParaRPr lang="it-IT"/>
        </a:p>
      </dgm:t>
    </dgm:pt>
    <dgm:pt modelId="{DF5BAC13-7F42-40D0-9AB2-136E2086F9A4}" type="pres">
      <dgm:prSet presAssocID="{24F635C3-9BE6-45B3-BE19-25946F8D7D78}" presName="sibTrans" presStyleLbl="sibTrans2D1" presStyleIdx="0" presStyleCnt="0"/>
      <dgm:spPr/>
      <dgm:t>
        <a:bodyPr/>
        <a:lstStyle/>
        <a:p>
          <a:endParaRPr lang="it-IT"/>
        </a:p>
      </dgm:t>
    </dgm:pt>
    <dgm:pt modelId="{1FE59EC3-8378-4D1C-96D0-7D2B5729C051}" type="pres">
      <dgm:prSet presAssocID="{359FA629-DFF0-4C9E-98F4-516346B4DA75}" presName="compNode" presStyleCnt="0"/>
      <dgm:spPr/>
    </dgm:pt>
    <dgm:pt modelId="{336E66D0-175E-4884-A5D2-C8DC688E4C5D}" type="pres">
      <dgm:prSet presAssocID="{359FA629-DFF0-4C9E-98F4-516346B4DA75}" presName="bkgdShape" presStyleLbl="node1" presStyleIdx="3" presStyleCnt="5"/>
      <dgm:spPr/>
      <dgm:t>
        <a:bodyPr/>
        <a:lstStyle/>
        <a:p>
          <a:endParaRPr lang="it-IT"/>
        </a:p>
      </dgm:t>
    </dgm:pt>
    <dgm:pt modelId="{6F3DB2E3-DEC8-45F7-8A2A-AA69F0F52B79}" type="pres">
      <dgm:prSet presAssocID="{359FA629-DFF0-4C9E-98F4-516346B4DA75}" presName="nodeTx" presStyleLbl="node1" presStyleIdx="3" presStyleCnt="5">
        <dgm:presLayoutVars>
          <dgm:bulletEnabled val="1"/>
        </dgm:presLayoutVars>
      </dgm:prSet>
      <dgm:spPr/>
      <dgm:t>
        <a:bodyPr/>
        <a:lstStyle/>
        <a:p>
          <a:endParaRPr lang="it-IT"/>
        </a:p>
      </dgm:t>
    </dgm:pt>
    <dgm:pt modelId="{17F8F61A-782F-48E8-983D-401CEE7FA2DF}" type="pres">
      <dgm:prSet presAssocID="{359FA629-DFF0-4C9E-98F4-516346B4DA75}" presName="invisiNode" presStyleLbl="node1" presStyleIdx="3" presStyleCnt="5"/>
      <dgm:spPr/>
    </dgm:pt>
    <dgm:pt modelId="{A2231064-8927-40FE-AE08-7984FD0CE5DE}" type="pres">
      <dgm:prSet presAssocID="{359FA629-DFF0-4C9E-98F4-516346B4DA75}" presName="imagNode"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t>
        <a:bodyPr/>
        <a:lstStyle/>
        <a:p>
          <a:endParaRPr lang="it-IT"/>
        </a:p>
      </dgm:t>
    </dgm:pt>
    <dgm:pt modelId="{17F06E5E-F742-4347-86E4-B3BF2F90C9AD}" type="pres">
      <dgm:prSet presAssocID="{F35A783A-DC25-4A3B-970A-105875888714}" presName="sibTrans" presStyleLbl="sibTrans2D1" presStyleIdx="0" presStyleCnt="0"/>
      <dgm:spPr/>
      <dgm:t>
        <a:bodyPr/>
        <a:lstStyle/>
        <a:p>
          <a:endParaRPr lang="it-IT"/>
        </a:p>
      </dgm:t>
    </dgm:pt>
    <dgm:pt modelId="{3E615D04-F510-46D7-9897-3ADAC15128F8}" type="pres">
      <dgm:prSet presAssocID="{C82D1F94-2E28-4B78-9F26-AD3F4B6D35B9}" presName="compNode" presStyleCnt="0"/>
      <dgm:spPr/>
    </dgm:pt>
    <dgm:pt modelId="{18137050-6BA3-4000-90DD-F27B17913FC2}" type="pres">
      <dgm:prSet presAssocID="{C82D1F94-2E28-4B78-9F26-AD3F4B6D35B9}" presName="bkgdShape" presStyleLbl="node1" presStyleIdx="4" presStyleCnt="5"/>
      <dgm:spPr/>
      <dgm:t>
        <a:bodyPr/>
        <a:lstStyle/>
        <a:p>
          <a:endParaRPr lang="it-IT"/>
        </a:p>
      </dgm:t>
    </dgm:pt>
    <dgm:pt modelId="{09D60574-FFEA-4DC2-9490-799159F22C7C}" type="pres">
      <dgm:prSet presAssocID="{C82D1F94-2E28-4B78-9F26-AD3F4B6D35B9}" presName="nodeTx" presStyleLbl="node1" presStyleIdx="4" presStyleCnt="5">
        <dgm:presLayoutVars>
          <dgm:bulletEnabled val="1"/>
        </dgm:presLayoutVars>
      </dgm:prSet>
      <dgm:spPr/>
      <dgm:t>
        <a:bodyPr/>
        <a:lstStyle/>
        <a:p>
          <a:endParaRPr lang="it-IT"/>
        </a:p>
      </dgm:t>
    </dgm:pt>
    <dgm:pt modelId="{53E6E528-3EDA-480A-BECA-CBAF522E30B3}" type="pres">
      <dgm:prSet presAssocID="{C82D1F94-2E28-4B78-9F26-AD3F4B6D35B9}" presName="invisiNode" presStyleLbl="node1" presStyleIdx="4" presStyleCnt="5"/>
      <dgm:spPr/>
    </dgm:pt>
    <dgm:pt modelId="{58094386-F70F-4494-ABBE-43FD66BD9D2A}" type="pres">
      <dgm:prSet presAssocID="{C82D1F94-2E28-4B78-9F26-AD3F4B6D35B9}" presName="imagNode"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t>
        <a:bodyPr/>
        <a:lstStyle/>
        <a:p>
          <a:endParaRPr lang="it-IT"/>
        </a:p>
      </dgm:t>
    </dgm:pt>
  </dgm:ptLst>
  <dgm:cxnLst>
    <dgm:cxn modelId="{4355FFA0-9F0B-4277-86E7-788881ACB97F}" type="presOf" srcId="{24F635C3-9BE6-45B3-BE19-25946F8D7D78}" destId="{DF5BAC13-7F42-40D0-9AB2-136E2086F9A4}" srcOrd="0" destOrd="0" presId="urn:microsoft.com/office/officeart/2005/8/layout/hList7#1"/>
    <dgm:cxn modelId="{A35FF9D8-4DB5-4110-AF2E-645CA6F5793E}" type="presOf" srcId="{D2A2BF34-D4EE-4484-ABF5-9941078861B4}" destId="{ED41713B-31F6-432D-9EE2-45BEC270B7DD}" srcOrd="0" destOrd="0" presId="urn:microsoft.com/office/officeart/2005/8/layout/hList7#1"/>
    <dgm:cxn modelId="{270E620F-63A0-40E6-9D15-7A665470C5B6}" type="presOf" srcId="{FE0A548E-B92B-46C7-BF10-5C833D2536D7}" destId="{3EB746A1-62F7-43A9-B651-E6B905AE9428}" srcOrd="0" destOrd="0" presId="urn:microsoft.com/office/officeart/2005/8/layout/hList7#1"/>
    <dgm:cxn modelId="{9632EE13-0258-4D58-ACAB-D78CB74D944E}" type="presOf" srcId="{92BF62EE-24E4-43DA-A792-0936242CB613}" destId="{1D21670D-E71B-463F-A2E3-16464291AF59}" srcOrd="1" destOrd="0" presId="urn:microsoft.com/office/officeart/2005/8/layout/hList7#1"/>
    <dgm:cxn modelId="{7CA3813F-1B95-4ED7-B57D-810D25ED5582}" type="presOf" srcId="{FE0A548E-B92B-46C7-BF10-5C833D2536D7}" destId="{94DF129F-A596-4AB6-A10C-174FC54FDE9D}" srcOrd="1" destOrd="0" presId="urn:microsoft.com/office/officeart/2005/8/layout/hList7#1"/>
    <dgm:cxn modelId="{26F00AD5-56B1-471A-B236-5E7A523B832E}" type="presOf" srcId="{C82D1F94-2E28-4B78-9F26-AD3F4B6D35B9}" destId="{18137050-6BA3-4000-90DD-F27B17913FC2}" srcOrd="0" destOrd="0" presId="urn:microsoft.com/office/officeart/2005/8/layout/hList7#1"/>
    <dgm:cxn modelId="{1E9BEA69-9381-4D97-BA0D-09B61E6DF2F0}" srcId="{D2A2BF34-D4EE-4484-ABF5-9941078861B4}" destId="{FE0A548E-B92B-46C7-BF10-5C833D2536D7}" srcOrd="1" destOrd="0" parTransId="{3BE55D6A-ABA0-4BAD-A83D-DE8477246C7D}" sibTransId="{91176293-2AA8-425D-8692-9E238F7D82EE}"/>
    <dgm:cxn modelId="{F7331456-551E-4466-9A67-80F97B471A39}" type="presOf" srcId="{92BF62EE-24E4-43DA-A792-0936242CB613}" destId="{AA30B196-AD04-4A6C-878E-071D125228C9}" srcOrd="0" destOrd="0" presId="urn:microsoft.com/office/officeart/2005/8/layout/hList7#1"/>
    <dgm:cxn modelId="{4FA5A7BC-15B6-4EEB-AD18-B73A5D1E0651}" type="presOf" srcId="{9E00B768-BFF0-4395-B9B6-E5BD058EEAB7}" destId="{183F240C-37D5-4E88-82CB-2E78D5DB6D75}" srcOrd="0" destOrd="0" presId="urn:microsoft.com/office/officeart/2005/8/layout/hList7#1"/>
    <dgm:cxn modelId="{020E3DED-BE4D-4FAB-922E-CD2E12F78D09}" type="presOf" srcId="{AA524F3E-A216-4140-8D15-832E4A9DAE60}" destId="{E2BD9FE0-03A5-41C7-BEF7-B9673357EF92}" srcOrd="0" destOrd="0" presId="urn:microsoft.com/office/officeart/2005/8/layout/hList7#1"/>
    <dgm:cxn modelId="{F4117881-5EC4-46D0-8172-747360383691}" type="presOf" srcId="{91176293-2AA8-425D-8692-9E238F7D82EE}" destId="{C22489BC-C42A-4825-8635-04162DCDCEE0}" srcOrd="0" destOrd="0" presId="urn:microsoft.com/office/officeart/2005/8/layout/hList7#1"/>
    <dgm:cxn modelId="{FC7183BB-089D-4377-90B7-612BDD638308}" srcId="{D2A2BF34-D4EE-4484-ABF5-9941078861B4}" destId="{9E00B768-BFF0-4395-B9B6-E5BD058EEAB7}" srcOrd="2" destOrd="0" parTransId="{2D318131-AEB0-423C-8BBD-3979AC3375FC}" sibTransId="{24F635C3-9BE6-45B3-BE19-25946F8D7D78}"/>
    <dgm:cxn modelId="{9FEF7463-18B5-42E4-A390-50B8DE7965F7}" type="presOf" srcId="{359FA629-DFF0-4C9E-98F4-516346B4DA75}" destId="{6F3DB2E3-DEC8-45F7-8A2A-AA69F0F52B79}" srcOrd="1" destOrd="0" presId="urn:microsoft.com/office/officeart/2005/8/layout/hList7#1"/>
    <dgm:cxn modelId="{E675F0F7-BD6C-493A-BA6C-3726E3776FFA}" type="presOf" srcId="{359FA629-DFF0-4C9E-98F4-516346B4DA75}" destId="{336E66D0-175E-4884-A5D2-C8DC688E4C5D}" srcOrd="0" destOrd="0" presId="urn:microsoft.com/office/officeart/2005/8/layout/hList7#1"/>
    <dgm:cxn modelId="{6C33D063-560C-4088-9592-19FB27213696}" srcId="{D2A2BF34-D4EE-4484-ABF5-9941078861B4}" destId="{92BF62EE-24E4-43DA-A792-0936242CB613}" srcOrd="0" destOrd="0" parTransId="{8083A2D9-F352-477E-8940-93D62FA8BD44}" sibTransId="{AA524F3E-A216-4140-8D15-832E4A9DAE60}"/>
    <dgm:cxn modelId="{5F06AA8A-990B-43BA-A239-6508C30DFB71}" srcId="{D2A2BF34-D4EE-4484-ABF5-9941078861B4}" destId="{C82D1F94-2E28-4B78-9F26-AD3F4B6D35B9}" srcOrd="4" destOrd="0" parTransId="{306394AC-FB6A-4724-8993-F3113945D7B9}" sibTransId="{16C3C40B-7B6F-43CD-A32A-C3CC6F8ECA01}"/>
    <dgm:cxn modelId="{748B467B-3C4D-4B4C-BDE3-D98AD1ABA730}" type="presOf" srcId="{C82D1F94-2E28-4B78-9F26-AD3F4B6D35B9}" destId="{09D60574-FFEA-4DC2-9490-799159F22C7C}" srcOrd="1" destOrd="0" presId="urn:microsoft.com/office/officeart/2005/8/layout/hList7#1"/>
    <dgm:cxn modelId="{3AD7024D-C39A-434E-AE8C-C2B82278208C}" srcId="{D2A2BF34-D4EE-4484-ABF5-9941078861B4}" destId="{359FA629-DFF0-4C9E-98F4-516346B4DA75}" srcOrd="3" destOrd="0" parTransId="{C053E9B9-9DD1-4827-A968-50F1A05D347A}" sibTransId="{F35A783A-DC25-4A3B-970A-105875888714}"/>
    <dgm:cxn modelId="{A1A2D873-45C9-437C-9947-7277608736E2}" type="presOf" srcId="{9E00B768-BFF0-4395-B9B6-E5BD058EEAB7}" destId="{E6BD67DE-213E-49FC-A852-7E2CC41579A7}" srcOrd="1" destOrd="0" presId="urn:microsoft.com/office/officeart/2005/8/layout/hList7#1"/>
    <dgm:cxn modelId="{32B2ADBE-38F7-4646-B4A7-6A5F122283ED}" type="presOf" srcId="{F35A783A-DC25-4A3B-970A-105875888714}" destId="{17F06E5E-F742-4347-86E4-B3BF2F90C9AD}" srcOrd="0" destOrd="0" presId="urn:microsoft.com/office/officeart/2005/8/layout/hList7#1"/>
    <dgm:cxn modelId="{F3518BF4-6798-419A-91AD-4BB82CAE0AE9}" type="presParOf" srcId="{ED41713B-31F6-432D-9EE2-45BEC270B7DD}" destId="{CB587E8E-2828-4BD2-BC7D-9AFD8B083255}" srcOrd="0" destOrd="0" presId="urn:microsoft.com/office/officeart/2005/8/layout/hList7#1"/>
    <dgm:cxn modelId="{A1FC9038-2223-4068-A3D0-C9416BEFC77C}" type="presParOf" srcId="{ED41713B-31F6-432D-9EE2-45BEC270B7DD}" destId="{52AF1D0B-69C5-4620-837E-0FF20E4331FB}" srcOrd="1" destOrd="0" presId="urn:microsoft.com/office/officeart/2005/8/layout/hList7#1"/>
    <dgm:cxn modelId="{7E96B6AB-BAB1-4FDE-9B72-3A000F49C6BC}" type="presParOf" srcId="{52AF1D0B-69C5-4620-837E-0FF20E4331FB}" destId="{3F344D0C-4CAF-47C2-9027-5900BED9E08A}" srcOrd="0" destOrd="0" presId="urn:microsoft.com/office/officeart/2005/8/layout/hList7#1"/>
    <dgm:cxn modelId="{A33635E9-D757-443C-9DE8-124A6E389FE9}" type="presParOf" srcId="{3F344D0C-4CAF-47C2-9027-5900BED9E08A}" destId="{AA30B196-AD04-4A6C-878E-071D125228C9}" srcOrd="0" destOrd="0" presId="urn:microsoft.com/office/officeart/2005/8/layout/hList7#1"/>
    <dgm:cxn modelId="{5A0916B9-839F-41A4-8226-900120CDE829}" type="presParOf" srcId="{3F344D0C-4CAF-47C2-9027-5900BED9E08A}" destId="{1D21670D-E71B-463F-A2E3-16464291AF59}" srcOrd="1" destOrd="0" presId="urn:microsoft.com/office/officeart/2005/8/layout/hList7#1"/>
    <dgm:cxn modelId="{D01677E6-0445-4B0F-8E29-365BDC91245E}" type="presParOf" srcId="{3F344D0C-4CAF-47C2-9027-5900BED9E08A}" destId="{25704D23-85D3-4CB7-999A-1F59B6B833B0}" srcOrd="2" destOrd="0" presId="urn:microsoft.com/office/officeart/2005/8/layout/hList7#1"/>
    <dgm:cxn modelId="{34F52959-F7D5-4C4B-8862-67D4BD7302A1}" type="presParOf" srcId="{3F344D0C-4CAF-47C2-9027-5900BED9E08A}" destId="{7D1E506D-A44E-4BAE-A67A-6525C7AC7037}" srcOrd="3" destOrd="0" presId="urn:microsoft.com/office/officeart/2005/8/layout/hList7#1"/>
    <dgm:cxn modelId="{5F35C7CD-2D0C-4F7A-AB80-351AEC7F0FB5}" type="presParOf" srcId="{52AF1D0B-69C5-4620-837E-0FF20E4331FB}" destId="{E2BD9FE0-03A5-41C7-BEF7-B9673357EF92}" srcOrd="1" destOrd="0" presId="urn:microsoft.com/office/officeart/2005/8/layout/hList7#1"/>
    <dgm:cxn modelId="{F4BCCB3F-E04B-497D-804D-9CFB77771F61}" type="presParOf" srcId="{52AF1D0B-69C5-4620-837E-0FF20E4331FB}" destId="{CB002775-4E61-4E26-AE29-CC8F82F0C930}" srcOrd="2" destOrd="0" presId="urn:microsoft.com/office/officeart/2005/8/layout/hList7#1"/>
    <dgm:cxn modelId="{789D2023-9769-4415-A42C-C4A0AB7CC680}" type="presParOf" srcId="{CB002775-4E61-4E26-AE29-CC8F82F0C930}" destId="{3EB746A1-62F7-43A9-B651-E6B905AE9428}" srcOrd="0" destOrd="0" presId="urn:microsoft.com/office/officeart/2005/8/layout/hList7#1"/>
    <dgm:cxn modelId="{7CD88D6B-6AAF-409F-BD9D-D4243793C1E3}" type="presParOf" srcId="{CB002775-4E61-4E26-AE29-CC8F82F0C930}" destId="{94DF129F-A596-4AB6-A10C-174FC54FDE9D}" srcOrd="1" destOrd="0" presId="urn:microsoft.com/office/officeart/2005/8/layout/hList7#1"/>
    <dgm:cxn modelId="{824B9C06-1B93-488C-8090-019B79EC8603}" type="presParOf" srcId="{CB002775-4E61-4E26-AE29-CC8F82F0C930}" destId="{737FB0DC-5CA7-4431-8E3E-023DFEB54F46}" srcOrd="2" destOrd="0" presId="urn:microsoft.com/office/officeart/2005/8/layout/hList7#1"/>
    <dgm:cxn modelId="{E7714341-2638-4AC4-838F-71BCC8722A4D}" type="presParOf" srcId="{CB002775-4E61-4E26-AE29-CC8F82F0C930}" destId="{3FC42C85-52E8-4846-8845-09941D6747D9}" srcOrd="3" destOrd="0" presId="urn:microsoft.com/office/officeart/2005/8/layout/hList7#1"/>
    <dgm:cxn modelId="{D801E4F7-9ADB-4F0E-BCE6-D07FCC422B6B}" type="presParOf" srcId="{52AF1D0B-69C5-4620-837E-0FF20E4331FB}" destId="{C22489BC-C42A-4825-8635-04162DCDCEE0}" srcOrd="3" destOrd="0" presId="urn:microsoft.com/office/officeart/2005/8/layout/hList7#1"/>
    <dgm:cxn modelId="{27A6E3F8-06B0-4F46-A77D-F1BB61F65B99}" type="presParOf" srcId="{52AF1D0B-69C5-4620-837E-0FF20E4331FB}" destId="{14458A00-0D2B-4E39-B26C-D2FC41BA498D}" srcOrd="4" destOrd="0" presId="urn:microsoft.com/office/officeart/2005/8/layout/hList7#1"/>
    <dgm:cxn modelId="{01CCA029-7C66-4F35-87EB-760A7D173FBC}" type="presParOf" srcId="{14458A00-0D2B-4E39-B26C-D2FC41BA498D}" destId="{183F240C-37D5-4E88-82CB-2E78D5DB6D75}" srcOrd="0" destOrd="0" presId="urn:microsoft.com/office/officeart/2005/8/layout/hList7#1"/>
    <dgm:cxn modelId="{B16FF119-CA68-4EAA-A639-EF735A49C4E1}" type="presParOf" srcId="{14458A00-0D2B-4E39-B26C-D2FC41BA498D}" destId="{E6BD67DE-213E-49FC-A852-7E2CC41579A7}" srcOrd="1" destOrd="0" presId="urn:microsoft.com/office/officeart/2005/8/layout/hList7#1"/>
    <dgm:cxn modelId="{C0B95062-0A7D-4C2A-89AC-D7F87B3E96E1}" type="presParOf" srcId="{14458A00-0D2B-4E39-B26C-D2FC41BA498D}" destId="{8349BB5E-D96A-4234-A35A-BA286A34D23E}" srcOrd="2" destOrd="0" presId="urn:microsoft.com/office/officeart/2005/8/layout/hList7#1"/>
    <dgm:cxn modelId="{2E421B17-3DD2-4900-98CB-8372E448B99A}" type="presParOf" srcId="{14458A00-0D2B-4E39-B26C-D2FC41BA498D}" destId="{CADFBFDA-1165-4403-A6E1-A54DBF03A7AA}" srcOrd="3" destOrd="0" presId="urn:microsoft.com/office/officeart/2005/8/layout/hList7#1"/>
    <dgm:cxn modelId="{3E5CB765-FBCF-402D-9F86-1596ED675453}" type="presParOf" srcId="{52AF1D0B-69C5-4620-837E-0FF20E4331FB}" destId="{DF5BAC13-7F42-40D0-9AB2-136E2086F9A4}" srcOrd="5" destOrd="0" presId="urn:microsoft.com/office/officeart/2005/8/layout/hList7#1"/>
    <dgm:cxn modelId="{FBA0DBD3-526F-4BF3-A805-3F21B956C89C}" type="presParOf" srcId="{52AF1D0B-69C5-4620-837E-0FF20E4331FB}" destId="{1FE59EC3-8378-4D1C-96D0-7D2B5729C051}" srcOrd="6" destOrd="0" presId="urn:microsoft.com/office/officeart/2005/8/layout/hList7#1"/>
    <dgm:cxn modelId="{D99E8273-A04E-4024-89C7-4609052CC57F}" type="presParOf" srcId="{1FE59EC3-8378-4D1C-96D0-7D2B5729C051}" destId="{336E66D0-175E-4884-A5D2-C8DC688E4C5D}" srcOrd="0" destOrd="0" presId="urn:microsoft.com/office/officeart/2005/8/layout/hList7#1"/>
    <dgm:cxn modelId="{1020E0B0-8A7F-47A5-9E95-EA89866E2300}" type="presParOf" srcId="{1FE59EC3-8378-4D1C-96D0-7D2B5729C051}" destId="{6F3DB2E3-DEC8-45F7-8A2A-AA69F0F52B79}" srcOrd="1" destOrd="0" presId="urn:microsoft.com/office/officeart/2005/8/layout/hList7#1"/>
    <dgm:cxn modelId="{5E81B5A7-2BE5-4742-8869-44FD574E21CE}" type="presParOf" srcId="{1FE59EC3-8378-4D1C-96D0-7D2B5729C051}" destId="{17F8F61A-782F-48E8-983D-401CEE7FA2DF}" srcOrd="2" destOrd="0" presId="urn:microsoft.com/office/officeart/2005/8/layout/hList7#1"/>
    <dgm:cxn modelId="{996002E9-041F-4DE4-9341-61370F80DE27}" type="presParOf" srcId="{1FE59EC3-8378-4D1C-96D0-7D2B5729C051}" destId="{A2231064-8927-40FE-AE08-7984FD0CE5DE}" srcOrd="3" destOrd="0" presId="urn:microsoft.com/office/officeart/2005/8/layout/hList7#1"/>
    <dgm:cxn modelId="{E5943295-3A54-4019-8D22-D5BEA17475B6}" type="presParOf" srcId="{52AF1D0B-69C5-4620-837E-0FF20E4331FB}" destId="{17F06E5E-F742-4347-86E4-B3BF2F90C9AD}" srcOrd="7" destOrd="0" presId="urn:microsoft.com/office/officeart/2005/8/layout/hList7#1"/>
    <dgm:cxn modelId="{B7F6D60F-DF94-4EBF-AD81-4FADE400AA94}" type="presParOf" srcId="{52AF1D0B-69C5-4620-837E-0FF20E4331FB}" destId="{3E615D04-F510-46D7-9897-3ADAC15128F8}" srcOrd="8" destOrd="0" presId="urn:microsoft.com/office/officeart/2005/8/layout/hList7#1"/>
    <dgm:cxn modelId="{EFD65525-236A-4B69-ADDD-8C7187CB7C32}" type="presParOf" srcId="{3E615D04-F510-46D7-9897-3ADAC15128F8}" destId="{18137050-6BA3-4000-90DD-F27B17913FC2}" srcOrd="0" destOrd="0" presId="urn:microsoft.com/office/officeart/2005/8/layout/hList7#1"/>
    <dgm:cxn modelId="{8536C678-678D-4861-B462-304617DFA8F9}" type="presParOf" srcId="{3E615D04-F510-46D7-9897-3ADAC15128F8}" destId="{09D60574-FFEA-4DC2-9490-799159F22C7C}" srcOrd="1" destOrd="0" presId="urn:microsoft.com/office/officeart/2005/8/layout/hList7#1"/>
    <dgm:cxn modelId="{C01DFF62-9FAA-4E6E-BF41-986DCFFE54FF}" type="presParOf" srcId="{3E615D04-F510-46D7-9897-3ADAC15128F8}" destId="{53E6E528-3EDA-480A-BECA-CBAF522E30B3}" srcOrd="2" destOrd="0" presId="urn:microsoft.com/office/officeart/2005/8/layout/hList7#1"/>
    <dgm:cxn modelId="{E80D8FBB-95DA-4CCF-8BB9-94EA66015AFE}" type="presParOf" srcId="{3E615D04-F510-46D7-9897-3ADAC15128F8}" destId="{58094386-F70F-4494-ABBE-43FD66BD9D2A}" srcOrd="3" destOrd="0" presId="urn:microsoft.com/office/officeart/2005/8/layout/hList7#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97B5B9-C0B2-458B-936B-3D17D9941E73}" type="doc">
      <dgm:prSet loTypeId="urn:microsoft.com/office/officeart/2005/8/layout/chevron2" loCatId="list" qsTypeId="urn:microsoft.com/office/officeart/2005/8/quickstyle/3d2#2" qsCatId="3D" csTypeId="urn:microsoft.com/office/officeart/2005/8/colors/accent2_4" csCatId="accent2" phldr="1"/>
      <dgm:spPr/>
      <dgm:t>
        <a:bodyPr/>
        <a:lstStyle/>
        <a:p>
          <a:endParaRPr lang="de-DE"/>
        </a:p>
      </dgm:t>
    </dgm:pt>
    <dgm:pt modelId="{B3A4FFF8-7054-40EA-BB4F-F5375E2DB6D8}">
      <dgm:prSet phldrT="[Text]" custT="1"/>
      <dgm:spPr/>
      <dgm:t>
        <a:bodyPr/>
        <a:lstStyle/>
        <a:p>
          <a:r>
            <a:rPr lang="vi-VN" sz="1400" b="0" i="0" dirty="0"/>
            <a:t>Taxa Portiţă</a:t>
          </a:r>
          <a:endParaRPr lang="de-DE" sz="1400" b="1" dirty="0">
            <a:latin typeface="+mn-lt"/>
          </a:endParaRPr>
        </a:p>
      </dgm:t>
    </dgm:pt>
    <dgm:pt modelId="{E7233075-4EA8-4612-9697-6304EE0E5040}" type="parTrans" cxnId="{EFE84722-7E1C-411F-9D8F-F12151ED8F7A}">
      <dgm:prSet/>
      <dgm:spPr/>
      <dgm:t>
        <a:bodyPr/>
        <a:lstStyle/>
        <a:p>
          <a:endParaRPr lang="de-DE"/>
        </a:p>
      </dgm:t>
    </dgm:pt>
    <dgm:pt modelId="{0BB7A1AE-328A-482B-9DDC-A9C62116C95E}" type="sibTrans" cxnId="{EFE84722-7E1C-411F-9D8F-F12151ED8F7A}">
      <dgm:prSet/>
      <dgm:spPr/>
      <dgm:t>
        <a:bodyPr/>
        <a:lstStyle/>
        <a:p>
          <a:endParaRPr lang="de-DE"/>
        </a:p>
      </dgm:t>
    </dgm:pt>
    <dgm:pt modelId="{D44F0049-8D24-4635-8C20-F707CCAF4386}">
      <dgm:prSet phldrT="[Text]" custT="1"/>
      <dgm:spPr/>
      <dgm:t>
        <a:bodyPr/>
        <a:lstStyle/>
        <a:p>
          <a:pPr>
            <a:lnSpc>
              <a:spcPct val="150000"/>
            </a:lnSpc>
          </a:pPr>
          <a:r>
            <a:rPr lang="vi-VN" sz="1200" b="0" i="0" dirty="0"/>
            <a:t>În acest scenariu, dvs. sau contabilul dvs. ați găsit o lacună fiscală legală, care vă permite să economisiți o sumă considerabilă de bani, totuși sunteți conștient că aceasta este pur și simplu o supraveghere de la biroul fiscal și dacă toate întreprinderile ar trebui să se răsfețe cu acest lucru, ar exista probleme considerabile pentru guvern. Cum îți iei decizia </a:t>
          </a:r>
          <a:r>
            <a:rPr lang="en-GB" sz="1200" dirty="0">
              <a:latin typeface="Arial" panose="020B0604020202020204" pitchFamily="34" charset="0"/>
              <a:cs typeface="Arial" panose="020B0604020202020204" pitchFamily="34" charset="0"/>
            </a:rPr>
            <a:t>?</a:t>
          </a:r>
          <a:endParaRPr lang="de-DE" sz="1200" dirty="0"/>
        </a:p>
      </dgm:t>
    </dgm:pt>
    <dgm:pt modelId="{9150581F-990A-414E-97DF-87927714C1ED}" type="parTrans" cxnId="{F9F4CF9B-D1F8-4D9A-B1B4-09A83280927B}">
      <dgm:prSet/>
      <dgm:spPr/>
      <dgm:t>
        <a:bodyPr/>
        <a:lstStyle/>
        <a:p>
          <a:endParaRPr lang="de-DE"/>
        </a:p>
      </dgm:t>
    </dgm:pt>
    <dgm:pt modelId="{EA8FBBB3-A95F-4C8B-8607-F1FB36D092CC}" type="sibTrans" cxnId="{F9F4CF9B-D1F8-4D9A-B1B4-09A83280927B}">
      <dgm:prSet/>
      <dgm:spPr/>
      <dgm:t>
        <a:bodyPr/>
        <a:lstStyle/>
        <a:p>
          <a:endParaRPr lang="de-DE"/>
        </a:p>
      </dgm:t>
    </dgm:pt>
    <dgm:pt modelId="{A8AF98AE-025F-4A31-B40B-4B082BDF6C98}">
      <dgm:prSet phldrT="[Text]"/>
      <dgm:spPr/>
      <dgm:t>
        <a:bodyPr/>
        <a:lstStyle/>
        <a:p>
          <a:r>
            <a:rPr lang="ro-RO" b="0" i="0" dirty="0"/>
            <a:t>Investitor Scandal </a:t>
          </a:r>
          <a:endParaRPr lang="de-DE" dirty="0"/>
        </a:p>
      </dgm:t>
    </dgm:pt>
    <dgm:pt modelId="{A4E1C6BD-95D7-4BD9-A8DF-A1CF1BD3EB66}" type="parTrans" cxnId="{98823657-CE35-40F4-9A73-BEA9934D74DF}">
      <dgm:prSet/>
      <dgm:spPr/>
      <dgm:t>
        <a:bodyPr/>
        <a:lstStyle/>
        <a:p>
          <a:endParaRPr lang="de-DE"/>
        </a:p>
      </dgm:t>
    </dgm:pt>
    <dgm:pt modelId="{4994123C-C9B0-41DA-B5E5-0EA054DC4CE8}" type="sibTrans" cxnId="{98823657-CE35-40F4-9A73-BEA9934D74DF}">
      <dgm:prSet/>
      <dgm:spPr/>
      <dgm:t>
        <a:bodyPr/>
        <a:lstStyle/>
        <a:p>
          <a:endParaRPr lang="de-DE"/>
        </a:p>
      </dgm:t>
    </dgm:pt>
    <dgm:pt modelId="{690B74C3-3F76-485A-8166-9E0A2CA75EF9}">
      <dgm:prSet phldrT="[Text]" custT="1"/>
      <dgm:spPr/>
      <dgm:t>
        <a:bodyPr/>
        <a:lstStyle/>
        <a:p>
          <a:pPr>
            <a:lnSpc>
              <a:spcPct val="150000"/>
            </a:lnSpc>
          </a:pPr>
          <a:r>
            <a:rPr lang="vi-VN" sz="1200" b="0" i="0" dirty="0"/>
            <a:t>În acest scenariu, unul dintre investitorii dvs. principali este implicat într-un scandal etic. Sunteți conștient de faptul că, fără investiția sa, compania dvs. va suferi foarte mult, totuși, scandalul în care este implicat merge împotriva a tot ceea ce reprezentați (o situație respingătoare). Cum îți iei decizia </a:t>
          </a:r>
          <a:r>
            <a:rPr lang="en-GB" sz="1200" dirty="0">
              <a:latin typeface="Arial" panose="020B0604020202020204" pitchFamily="34" charset="0"/>
              <a:cs typeface="Arial" panose="020B0604020202020204" pitchFamily="34" charset="0"/>
            </a:rPr>
            <a:t>?</a:t>
          </a:r>
          <a:endParaRPr lang="de-DE" sz="1200" dirty="0"/>
        </a:p>
      </dgm:t>
    </dgm:pt>
    <dgm:pt modelId="{0201C5E0-6003-49BE-892C-80E0D61705CF}" type="parTrans" cxnId="{8777D01F-FD6A-488A-87FA-679B5712CE7C}">
      <dgm:prSet/>
      <dgm:spPr/>
      <dgm:t>
        <a:bodyPr/>
        <a:lstStyle/>
        <a:p>
          <a:endParaRPr lang="de-DE"/>
        </a:p>
      </dgm:t>
    </dgm:pt>
    <dgm:pt modelId="{F6F1F6C8-53E0-4FCE-85BF-EC99C5815E4B}" type="sibTrans" cxnId="{8777D01F-FD6A-488A-87FA-679B5712CE7C}">
      <dgm:prSet/>
      <dgm:spPr/>
      <dgm:t>
        <a:bodyPr/>
        <a:lstStyle/>
        <a:p>
          <a:endParaRPr lang="de-DE"/>
        </a:p>
      </dgm:t>
    </dgm:pt>
    <dgm:pt modelId="{4DEA949E-2F23-4160-8E95-3AB4990D6893}">
      <dgm:prSet phldrT="[Text]"/>
      <dgm:spPr/>
      <dgm:t>
        <a:bodyPr/>
        <a:lstStyle/>
        <a:p>
          <a:r>
            <a:rPr lang="ro-RO" b="0" i="0" dirty="0"/>
            <a:t>Angajați și probleme financiare</a:t>
          </a:r>
          <a:endParaRPr lang="en-GB" noProof="0" dirty="0"/>
        </a:p>
      </dgm:t>
    </dgm:pt>
    <dgm:pt modelId="{D27DF789-0CE0-4546-B2A2-BCD6895C759E}" type="parTrans" cxnId="{395C3156-045A-4361-B7BF-C1E8CFB11BEB}">
      <dgm:prSet/>
      <dgm:spPr/>
      <dgm:t>
        <a:bodyPr/>
        <a:lstStyle/>
        <a:p>
          <a:endParaRPr lang="de-DE"/>
        </a:p>
      </dgm:t>
    </dgm:pt>
    <dgm:pt modelId="{7D87BC40-59BA-4774-AA75-F5351253A264}" type="sibTrans" cxnId="{395C3156-045A-4361-B7BF-C1E8CFB11BEB}">
      <dgm:prSet/>
      <dgm:spPr/>
      <dgm:t>
        <a:bodyPr/>
        <a:lstStyle/>
        <a:p>
          <a:endParaRPr lang="de-DE"/>
        </a:p>
      </dgm:t>
    </dgm:pt>
    <dgm:pt modelId="{CEA1A4C5-CD7A-4BC9-A3C9-B7A6FBE5AEE4}">
      <dgm:prSet phldrT="[Text]" custT="1"/>
      <dgm:spPr/>
      <dgm:t>
        <a:bodyPr/>
        <a:lstStyle/>
        <a:p>
          <a:pPr>
            <a:lnSpc>
              <a:spcPct val="150000"/>
            </a:lnSpc>
          </a:pPr>
          <a:r>
            <a:rPr lang="vi-VN" sz="1200" b="0" i="0" dirty="0"/>
            <a:t>În acest scenariu vă confruntați cu dificultăți financiare care amenință să vă falimenteze afacerea, cu toate acestea rezultatul este incert. Sunteți conștient că, dacă comunicați aceste probleme angajaților dvs., puteți risca să</a:t>
          </a:r>
          <a:r>
            <a:rPr lang="en-US" sz="1200" b="0" i="0" dirty="0"/>
            <a:t>-</a:t>
          </a:r>
          <a:r>
            <a:rPr lang="en-US" sz="1200" b="0" i="0" dirty="0" err="1"/>
            <a:t>i</a:t>
          </a:r>
          <a:r>
            <a:rPr lang="vi-VN" sz="1200" b="0" i="0" dirty="0"/>
            <a:t> pierdeți, totuși sunteți conștienți și de obligația dvs. față de bunăstarea lor și că, dacă nu comunicați această problemă, puteți pune în pericol situația lor financiară. Cum îți iei decizia</a:t>
          </a:r>
          <a:r>
            <a:rPr lang="en-GB" sz="1200" noProof="0" dirty="0">
              <a:effectLst/>
              <a:latin typeface="Arial" panose="020B0604020202020204" pitchFamily="34" charset="0"/>
              <a:cs typeface="Arial" panose="020B0604020202020204" pitchFamily="34" charset="0"/>
            </a:rPr>
            <a:t>?</a:t>
          </a:r>
          <a:endParaRPr lang="en-GB" sz="1200" noProof="0" dirty="0"/>
        </a:p>
      </dgm:t>
    </dgm:pt>
    <dgm:pt modelId="{BC6F14F2-DB8F-4EB8-B35B-0BF2614EC687}" type="parTrans" cxnId="{A1E4BB4B-C105-4ACB-AA6A-4B6A28D1D395}">
      <dgm:prSet/>
      <dgm:spPr/>
      <dgm:t>
        <a:bodyPr/>
        <a:lstStyle/>
        <a:p>
          <a:endParaRPr lang="de-DE"/>
        </a:p>
      </dgm:t>
    </dgm:pt>
    <dgm:pt modelId="{E3B42F9C-DA9C-410B-BA18-5F11A3788E18}" type="sibTrans" cxnId="{A1E4BB4B-C105-4ACB-AA6A-4B6A28D1D395}">
      <dgm:prSet/>
      <dgm:spPr/>
      <dgm:t>
        <a:bodyPr/>
        <a:lstStyle/>
        <a:p>
          <a:endParaRPr lang="de-DE"/>
        </a:p>
      </dgm:t>
    </dgm:pt>
    <dgm:pt modelId="{A982DCF7-231F-4A5F-8348-A120FF2F3493}" type="pres">
      <dgm:prSet presAssocID="{F797B5B9-C0B2-458B-936B-3D17D9941E73}" presName="linearFlow" presStyleCnt="0">
        <dgm:presLayoutVars>
          <dgm:dir/>
          <dgm:animLvl val="lvl"/>
          <dgm:resizeHandles val="exact"/>
        </dgm:presLayoutVars>
      </dgm:prSet>
      <dgm:spPr/>
      <dgm:t>
        <a:bodyPr/>
        <a:lstStyle/>
        <a:p>
          <a:endParaRPr lang="it-IT"/>
        </a:p>
      </dgm:t>
    </dgm:pt>
    <dgm:pt modelId="{F195E98A-C9CE-43AC-A5A7-AB21848025AD}" type="pres">
      <dgm:prSet presAssocID="{B3A4FFF8-7054-40EA-BB4F-F5375E2DB6D8}" presName="composite" presStyleCnt="0"/>
      <dgm:spPr/>
    </dgm:pt>
    <dgm:pt modelId="{09898127-F6CB-4B57-809D-12695A910BE4}" type="pres">
      <dgm:prSet presAssocID="{B3A4FFF8-7054-40EA-BB4F-F5375E2DB6D8}" presName="parentText" presStyleLbl="alignNode1" presStyleIdx="0" presStyleCnt="3" custLinFactNeighborX="3073" custLinFactNeighborY="-160">
        <dgm:presLayoutVars>
          <dgm:chMax val="1"/>
          <dgm:bulletEnabled val="1"/>
        </dgm:presLayoutVars>
      </dgm:prSet>
      <dgm:spPr/>
      <dgm:t>
        <a:bodyPr/>
        <a:lstStyle/>
        <a:p>
          <a:endParaRPr lang="it-IT"/>
        </a:p>
      </dgm:t>
    </dgm:pt>
    <dgm:pt modelId="{9B46026A-620C-4035-99B4-348F1705FFD8}" type="pres">
      <dgm:prSet presAssocID="{B3A4FFF8-7054-40EA-BB4F-F5375E2DB6D8}" presName="descendantText" presStyleLbl="alignAcc1" presStyleIdx="0" presStyleCnt="3" custScaleY="93452" custLinFactNeighborX="615" custLinFactNeighborY="3462">
        <dgm:presLayoutVars>
          <dgm:bulletEnabled val="1"/>
        </dgm:presLayoutVars>
      </dgm:prSet>
      <dgm:spPr/>
      <dgm:t>
        <a:bodyPr/>
        <a:lstStyle/>
        <a:p>
          <a:endParaRPr lang="it-IT"/>
        </a:p>
      </dgm:t>
    </dgm:pt>
    <dgm:pt modelId="{C3228762-9E40-4E1E-BAFA-B61B0D673416}" type="pres">
      <dgm:prSet presAssocID="{0BB7A1AE-328A-482B-9DDC-A9C62116C95E}" presName="sp" presStyleCnt="0"/>
      <dgm:spPr/>
    </dgm:pt>
    <dgm:pt modelId="{91D7A89E-B19D-4848-BB16-D87A5B96D524}" type="pres">
      <dgm:prSet presAssocID="{A8AF98AE-025F-4A31-B40B-4B082BDF6C98}" presName="composite" presStyleCnt="0"/>
      <dgm:spPr/>
    </dgm:pt>
    <dgm:pt modelId="{8B7D2AA7-AF4E-40D8-949D-EB722E2AEB40}" type="pres">
      <dgm:prSet presAssocID="{A8AF98AE-025F-4A31-B40B-4B082BDF6C98}" presName="parentText" presStyleLbl="alignNode1" presStyleIdx="1" presStyleCnt="3" custLinFactNeighborX="3073" custLinFactNeighborY="-22033">
        <dgm:presLayoutVars>
          <dgm:chMax val="1"/>
          <dgm:bulletEnabled val="1"/>
        </dgm:presLayoutVars>
      </dgm:prSet>
      <dgm:spPr/>
      <dgm:t>
        <a:bodyPr/>
        <a:lstStyle/>
        <a:p>
          <a:endParaRPr lang="it-IT"/>
        </a:p>
      </dgm:t>
    </dgm:pt>
    <dgm:pt modelId="{E2B00243-AFB3-40BD-9107-D0308A4804EE}" type="pres">
      <dgm:prSet presAssocID="{A8AF98AE-025F-4A31-B40B-4B082BDF6C98}" presName="descendantText" presStyleLbl="alignAcc1" presStyleIdx="1" presStyleCnt="3" custScaleY="100000" custLinFactNeighborX="615" custLinFactNeighborY="-26521">
        <dgm:presLayoutVars>
          <dgm:bulletEnabled val="1"/>
        </dgm:presLayoutVars>
      </dgm:prSet>
      <dgm:spPr/>
      <dgm:t>
        <a:bodyPr/>
        <a:lstStyle/>
        <a:p>
          <a:endParaRPr lang="it-IT"/>
        </a:p>
      </dgm:t>
    </dgm:pt>
    <dgm:pt modelId="{E6C4BCFE-8E7F-4C77-8F72-16704842D78E}" type="pres">
      <dgm:prSet presAssocID="{4994123C-C9B0-41DA-B5E5-0EA054DC4CE8}" presName="sp" presStyleCnt="0"/>
      <dgm:spPr/>
    </dgm:pt>
    <dgm:pt modelId="{4D5B864E-ED59-4C21-80C3-F4B1A08DB9BE}" type="pres">
      <dgm:prSet presAssocID="{4DEA949E-2F23-4160-8E95-3AB4990D6893}" presName="composite" presStyleCnt="0"/>
      <dgm:spPr/>
    </dgm:pt>
    <dgm:pt modelId="{EA16666A-ECD8-4A6C-8B18-91482794CB28}" type="pres">
      <dgm:prSet presAssocID="{4DEA949E-2F23-4160-8E95-3AB4990D6893}" presName="parentText" presStyleLbl="alignNode1" presStyleIdx="2" presStyleCnt="3" custLinFactNeighborX="3073" custLinFactNeighborY="-43966">
        <dgm:presLayoutVars>
          <dgm:chMax val="1"/>
          <dgm:bulletEnabled val="1"/>
        </dgm:presLayoutVars>
      </dgm:prSet>
      <dgm:spPr/>
      <dgm:t>
        <a:bodyPr/>
        <a:lstStyle/>
        <a:p>
          <a:endParaRPr lang="it-IT"/>
        </a:p>
      </dgm:t>
    </dgm:pt>
    <dgm:pt modelId="{97F2004F-5D73-4F7F-8952-49DB43FEE24D}" type="pres">
      <dgm:prSet presAssocID="{4DEA949E-2F23-4160-8E95-3AB4990D6893}" presName="descendantText" presStyleLbl="alignAcc1" presStyleIdx="2" presStyleCnt="3" custLinFactNeighborX="615" custLinFactNeighborY="-55874">
        <dgm:presLayoutVars>
          <dgm:bulletEnabled val="1"/>
        </dgm:presLayoutVars>
      </dgm:prSet>
      <dgm:spPr/>
      <dgm:t>
        <a:bodyPr/>
        <a:lstStyle/>
        <a:p>
          <a:endParaRPr lang="it-IT"/>
        </a:p>
      </dgm:t>
    </dgm:pt>
  </dgm:ptLst>
  <dgm:cxnLst>
    <dgm:cxn modelId="{8777D01F-FD6A-488A-87FA-679B5712CE7C}" srcId="{A8AF98AE-025F-4A31-B40B-4B082BDF6C98}" destId="{690B74C3-3F76-485A-8166-9E0A2CA75EF9}" srcOrd="0" destOrd="0" parTransId="{0201C5E0-6003-49BE-892C-80E0D61705CF}" sibTransId="{F6F1F6C8-53E0-4FCE-85BF-EC99C5815E4B}"/>
    <dgm:cxn modelId="{1C7BDC30-96F7-4657-A28C-80CF36E2E083}" type="presOf" srcId="{4DEA949E-2F23-4160-8E95-3AB4990D6893}" destId="{EA16666A-ECD8-4A6C-8B18-91482794CB28}" srcOrd="0" destOrd="0" presId="urn:microsoft.com/office/officeart/2005/8/layout/chevron2"/>
    <dgm:cxn modelId="{E6C131E1-570A-421B-92D6-D10D6C6CE4DF}" type="presOf" srcId="{A8AF98AE-025F-4A31-B40B-4B082BDF6C98}" destId="{8B7D2AA7-AF4E-40D8-949D-EB722E2AEB40}" srcOrd="0" destOrd="0" presId="urn:microsoft.com/office/officeart/2005/8/layout/chevron2"/>
    <dgm:cxn modelId="{A1E4BB4B-C105-4ACB-AA6A-4B6A28D1D395}" srcId="{4DEA949E-2F23-4160-8E95-3AB4990D6893}" destId="{CEA1A4C5-CD7A-4BC9-A3C9-B7A6FBE5AEE4}" srcOrd="0" destOrd="0" parTransId="{BC6F14F2-DB8F-4EB8-B35B-0BF2614EC687}" sibTransId="{E3B42F9C-DA9C-410B-BA18-5F11A3788E18}"/>
    <dgm:cxn modelId="{98823657-CE35-40F4-9A73-BEA9934D74DF}" srcId="{F797B5B9-C0B2-458B-936B-3D17D9941E73}" destId="{A8AF98AE-025F-4A31-B40B-4B082BDF6C98}" srcOrd="1" destOrd="0" parTransId="{A4E1C6BD-95D7-4BD9-A8DF-A1CF1BD3EB66}" sibTransId="{4994123C-C9B0-41DA-B5E5-0EA054DC4CE8}"/>
    <dgm:cxn modelId="{5E355B06-6AE3-4E97-9CBC-F970427E326F}" type="presOf" srcId="{690B74C3-3F76-485A-8166-9E0A2CA75EF9}" destId="{E2B00243-AFB3-40BD-9107-D0308A4804EE}" srcOrd="0" destOrd="0" presId="urn:microsoft.com/office/officeart/2005/8/layout/chevron2"/>
    <dgm:cxn modelId="{F9F4CF9B-D1F8-4D9A-B1B4-09A83280927B}" srcId="{B3A4FFF8-7054-40EA-BB4F-F5375E2DB6D8}" destId="{D44F0049-8D24-4635-8C20-F707CCAF4386}" srcOrd="0" destOrd="0" parTransId="{9150581F-990A-414E-97DF-87927714C1ED}" sibTransId="{EA8FBBB3-A95F-4C8B-8607-F1FB36D092CC}"/>
    <dgm:cxn modelId="{663C9B8A-EC2B-4621-A631-38BDB97CDD82}" type="presOf" srcId="{B3A4FFF8-7054-40EA-BB4F-F5375E2DB6D8}" destId="{09898127-F6CB-4B57-809D-12695A910BE4}" srcOrd="0" destOrd="0" presId="urn:microsoft.com/office/officeart/2005/8/layout/chevron2"/>
    <dgm:cxn modelId="{EFE84722-7E1C-411F-9D8F-F12151ED8F7A}" srcId="{F797B5B9-C0B2-458B-936B-3D17D9941E73}" destId="{B3A4FFF8-7054-40EA-BB4F-F5375E2DB6D8}" srcOrd="0" destOrd="0" parTransId="{E7233075-4EA8-4612-9697-6304EE0E5040}" sibTransId="{0BB7A1AE-328A-482B-9DDC-A9C62116C95E}"/>
    <dgm:cxn modelId="{395C3156-045A-4361-B7BF-C1E8CFB11BEB}" srcId="{F797B5B9-C0B2-458B-936B-3D17D9941E73}" destId="{4DEA949E-2F23-4160-8E95-3AB4990D6893}" srcOrd="2" destOrd="0" parTransId="{D27DF789-0CE0-4546-B2A2-BCD6895C759E}" sibTransId="{7D87BC40-59BA-4774-AA75-F5351253A264}"/>
    <dgm:cxn modelId="{0A11542D-0DDE-4999-9DF3-67888F036FB7}" type="presOf" srcId="{F797B5B9-C0B2-458B-936B-3D17D9941E73}" destId="{A982DCF7-231F-4A5F-8348-A120FF2F3493}" srcOrd="0" destOrd="0" presId="urn:microsoft.com/office/officeart/2005/8/layout/chevron2"/>
    <dgm:cxn modelId="{CC31AA0A-96E0-4561-9020-670C71D6DAD6}" type="presOf" srcId="{CEA1A4C5-CD7A-4BC9-A3C9-B7A6FBE5AEE4}" destId="{97F2004F-5D73-4F7F-8952-49DB43FEE24D}" srcOrd="0" destOrd="0" presId="urn:microsoft.com/office/officeart/2005/8/layout/chevron2"/>
    <dgm:cxn modelId="{452DE02C-745B-4C6C-8293-EC821232A88B}" type="presOf" srcId="{D44F0049-8D24-4635-8C20-F707CCAF4386}" destId="{9B46026A-620C-4035-99B4-348F1705FFD8}" srcOrd="0" destOrd="0" presId="urn:microsoft.com/office/officeart/2005/8/layout/chevron2"/>
    <dgm:cxn modelId="{C49A5DC1-553B-4C62-B88F-157A2811F0E4}" type="presParOf" srcId="{A982DCF7-231F-4A5F-8348-A120FF2F3493}" destId="{F195E98A-C9CE-43AC-A5A7-AB21848025AD}" srcOrd="0" destOrd="0" presId="urn:microsoft.com/office/officeart/2005/8/layout/chevron2"/>
    <dgm:cxn modelId="{FC694080-B25B-46C2-88AC-ACBF53C5EA39}" type="presParOf" srcId="{F195E98A-C9CE-43AC-A5A7-AB21848025AD}" destId="{09898127-F6CB-4B57-809D-12695A910BE4}" srcOrd="0" destOrd="0" presId="urn:microsoft.com/office/officeart/2005/8/layout/chevron2"/>
    <dgm:cxn modelId="{EF052B21-83C6-4EBC-BABE-A9FEF6EF10E8}" type="presParOf" srcId="{F195E98A-C9CE-43AC-A5A7-AB21848025AD}" destId="{9B46026A-620C-4035-99B4-348F1705FFD8}" srcOrd="1" destOrd="0" presId="urn:microsoft.com/office/officeart/2005/8/layout/chevron2"/>
    <dgm:cxn modelId="{5B335C7E-4458-4E37-8AAC-70BBA02E17B0}" type="presParOf" srcId="{A982DCF7-231F-4A5F-8348-A120FF2F3493}" destId="{C3228762-9E40-4E1E-BAFA-B61B0D673416}" srcOrd="1" destOrd="0" presId="urn:microsoft.com/office/officeart/2005/8/layout/chevron2"/>
    <dgm:cxn modelId="{0136740E-6C08-46F0-809E-1A91AD13ECA8}" type="presParOf" srcId="{A982DCF7-231F-4A5F-8348-A120FF2F3493}" destId="{91D7A89E-B19D-4848-BB16-D87A5B96D524}" srcOrd="2" destOrd="0" presId="urn:microsoft.com/office/officeart/2005/8/layout/chevron2"/>
    <dgm:cxn modelId="{BD3A6A3F-6813-4605-B23A-3C145A79B6FE}" type="presParOf" srcId="{91D7A89E-B19D-4848-BB16-D87A5B96D524}" destId="{8B7D2AA7-AF4E-40D8-949D-EB722E2AEB40}" srcOrd="0" destOrd="0" presId="urn:microsoft.com/office/officeart/2005/8/layout/chevron2"/>
    <dgm:cxn modelId="{9D9D3C58-66B7-4147-9206-8192F8CC4C6D}" type="presParOf" srcId="{91D7A89E-B19D-4848-BB16-D87A5B96D524}" destId="{E2B00243-AFB3-40BD-9107-D0308A4804EE}" srcOrd="1" destOrd="0" presId="urn:microsoft.com/office/officeart/2005/8/layout/chevron2"/>
    <dgm:cxn modelId="{0ECB1401-77F4-451B-9198-5B9DD5BA6748}" type="presParOf" srcId="{A982DCF7-231F-4A5F-8348-A120FF2F3493}" destId="{E6C4BCFE-8E7F-4C77-8F72-16704842D78E}" srcOrd="3" destOrd="0" presId="urn:microsoft.com/office/officeart/2005/8/layout/chevron2"/>
    <dgm:cxn modelId="{980C547C-11F0-43E1-B0E9-1B31F41B8BE4}" type="presParOf" srcId="{A982DCF7-231F-4A5F-8348-A120FF2F3493}" destId="{4D5B864E-ED59-4C21-80C3-F4B1A08DB9BE}" srcOrd="4" destOrd="0" presId="urn:microsoft.com/office/officeart/2005/8/layout/chevron2"/>
    <dgm:cxn modelId="{08C68C95-34A8-469D-9391-7437282DE4F2}" type="presParOf" srcId="{4D5B864E-ED59-4C21-80C3-F4B1A08DB9BE}" destId="{EA16666A-ECD8-4A6C-8B18-91482794CB28}" srcOrd="0" destOrd="0" presId="urn:microsoft.com/office/officeart/2005/8/layout/chevron2"/>
    <dgm:cxn modelId="{270D5622-B4CD-4A5C-96C4-B6D613BAB6C3}" type="presParOf" srcId="{4D5B864E-ED59-4C21-80C3-F4B1A08DB9BE}" destId="{97F2004F-5D73-4F7F-8952-49DB43FEE24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ACA56D-E1AE-4A5D-B362-6CF8BDFE4B39}" type="doc">
      <dgm:prSet loTypeId="urn:microsoft.com/office/officeart/2005/8/layout/orgChart1" loCatId="hierarchy" qsTypeId="urn:microsoft.com/office/officeart/2005/8/quickstyle/3d3" qsCatId="3D" csTypeId="urn:microsoft.com/office/officeart/2005/8/colors/accent2_3" csCatId="accent2" phldr="1"/>
      <dgm:spPr/>
      <dgm:t>
        <a:bodyPr/>
        <a:lstStyle/>
        <a:p>
          <a:endParaRPr lang="de-DE"/>
        </a:p>
      </dgm:t>
    </dgm:pt>
    <dgm:pt modelId="{C1AFC837-7414-4979-A375-048112BE02DF}">
      <dgm:prSet phldrT="[Text]" custT="1"/>
      <dgm:spPr/>
      <dgm:t>
        <a:bodyPr/>
        <a:lstStyle/>
        <a:p>
          <a:r>
            <a:rPr lang="en-GB" sz="1200" b="1" noProof="0">
              <a:latin typeface="Arial" panose="020B0604020202020204" pitchFamily="34" charset="0"/>
              <a:cs typeface="Arial" panose="020B0604020202020204" pitchFamily="34" charset="0"/>
            </a:rPr>
            <a:t>Ethical dilemma </a:t>
          </a:r>
          <a:r>
            <a:rPr lang="en-GB" sz="1200" b="1" noProof="0" dirty="0">
              <a:latin typeface="Arial" panose="020B0604020202020204" pitchFamily="34" charset="0"/>
              <a:cs typeface="Arial" panose="020B0604020202020204" pitchFamily="34" charset="0"/>
            </a:rPr>
            <a:t>interview</a:t>
          </a:r>
        </a:p>
      </dgm:t>
    </dgm:pt>
    <dgm:pt modelId="{31BF05C6-C6A2-446F-A378-CE470FD4DAE5}" type="parTrans" cxnId="{7A946B62-A47A-4310-AD40-3089E3BA46DF}">
      <dgm:prSet/>
      <dgm:spPr/>
      <dgm:t>
        <a:bodyPr/>
        <a:lstStyle/>
        <a:p>
          <a:endParaRPr lang="en-GB" sz="1600" b="0" noProof="0" dirty="0">
            <a:latin typeface="Arial" panose="020B0604020202020204" pitchFamily="34" charset="0"/>
            <a:cs typeface="Arial" panose="020B0604020202020204" pitchFamily="34" charset="0"/>
          </a:endParaRPr>
        </a:p>
      </dgm:t>
    </dgm:pt>
    <dgm:pt modelId="{452ACD2A-5830-4CD9-9D80-B1DFF4141232}" type="sibTrans" cxnId="{7A946B62-A47A-4310-AD40-3089E3BA46DF}">
      <dgm:prSet/>
      <dgm:spPr/>
      <dgm:t>
        <a:bodyPr/>
        <a:lstStyle/>
        <a:p>
          <a:endParaRPr lang="en-GB" sz="1600" b="0" noProof="0" dirty="0">
            <a:latin typeface="Arial" panose="020B0604020202020204" pitchFamily="34" charset="0"/>
            <a:cs typeface="Arial" panose="020B0604020202020204" pitchFamily="34" charset="0"/>
          </a:endParaRPr>
        </a:p>
      </dgm:t>
    </dgm:pt>
    <dgm:pt modelId="{F73DEF4F-D3EA-47C2-8ADA-2B715E7E0F45}">
      <dgm:prSet phldrT="[Text]" custT="1"/>
      <dgm:spPr/>
      <dgm:t>
        <a:bodyPr/>
        <a:lstStyle/>
        <a:p>
          <a:r>
            <a:rPr lang="en-GB" sz="1200" b="0" noProof="0" dirty="0">
              <a:latin typeface="Arial" panose="020B0604020202020204" pitchFamily="34" charset="0"/>
              <a:cs typeface="Arial" panose="020B0604020202020204" pitchFamily="34" charset="0"/>
            </a:rPr>
            <a:t>Has this ever happened?</a:t>
          </a:r>
        </a:p>
      </dgm:t>
    </dgm:pt>
    <dgm:pt modelId="{A0C82A7C-F7EC-488F-B195-CDE15B6E6798}" type="parTrans" cxnId="{5FDA71E5-7F8F-4D10-AD97-7B4510F38C95}">
      <dgm:prSet/>
      <dgm:spPr/>
      <dgm:t>
        <a:bodyPr/>
        <a:lstStyle/>
        <a:p>
          <a:endParaRPr lang="en-GB" sz="1600" b="0" noProof="0" dirty="0">
            <a:latin typeface="Arial" panose="020B0604020202020204" pitchFamily="34" charset="0"/>
            <a:cs typeface="Arial" panose="020B0604020202020204" pitchFamily="34" charset="0"/>
          </a:endParaRPr>
        </a:p>
      </dgm:t>
    </dgm:pt>
    <dgm:pt modelId="{F1554DE1-8EDA-4647-8E02-5B822C6E1714}" type="sibTrans" cxnId="{5FDA71E5-7F8F-4D10-AD97-7B4510F38C95}">
      <dgm:prSet/>
      <dgm:spPr/>
      <dgm:t>
        <a:bodyPr/>
        <a:lstStyle/>
        <a:p>
          <a:endParaRPr lang="en-GB" sz="1600" b="0" noProof="0" dirty="0">
            <a:latin typeface="Arial" panose="020B0604020202020204" pitchFamily="34" charset="0"/>
            <a:cs typeface="Arial" panose="020B0604020202020204" pitchFamily="34" charset="0"/>
          </a:endParaRPr>
        </a:p>
      </dgm:t>
    </dgm:pt>
    <dgm:pt modelId="{D70AE44B-72F7-4518-AED0-D3EC18640EC3}">
      <dgm:prSet phldrT="[Text]" custT="1"/>
      <dgm:spPr/>
      <dgm:t>
        <a:bodyPr/>
        <a:lstStyle/>
        <a:p>
          <a:r>
            <a:rPr lang="en-GB" sz="1200" b="0" noProof="0" dirty="0">
              <a:latin typeface="Arial" panose="020B0604020202020204" pitchFamily="34" charset="0"/>
              <a:cs typeface="Arial" panose="020B0604020202020204" pitchFamily="34" charset="0"/>
            </a:rPr>
            <a:t>Is the decision taken in isolation?</a:t>
          </a:r>
        </a:p>
      </dgm:t>
    </dgm:pt>
    <dgm:pt modelId="{7C861F83-9A9B-4E60-802D-FAF5269F2316}" type="parTrans" cxnId="{999BC352-37F0-45E4-A0C4-A4E2BC00CDA6}">
      <dgm:prSet/>
      <dgm:spPr/>
      <dgm:t>
        <a:bodyPr/>
        <a:lstStyle/>
        <a:p>
          <a:endParaRPr lang="en-GB" sz="1600" b="0" noProof="0" dirty="0">
            <a:latin typeface="Arial" panose="020B0604020202020204" pitchFamily="34" charset="0"/>
            <a:cs typeface="Arial" panose="020B0604020202020204" pitchFamily="34" charset="0"/>
          </a:endParaRPr>
        </a:p>
      </dgm:t>
    </dgm:pt>
    <dgm:pt modelId="{E23503A1-46FD-4B0E-9F6A-91836E7BBDA3}" type="sibTrans" cxnId="{999BC352-37F0-45E4-A0C4-A4E2BC00CDA6}">
      <dgm:prSet/>
      <dgm:spPr/>
      <dgm:t>
        <a:bodyPr/>
        <a:lstStyle/>
        <a:p>
          <a:endParaRPr lang="en-GB" sz="1600" b="0" noProof="0" dirty="0">
            <a:latin typeface="Arial" panose="020B0604020202020204" pitchFamily="34" charset="0"/>
            <a:cs typeface="Arial" panose="020B0604020202020204" pitchFamily="34" charset="0"/>
          </a:endParaRPr>
        </a:p>
      </dgm:t>
    </dgm:pt>
    <dgm:pt modelId="{D2993749-6218-452D-A8A1-00F0B48BE244}">
      <dgm:prSet phldrT="[Text]" custT="1"/>
      <dgm:spPr/>
      <dgm:t>
        <a:bodyPr/>
        <a:lstStyle/>
        <a:p>
          <a:r>
            <a:rPr lang="en-GB" sz="1200" b="0" noProof="0" dirty="0">
              <a:latin typeface="Arial" panose="020B0604020202020204" pitchFamily="34" charset="0"/>
              <a:cs typeface="Arial" panose="020B0604020202020204" pitchFamily="34" charset="0"/>
            </a:rPr>
            <a:t>Do you use any non-human guidance?</a:t>
          </a:r>
        </a:p>
      </dgm:t>
    </dgm:pt>
    <dgm:pt modelId="{98414DC1-E1B4-4648-B241-5772C5DD17D4}" type="parTrans" cxnId="{AC8FE7C7-EC63-4472-960C-12E7179A70ED}">
      <dgm:prSet/>
      <dgm:spPr/>
      <dgm:t>
        <a:bodyPr/>
        <a:lstStyle/>
        <a:p>
          <a:endParaRPr lang="en-GB" sz="1600" b="0" noProof="0" dirty="0">
            <a:latin typeface="Arial" panose="020B0604020202020204" pitchFamily="34" charset="0"/>
            <a:cs typeface="Arial" panose="020B0604020202020204" pitchFamily="34" charset="0"/>
          </a:endParaRPr>
        </a:p>
      </dgm:t>
    </dgm:pt>
    <dgm:pt modelId="{767D3C6B-E304-40C2-8772-23C0D407E971}" type="sibTrans" cxnId="{AC8FE7C7-EC63-4472-960C-12E7179A70ED}">
      <dgm:prSet/>
      <dgm:spPr/>
      <dgm:t>
        <a:bodyPr/>
        <a:lstStyle/>
        <a:p>
          <a:endParaRPr lang="en-GB" sz="1600" b="0" noProof="0" dirty="0">
            <a:latin typeface="Arial" panose="020B0604020202020204" pitchFamily="34" charset="0"/>
            <a:cs typeface="Arial" panose="020B0604020202020204" pitchFamily="34" charset="0"/>
          </a:endParaRPr>
        </a:p>
      </dgm:t>
    </dgm:pt>
    <dgm:pt modelId="{2B0BDE8D-143A-4799-AFB7-AECD913ECA7B}">
      <dgm:prSet custT="1"/>
      <dgm:spPr/>
      <dgm:t>
        <a:bodyPr/>
        <a:lstStyle/>
        <a:p>
          <a:r>
            <a:rPr lang="en-GB" sz="1200" b="0" noProof="0" dirty="0">
              <a:latin typeface="Arial" panose="020B0604020202020204" pitchFamily="34" charset="0"/>
              <a:cs typeface="Arial" panose="020B0604020202020204" pitchFamily="34" charset="0"/>
            </a:rPr>
            <a:t>How would you evaluate them?</a:t>
          </a:r>
        </a:p>
      </dgm:t>
    </dgm:pt>
    <dgm:pt modelId="{7BE15908-0EC5-420F-977A-0558C40BEB03}" type="parTrans" cxnId="{095D18DB-9F87-4691-B5B0-CB8F465A6871}">
      <dgm:prSet/>
      <dgm:spPr/>
      <dgm:t>
        <a:bodyPr/>
        <a:lstStyle/>
        <a:p>
          <a:endParaRPr lang="en-GB" sz="1600" b="0" noProof="0" dirty="0">
            <a:latin typeface="Arial" panose="020B0604020202020204" pitchFamily="34" charset="0"/>
            <a:cs typeface="Arial" panose="020B0604020202020204" pitchFamily="34" charset="0"/>
          </a:endParaRPr>
        </a:p>
      </dgm:t>
    </dgm:pt>
    <dgm:pt modelId="{77AE578C-E412-4CCB-B743-C0755577F636}" type="sibTrans" cxnId="{095D18DB-9F87-4691-B5B0-CB8F465A6871}">
      <dgm:prSet/>
      <dgm:spPr/>
      <dgm:t>
        <a:bodyPr/>
        <a:lstStyle/>
        <a:p>
          <a:endParaRPr lang="en-GB" sz="1600" b="0" noProof="0" dirty="0">
            <a:latin typeface="Arial" panose="020B0604020202020204" pitchFamily="34" charset="0"/>
            <a:cs typeface="Arial" panose="020B0604020202020204" pitchFamily="34" charset="0"/>
          </a:endParaRPr>
        </a:p>
      </dgm:t>
    </dgm:pt>
    <dgm:pt modelId="{A1DE99DC-B1DE-4D9C-9AF3-630E3EE32A4A}">
      <dgm:prSet custT="1"/>
      <dgm:spPr/>
      <dgm:t>
        <a:bodyPr/>
        <a:lstStyle/>
        <a:p>
          <a:r>
            <a:rPr lang="en-GB" sz="1200" b="0" noProof="0" dirty="0">
              <a:latin typeface="Arial" panose="020B0604020202020204" pitchFamily="34" charset="0"/>
              <a:cs typeface="Arial" panose="020B0604020202020204" pitchFamily="34" charset="0"/>
            </a:rPr>
            <a:t>Is this a common </a:t>
          </a:r>
        </a:p>
        <a:p>
          <a:r>
            <a:rPr lang="en-GB" sz="1200" b="0" noProof="0" dirty="0">
              <a:latin typeface="Arial" panose="020B0604020202020204" pitchFamily="34" charset="0"/>
              <a:cs typeface="Arial" panose="020B0604020202020204" pitchFamily="34" charset="0"/>
            </a:rPr>
            <a:t>way to handle? </a:t>
          </a:r>
        </a:p>
      </dgm:t>
    </dgm:pt>
    <dgm:pt modelId="{39D6CA23-3BB6-4753-A6FC-C46E028CC065}" type="parTrans" cxnId="{325F8461-8550-4D53-806E-89298EECB487}">
      <dgm:prSet/>
      <dgm:spPr/>
      <dgm:t>
        <a:bodyPr/>
        <a:lstStyle/>
        <a:p>
          <a:endParaRPr lang="en-GB" sz="1600" b="0" noProof="0" dirty="0">
            <a:latin typeface="Arial" panose="020B0604020202020204" pitchFamily="34" charset="0"/>
            <a:cs typeface="Arial" panose="020B0604020202020204" pitchFamily="34" charset="0"/>
          </a:endParaRPr>
        </a:p>
      </dgm:t>
    </dgm:pt>
    <dgm:pt modelId="{DAE4D4D9-ED2F-44BF-AD44-C074CA8694C7}" type="sibTrans" cxnId="{325F8461-8550-4D53-806E-89298EECB487}">
      <dgm:prSet/>
      <dgm:spPr/>
      <dgm:t>
        <a:bodyPr/>
        <a:lstStyle/>
        <a:p>
          <a:endParaRPr lang="en-GB" sz="1600" b="0" noProof="0" dirty="0">
            <a:latin typeface="Arial" panose="020B0604020202020204" pitchFamily="34" charset="0"/>
            <a:cs typeface="Arial" panose="020B0604020202020204" pitchFamily="34" charset="0"/>
          </a:endParaRPr>
        </a:p>
      </dgm:t>
    </dgm:pt>
    <dgm:pt modelId="{89DF1480-6274-4B3F-BB2E-C44EEC60E435}">
      <dgm:prSet custT="1"/>
      <dgm:spPr/>
      <dgm:t>
        <a:bodyPr/>
        <a:lstStyle/>
        <a:p>
          <a:r>
            <a:rPr lang="en-GB" sz="1200" b="0" noProof="0" dirty="0">
              <a:latin typeface="Arial" panose="020B0604020202020204" pitchFamily="34" charset="0"/>
              <a:cs typeface="Arial" panose="020B0604020202020204" pitchFamily="34" charset="0"/>
            </a:rPr>
            <a:t>Is this something common? </a:t>
          </a:r>
        </a:p>
      </dgm:t>
    </dgm:pt>
    <dgm:pt modelId="{CAB8CBAE-B938-4AE6-8980-0B13ACBFEBA8}" type="parTrans" cxnId="{1AAC2B94-F30D-458D-A61A-269AB171AA49}">
      <dgm:prSet/>
      <dgm:spPr/>
      <dgm:t>
        <a:bodyPr/>
        <a:lstStyle/>
        <a:p>
          <a:endParaRPr lang="en-GB" sz="1600" b="0" noProof="0" dirty="0">
            <a:latin typeface="Arial" panose="020B0604020202020204" pitchFamily="34" charset="0"/>
            <a:cs typeface="Arial" panose="020B0604020202020204" pitchFamily="34" charset="0"/>
          </a:endParaRPr>
        </a:p>
      </dgm:t>
    </dgm:pt>
    <dgm:pt modelId="{EB8D074A-F0E5-4B69-ACED-650DFE7D276F}" type="sibTrans" cxnId="{1AAC2B94-F30D-458D-A61A-269AB171AA49}">
      <dgm:prSet/>
      <dgm:spPr/>
      <dgm:t>
        <a:bodyPr/>
        <a:lstStyle/>
        <a:p>
          <a:endParaRPr lang="en-GB" sz="1600" b="0" noProof="0" dirty="0">
            <a:latin typeface="Arial" panose="020B0604020202020204" pitchFamily="34" charset="0"/>
            <a:cs typeface="Arial" panose="020B0604020202020204" pitchFamily="34" charset="0"/>
          </a:endParaRPr>
        </a:p>
      </dgm:t>
    </dgm:pt>
    <dgm:pt modelId="{861766ED-5CAC-401A-A1F9-F7946EABC413}">
      <dgm:prSet custT="1"/>
      <dgm:spPr/>
      <dgm:t>
        <a:bodyPr/>
        <a:lstStyle/>
        <a:p>
          <a:r>
            <a:rPr lang="en-GB" sz="1200" b="0" noProof="0" dirty="0">
              <a:latin typeface="Arial" panose="020B0604020202020204" pitchFamily="34" charset="0"/>
              <a:cs typeface="Arial" panose="020B0604020202020204" pitchFamily="34" charset="0"/>
            </a:rPr>
            <a:t>Are there any indirect repercussions of your decisions?</a:t>
          </a:r>
        </a:p>
      </dgm:t>
    </dgm:pt>
    <dgm:pt modelId="{C83028D6-A3D7-494A-B6B6-16E192A819DB}" type="parTrans" cxnId="{E9325261-AD6B-4062-AFA7-22F032915CB4}">
      <dgm:prSet/>
      <dgm:spPr/>
      <dgm:t>
        <a:bodyPr/>
        <a:lstStyle/>
        <a:p>
          <a:endParaRPr lang="en-GB" sz="1600" b="0" noProof="0" dirty="0">
            <a:latin typeface="Arial" panose="020B0604020202020204" pitchFamily="34" charset="0"/>
            <a:cs typeface="Arial" panose="020B0604020202020204" pitchFamily="34" charset="0"/>
          </a:endParaRPr>
        </a:p>
      </dgm:t>
    </dgm:pt>
    <dgm:pt modelId="{F023A5DC-F3C7-4659-AC64-95EA3E9BBEBB}" type="sibTrans" cxnId="{E9325261-AD6B-4062-AFA7-22F032915CB4}">
      <dgm:prSet/>
      <dgm:spPr/>
      <dgm:t>
        <a:bodyPr/>
        <a:lstStyle/>
        <a:p>
          <a:endParaRPr lang="en-GB" sz="1600" b="0" noProof="0" dirty="0">
            <a:latin typeface="Arial" panose="020B0604020202020204" pitchFamily="34" charset="0"/>
            <a:cs typeface="Arial" panose="020B0604020202020204" pitchFamily="34" charset="0"/>
          </a:endParaRPr>
        </a:p>
      </dgm:t>
    </dgm:pt>
    <dgm:pt modelId="{68F53EBF-4D36-4AC2-B857-08FC2DCC6A38}">
      <dgm:prSet custT="1"/>
      <dgm:spPr/>
      <dgm:t>
        <a:bodyPr/>
        <a:lstStyle/>
        <a:p>
          <a:r>
            <a:rPr lang="en-GB" sz="1200" b="0" noProof="0" dirty="0">
              <a:latin typeface="Arial" panose="020B0604020202020204" pitchFamily="34" charset="0"/>
              <a:cs typeface="Arial" panose="020B0604020202020204" pitchFamily="34" charset="0"/>
            </a:rPr>
            <a:t>Is there any formal company culture guidance?</a:t>
          </a:r>
        </a:p>
      </dgm:t>
    </dgm:pt>
    <dgm:pt modelId="{684A2C6D-FAEC-48B2-A045-C18E81A9CAC8}" type="parTrans" cxnId="{510AE0EA-C691-453C-AB0C-DA7A8100DD16}">
      <dgm:prSet/>
      <dgm:spPr/>
      <dgm:t>
        <a:bodyPr/>
        <a:lstStyle/>
        <a:p>
          <a:endParaRPr lang="en-GB" sz="1600" b="0" noProof="0" dirty="0">
            <a:latin typeface="Arial" panose="020B0604020202020204" pitchFamily="34" charset="0"/>
            <a:cs typeface="Arial" panose="020B0604020202020204" pitchFamily="34" charset="0"/>
          </a:endParaRPr>
        </a:p>
      </dgm:t>
    </dgm:pt>
    <dgm:pt modelId="{A1132165-158C-4865-9C4F-F4A31DA6CAD9}" type="sibTrans" cxnId="{510AE0EA-C691-453C-AB0C-DA7A8100DD16}">
      <dgm:prSet/>
      <dgm:spPr/>
      <dgm:t>
        <a:bodyPr/>
        <a:lstStyle/>
        <a:p>
          <a:endParaRPr lang="en-GB" sz="1600" b="0" noProof="0" dirty="0">
            <a:latin typeface="Arial" panose="020B0604020202020204" pitchFamily="34" charset="0"/>
            <a:cs typeface="Arial" panose="020B0604020202020204" pitchFamily="34" charset="0"/>
          </a:endParaRPr>
        </a:p>
      </dgm:t>
    </dgm:pt>
    <dgm:pt modelId="{94F4DE68-7945-431D-8855-2FA6173E9695}" type="pres">
      <dgm:prSet presAssocID="{ACACA56D-E1AE-4A5D-B362-6CF8BDFE4B39}" presName="hierChild1" presStyleCnt="0">
        <dgm:presLayoutVars>
          <dgm:orgChart val="1"/>
          <dgm:chPref val="1"/>
          <dgm:dir/>
          <dgm:animOne val="branch"/>
          <dgm:animLvl val="lvl"/>
          <dgm:resizeHandles/>
        </dgm:presLayoutVars>
      </dgm:prSet>
      <dgm:spPr/>
      <dgm:t>
        <a:bodyPr/>
        <a:lstStyle/>
        <a:p>
          <a:endParaRPr lang="it-IT"/>
        </a:p>
      </dgm:t>
    </dgm:pt>
    <dgm:pt modelId="{CD3FC260-EF87-4306-AA0D-2F8C5877D55D}" type="pres">
      <dgm:prSet presAssocID="{C1AFC837-7414-4979-A375-048112BE02DF}" presName="hierRoot1" presStyleCnt="0">
        <dgm:presLayoutVars>
          <dgm:hierBranch val="init"/>
        </dgm:presLayoutVars>
      </dgm:prSet>
      <dgm:spPr/>
    </dgm:pt>
    <dgm:pt modelId="{C7EB149D-A63B-41ED-B445-DE26A67A0B4A}" type="pres">
      <dgm:prSet presAssocID="{C1AFC837-7414-4979-A375-048112BE02DF}" presName="rootComposite1" presStyleCnt="0"/>
      <dgm:spPr/>
    </dgm:pt>
    <dgm:pt modelId="{E296C2C3-7CA5-48C0-B7C0-7E7A68444E61}" type="pres">
      <dgm:prSet presAssocID="{C1AFC837-7414-4979-A375-048112BE02DF}" presName="rootText1" presStyleLbl="node0" presStyleIdx="0" presStyleCnt="1">
        <dgm:presLayoutVars>
          <dgm:chPref val="3"/>
        </dgm:presLayoutVars>
      </dgm:prSet>
      <dgm:spPr/>
      <dgm:t>
        <a:bodyPr/>
        <a:lstStyle/>
        <a:p>
          <a:endParaRPr lang="it-IT"/>
        </a:p>
      </dgm:t>
    </dgm:pt>
    <dgm:pt modelId="{2B76ED2F-966B-4417-961F-9A9721FD04A8}" type="pres">
      <dgm:prSet presAssocID="{C1AFC837-7414-4979-A375-048112BE02DF}" presName="rootConnector1" presStyleLbl="node1" presStyleIdx="0" presStyleCnt="0"/>
      <dgm:spPr/>
      <dgm:t>
        <a:bodyPr/>
        <a:lstStyle/>
        <a:p>
          <a:endParaRPr lang="it-IT"/>
        </a:p>
      </dgm:t>
    </dgm:pt>
    <dgm:pt modelId="{C16713D7-A4B6-4ABA-B4DA-6E6032BF11CF}" type="pres">
      <dgm:prSet presAssocID="{C1AFC837-7414-4979-A375-048112BE02DF}" presName="hierChild2" presStyleCnt="0"/>
      <dgm:spPr/>
    </dgm:pt>
    <dgm:pt modelId="{AEB1A5D5-671A-46EB-BDE6-4385F181C682}" type="pres">
      <dgm:prSet presAssocID="{A0C82A7C-F7EC-488F-B195-CDE15B6E6798}" presName="Name37" presStyleLbl="parChTrans1D2" presStyleIdx="0" presStyleCnt="4"/>
      <dgm:spPr/>
      <dgm:t>
        <a:bodyPr/>
        <a:lstStyle/>
        <a:p>
          <a:endParaRPr lang="it-IT"/>
        </a:p>
      </dgm:t>
    </dgm:pt>
    <dgm:pt modelId="{E8E8F640-4B79-45AA-8E4E-FD5562C8D056}" type="pres">
      <dgm:prSet presAssocID="{F73DEF4F-D3EA-47C2-8ADA-2B715E7E0F45}" presName="hierRoot2" presStyleCnt="0">
        <dgm:presLayoutVars>
          <dgm:hierBranch val="init"/>
        </dgm:presLayoutVars>
      </dgm:prSet>
      <dgm:spPr/>
    </dgm:pt>
    <dgm:pt modelId="{FFEF75C5-A226-4BBB-9241-3771FC85E920}" type="pres">
      <dgm:prSet presAssocID="{F73DEF4F-D3EA-47C2-8ADA-2B715E7E0F45}" presName="rootComposite" presStyleCnt="0"/>
      <dgm:spPr/>
    </dgm:pt>
    <dgm:pt modelId="{BB3F8433-91C6-4690-99C7-F3273EB208F3}" type="pres">
      <dgm:prSet presAssocID="{F73DEF4F-D3EA-47C2-8ADA-2B715E7E0F45}" presName="rootText" presStyleLbl="node2" presStyleIdx="0" presStyleCnt="4">
        <dgm:presLayoutVars>
          <dgm:chPref val="3"/>
        </dgm:presLayoutVars>
      </dgm:prSet>
      <dgm:spPr/>
      <dgm:t>
        <a:bodyPr/>
        <a:lstStyle/>
        <a:p>
          <a:endParaRPr lang="it-IT"/>
        </a:p>
      </dgm:t>
    </dgm:pt>
    <dgm:pt modelId="{4A67904D-41DE-47E8-AB29-2B9B0620BCEE}" type="pres">
      <dgm:prSet presAssocID="{F73DEF4F-D3EA-47C2-8ADA-2B715E7E0F45}" presName="rootConnector" presStyleLbl="node2" presStyleIdx="0" presStyleCnt="4"/>
      <dgm:spPr/>
      <dgm:t>
        <a:bodyPr/>
        <a:lstStyle/>
        <a:p>
          <a:endParaRPr lang="it-IT"/>
        </a:p>
      </dgm:t>
    </dgm:pt>
    <dgm:pt modelId="{9CA8DF4C-9E21-4AD6-8746-257F467EC936}" type="pres">
      <dgm:prSet presAssocID="{F73DEF4F-D3EA-47C2-8ADA-2B715E7E0F45}" presName="hierChild4" presStyleCnt="0"/>
      <dgm:spPr/>
    </dgm:pt>
    <dgm:pt modelId="{5F2F5FDA-3081-4A86-98E9-0E11E6C4A8F6}" type="pres">
      <dgm:prSet presAssocID="{F73DEF4F-D3EA-47C2-8ADA-2B715E7E0F45}" presName="hierChild5" presStyleCnt="0"/>
      <dgm:spPr/>
    </dgm:pt>
    <dgm:pt modelId="{807C1BBD-F7EC-4FA5-9306-561938933440}" type="pres">
      <dgm:prSet presAssocID="{7C861F83-9A9B-4E60-802D-FAF5269F2316}" presName="Name37" presStyleLbl="parChTrans1D2" presStyleIdx="1" presStyleCnt="4"/>
      <dgm:spPr/>
      <dgm:t>
        <a:bodyPr/>
        <a:lstStyle/>
        <a:p>
          <a:endParaRPr lang="it-IT"/>
        </a:p>
      </dgm:t>
    </dgm:pt>
    <dgm:pt modelId="{B6008771-312B-409A-801A-4238BA1AD1B0}" type="pres">
      <dgm:prSet presAssocID="{D70AE44B-72F7-4518-AED0-D3EC18640EC3}" presName="hierRoot2" presStyleCnt="0">
        <dgm:presLayoutVars>
          <dgm:hierBranch val="init"/>
        </dgm:presLayoutVars>
      </dgm:prSet>
      <dgm:spPr/>
    </dgm:pt>
    <dgm:pt modelId="{031E7D44-44CF-43F3-82F0-A70B07A80819}" type="pres">
      <dgm:prSet presAssocID="{D70AE44B-72F7-4518-AED0-D3EC18640EC3}" presName="rootComposite" presStyleCnt="0"/>
      <dgm:spPr/>
    </dgm:pt>
    <dgm:pt modelId="{43C7B9BE-9151-49B2-B2B0-E42B565C62C9}" type="pres">
      <dgm:prSet presAssocID="{D70AE44B-72F7-4518-AED0-D3EC18640EC3}" presName="rootText" presStyleLbl="node2" presStyleIdx="1" presStyleCnt="4">
        <dgm:presLayoutVars>
          <dgm:chPref val="3"/>
        </dgm:presLayoutVars>
      </dgm:prSet>
      <dgm:spPr/>
      <dgm:t>
        <a:bodyPr/>
        <a:lstStyle/>
        <a:p>
          <a:endParaRPr lang="it-IT"/>
        </a:p>
      </dgm:t>
    </dgm:pt>
    <dgm:pt modelId="{E80BB192-8572-4C0A-A640-5A04E109FD33}" type="pres">
      <dgm:prSet presAssocID="{D70AE44B-72F7-4518-AED0-D3EC18640EC3}" presName="rootConnector" presStyleLbl="node2" presStyleIdx="1" presStyleCnt="4"/>
      <dgm:spPr/>
      <dgm:t>
        <a:bodyPr/>
        <a:lstStyle/>
        <a:p>
          <a:endParaRPr lang="it-IT"/>
        </a:p>
      </dgm:t>
    </dgm:pt>
    <dgm:pt modelId="{C098FFEE-8B25-4AEC-B1E3-57AFAEA6C4EF}" type="pres">
      <dgm:prSet presAssocID="{D70AE44B-72F7-4518-AED0-D3EC18640EC3}" presName="hierChild4" presStyleCnt="0"/>
      <dgm:spPr/>
    </dgm:pt>
    <dgm:pt modelId="{D0B6D969-A507-4BCE-B6F2-64368B0140EA}" type="pres">
      <dgm:prSet presAssocID="{39D6CA23-3BB6-4753-A6FC-C46E028CC065}" presName="Name37" presStyleLbl="parChTrans1D3" presStyleIdx="0" presStyleCnt="3"/>
      <dgm:spPr/>
      <dgm:t>
        <a:bodyPr/>
        <a:lstStyle/>
        <a:p>
          <a:endParaRPr lang="it-IT"/>
        </a:p>
      </dgm:t>
    </dgm:pt>
    <dgm:pt modelId="{28B4881F-3179-4697-B0AB-3B0884B88466}" type="pres">
      <dgm:prSet presAssocID="{A1DE99DC-B1DE-4D9C-9AF3-630E3EE32A4A}" presName="hierRoot2" presStyleCnt="0">
        <dgm:presLayoutVars>
          <dgm:hierBranch val="init"/>
        </dgm:presLayoutVars>
      </dgm:prSet>
      <dgm:spPr/>
    </dgm:pt>
    <dgm:pt modelId="{00B44480-1D89-4B8F-AE21-08F9F2E770D7}" type="pres">
      <dgm:prSet presAssocID="{A1DE99DC-B1DE-4D9C-9AF3-630E3EE32A4A}" presName="rootComposite" presStyleCnt="0"/>
      <dgm:spPr/>
    </dgm:pt>
    <dgm:pt modelId="{F4A81285-76AD-4CF1-B483-93E62478DE56}" type="pres">
      <dgm:prSet presAssocID="{A1DE99DC-B1DE-4D9C-9AF3-630E3EE32A4A}" presName="rootText" presStyleLbl="node3" presStyleIdx="0" presStyleCnt="3">
        <dgm:presLayoutVars>
          <dgm:chPref val="3"/>
        </dgm:presLayoutVars>
      </dgm:prSet>
      <dgm:spPr/>
      <dgm:t>
        <a:bodyPr/>
        <a:lstStyle/>
        <a:p>
          <a:endParaRPr lang="it-IT"/>
        </a:p>
      </dgm:t>
    </dgm:pt>
    <dgm:pt modelId="{999D31A6-5DBD-4386-8341-039B3916DB3E}" type="pres">
      <dgm:prSet presAssocID="{A1DE99DC-B1DE-4D9C-9AF3-630E3EE32A4A}" presName="rootConnector" presStyleLbl="node3" presStyleIdx="0" presStyleCnt="3"/>
      <dgm:spPr/>
      <dgm:t>
        <a:bodyPr/>
        <a:lstStyle/>
        <a:p>
          <a:endParaRPr lang="it-IT"/>
        </a:p>
      </dgm:t>
    </dgm:pt>
    <dgm:pt modelId="{B859E1EB-A1A9-4534-B7F1-BB83FCC00583}" type="pres">
      <dgm:prSet presAssocID="{A1DE99DC-B1DE-4D9C-9AF3-630E3EE32A4A}" presName="hierChild4" presStyleCnt="0"/>
      <dgm:spPr/>
    </dgm:pt>
    <dgm:pt modelId="{009A2459-0280-4C78-8012-0D8205F88C0E}" type="pres">
      <dgm:prSet presAssocID="{684A2C6D-FAEC-48B2-A045-C18E81A9CAC8}" presName="Name37" presStyleLbl="parChTrans1D4" presStyleIdx="0" presStyleCnt="1"/>
      <dgm:spPr/>
      <dgm:t>
        <a:bodyPr/>
        <a:lstStyle/>
        <a:p>
          <a:endParaRPr lang="it-IT"/>
        </a:p>
      </dgm:t>
    </dgm:pt>
    <dgm:pt modelId="{FDC8E0E8-A7EF-4517-91CB-870ED5EC001F}" type="pres">
      <dgm:prSet presAssocID="{68F53EBF-4D36-4AC2-B857-08FC2DCC6A38}" presName="hierRoot2" presStyleCnt="0">
        <dgm:presLayoutVars>
          <dgm:hierBranch val="init"/>
        </dgm:presLayoutVars>
      </dgm:prSet>
      <dgm:spPr/>
    </dgm:pt>
    <dgm:pt modelId="{0FD6D9AE-053F-485E-B0DC-5FCB3BCF1392}" type="pres">
      <dgm:prSet presAssocID="{68F53EBF-4D36-4AC2-B857-08FC2DCC6A38}" presName="rootComposite" presStyleCnt="0"/>
      <dgm:spPr/>
    </dgm:pt>
    <dgm:pt modelId="{49274AB1-70D7-4067-BB9F-47818F0A742F}" type="pres">
      <dgm:prSet presAssocID="{68F53EBF-4D36-4AC2-B857-08FC2DCC6A38}" presName="rootText" presStyleLbl="node4" presStyleIdx="0" presStyleCnt="1">
        <dgm:presLayoutVars>
          <dgm:chPref val="3"/>
        </dgm:presLayoutVars>
      </dgm:prSet>
      <dgm:spPr/>
      <dgm:t>
        <a:bodyPr/>
        <a:lstStyle/>
        <a:p>
          <a:endParaRPr lang="it-IT"/>
        </a:p>
      </dgm:t>
    </dgm:pt>
    <dgm:pt modelId="{912D8626-CD4C-4B2B-A657-517DB7B0E0AD}" type="pres">
      <dgm:prSet presAssocID="{68F53EBF-4D36-4AC2-B857-08FC2DCC6A38}" presName="rootConnector" presStyleLbl="node4" presStyleIdx="0" presStyleCnt="1"/>
      <dgm:spPr/>
      <dgm:t>
        <a:bodyPr/>
        <a:lstStyle/>
        <a:p>
          <a:endParaRPr lang="it-IT"/>
        </a:p>
      </dgm:t>
    </dgm:pt>
    <dgm:pt modelId="{A2F2218B-5822-4095-BDF7-166F34E39A63}" type="pres">
      <dgm:prSet presAssocID="{68F53EBF-4D36-4AC2-B857-08FC2DCC6A38}" presName="hierChild4" presStyleCnt="0"/>
      <dgm:spPr/>
    </dgm:pt>
    <dgm:pt modelId="{F1658EDD-E6B3-4D4C-9884-9F003907B5A7}" type="pres">
      <dgm:prSet presAssocID="{68F53EBF-4D36-4AC2-B857-08FC2DCC6A38}" presName="hierChild5" presStyleCnt="0"/>
      <dgm:spPr/>
    </dgm:pt>
    <dgm:pt modelId="{00981ABA-781C-4DB1-BB35-D2AC8A934C53}" type="pres">
      <dgm:prSet presAssocID="{A1DE99DC-B1DE-4D9C-9AF3-630E3EE32A4A}" presName="hierChild5" presStyleCnt="0"/>
      <dgm:spPr/>
    </dgm:pt>
    <dgm:pt modelId="{51EDE1F5-4598-49AC-807F-5D0C4D65D97E}" type="pres">
      <dgm:prSet presAssocID="{D70AE44B-72F7-4518-AED0-D3EC18640EC3}" presName="hierChild5" presStyleCnt="0"/>
      <dgm:spPr/>
    </dgm:pt>
    <dgm:pt modelId="{EBDBFFE3-7327-4399-AF9B-9CE4583A3E0D}" type="pres">
      <dgm:prSet presAssocID="{98414DC1-E1B4-4648-B241-5772C5DD17D4}" presName="Name37" presStyleLbl="parChTrans1D2" presStyleIdx="2" presStyleCnt="4"/>
      <dgm:spPr/>
      <dgm:t>
        <a:bodyPr/>
        <a:lstStyle/>
        <a:p>
          <a:endParaRPr lang="it-IT"/>
        </a:p>
      </dgm:t>
    </dgm:pt>
    <dgm:pt modelId="{7E3C1A08-805A-4053-B65E-3FCCFDAF2871}" type="pres">
      <dgm:prSet presAssocID="{D2993749-6218-452D-A8A1-00F0B48BE244}" presName="hierRoot2" presStyleCnt="0">
        <dgm:presLayoutVars>
          <dgm:hierBranch val="init"/>
        </dgm:presLayoutVars>
      </dgm:prSet>
      <dgm:spPr/>
    </dgm:pt>
    <dgm:pt modelId="{16FD5B49-58DD-4AD3-B220-B6EC21A31A19}" type="pres">
      <dgm:prSet presAssocID="{D2993749-6218-452D-A8A1-00F0B48BE244}" presName="rootComposite" presStyleCnt="0"/>
      <dgm:spPr/>
    </dgm:pt>
    <dgm:pt modelId="{21851380-B236-475A-9641-DF9D750C1AD0}" type="pres">
      <dgm:prSet presAssocID="{D2993749-6218-452D-A8A1-00F0B48BE244}" presName="rootText" presStyleLbl="node2" presStyleIdx="2" presStyleCnt="4">
        <dgm:presLayoutVars>
          <dgm:chPref val="3"/>
        </dgm:presLayoutVars>
      </dgm:prSet>
      <dgm:spPr/>
      <dgm:t>
        <a:bodyPr/>
        <a:lstStyle/>
        <a:p>
          <a:endParaRPr lang="it-IT"/>
        </a:p>
      </dgm:t>
    </dgm:pt>
    <dgm:pt modelId="{4AD1950C-1970-427F-B48C-4610BC318AF5}" type="pres">
      <dgm:prSet presAssocID="{D2993749-6218-452D-A8A1-00F0B48BE244}" presName="rootConnector" presStyleLbl="node2" presStyleIdx="2" presStyleCnt="4"/>
      <dgm:spPr/>
      <dgm:t>
        <a:bodyPr/>
        <a:lstStyle/>
        <a:p>
          <a:endParaRPr lang="it-IT"/>
        </a:p>
      </dgm:t>
    </dgm:pt>
    <dgm:pt modelId="{4E610236-4F6B-4D00-B2E6-4BC0E38AF05B}" type="pres">
      <dgm:prSet presAssocID="{D2993749-6218-452D-A8A1-00F0B48BE244}" presName="hierChild4" presStyleCnt="0"/>
      <dgm:spPr/>
    </dgm:pt>
    <dgm:pt modelId="{9EB6482D-950D-423F-8E89-054F0EDCA17D}" type="pres">
      <dgm:prSet presAssocID="{CAB8CBAE-B938-4AE6-8980-0B13ACBFEBA8}" presName="Name37" presStyleLbl="parChTrans1D3" presStyleIdx="1" presStyleCnt="3"/>
      <dgm:spPr/>
      <dgm:t>
        <a:bodyPr/>
        <a:lstStyle/>
        <a:p>
          <a:endParaRPr lang="it-IT"/>
        </a:p>
      </dgm:t>
    </dgm:pt>
    <dgm:pt modelId="{A40C4755-6B47-4129-B094-8993A0FCC5BD}" type="pres">
      <dgm:prSet presAssocID="{89DF1480-6274-4B3F-BB2E-C44EEC60E435}" presName="hierRoot2" presStyleCnt="0">
        <dgm:presLayoutVars>
          <dgm:hierBranch val="init"/>
        </dgm:presLayoutVars>
      </dgm:prSet>
      <dgm:spPr/>
    </dgm:pt>
    <dgm:pt modelId="{8D5EBD28-9752-4A3B-916B-BC9DF346F0F8}" type="pres">
      <dgm:prSet presAssocID="{89DF1480-6274-4B3F-BB2E-C44EEC60E435}" presName="rootComposite" presStyleCnt="0"/>
      <dgm:spPr/>
    </dgm:pt>
    <dgm:pt modelId="{EFBE8CD7-6130-4A66-950F-C327A6486D8D}" type="pres">
      <dgm:prSet presAssocID="{89DF1480-6274-4B3F-BB2E-C44EEC60E435}" presName="rootText" presStyleLbl="node3" presStyleIdx="1" presStyleCnt="3">
        <dgm:presLayoutVars>
          <dgm:chPref val="3"/>
        </dgm:presLayoutVars>
      </dgm:prSet>
      <dgm:spPr/>
      <dgm:t>
        <a:bodyPr/>
        <a:lstStyle/>
        <a:p>
          <a:endParaRPr lang="it-IT"/>
        </a:p>
      </dgm:t>
    </dgm:pt>
    <dgm:pt modelId="{9E647B13-A0EE-4D68-BBA4-13B640ED2EA9}" type="pres">
      <dgm:prSet presAssocID="{89DF1480-6274-4B3F-BB2E-C44EEC60E435}" presName="rootConnector" presStyleLbl="node3" presStyleIdx="1" presStyleCnt="3"/>
      <dgm:spPr/>
      <dgm:t>
        <a:bodyPr/>
        <a:lstStyle/>
        <a:p>
          <a:endParaRPr lang="it-IT"/>
        </a:p>
      </dgm:t>
    </dgm:pt>
    <dgm:pt modelId="{80353D90-9916-43C4-BDD9-2133BDA66B52}" type="pres">
      <dgm:prSet presAssocID="{89DF1480-6274-4B3F-BB2E-C44EEC60E435}" presName="hierChild4" presStyleCnt="0"/>
      <dgm:spPr/>
    </dgm:pt>
    <dgm:pt modelId="{B9A0682F-6A1D-452C-A952-541D2DA40F44}" type="pres">
      <dgm:prSet presAssocID="{89DF1480-6274-4B3F-BB2E-C44EEC60E435}" presName="hierChild5" presStyleCnt="0"/>
      <dgm:spPr/>
    </dgm:pt>
    <dgm:pt modelId="{5D1DD9A8-44C6-463F-9898-CCB2FC728CD2}" type="pres">
      <dgm:prSet presAssocID="{D2993749-6218-452D-A8A1-00F0B48BE244}" presName="hierChild5" presStyleCnt="0"/>
      <dgm:spPr/>
    </dgm:pt>
    <dgm:pt modelId="{624415AB-5F5B-481A-8582-D0A8D8801FC5}" type="pres">
      <dgm:prSet presAssocID="{C83028D6-A3D7-494A-B6B6-16E192A819DB}" presName="Name37" presStyleLbl="parChTrans1D2" presStyleIdx="3" presStyleCnt="4"/>
      <dgm:spPr/>
      <dgm:t>
        <a:bodyPr/>
        <a:lstStyle/>
        <a:p>
          <a:endParaRPr lang="it-IT"/>
        </a:p>
      </dgm:t>
    </dgm:pt>
    <dgm:pt modelId="{2B4395E5-5FCC-4468-B530-1A6641FCC820}" type="pres">
      <dgm:prSet presAssocID="{861766ED-5CAC-401A-A1F9-F7946EABC413}" presName="hierRoot2" presStyleCnt="0">
        <dgm:presLayoutVars>
          <dgm:hierBranch val="init"/>
        </dgm:presLayoutVars>
      </dgm:prSet>
      <dgm:spPr/>
    </dgm:pt>
    <dgm:pt modelId="{FCC26EC8-8861-4490-8BC8-1E290AF70913}" type="pres">
      <dgm:prSet presAssocID="{861766ED-5CAC-401A-A1F9-F7946EABC413}" presName="rootComposite" presStyleCnt="0"/>
      <dgm:spPr/>
    </dgm:pt>
    <dgm:pt modelId="{21D2530C-5538-40D8-AAAF-91061E5BFDF3}" type="pres">
      <dgm:prSet presAssocID="{861766ED-5CAC-401A-A1F9-F7946EABC413}" presName="rootText" presStyleLbl="node2" presStyleIdx="3" presStyleCnt="4">
        <dgm:presLayoutVars>
          <dgm:chPref val="3"/>
        </dgm:presLayoutVars>
      </dgm:prSet>
      <dgm:spPr/>
      <dgm:t>
        <a:bodyPr/>
        <a:lstStyle/>
        <a:p>
          <a:endParaRPr lang="it-IT"/>
        </a:p>
      </dgm:t>
    </dgm:pt>
    <dgm:pt modelId="{D3B9D0D2-3193-42CE-A674-8A3AD6CB4325}" type="pres">
      <dgm:prSet presAssocID="{861766ED-5CAC-401A-A1F9-F7946EABC413}" presName="rootConnector" presStyleLbl="node2" presStyleIdx="3" presStyleCnt="4"/>
      <dgm:spPr/>
      <dgm:t>
        <a:bodyPr/>
        <a:lstStyle/>
        <a:p>
          <a:endParaRPr lang="it-IT"/>
        </a:p>
      </dgm:t>
    </dgm:pt>
    <dgm:pt modelId="{BB67108E-5D35-4F8C-80BE-3340BCFF7EF2}" type="pres">
      <dgm:prSet presAssocID="{861766ED-5CAC-401A-A1F9-F7946EABC413}" presName="hierChild4" presStyleCnt="0"/>
      <dgm:spPr/>
    </dgm:pt>
    <dgm:pt modelId="{BE6E84B6-21FF-4B79-B8B0-9D16228EE0B3}" type="pres">
      <dgm:prSet presAssocID="{7BE15908-0EC5-420F-977A-0558C40BEB03}" presName="Name37" presStyleLbl="parChTrans1D3" presStyleIdx="2" presStyleCnt="3"/>
      <dgm:spPr/>
      <dgm:t>
        <a:bodyPr/>
        <a:lstStyle/>
        <a:p>
          <a:endParaRPr lang="it-IT"/>
        </a:p>
      </dgm:t>
    </dgm:pt>
    <dgm:pt modelId="{4ACF4237-B1FE-4681-946C-4743494D8B69}" type="pres">
      <dgm:prSet presAssocID="{2B0BDE8D-143A-4799-AFB7-AECD913ECA7B}" presName="hierRoot2" presStyleCnt="0">
        <dgm:presLayoutVars>
          <dgm:hierBranch val="init"/>
        </dgm:presLayoutVars>
      </dgm:prSet>
      <dgm:spPr/>
    </dgm:pt>
    <dgm:pt modelId="{F7783248-3228-4A37-9951-58941A3BEAA5}" type="pres">
      <dgm:prSet presAssocID="{2B0BDE8D-143A-4799-AFB7-AECD913ECA7B}" presName="rootComposite" presStyleCnt="0"/>
      <dgm:spPr/>
    </dgm:pt>
    <dgm:pt modelId="{4EFDF558-8A9F-42DA-8183-A4A4FB95C9C9}" type="pres">
      <dgm:prSet presAssocID="{2B0BDE8D-143A-4799-AFB7-AECD913ECA7B}" presName="rootText" presStyleLbl="node3" presStyleIdx="2" presStyleCnt="3">
        <dgm:presLayoutVars>
          <dgm:chPref val="3"/>
        </dgm:presLayoutVars>
      </dgm:prSet>
      <dgm:spPr/>
      <dgm:t>
        <a:bodyPr/>
        <a:lstStyle/>
        <a:p>
          <a:endParaRPr lang="it-IT"/>
        </a:p>
      </dgm:t>
    </dgm:pt>
    <dgm:pt modelId="{960CACDC-EA57-4F7D-9DC4-771A21D78D06}" type="pres">
      <dgm:prSet presAssocID="{2B0BDE8D-143A-4799-AFB7-AECD913ECA7B}" presName="rootConnector" presStyleLbl="node3" presStyleIdx="2" presStyleCnt="3"/>
      <dgm:spPr/>
      <dgm:t>
        <a:bodyPr/>
        <a:lstStyle/>
        <a:p>
          <a:endParaRPr lang="it-IT"/>
        </a:p>
      </dgm:t>
    </dgm:pt>
    <dgm:pt modelId="{2C787461-9D25-4E7F-ADA0-18E808B8A5FE}" type="pres">
      <dgm:prSet presAssocID="{2B0BDE8D-143A-4799-AFB7-AECD913ECA7B}" presName="hierChild4" presStyleCnt="0"/>
      <dgm:spPr/>
    </dgm:pt>
    <dgm:pt modelId="{630A361D-C1F5-4DA4-8CF8-C4911A0870ED}" type="pres">
      <dgm:prSet presAssocID="{2B0BDE8D-143A-4799-AFB7-AECD913ECA7B}" presName="hierChild5" presStyleCnt="0"/>
      <dgm:spPr/>
    </dgm:pt>
    <dgm:pt modelId="{B1DB4B2E-D76A-4541-A631-BA001381938A}" type="pres">
      <dgm:prSet presAssocID="{861766ED-5CAC-401A-A1F9-F7946EABC413}" presName="hierChild5" presStyleCnt="0"/>
      <dgm:spPr/>
    </dgm:pt>
    <dgm:pt modelId="{4AE3F851-377A-427E-A8A4-423BEC485A7B}" type="pres">
      <dgm:prSet presAssocID="{C1AFC837-7414-4979-A375-048112BE02DF}" presName="hierChild3" presStyleCnt="0"/>
      <dgm:spPr/>
    </dgm:pt>
  </dgm:ptLst>
  <dgm:cxnLst>
    <dgm:cxn modelId="{9BD00102-EE41-4FB0-91F6-B061F180272A}" type="presOf" srcId="{D2993749-6218-452D-A8A1-00F0B48BE244}" destId="{21851380-B236-475A-9641-DF9D750C1AD0}" srcOrd="0" destOrd="0" presId="urn:microsoft.com/office/officeart/2005/8/layout/orgChart1"/>
    <dgm:cxn modelId="{AC8FE7C7-EC63-4472-960C-12E7179A70ED}" srcId="{C1AFC837-7414-4979-A375-048112BE02DF}" destId="{D2993749-6218-452D-A8A1-00F0B48BE244}" srcOrd="2" destOrd="0" parTransId="{98414DC1-E1B4-4648-B241-5772C5DD17D4}" sibTransId="{767D3C6B-E304-40C2-8772-23C0D407E971}"/>
    <dgm:cxn modelId="{6176A457-43B1-407D-88A0-02754A48A14D}" type="presOf" srcId="{2B0BDE8D-143A-4799-AFB7-AECD913ECA7B}" destId="{4EFDF558-8A9F-42DA-8183-A4A4FB95C9C9}" srcOrd="0" destOrd="0" presId="urn:microsoft.com/office/officeart/2005/8/layout/orgChart1"/>
    <dgm:cxn modelId="{510AE0EA-C691-453C-AB0C-DA7A8100DD16}" srcId="{A1DE99DC-B1DE-4D9C-9AF3-630E3EE32A4A}" destId="{68F53EBF-4D36-4AC2-B857-08FC2DCC6A38}" srcOrd="0" destOrd="0" parTransId="{684A2C6D-FAEC-48B2-A045-C18E81A9CAC8}" sibTransId="{A1132165-158C-4865-9C4F-F4A31DA6CAD9}"/>
    <dgm:cxn modelId="{5FDA71E5-7F8F-4D10-AD97-7B4510F38C95}" srcId="{C1AFC837-7414-4979-A375-048112BE02DF}" destId="{F73DEF4F-D3EA-47C2-8ADA-2B715E7E0F45}" srcOrd="0" destOrd="0" parTransId="{A0C82A7C-F7EC-488F-B195-CDE15B6E6798}" sibTransId="{F1554DE1-8EDA-4647-8E02-5B822C6E1714}"/>
    <dgm:cxn modelId="{BF716155-CFA8-4F17-BA00-66CC581A401D}" type="presOf" srcId="{A0C82A7C-F7EC-488F-B195-CDE15B6E6798}" destId="{AEB1A5D5-671A-46EB-BDE6-4385F181C682}" srcOrd="0" destOrd="0" presId="urn:microsoft.com/office/officeart/2005/8/layout/orgChart1"/>
    <dgm:cxn modelId="{485F5ED4-5DBE-4905-A024-820B052F628D}" type="presOf" srcId="{89DF1480-6274-4B3F-BB2E-C44EEC60E435}" destId="{EFBE8CD7-6130-4A66-950F-C327A6486D8D}" srcOrd="0" destOrd="0" presId="urn:microsoft.com/office/officeart/2005/8/layout/orgChart1"/>
    <dgm:cxn modelId="{47D99AE2-3C20-450D-A47F-1AB6F9C7BC89}" type="presOf" srcId="{39D6CA23-3BB6-4753-A6FC-C46E028CC065}" destId="{D0B6D969-A507-4BCE-B6F2-64368B0140EA}" srcOrd="0" destOrd="0" presId="urn:microsoft.com/office/officeart/2005/8/layout/orgChart1"/>
    <dgm:cxn modelId="{A973752C-E2CE-4A86-A5DA-AC02A8C30F67}" type="presOf" srcId="{C1AFC837-7414-4979-A375-048112BE02DF}" destId="{2B76ED2F-966B-4417-961F-9A9721FD04A8}" srcOrd="1" destOrd="0" presId="urn:microsoft.com/office/officeart/2005/8/layout/orgChart1"/>
    <dgm:cxn modelId="{94653F26-F0F0-449C-9ED6-1BBA0CD5A2CF}" type="presOf" srcId="{F73DEF4F-D3EA-47C2-8ADA-2B715E7E0F45}" destId="{4A67904D-41DE-47E8-AB29-2B9B0620BCEE}" srcOrd="1" destOrd="0" presId="urn:microsoft.com/office/officeart/2005/8/layout/orgChart1"/>
    <dgm:cxn modelId="{325F8461-8550-4D53-806E-89298EECB487}" srcId="{D70AE44B-72F7-4518-AED0-D3EC18640EC3}" destId="{A1DE99DC-B1DE-4D9C-9AF3-630E3EE32A4A}" srcOrd="0" destOrd="0" parTransId="{39D6CA23-3BB6-4753-A6FC-C46E028CC065}" sibTransId="{DAE4D4D9-ED2F-44BF-AD44-C074CA8694C7}"/>
    <dgm:cxn modelId="{1AAC2B94-F30D-458D-A61A-269AB171AA49}" srcId="{D2993749-6218-452D-A8A1-00F0B48BE244}" destId="{89DF1480-6274-4B3F-BB2E-C44EEC60E435}" srcOrd="0" destOrd="0" parTransId="{CAB8CBAE-B938-4AE6-8980-0B13ACBFEBA8}" sibTransId="{EB8D074A-F0E5-4B69-ACED-650DFE7D276F}"/>
    <dgm:cxn modelId="{E9325261-AD6B-4062-AFA7-22F032915CB4}" srcId="{C1AFC837-7414-4979-A375-048112BE02DF}" destId="{861766ED-5CAC-401A-A1F9-F7946EABC413}" srcOrd="3" destOrd="0" parTransId="{C83028D6-A3D7-494A-B6B6-16E192A819DB}" sibTransId="{F023A5DC-F3C7-4659-AC64-95EA3E9BBEBB}"/>
    <dgm:cxn modelId="{FE18F8CD-4914-4E4B-A9A0-0BFEAB685560}" type="presOf" srcId="{D70AE44B-72F7-4518-AED0-D3EC18640EC3}" destId="{43C7B9BE-9151-49B2-B2B0-E42B565C62C9}" srcOrd="0" destOrd="0" presId="urn:microsoft.com/office/officeart/2005/8/layout/orgChart1"/>
    <dgm:cxn modelId="{8360BA58-288D-4304-8180-4FADB16F5E86}" type="presOf" srcId="{2B0BDE8D-143A-4799-AFB7-AECD913ECA7B}" destId="{960CACDC-EA57-4F7D-9DC4-771A21D78D06}" srcOrd="1" destOrd="0" presId="urn:microsoft.com/office/officeart/2005/8/layout/orgChart1"/>
    <dgm:cxn modelId="{6030913E-86D2-47DE-A4A9-4AFA17F1CE93}" type="presOf" srcId="{89DF1480-6274-4B3F-BB2E-C44EEC60E435}" destId="{9E647B13-A0EE-4D68-BBA4-13B640ED2EA9}" srcOrd="1" destOrd="0" presId="urn:microsoft.com/office/officeart/2005/8/layout/orgChart1"/>
    <dgm:cxn modelId="{CEFD54B3-BE1C-4ED7-8806-0888E627373E}" type="presOf" srcId="{684A2C6D-FAEC-48B2-A045-C18E81A9CAC8}" destId="{009A2459-0280-4C78-8012-0D8205F88C0E}" srcOrd="0" destOrd="0" presId="urn:microsoft.com/office/officeart/2005/8/layout/orgChart1"/>
    <dgm:cxn modelId="{ED2EE20C-9EB6-4686-8608-E89005ADBB1D}" type="presOf" srcId="{861766ED-5CAC-401A-A1F9-F7946EABC413}" destId="{21D2530C-5538-40D8-AAAF-91061E5BFDF3}" srcOrd="0" destOrd="0" presId="urn:microsoft.com/office/officeart/2005/8/layout/orgChart1"/>
    <dgm:cxn modelId="{AD94F847-9133-4E81-A0C6-D5A0095A6984}" type="presOf" srcId="{861766ED-5CAC-401A-A1F9-F7946EABC413}" destId="{D3B9D0D2-3193-42CE-A674-8A3AD6CB4325}" srcOrd="1" destOrd="0" presId="urn:microsoft.com/office/officeart/2005/8/layout/orgChart1"/>
    <dgm:cxn modelId="{CE504883-7481-4758-98DE-5255A813CFDA}" type="presOf" srcId="{68F53EBF-4D36-4AC2-B857-08FC2DCC6A38}" destId="{912D8626-CD4C-4B2B-A657-517DB7B0E0AD}" srcOrd="1" destOrd="0" presId="urn:microsoft.com/office/officeart/2005/8/layout/orgChart1"/>
    <dgm:cxn modelId="{819DFEDA-FFA6-4636-92B2-EB1F34095F05}" type="presOf" srcId="{7BE15908-0EC5-420F-977A-0558C40BEB03}" destId="{BE6E84B6-21FF-4B79-B8B0-9D16228EE0B3}" srcOrd="0" destOrd="0" presId="urn:microsoft.com/office/officeart/2005/8/layout/orgChart1"/>
    <dgm:cxn modelId="{504010D6-196F-4DE1-82F6-BB8CF230CC3F}" type="presOf" srcId="{F73DEF4F-D3EA-47C2-8ADA-2B715E7E0F45}" destId="{BB3F8433-91C6-4690-99C7-F3273EB208F3}" srcOrd="0" destOrd="0" presId="urn:microsoft.com/office/officeart/2005/8/layout/orgChart1"/>
    <dgm:cxn modelId="{DFF2169C-9A77-4D31-A198-09EAAA6AC94F}" type="presOf" srcId="{68F53EBF-4D36-4AC2-B857-08FC2DCC6A38}" destId="{49274AB1-70D7-4067-BB9F-47818F0A742F}" srcOrd="0" destOrd="0" presId="urn:microsoft.com/office/officeart/2005/8/layout/orgChart1"/>
    <dgm:cxn modelId="{7A946B62-A47A-4310-AD40-3089E3BA46DF}" srcId="{ACACA56D-E1AE-4A5D-B362-6CF8BDFE4B39}" destId="{C1AFC837-7414-4979-A375-048112BE02DF}" srcOrd="0" destOrd="0" parTransId="{31BF05C6-C6A2-446F-A378-CE470FD4DAE5}" sibTransId="{452ACD2A-5830-4CD9-9D80-B1DFF4141232}"/>
    <dgm:cxn modelId="{FED83861-B3CE-46F9-920D-E36E988F74B5}" type="presOf" srcId="{A1DE99DC-B1DE-4D9C-9AF3-630E3EE32A4A}" destId="{F4A81285-76AD-4CF1-B483-93E62478DE56}" srcOrd="0" destOrd="0" presId="urn:microsoft.com/office/officeart/2005/8/layout/orgChart1"/>
    <dgm:cxn modelId="{4C43588E-8AC7-4826-B5F2-E07882589A82}" type="presOf" srcId="{C1AFC837-7414-4979-A375-048112BE02DF}" destId="{E296C2C3-7CA5-48C0-B7C0-7E7A68444E61}" srcOrd="0" destOrd="0" presId="urn:microsoft.com/office/officeart/2005/8/layout/orgChart1"/>
    <dgm:cxn modelId="{CD41288F-E791-4555-8BFF-88BA1BA2C71A}" type="presOf" srcId="{CAB8CBAE-B938-4AE6-8980-0B13ACBFEBA8}" destId="{9EB6482D-950D-423F-8E89-054F0EDCA17D}" srcOrd="0" destOrd="0" presId="urn:microsoft.com/office/officeart/2005/8/layout/orgChart1"/>
    <dgm:cxn modelId="{CF7C5F1B-A757-473F-AC45-3943150C8A7C}" type="presOf" srcId="{C83028D6-A3D7-494A-B6B6-16E192A819DB}" destId="{624415AB-5F5B-481A-8582-D0A8D8801FC5}" srcOrd="0" destOrd="0" presId="urn:microsoft.com/office/officeart/2005/8/layout/orgChart1"/>
    <dgm:cxn modelId="{59DA43EE-6B8F-49F5-8D28-A98543CB4519}" type="presOf" srcId="{ACACA56D-E1AE-4A5D-B362-6CF8BDFE4B39}" destId="{94F4DE68-7945-431D-8855-2FA6173E9695}" srcOrd="0" destOrd="0" presId="urn:microsoft.com/office/officeart/2005/8/layout/orgChart1"/>
    <dgm:cxn modelId="{F6781844-A9D2-40B4-95B2-D0E44C552F8A}" type="presOf" srcId="{D2993749-6218-452D-A8A1-00F0B48BE244}" destId="{4AD1950C-1970-427F-B48C-4610BC318AF5}" srcOrd="1" destOrd="0" presId="urn:microsoft.com/office/officeart/2005/8/layout/orgChart1"/>
    <dgm:cxn modelId="{663D9F60-2EAF-4688-898B-A4662F8372B6}" type="presOf" srcId="{7C861F83-9A9B-4E60-802D-FAF5269F2316}" destId="{807C1BBD-F7EC-4FA5-9306-561938933440}" srcOrd="0" destOrd="0" presId="urn:microsoft.com/office/officeart/2005/8/layout/orgChart1"/>
    <dgm:cxn modelId="{97921113-CCDE-459D-AB89-0F130E39FF04}" type="presOf" srcId="{98414DC1-E1B4-4648-B241-5772C5DD17D4}" destId="{EBDBFFE3-7327-4399-AF9B-9CE4583A3E0D}" srcOrd="0" destOrd="0" presId="urn:microsoft.com/office/officeart/2005/8/layout/orgChart1"/>
    <dgm:cxn modelId="{095D18DB-9F87-4691-B5B0-CB8F465A6871}" srcId="{861766ED-5CAC-401A-A1F9-F7946EABC413}" destId="{2B0BDE8D-143A-4799-AFB7-AECD913ECA7B}" srcOrd="0" destOrd="0" parTransId="{7BE15908-0EC5-420F-977A-0558C40BEB03}" sibTransId="{77AE578C-E412-4CCB-B743-C0755577F636}"/>
    <dgm:cxn modelId="{CA8C645B-3C20-4EF5-B3FD-AD5112848B70}" type="presOf" srcId="{D70AE44B-72F7-4518-AED0-D3EC18640EC3}" destId="{E80BB192-8572-4C0A-A640-5A04E109FD33}" srcOrd="1" destOrd="0" presId="urn:microsoft.com/office/officeart/2005/8/layout/orgChart1"/>
    <dgm:cxn modelId="{999BC352-37F0-45E4-A0C4-A4E2BC00CDA6}" srcId="{C1AFC837-7414-4979-A375-048112BE02DF}" destId="{D70AE44B-72F7-4518-AED0-D3EC18640EC3}" srcOrd="1" destOrd="0" parTransId="{7C861F83-9A9B-4E60-802D-FAF5269F2316}" sibTransId="{E23503A1-46FD-4B0E-9F6A-91836E7BBDA3}"/>
    <dgm:cxn modelId="{B5365835-6EA8-4251-AEBF-EB15287DC334}" type="presOf" srcId="{A1DE99DC-B1DE-4D9C-9AF3-630E3EE32A4A}" destId="{999D31A6-5DBD-4386-8341-039B3916DB3E}" srcOrd="1" destOrd="0" presId="urn:microsoft.com/office/officeart/2005/8/layout/orgChart1"/>
    <dgm:cxn modelId="{3E8E2599-A9A8-4387-9F0C-1496551E0E61}" type="presParOf" srcId="{94F4DE68-7945-431D-8855-2FA6173E9695}" destId="{CD3FC260-EF87-4306-AA0D-2F8C5877D55D}" srcOrd="0" destOrd="0" presId="urn:microsoft.com/office/officeart/2005/8/layout/orgChart1"/>
    <dgm:cxn modelId="{85B845A6-A9FD-4EBF-9944-5A036523BE6B}" type="presParOf" srcId="{CD3FC260-EF87-4306-AA0D-2F8C5877D55D}" destId="{C7EB149D-A63B-41ED-B445-DE26A67A0B4A}" srcOrd="0" destOrd="0" presId="urn:microsoft.com/office/officeart/2005/8/layout/orgChart1"/>
    <dgm:cxn modelId="{14C19DF3-018C-4CA0-A5A1-5005EEA8F041}" type="presParOf" srcId="{C7EB149D-A63B-41ED-B445-DE26A67A0B4A}" destId="{E296C2C3-7CA5-48C0-B7C0-7E7A68444E61}" srcOrd="0" destOrd="0" presId="urn:microsoft.com/office/officeart/2005/8/layout/orgChart1"/>
    <dgm:cxn modelId="{B4337CA4-9579-45BC-8473-65A0D2C10BB8}" type="presParOf" srcId="{C7EB149D-A63B-41ED-B445-DE26A67A0B4A}" destId="{2B76ED2F-966B-4417-961F-9A9721FD04A8}" srcOrd="1" destOrd="0" presId="urn:microsoft.com/office/officeart/2005/8/layout/orgChart1"/>
    <dgm:cxn modelId="{67FEBF66-8B62-4081-BFF0-A54288FEE161}" type="presParOf" srcId="{CD3FC260-EF87-4306-AA0D-2F8C5877D55D}" destId="{C16713D7-A4B6-4ABA-B4DA-6E6032BF11CF}" srcOrd="1" destOrd="0" presId="urn:microsoft.com/office/officeart/2005/8/layout/orgChart1"/>
    <dgm:cxn modelId="{5FC10FE3-3F6D-4A72-B6D0-6F03481F6DCB}" type="presParOf" srcId="{C16713D7-A4B6-4ABA-B4DA-6E6032BF11CF}" destId="{AEB1A5D5-671A-46EB-BDE6-4385F181C682}" srcOrd="0" destOrd="0" presId="urn:microsoft.com/office/officeart/2005/8/layout/orgChart1"/>
    <dgm:cxn modelId="{DFCB85AD-83D5-4F69-8BAA-8BEFC725E188}" type="presParOf" srcId="{C16713D7-A4B6-4ABA-B4DA-6E6032BF11CF}" destId="{E8E8F640-4B79-45AA-8E4E-FD5562C8D056}" srcOrd="1" destOrd="0" presId="urn:microsoft.com/office/officeart/2005/8/layout/orgChart1"/>
    <dgm:cxn modelId="{AB905931-BDC1-4B3D-AD65-649B5BBD2B97}" type="presParOf" srcId="{E8E8F640-4B79-45AA-8E4E-FD5562C8D056}" destId="{FFEF75C5-A226-4BBB-9241-3771FC85E920}" srcOrd="0" destOrd="0" presId="urn:microsoft.com/office/officeart/2005/8/layout/orgChart1"/>
    <dgm:cxn modelId="{159CEB3F-CE4E-40EC-861A-028043647B56}" type="presParOf" srcId="{FFEF75C5-A226-4BBB-9241-3771FC85E920}" destId="{BB3F8433-91C6-4690-99C7-F3273EB208F3}" srcOrd="0" destOrd="0" presId="urn:microsoft.com/office/officeart/2005/8/layout/orgChart1"/>
    <dgm:cxn modelId="{C1EB027F-4811-4A94-8B9D-EF11D5A25859}" type="presParOf" srcId="{FFEF75C5-A226-4BBB-9241-3771FC85E920}" destId="{4A67904D-41DE-47E8-AB29-2B9B0620BCEE}" srcOrd="1" destOrd="0" presId="urn:microsoft.com/office/officeart/2005/8/layout/orgChart1"/>
    <dgm:cxn modelId="{E1B93ECE-0F65-4ED8-B6FA-9D921E0B169A}" type="presParOf" srcId="{E8E8F640-4B79-45AA-8E4E-FD5562C8D056}" destId="{9CA8DF4C-9E21-4AD6-8746-257F467EC936}" srcOrd="1" destOrd="0" presId="urn:microsoft.com/office/officeart/2005/8/layout/orgChart1"/>
    <dgm:cxn modelId="{A8BD0952-A71A-4E89-907F-29FDF76A0F7E}" type="presParOf" srcId="{E8E8F640-4B79-45AA-8E4E-FD5562C8D056}" destId="{5F2F5FDA-3081-4A86-98E9-0E11E6C4A8F6}" srcOrd="2" destOrd="0" presId="urn:microsoft.com/office/officeart/2005/8/layout/orgChart1"/>
    <dgm:cxn modelId="{0C3E10CB-2E28-423D-8326-6364A44624A7}" type="presParOf" srcId="{C16713D7-A4B6-4ABA-B4DA-6E6032BF11CF}" destId="{807C1BBD-F7EC-4FA5-9306-561938933440}" srcOrd="2" destOrd="0" presId="urn:microsoft.com/office/officeart/2005/8/layout/orgChart1"/>
    <dgm:cxn modelId="{11D137BC-7039-4A1A-9D96-6E59B85DD539}" type="presParOf" srcId="{C16713D7-A4B6-4ABA-B4DA-6E6032BF11CF}" destId="{B6008771-312B-409A-801A-4238BA1AD1B0}" srcOrd="3" destOrd="0" presId="urn:microsoft.com/office/officeart/2005/8/layout/orgChart1"/>
    <dgm:cxn modelId="{D368B779-58C1-4FA7-98A4-364EDB45D694}" type="presParOf" srcId="{B6008771-312B-409A-801A-4238BA1AD1B0}" destId="{031E7D44-44CF-43F3-82F0-A70B07A80819}" srcOrd="0" destOrd="0" presId="urn:microsoft.com/office/officeart/2005/8/layout/orgChart1"/>
    <dgm:cxn modelId="{25557AA7-5F7B-4C5D-A421-8DDF612DE79D}" type="presParOf" srcId="{031E7D44-44CF-43F3-82F0-A70B07A80819}" destId="{43C7B9BE-9151-49B2-B2B0-E42B565C62C9}" srcOrd="0" destOrd="0" presId="urn:microsoft.com/office/officeart/2005/8/layout/orgChart1"/>
    <dgm:cxn modelId="{B02F25E3-8C3B-4390-8931-1CC38FD4FFB7}" type="presParOf" srcId="{031E7D44-44CF-43F3-82F0-A70B07A80819}" destId="{E80BB192-8572-4C0A-A640-5A04E109FD33}" srcOrd="1" destOrd="0" presId="urn:microsoft.com/office/officeart/2005/8/layout/orgChart1"/>
    <dgm:cxn modelId="{AC1464C2-B018-4F9A-946A-52B476BDC614}" type="presParOf" srcId="{B6008771-312B-409A-801A-4238BA1AD1B0}" destId="{C098FFEE-8B25-4AEC-B1E3-57AFAEA6C4EF}" srcOrd="1" destOrd="0" presId="urn:microsoft.com/office/officeart/2005/8/layout/orgChart1"/>
    <dgm:cxn modelId="{3FBFFF1C-ED5B-4F59-9C86-E23F29081B0C}" type="presParOf" srcId="{C098FFEE-8B25-4AEC-B1E3-57AFAEA6C4EF}" destId="{D0B6D969-A507-4BCE-B6F2-64368B0140EA}" srcOrd="0" destOrd="0" presId="urn:microsoft.com/office/officeart/2005/8/layout/orgChart1"/>
    <dgm:cxn modelId="{0C2C5D9D-4922-4C62-B09E-42F19259A480}" type="presParOf" srcId="{C098FFEE-8B25-4AEC-B1E3-57AFAEA6C4EF}" destId="{28B4881F-3179-4697-B0AB-3B0884B88466}" srcOrd="1" destOrd="0" presId="urn:microsoft.com/office/officeart/2005/8/layout/orgChart1"/>
    <dgm:cxn modelId="{924E077A-EECC-4722-B5A1-573E406BC896}" type="presParOf" srcId="{28B4881F-3179-4697-B0AB-3B0884B88466}" destId="{00B44480-1D89-4B8F-AE21-08F9F2E770D7}" srcOrd="0" destOrd="0" presId="urn:microsoft.com/office/officeart/2005/8/layout/orgChart1"/>
    <dgm:cxn modelId="{161CFD55-8ECE-4B83-909E-A64586B8D762}" type="presParOf" srcId="{00B44480-1D89-4B8F-AE21-08F9F2E770D7}" destId="{F4A81285-76AD-4CF1-B483-93E62478DE56}" srcOrd="0" destOrd="0" presId="urn:microsoft.com/office/officeart/2005/8/layout/orgChart1"/>
    <dgm:cxn modelId="{FB3BA1C5-0699-4153-BC0C-09759FF65C5A}" type="presParOf" srcId="{00B44480-1D89-4B8F-AE21-08F9F2E770D7}" destId="{999D31A6-5DBD-4386-8341-039B3916DB3E}" srcOrd="1" destOrd="0" presId="urn:microsoft.com/office/officeart/2005/8/layout/orgChart1"/>
    <dgm:cxn modelId="{C8A28211-7B98-4600-8E42-CCFCBC34EEB2}" type="presParOf" srcId="{28B4881F-3179-4697-B0AB-3B0884B88466}" destId="{B859E1EB-A1A9-4534-B7F1-BB83FCC00583}" srcOrd="1" destOrd="0" presId="urn:microsoft.com/office/officeart/2005/8/layout/orgChart1"/>
    <dgm:cxn modelId="{55BEC3F1-3F33-4213-A8B5-67FD37C90F67}" type="presParOf" srcId="{B859E1EB-A1A9-4534-B7F1-BB83FCC00583}" destId="{009A2459-0280-4C78-8012-0D8205F88C0E}" srcOrd="0" destOrd="0" presId="urn:microsoft.com/office/officeart/2005/8/layout/orgChart1"/>
    <dgm:cxn modelId="{FAE4D179-E3FF-4594-8C7C-2437150F2FA6}" type="presParOf" srcId="{B859E1EB-A1A9-4534-B7F1-BB83FCC00583}" destId="{FDC8E0E8-A7EF-4517-91CB-870ED5EC001F}" srcOrd="1" destOrd="0" presId="urn:microsoft.com/office/officeart/2005/8/layout/orgChart1"/>
    <dgm:cxn modelId="{5AEB56D6-0A39-4120-B973-FECDFE56FBBB}" type="presParOf" srcId="{FDC8E0E8-A7EF-4517-91CB-870ED5EC001F}" destId="{0FD6D9AE-053F-485E-B0DC-5FCB3BCF1392}" srcOrd="0" destOrd="0" presId="urn:microsoft.com/office/officeart/2005/8/layout/orgChart1"/>
    <dgm:cxn modelId="{80E29490-0FCE-4B17-BB85-583C45FE850D}" type="presParOf" srcId="{0FD6D9AE-053F-485E-B0DC-5FCB3BCF1392}" destId="{49274AB1-70D7-4067-BB9F-47818F0A742F}" srcOrd="0" destOrd="0" presId="urn:microsoft.com/office/officeart/2005/8/layout/orgChart1"/>
    <dgm:cxn modelId="{391654D3-FD40-4221-B136-F1CC9D51E5AF}" type="presParOf" srcId="{0FD6D9AE-053F-485E-B0DC-5FCB3BCF1392}" destId="{912D8626-CD4C-4B2B-A657-517DB7B0E0AD}" srcOrd="1" destOrd="0" presId="urn:microsoft.com/office/officeart/2005/8/layout/orgChart1"/>
    <dgm:cxn modelId="{69737EBD-EFEE-4986-B88A-D83E9DD43154}" type="presParOf" srcId="{FDC8E0E8-A7EF-4517-91CB-870ED5EC001F}" destId="{A2F2218B-5822-4095-BDF7-166F34E39A63}" srcOrd="1" destOrd="0" presId="urn:microsoft.com/office/officeart/2005/8/layout/orgChart1"/>
    <dgm:cxn modelId="{2A0394FC-8D00-4E7C-ADD4-1F56C41A7FE0}" type="presParOf" srcId="{FDC8E0E8-A7EF-4517-91CB-870ED5EC001F}" destId="{F1658EDD-E6B3-4D4C-9884-9F003907B5A7}" srcOrd="2" destOrd="0" presId="urn:microsoft.com/office/officeart/2005/8/layout/orgChart1"/>
    <dgm:cxn modelId="{CDADFD12-FE57-4A92-B824-CC4EB9DE9180}" type="presParOf" srcId="{28B4881F-3179-4697-B0AB-3B0884B88466}" destId="{00981ABA-781C-4DB1-BB35-D2AC8A934C53}" srcOrd="2" destOrd="0" presId="urn:microsoft.com/office/officeart/2005/8/layout/orgChart1"/>
    <dgm:cxn modelId="{18F663B9-2025-44C6-AB20-95F17AF348B7}" type="presParOf" srcId="{B6008771-312B-409A-801A-4238BA1AD1B0}" destId="{51EDE1F5-4598-49AC-807F-5D0C4D65D97E}" srcOrd="2" destOrd="0" presId="urn:microsoft.com/office/officeart/2005/8/layout/orgChart1"/>
    <dgm:cxn modelId="{A0B2211F-7879-4BCE-84D4-771CDBCA163D}" type="presParOf" srcId="{C16713D7-A4B6-4ABA-B4DA-6E6032BF11CF}" destId="{EBDBFFE3-7327-4399-AF9B-9CE4583A3E0D}" srcOrd="4" destOrd="0" presId="urn:microsoft.com/office/officeart/2005/8/layout/orgChart1"/>
    <dgm:cxn modelId="{51836F7D-A880-489C-8AFA-98929E812B87}" type="presParOf" srcId="{C16713D7-A4B6-4ABA-B4DA-6E6032BF11CF}" destId="{7E3C1A08-805A-4053-B65E-3FCCFDAF2871}" srcOrd="5" destOrd="0" presId="urn:microsoft.com/office/officeart/2005/8/layout/orgChart1"/>
    <dgm:cxn modelId="{E7CB782B-BF62-435D-AC7D-E277A7373D20}" type="presParOf" srcId="{7E3C1A08-805A-4053-B65E-3FCCFDAF2871}" destId="{16FD5B49-58DD-4AD3-B220-B6EC21A31A19}" srcOrd="0" destOrd="0" presId="urn:microsoft.com/office/officeart/2005/8/layout/orgChart1"/>
    <dgm:cxn modelId="{76F57D37-030A-45D7-9AA1-D0F9B1DFB6A2}" type="presParOf" srcId="{16FD5B49-58DD-4AD3-B220-B6EC21A31A19}" destId="{21851380-B236-475A-9641-DF9D750C1AD0}" srcOrd="0" destOrd="0" presId="urn:microsoft.com/office/officeart/2005/8/layout/orgChart1"/>
    <dgm:cxn modelId="{85CCE088-64DA-4272-9939-823B835FD01E}" type="presParOf" srcId="{16FD5B49-58DD-4AD3-B220-B6EC21A31A19}" destId="{4AD1950C-1970-427F-B48C-4610BC318AF5}" srcOrd="1" destOrd="0" presId="urn:microsoft.com/office/officeart/2005/8/layout/orgChart1"/>
    <dgm:cxn modelId="{17331E90-E3A5-48A0-A2E3-F4385BA2A670}" type="presParOf" srcId="{7E3C1A08-805A-4053-B65E-3FCCFDAF2871}" destId="{4E610236-4F6B-4D00-B2E6-4BC0E38AF05B}" srcOrd="1" destOrd="0" presId="urn:microsoft.com/office/officeart/2005/8/layout/orgChart1"/>
    <dgm:cxn modelId="{0C163A8A-ED88-4F57-A4DD-086515ACAF93}" type="presParOf" srcId="{4E610236-4F6B-4D00-B2E6-4BC0E38AF05B}" destId="{9EB6482D-950D-423F-8E89-054F0EDCA17D}" srcOrd="0" destOrd="0" presId="urn:microsoft.com/office/officeart/2005/8/layout/orgChart1"/>
    <dgm:cxn modelId="{47E01FEB-C8E1-49DB-AD7A-8C75A9665491}" type="presParOf" srcId="{4E610236-4F6B-4D00-B2E6-4BC0E38AF05B}" destId="{A40C4755-6B47-4129-B094-8993A0FCC5BD}" srcOrd="1" destOrd="0" presId="urn:microsoft.com/office/officeart/2005/8/layout/orgChart1"/>
    <dgm:cxn modelId="{812851ED-1735-411D-AEB2-9387E1A6BEE2}" type="presParOf" srcId="{A40C4755-6B47-4129-B094-8993A0FCC5BD}" destId="{8D5EBD28-9752-4A3B-916B-BC9DF346F0F8}" srcOrd="0" destOrd="0" presId="urn:microsoft.com/office/officeart/2005/8/layout/orgChart1"/>
    <dgm:cxn modelId="{65F4B906-AA00-42BA-B766-F1337135ED70}" type="presParOf" srcId="{8D5EBD28-9752-4A3B-916B-BC9DF346F0F8}" destId="{EFBE8CD7-6130-4A66-950F-C327A6486D8D}" srcOrd="0" destOrd="0" presId="urn:microsoft.com/office/officeart/2005/8/layout/orgChart1"/>
    <dgm:cxn modelId="{A5ADF377-C285-46B2-ADE6-E3090BBE7DCE}" type="presParOf" srcId="{8D5EBD28-9752-4A3B-916B-BC9DF346F0F8}" destId="{9E647B13-A0EE-4D68-BBA4-13B640ED2EA9}" srcOrd="1" destOrd="0" presId="urn:microsoft.com/office/officeart/2005/8/layout/orgChart1"/>
    <dgm:cxn modelId="{514382BB-5DAB-4AD0-AB51-4A9C5936C926}" type="presParOf" srcId="{A40C4755-6B47-4129-B094-8993A0FCC5BD}" destId="{80353D90-9916-43C4-BDD9-2133BDA66B52}" srcOrd="1" destOrd="0" presId="urn:microsoft.com/office/officeart/2005/8/layout/orgChart1"/>
    <dgm:cxn modelId="{B6843CA7-6D7C-4C60-A6D7-6CA225556BA9}" type="presParOf" srcId="{A40C4755-6B47-4129-B094-8993A0FCC5BD}" destId="{B9A0682F-6A1D-452C-A952-541D2DA40F44}" srcOrd="2" destOrd="0" presId="urn:microsoft.com/office/officeart/2005/8/layout/orgChart1"/>
    <dgm:cxn modelId="{44E1EF59-2FEB-447E-9D92-29A3FAAD74D4}" type="presParOf" srcId="{7E3C1A08-805A-4053-B65E-3FCCFDAF2871}" destId="{5D1DD9A8-44C6-463F-9898-CCB2FC728CD2}" srcOrd="2" destOrd="0" presId="urn:microsoft.com/office/officeart/2005/8/layout/orgChart1"/>
    <dgm:cxn modelId="{C26ED630-31B0-4A1F-8EAD-F39C00067B8F}" type="presParOf" srcId="{C16713D7-A4B6-4ABA-B4DA-6E6032BF11CF}" destId="{624415AB-5F5B-481A-8582-D0A8D8801FC5}" srcOrd="6" destOrd="0" presId="urn:microsoft.com/office/officeart/2005/8/layout/orgChart1"/>
    <dgm:cxn modelId="{CA4731E7-2577-4C0A-8651-02A69A38CF27}" type="presParOf" srcId="{C16713D7-A4B6-4ABA-B4DA-6E6032BF11CF}" destId="{2B4395E5-5FCC-4468-B530-1A6641FCC820}" srcOrd="7" destOrd="0" presId="urn:microsoft.com/office/officeart/2005/8/layout/orgChart1"/>
    <dgm:cxn modelId="{DA03C85A-E434-4F42-9433-C2739208C0B9}" type="presParOf" srcId="{2B4395E5-5FCC-4468-B530-1A6641FCC820}" destId="{FCC26EC8-8861-4490-8BC8-1E290AF70913}" srcOrd="0" destOrd="0" presId="urn:microsoft.com/office/officeart/2005/8/layout/orgChart1"/>
    <dgm:cxn modelId="{8AE0F5F0-D634-4D8F-A657-3E51197430F9}" type="presParOf" srcId="{FCC26EC8-8861-4490-8BC8-1E290AF70913}" destId="{21D2530C-5538-40D8-AAAF-91061E5BFDF3}" srcOrd="0" destOrd="0" presId="urn:microsoft.com/office/officeart/2005/8/layout/orgChart1"/>
    <dgm:cxn modelId="{B764566F-D9FA-49C0-BD73-B96F8703486F}" type="presParOf" srcId="{FCC26EC8-8861-4490-8BC8-1E290AF70913}" destId="{D3B9D0D2-3193-42CE-A674-8A3AD6CB4325}" srcOrd="1" destOrd="0" presId="urn:microsoft.com/office/officeart/2005/8/layout/orgChart1"/>
    <dgm:cxn modelId="{378308C5-B9A2-44B6-AF1B-D4AE99B2CA4F}" type="presParOf" srcId="{2B4395E5-5FCC-4468-B530-1A6641FCC820}" destId="{BB67108E-5D35-4F8C-80BE-3340BCFF7EF2}" srcOrd="1" destOrd="0" presId="urn:microsoft.com/office/officeart/2005/8/layout/orgChart1"/>
    <dgm:cxn modelId="{C338F695-562E-4467-B9A4-6144A03AC80B}" type="presParOf" srcId="{BB67108E-5D35-4F8C-80BE-3340BCFF7EF2}" destId="{BE6E84B6-21FF-4B79-B8B0-9D16228EE0B3}" srcOrd="0" destOrd="0" presId="urn:microsoft.com/office/officeart/2005/8/layout/orgChart1"/>
    <dgm:cxn modelId="{361AE5EC-A798-40B2-AF90-7F42CDBF1D3D}" type="presParOf" srcId="{BB67108E-5D35-4F8C-80BE-3340BCFF7EF2}" destId="{4ACF4237-B1FE-4681-946C-4743494D8B69}" srcOrd="1" destOrd="0" presId="urn:microsoft.com/office/officeart/2005/8/layout/orgChart1"/>
    <dgm:cxn modelId="{3B855F3B-B901-4BF1-893F-D1A1E86FAB2C}" type="presParOf" srcId="{4ACF4237-B1FE-4681-946C-4743494D8B69}" destId="{F7783248-3228-4A37-9951-58941A3BEAA5}" srcOrd="0" destOrd="0" presId="urn:microsoft.com/office/officeart/2005/8/layout/orgChart1"/>
    <dgm:cxn modelId="{8BC5AFA3-8722-4369-8E1B-EE865E3504FA}" type="presParOf" srcId="{F7783248-3228-4A37-9951-58941A3BEAA5}" destId="{4EFDF558-8A9F-42DA-8183-A4A4FB95C9C9}" srcOrd="0" destOrd="0" presId="urn:microsoft.com/office/officeart/2005/8/layout/orgChart1"/>
    <dgm:cxn modelId="{D102E533-0240-4889-A5F8-D40DCA71CC9F}" type="presParOf" srcId="{F7783248-3228-4A37-9951-58941A3BEAA5}" destId="{960CACDC-EA57-4F7D-9DC4-771A21D78D06}" srcOrd="1" destOrd="0" presId="urn:microsoft.com/office/officeart/2005/8/layout/orgChart1"/>
    <dgm:cxn modelId="{CB881096-4EC0-467B-9B51-3A8B2EA5E9A1}" type="presParOf" srcId="{4ACF4237-B1FE-4681-946C-4743494D8B69}" destId="{2C787461-9D25-4E7F-ADA0-18E808B8A5FE}" srcOrd="1" destOrd="0" presId="urn:microsoft.com/office/officeart/2005/8/layout/orgChart1"/>
    <dgm:cxn modelId="{D0A294F1-F506-46E5-9CD2-92B2684528C7}" type="presParOf" srcId="{4ACF4237-B1FE-4681-946C-4743494D8B69}" destId="{630A361D-C1F5-4DA4-8CF8-C4911A0870ED}" srcOrd="2" destOrd="0" presId="urn:microsoft.com/office/officeart/2005/8/layout/orgChart1"/>
    <dgm:cxn modelId="{A49E10D7-CB43-4AE9-A5E1-FFE30E5A5D5B}" type="presParOf" srcId="{2B4395E5-5FCC-4468-B530-1A6641FCC820}" destId="{B1DB4B2E-D76A-4541-A631-BA001381938A}" srcOrd="2" destOrd="0" presId="urn:microsoft.com/office/officeart/2005/8/layout/orgChart1"/>
    <dgm:cxn modelId="{DCEFCD39-1F69-4F8A-813B-F3AD5BD1D4D9}" type="presParOf" srcId="{CD3FC260-EF87-4306-AA0D-2F8C5877D55D}" destId="{4AE3F851-377A-427E-A8A4-423BEC485A7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781AF2-4F4A-4F07-8136-6BC373B30C6C}" type="doc">
      <dgm:prSet loTypeId="urn:microsoft.com/office/officeart/2005/8/layout/venn1" loCatId="relationship" qsTypeId="urn:microsoft.com/office/officeart/2005/8/quickstyle/3d1" qsCatId="3D" csTypeId="urn:microsoft.com/office/officeart/2005/8/colors/accent2_3" csCatId="accent2" phldr="1"/>
      <dgm:spPr/>
    </dgm:pt>
    <dgm:pt modelId="{9434AD7D-FF32-4CEC-9A81-CEFD38817ACA}">
      <dgm:prSet phldrT="[Text]"/>
      <dgm:spPr/>
      <dgm:t>
        <a:bodyPr/>
        <a:lstStyle/>
        <a:p>
          <a:r>
            <a:rPr lang="en-GB" b="1" noProof="0" dirty="0"/>
            <a:t>ecologie</a:t>
          </a:r>
        </a:p>
      </dgm:t>
    </dgm:pt>
    <dgm:pt modelId="{7DAE2F6B-4C4F-406E-9000-6EFF379A7405}" type="parTrans" cxnId="{CC35359C-86FD-445C-80E2-7AF7BB1BF54B}">
      <dgm:prSet/>
      <dgm:spPr/>
      <dgm:t>
        <a:bodyPr/>
        <a:lstStyle/>
        <a:p>
          <a:endParaRPr lang="de-DE"/>
        </a:p>
      </dgm:t>
    </dgm:pt>
    <dgm:pt modelId="{2335C813-29C4-446B-B872-7E2C51356234}" type="sibTrans" cxnId="{CC35359C-86FD-445C-80E2-7AF7BB1BF54B}">
      <dgm:prSet/>
      <dgm:spPr/>
      <dgm:t>
        <a:bodyPr/>
        <a:lstStyle/>
        <a:p>
          <a:endParaRPr lang="de-DE"/>
        </a:p>
      </dgm:t>
    </dgm:pt>
    <dgm:pt modelId="{556836B6-6930-4570-9D63-C2814A1A5241}">
      <dgm:prSet phldrT="[Text]"/>
      <dgm:spPr/>
      <dgm:t>
        <a:bodyPr/>
        <a:lstStyle/>
        <a:p>
          <a:r>
            <a:rPr lang="de-DE" b="1" dirty="0"/>
            <a:t>chestiuni sociale</a:t>
          </a:r>
        </a:p>
      </dgm:t>
    </dgm:pt>
    <dgm:pt modelId="{BEBE9142-D976-4CE7-9170-5B7138550B27}" type="parTrans" cxnId="{BB0EBFF2-8491-4034-92B5-88BE530872D2}">
      <dgm:prSet/>
      <dgm:spPr/>
      <dgm:t>
        <a:bodyPr/>
        <a:lstStyle/>
        <a:p>
          <a:endParaRPr lang="de-DE"/>
        </a:p>
      </dgm:t>
    </dgm:pt>
    <dgm:pt modelId="{78DA241D-656A-46CB-A8B5-3F884792C5EA}" type="sibTrans" cxnId="{BB0EBFF2-8491-4034-92B5-88BE530872D2}">
      <dgm:prSet/>
      <dgm:spPr/>
      <dgm:t>
        <a:bodyPr/>
        <a:lstStyle/>
        <a:p>
          <a:endParaRPr lang="de-DE"/>
        </a:p>
      </dgm:t>
    </dgm:pt>
    <dgm:pt modelId="{79A75E05-C449-4EFA-81DA-D255D69380B7}">
      <dgm:prSet phldrT="[Text]"/>
      <dgm:spPr/>
      <dgm:t>
        <a:bodyPr/>
        <a:lstStyle/>
        <a:p>
          <a:r>
            <a:rPr lang="de-DE" b="1" dirty="0"/>
            <a:t>economie</a:t>
          </a:r>
        </a:p>
      </dgm:t>
    </dgm:pt>
    <dgm:pt modelId="{F02EE7C1-064C-4CE0-84E2-DBD553358AB7}" type="parTrans" cxnId="{5E3A015B-9FCE-4AD0-9708-8C9356745A9C}">
      <dgm:prSet/>
      <dgm:spPr/>
      <dgm:t>
        <a:bodyPr/>
        <a:lstStyle/>
        <a:p>
          <a:endParaRPr lang="de-DE"/>
        </a:p>
      </dgm:t>
    </dgm:pt>
    <dgm:pt modelId="{836B8603-BCC6-4C3B-8A1D-88A2C4CA85CF}" type="sibTrans" cxnId="{5E3A015B-9FCE-4AD0-9708-8C9356745A9C}">
      <dgm:prSet/>
      <dgm:spPr/>
      <dgm:t>
        <a:bodyPr/>
        <a:lstStyle/>
        <a:p>
          <a:endParaRPr lang="de-DE"/>
        </a:p>
      </dgm:t>
    </dgm:pt>
    <dgm:pt modelId="{5A32335A-4868-4722-B4FB-D7DA42B8B291}" type="pres">
      <dgm:prSet presAssocID="{D3781AF2-4F4A-4F07-8136-6BC373B30C6C}" presName="compositeShape" presStyleCnt="0">
        <dgm:presLayoutVars>
          <dgm:chMax val="7"/>
          <dgm:dir/>
          <dgm:resizeHandles val="exact"/>
        </dgm:presLayoutVars>
      </dgm:prSet>
      <dgm:spPr/>
    </dgm:pt>
    <dgm:pt modelId="{A55DEF0F-171E-467E-806F-61EF09F41E04}" type="pres">
      <dgm:prSet presAssocID="{9434AD7D-FF32-4CEC-9A81-CEFD38817ACA}" presName="circ1" presStyleLbl="vennNode1" presStyleIdx="0" presStyleCnt="3"/>
      <dgm:spPr/>
      <dgm:t>
        <a:bodyPr/>
        <a:lstStyle/>
        <a:p>
          <a:endParaRPr lang="it-IT"/>
        </a:p>
      </dgm:t>
    </dgm:pt>
    <dgm:pt modelId="{E7DC4070-EE6E-4495-942C-DDFC243B23B1}" type="pres">
      <dgm:prSet presAssocID="{9434AD7D-FF32-4CEC-9A81-CEFD38817ACA}" presName="circ1Tx" presStyleLbl="revTx" presStyleIdx="0" presStyleCnt="0">
        <dgm:presLayoutVars>
          <dgm:chMax val="0"/>
          <dgm:chPref val="0"/>
          <dgm:bulletEnabled val="1"/>
        </dgm:presLayoutVars>
      </dgm:prSet>
      <dgm:spPr/>
      <dgm:t>
        <a:bodyPr/>
        <a:lstStyle/>
        <a:p>
          <a:endParaRPr lang="it-IT"/>
        </a:p>
      </dgm:t>
    </dgm:pt>
    <dgm:pt modelId="{5E0CAA70-A7F5-450D-8CE3-D2375FFD1B3B}" type="pres">
      <dgm:prSet presAssocID="{556836B6-6930-4570-9D63-C2814A1A5241}" presName="circ2" presStyleLbl="vennNode1" presStyleIdx="1" presStyleCnt="3" custLinFactNeighborX="-1776" custLinFactNeighborY="463"/>
      <dgm:spPr/>
      <dgm:t>
        <a:bodyPr/>
        <a:lstStyle/>
        <a:p>
          <a:endParaRPr lang="it-IT"/>
        </a:p>
      </dgm:t>
    </dgm:pt>
    <dgm:pt modelId="{789599F3-F493-41DF-91AA-DFE713EDA363}" type="pres">
      <dgm:prSet presAssocID="{556836B6-6930-4570-9D63-C2814A1A5241}" presName="circ2Tx" presStyleLbl="revTx" presStyleIdx="0" presStyleCnt="0">
        <dgm:presLayoutVars>
          <dgm:chMax val="0"/>
          <dgm:chPref val="0"/>
          <dgm:bulletEnabled val="1"/>
        </dgm:presLayoutVars>
      </dgm:prSet>
      <dgm:spPr/>
      <dgm:t>
        <a:bodyPr/>
        <a:lstStyle/>
        <a:p>
          <a:endParaRPr lang="it-IT"/>
        </a:p>
      </dgm:t>
    </dgm:pt>
    <dgm:pt modelId="{9D0FC449-AC7F-4F76-A377-6048C2BD3912}" type="pres">
      <dgm:prSet presAssocID="{79A75E05-C449-4EFA-81DA-D255D69380B7}" presName="circ3" presStyleLbl="vennNode1" presStyleIdx="2" presStyleCnt="3"/>
      <dgm:spPr/>
      <dgm:t>
        <a:bodyPr/>
        <a:lstStyle/>
        <a:p>
          <a:endParaRPr lang="it-IT"/>
        </a:p>
      </dgm:t>
    </dgm:pt>
    <dgm:pt modelId="{460D69A9-CF24-49F5-BED7-12B78667416E}" type="pres">
      <dgm:prSet presAssocID="{79A75E05-C449-4EFA-81DA-D255D69380B7}" presName="circ3Tx" presStyleLbl="revTx" presStyleIdx="0" presStyleCnt="0">
        <dgm:presLayoutVars>
          <dgm:chMax val="0"/>
          <dgm:chPref val="0"/>
          <dgm:bulletEnabled val="1"/>
        </dgm:presLayoutVars>
      </dgm:prSet>
      <dgm:spPr/>
      <dgm:t>
        <a:bodyPr/>
        <a:lstStyle/>
        <a:p>
          <a:endParaRPr lang="it-IT"/>
        </a:p>
      </dgm:t>
    </dgm:pt>
  </dgm:ptLst>
  <dgm:cxnLst>
    <dgm:cxn modelId="{F335FB09-1FA5-4A53-AE89-075AE71CF82D}" type="presOf" srcId="{9434AD7D-FF32-4CEC-9A81-CEFD38817ACA}" destId="{E7DC4070-EE6E-4495-942C-DDFC243B23B1}" srcOrd="1" destOrd="0" presId="urn:microsoft.com/office/officeart/2005/8/layout/venn1"/>
    <dgm:cxn modelId="{9B496BAC-0115-4469-8845-5C85FCC8C9C3}" type="presOf" srcId="{79A75E05-C449-4EFA-81DA-D255D69380B7}" destId="{460D69A9-CF24-49F5-BED7-12B78667416E}" srcOrd="1" destOrd="0" presId="urn:microsoft.com/office/officeart/2005/8/layout/venn1"/>
    <dgm:cxn modelId="{50963930-7D69-4560-A154-D6645AC9F468}" type="presOf" srcId="{9434AD7D-FF32-4CEC-9A81-CEFD38817ACA}" destId="{A55DEF0F-171E-467E-806F-61EF09F41E04}" srcOrd="0" destOrd="0" presId="urn:microsoft.com/office/officeart/2005/8/layout/venn1"/>
    <dgm:cxn modelId="{BB0EBFF2-8491-4034-92B5-88BE530872D2}" srcId="{D3781AF2-4F4A-4F07-8136-6BC373B30C6C}" destId="{556836B6-6930-4570-9D63-C2814A1A5241}" srcOrd="1" destOrd="0" parTransId="{BEBE9142-D976-4CE7-9170-5B7138550B27}" sibTransId="{78DA241D-656A-46CB-A8B5-3F884792C5EA}"/>
    <dgm:cxn modelId="{47A84894-29AE-4F50-9F85-EA9A028F6145}" type="presOf" srcId="{556836B6-6930-4570-9D63-C2814A1A5241}" destId="{789599F3-F493-41DF-91AA-DFE713EDA363}" srcOrd="1" destOrd="0" presId="urn:microsoft.com/office/officeart/2005/8/layout/venn1"/>
    <dgm:cxn modelId="{CC35359C-86FD-445C-80E2-7AF7BB1BF54B}" srcId="{D3781AF2-4F4A-4F07-8136-6BC373B30C6C}" destId="{9434AD7D-FF32-4CEC-9A81-CEFD38817ACA}" srcOrd="0" destOrd="0" parTransId="{7DAE2F6B-4C4F-406E-9000-6EFF379A7405}" sibTransId="{2335C813-29C4-446B-B872-7E2C51356234}"/>
    <dgm:cxn modelId="{F1DB5F21-90DA-44D1-B769-4D9D789BCBF3}" type="presOf" srcId="{D3781AF2-4F4A-4F07-8136-6BC373B30C6C}" destId="{5A32335A-4868-4722-B4FB-D7DA42B8B291}" srcOrd="0" destOrd="0" presId="urn:microsoft.com/office/officeart/2005/8/layout/venn1"/>
    <dgm:cxn modelId="{EB1BBBDE-6C69-4F71-9F1B-57A24A020CE0}" type="presOf" srcId="{556836B6-6930-4570-9D63-C2814A1A5241}" destId="{5E0CAA70-A7F5-450D-8CE3-D2375FFD1B3B}" srcOrd="0" destOrd="0" presId="urn:microsoft.com/office/officeart/2005/8/layout/venn1"/>
    <dgm:cxn modelId="{5E3A015B-9FCE-4AD0-9708-8C9356745A9C}" srcId="{D3781AF2-4F4A-4F07-8136-6BC373B30C6C}" destId="{79A75E05-C449-4EFA-81DA-D255D69380B7}" srcOrd="2" destOrd="0" parTransId="{F02EE7C1-064C-4CE0-84E2-DBD553358AB7}" sibTransId="{836B8603-BCC6-4C3B-8A1D-88A2C4CA85CF}"/>
    <dgm:cxn modelId="{1CD4C4F7-C3B5-4B28-A582-8B0CF00CE736}" type="presOf" srcId="{79A75E05-C449-4EFA-81DA-D255D69380B7}" destId="{9D0FC449-AC7F-4F76-A377-6048C2BD3912}" srcOrd="0" destOrd="0" presId="urn:microsoft.com/office/officeart/2005/8/layout/venn1"/>
    <dgm:cxn modelId="{891A86A4-76BB-490B-81FF-DA031A5CF3C2}" type="presParOf" srcId="{5A32335A-4868-4722-B4FB-D7DA42B8B291}" destId="{A55DEF0F-171E-467E-806F-61EF09F41E04}" srcOrd="0" destOrd="0" presId="urn:microsoft.com/office/officeart/2005/8/layout/venn1"/>
    <dgm:cxn modelId="{CCB9897E-C765-4E8F-AA8C-A85C53AF6B15}" type="presParOf" srcId="{5A32335A-4868-4722-B4FB-D7DA42B8B291}" destId="{E7DC4070-EE6E-4495-942C-DDFC243B23B1}" srcOrd="1" destOrd="0" presId="urn:microsoft.com/office/officeart/2005/8/layout/venn1"/>
    <dgm:cxn modelId="{10A695CC-0B17-460A-90DE-218AAB351CD3}" type="presParOf" srcId="{5A32335A-4868-4722-B4FB-D7DA42B8B291}" destId="{5E0CAA70-A7F5-450D-8CE3-D2375FFD1B3B}" srcOrd="2" destOrd="0" presId="urn:microsoft.com/office/officeart/2005/8/layout/venn1"/>
    <dgm:cxn modelId="{6C74B634-050B-4845-A11E-2BCF8A22DC3D}" type="presParOf" srcId="{5A32335A-4868-4722-B4FB-D7DA42B8B291}" destId="{789599F3-F493-41DF-91AA-DFE713EDA363}" srcOrd="3" destOrd="0" presId="urn:microsoft.com/office/officeart/2005/8/layout/venn1"/>
    <dgm:cxn modelId="{4E025EB9-DDE9-4CCF-A83A-E95809788437}" type="presParOf" srcId="{5A32335A-4868-4722-B4FB-D7DA42B8B291}" destId="{9D0FC449-AC7F-4F76-A377-6048C2BD3912}" srcOrd="4" destOrd="0" presId="urn:microsoft.com/office/officeart/2005/8/layout/venn1"/>
    <dgm:cxn modelId="{99ACED51-B276-49F9-8757-134332AB9C02}" type="presParOf" srcId="{5A32335A-4868-4722-B4FB-D7DA42B8B291}" destId="{460D69A9-CF24-49F5-BED7-12B78667416E}"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8A6577-9353-4D4C-944E-B3E67728D9E6}">
      <dsp:nvSpPr>
        <dsp:cNvPr id="0" name=""/>
        <dsp:cNvSpPr/>
      </dsp:nvSpPr>
      <dsp:spPr>
        <a:xfrm>
          <a:off x="2956306" y="0"/>
          <a:ext cx="2266873" cy="2266873"/>
        </a:xfrm>
        <a:prstGeom prst="triangle">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err="1"/>
            <a:t>planeta</a:t>
          </a:r>
          <a:endParaRPr lang="de-DE" sz="1600" b="1" kern="1200" dirty="0"/>
        </a:p>
      </dsp:txBody>
      <dsp:txXfrm>
        <a:off x="3523024" y="1133437"/>
        <a:ext cx="1133437" cy="1133436"/>
      </dsp:txXfrm>
    </dsp:sp>
    <dsp:sp modelId="{09411BFD-E38F-45E0-9DB1-1A0D5BCEC155}">
      <dsp:nvSpPr>
        <dsp:cNvPr id="0" name=""/>
        <dsp:cNvSpPr/>
      </dsp:nvSpPr>
      <dsp:spPr>
        <a:xfrm>
          <a:off x="1822870" y="2266873"/>
          <a:ext cx="2266873" cy="2266873"/>
        </a:xfrm>
        <a:prstGeom prst="triangle">
          <a:avLst/>
        </a:prstGeom>
        <a:gradFill rotWithShape="0">
          <a:gsLst>
            <a:gs pos="0">
              <a:schemeClr val="accent2">
                <a:shade val="80000"/>
                <a:hueOff val="-160472"/>
                <a:satOff val="3389"/>
                <a:lumOff val="9027"/>
                <a:alphaOff val="0"/>
                <a:satMod val="103000"/>
                <a:lumMod val="102000"/>
                <a:tint val="94000"/>
              </a:schemeClr>
            </a:gs>
            <a:gs pos="50000">
              <a:schemeClr val="accent2">
                <a:shade val="80000"/>
                <a:hueOff val="-160472"/>
                <a:satOff val="3389"/>
                <a:lumOff val="9027"/>
                <a:alphaOff val="0"/>
                <a:satMod val="110000"/>
                <a:lumMod val="100000"/>
                <a:shade val="100000"/>
              </a:schemeClr>
            </a:gs>
            <a:gs pos="100000">
              <a:schemeClr val="accent2">
                <a:shade val="80000"/>
                <a:hueOff val="-160472"/>
                <a:satOff val="3389"/>
                <a:lumOff val="902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t>profit</a:t>
          </a:r>
          <a:endParaRPr lang="de-DE" sz="1600" b="1" kern="1200" dirty="0"/>
        </a:p>
      </dsp:txBody>
      <dsp:txXfrm>
        <a:off x="2389588" y="3400310"/>
        <a:ext cx="1133437" cy="1133436"/>
      </dsp:txXfrm>
    </dsp:sp>
    <dsp:sp modelId="{F35FEEA1-4861-4C73-8E97-83539262E145}">
      <dsp:nvSpPr>
        <dsp:cNvPr id="0" name=""/>
        <dsp:cNvSpPr/>
      </dsp:nvSpPr>
      <dsp:spPr>
        <a:xfrm rot="10800000">
          <a:off x="2956306" y="2266873"/>
          <a:ext cx="2266873" cy="2266873"/>
        </a:xfrm>
        <a:prstGeom prst="triangle">
          <a:avLst/>
        </a:prstGeom>
        <a:gradFill rotWithShape="0">
          <a:gsLst>
            <a:gs pos="0">
              <a:schemeClr val="accent2">
                <a:shade val="80000"/>
                <a:hueOff val="-320943"/>
                <a:satOff val="6777"/>
                <a:lumOff val="18054"/>
                <a:alphaOff val="0"/>
                <a:satMod val="103000"/>
                <a:lumMod val="102000"/>
                <a:tint val="94000"/>
              </a:schemeClr>
            </a:gs>
            <a:gs pos="50000">
              <a:schemeClr val="accent2">
                <a:shade val="80000"/>
                <a:hueOff val="-320943"/>
                <a:satOff val="6777"/>
                <a:lumOff val="18054"/>
                <a:alphaOff val="0"/>
                <a:satMod val="110000"/>
                <a:lumMod val="100000"/>
                <a:shade val="100000"/>
              </a:schemeClr>
            </a:gs>
            <a:gs pos="100000">
              <a:schemeClr val="accent2">
                <a:shade val="80000"/>
                <a:hueOff val="-320943"/>
                <a:satOff val="6777"/>
                <a:lumOff val="1805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de-DE" sz="1400" b="1" kern="1200" dirty="0"/>
        </a:p>
        <a:p>
          <a:pPr lvl="0" algn="ctr" defTabSz="622300">
            <a:lnSpc>
              <a:spcPct val="90000"/>
            </a:lnSpc>
            <a:spcBef>
              <a:spcPct val="0"/>
            </a:spcBef>
            <a:spcAft>
              <a:spcPct val="35000"/>
            </a:spcAft>
          </a:pPr>
          <a:r>
            <a:rPr lang="ro-RO" sz="1600" b="1" i="0" kern="1200" dirty="0"/>
            <a:t>Deciziile etice sunt afectate de</a:t>
          </a:r>
          <a:r>
            <a:rPr lang="en-GB" sz="1600" b="1" kern="1200" noProof="0" dirty="0"/>
            <a:t>…</a:t>
          </a:r>
        </a:p>
      </dsp:txBody>
      <dsp:txXfrm rot="10800000">
        <a:off x="3523024" y="2266873"/>
        <a:ext cx="1133437" cy="1133436"/>
      </dsp:txXfrm>
    </dsp:sp>
    <dsp:sp modelId="{69C9BA88-C75B-4B4A-BCE6-570EAA0F3DE7}">
      <dsp:nvSpPr>
        <dsp:cNvPr id="0" name=""/>
        <dsp:cNvSpPr/>
      </dsp:nvSpPr>
      <dsp:spPr>
        <a:xfrm>
          <a:off x="4089743" y="2266873"/>
          <a:ext cx="2266873" cy="2266873"/>
        </a:xfrm>
        <a:prstGeom prst="triangle">
          <a:avLst/>
        </a:prstGeom>
        <a:gradFill rotWithShape="0">
          <a:gsLst>
            <a:gs pos="0">
              <a:schemeClr val="accent2">
                <a:shade val="80000"/>
                <a:hueOff val="-481415"/>
                <a:satOff val="10166"/>
                <a:lumOff val="27081"/>
                <a:alphaOff val="0"/>
                <a:satMod val="103000"/>
                <a:lumMod val="102000"/>
                <a:tint val="94000"/>
              </a:schemeClr>
            </a:gs>
            <a:gs pos="50000">
              <a:schemeClr val="accent2">
                <a:shade val="80000"/>
                <a:hueOff val="-481415"/>
                <a:satOff val="10166"/>
                <a:lumOff val="27081"/>
                <a:alphaOff val="0"/>
                <a:satMod val="110000"/>
                <a:lumMod val="100000"/>
                <a:shade val="100000"/>
              </a:schemeClr>
            </a:gs>
            <a:gs pos="100000">
              <a:schemeClr val="accent2">
                <a:shade val="80000"/>
                <a:hueOff val="-481415"/>
                <a:satOff val="10166"/>
                <a:lumOff val="2708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err="1"/>
            <a:t>societate</a:t>
          </a:r>
          <a:endParaRPr lang="de-DE" sz="1600" b="1" kern="1200" dirty="0"/>
        </a:p>
      </dsp:txBody>
      <dsp:txXfrm>
        <a:off x="4656461" y="3400310"/>
        <a:ext cx="1133437" cy="11334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0B196-AD04-4A6C-878E-071D125228C9}">
      <dsp:nvSpPr>
        <dsp:cNvPr id="0" name=""/>
        <dsp:cNvSpPr/>
      </dsp:nvSpPr>
      <dsp:spPr>
        <a:xfrm>
          <a:off x="0" y="0"/>
          <a:ext cx="2080115" cy="2681113"/>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vi-VN" sz="2000" b="0" i="0" kern="1200" dirty="0"/>
            <a:t>Abordare utilitară</a:t>
          </a:r>
          <a:endParaRPr lang="de-DE" sz="2000" kern="1200" dirty="0"/>
        </a:p>
      </dsp:txBody>
      <dsp:txXfrm>
        <a:off x="0" y="1072445"/>
        <a:ext cx="2080115" cy="1072445"/>
      </dsp:txXfrm>
    </dsp:sp>
    <dsp:sp modelId="{7D1E506D-A44E-4BAE-A67A-6525C7AC7037}">
      <dsp:nvSpPr>
        <dsp:cNvPr id="0" name=""/>
        <dsp:cNvSpPr/>
      </dsp:nvSpPr>
      <dsp:spPr>
        <a:xfrm>
          <a:off x="593652" y="160866"/>
          <a:ext cx="892810" cy="89281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B746A1-62F7-43A9-B651-E6B905AE9428}">
      <dsp:nvSpPr>
        <dsp:cNvPr id="0" name=""/>
        <dsp:cNvSpPr/>
      </dsp:nvSpPr>
      <dsp:spPr>
        <a:xfrm>
          <a:off x="2142519" y="0"/>
          <a:ext cx="2080115" cy="2681113"/>
        </a:xfrm>
        <a:prstGeom prst="roundRect">
          <a:avLst>
            <a:gd name="adj" fmla="val 10000"/>
          </a:avLst>
        </a:prstGeom>
        <a:solidFill>
          <a:schemeClr val="accent2">
            <a:shade val="80000"/>
            <a:hueOff val="-120354"/>
            <a:satOff val="2542"/>
            <a:lumOff val="67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buClrTx/>
            <a:buSzTx/>
            <a:buFontTx/>
            <a:buNone/>
          </a:pPr>
          <a:r>
            <a:rPr lang="vi-VN" sz="2000" b="0" i="0" kern="1200" dirty="0"/>
            <a:t>Abordare comună-bună </a:t>
          </a:r>
          <a:endParaRPr lang="de-DE" sz="2000" kern="1200" dirty="0"/>
        </a:p>
      </dsp:txBody>
      <dsp:txXfrm>
        <a:off x="2142519" y="1072445"/>
        <a:ext cx="2080115" cy="1072445"/>
      </dsp:txXfrm>
    </dsp:sp>
    <dsp:sp modelId="{3FC42C85-52E8-4846-8845-09941D6747D9}">
      <dsp:nvSpPr>
        <dsp:cNvPr id="0" name=""/>
        <dsp:cNvSpPr/>
      </dsp:nvSpPr>
      <dsp:spPr>
        <a:xfrm>
          <a:off x="2736171" y="160866"/>
          <a:ext cx="892810" cy="89281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3F240C-37D5-4E88-82CB-2E78D5DB6D75}">
      <dsp:nvSpPr>
        <dsp:cNvPr id="0" name=""/>
        <dsp:cNvSpPr/>
      </dsp:nvSpPr>
      <dsp:spPr>
        <a:xfrm>
          <a:off x="4285038" y="0"/>
          <a:ext cx="2080115" cy="2681113"/>
        </a:xfrm>
        <a:prstGeom prst="roundRect">
          <a:avLst>
            <a:gd name="adj" fmla="val 10000"/>
          </a:avLst>
        </a:prstGeom>
        <a:solidFill>
          <a:schemeClr val="accent2">
            <a:shade val="80000"/>
            <a:hueOff val="-240708"/>
            <a:satOff val="5083"/>
            <a:lumOff val="135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o-RO" sz="2000" b="0" i="0" kern="1200" dirty="0"/>
            <a:t>Abordarea drepturilor morale</a:t>
          </a:r>
          <a:endParaRPr lang="de-DE" sz="2000" kern="1200" dirty="0"/>
        </a:p>
      </dsp:txBody>
      <dsp:txXfrm>
        <a:off x="4285038" y="1072445"/>
        <a:ext cx="2080115" cy="1072445"/>
      </dsp:txXfrm>
    </dsp:sp>
    <dsp:sp modelId="{CADFBFDA-1165-4403-A6E1-A54DBF03A7AA}">
      <dsp:nvSpPr>
        <dsp:cNvPr id="0" name=""/>
        <dsp:cNvSpPr/>
      </dsp:nvSpPr>
      <dsp:spPr>
        <a:xfrm>
          <a:off x="4878690" y="160866"/>
          <a:ext cx="892810" cy="89281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3000" r="-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6E66D0-175E-4884-A5D2-C8DC688E4C5D}">
      <dsp:nvSpPr>
        <dsp:cNvPr id="0" name=""/>
        <dsp:cNvSpPr/>
      </dsp:nvSpPr>
      <dsp:spPr>
        <a:xfrm>
          <a:off x="6427557" y="0"/>
          <a:ext cx="2080115" cy="2681113"/>
        </a:xfrm>
        <a:prstGeom prst="roundRect">
          <a:avLst>
            <a:gd name="adj" fmla="val 10000"/>
          </a:avLst>
        </a:prstGeom>
        <a:solidFill>
          <a:schemeClr val="accent2">
            <a:shade val="80000"/>
            <a:hueOff val="-361061"/>
            <a:satOff val="7625"/>
            <a:lumOff val="203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o-RO" sz="2000" b="0" i="0" kern="1200" dirty="0"/>
            <a:t>Abordarea justiției</a:t>
          </a:r>
          <a:endParaRPr lang="de-DE" sz="2000" kern="1200" dirty="0"/>
        </a:p>
      </dsp:txBody>
      <dsp:txXfrm>
        <a:off x="6427557" y="1072445"/>
        <a:ext cx="2080115" cy="1072445"/>
      </dsp:txXfrm>
    </dsp:sp>
    <dsp:sp modelId="{A2231064-8927-40FE-AE08-7984FD0CE5DE}">
      <dsp:nvSpPr>
        <dsp:cNvPr id="0" name=""/>
        <dsp:cNvSpPr/>
      </dsp:nvSpPr>
      <dsp:spPr>
        <a:xfrm>
          <a:off x="7021209" y="160866"/>
          <a:ext cx="892810" cy="892810"/>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137050-6BA3-4000-90DD-F27B17913FC2}">
      <dsp:nvSpPr>
        <dsp:cNvPr id="0" name=""/>
        <dsp:cNvSpPr/>
      </dsp:nvSpPr>
      <dsp:spPr>
        <a:xfrm>
          <a:off x="8570076" y="0"/>
          <a:ext cx="2080115" cy="2681113"/>
        </a:xfrm>
        <a:prstGeom prst="roundRect">
          <a:avLst>
            <a:gd name="adj" fmla="val 10000"/>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o-RO" sz="2000" b="0" i="0" kern="1200" dirty="0"/>
            <a:t>Abordarea virtuții</a:t>
          </a:r>
          <a:endParaRPr lang="de-DE" sz="2000" kern="1200" dirty="0"/>
        </a:p>
      </dsp:txBody>
      <dsp:txXfrm>
        <a:off x="8570076" y="1072445"/>
        <a:ext cx="2080115" cy="1072445"/>
      </dsp:txXfrm>
    </dsp:sp>
    <dsp:sp modelId="{58094386-F70F-4494-ABBE-43FD66BD9D2A}">
      <dsp:nvSpPr>
        <dsp:cNvPr id="0" name=""/>
        <dsp:cNvSpPr/>
      </dsp:nvSpPr>
      <dsp:spPr>
        <a:xfrm>
          <a:off x="9163728" y="160866"/>
          <a:ext cx="892810" cy="892810"/>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587E8E-2828-4BD2-BC7D-9AFD8B083255}">
      <dsp:nvSpPr>
        <dsp:cNvPr id="0" name=""/>
        <dsp:cNvSpPr/>
      </dsp:nvSpPr>
      <dsp:spPr>
        <a:xfrm>
          <a:off x="426007" y="2077507"/>
          <a:ext cx="9798176" cy="536933"/>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98127-F6CB-4B57-809D-12695A910BE4}">
      <dsp:nvSpPr>
        <dsp:cNvPr id="0" name=""/>
        <dsp:cNvSpPr/>
      </dsp:nvSpPr>
      <dsp:spPr>
        <a:xfrm rot="5400000">
          <a:off x="-237147" y="277849"/>
          <a:ext cx="1845666" cy="1291966"/>
        </a:xfrm>
        <a:prstGeom prst="chevron">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vi-VN" sz="1400" b="0" i="0" kern="1200" dirty="0"/>
            <a:t>Taxa Portiţă</a:t>
          </a:r>
          <a:endParaRPr lang="de-DE" sz="1400" b="1" kern="1200" dirty="0">
            <a:latin typeface="+mn-lt"/>
          </a:endParaRPr>
        </a:p>
      </dsp:txBody>
      <dsp:txXfrm rot="-5400000">
        <a:off x="39703" y="646982"/>
        <a:ext cx="1291966" cy="553700"/>
      </dsp:txXfrm>
    </dsp:sp>
    <dsp:sp modelId="{9B46026A-620C-4035-99B4-348F1705FFD8}">
      <dsp:nvSpPr>
        <dsp:cNvPr id="0" name=""/>
        <dsp:cNvSpPr/>
      </dsp:nvSpPr>
      <dsp:spPr>
        <a:xfrm rot="5400000">
          <a:off x="5156257" y="-3779527"/>
          <a:ext cx="1121127" cy="8849709"/>
        </a:xfrm>
        <a:prstGeom prst="round2SameRect">
          <a:avLst/>
        </a:prstGeom>
        <a:solidFill>
          <a:schemeClr val="lt1">
            <a:alpha val="90000"/>
            <a:hueOff val="0"/>
            <a:satOff val="0"/>
            <a:lumOff val="0"/>
            <a:alphaOff val="0"/>
          </a:schemeClr>
        </a:solidFill>
        <a:ln w="6350" cap="flat" cmpd="sng" algn="ctr">
          <a:solidFill>
            <a:schemeClr val="accent2">
              <a:shade val="5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150000"/>
            </a:lnSpc>
            <a:spcBef>
              <a:spcPct val="0"/>
            </a:spcBef>
            <a:spcAft>
              <a:spcPct val="15000"/>
            </a:spcAft>
            <a:buChar char="••"/>
          </a:pPr>
          <a:r>
            <a:rPr lang="vi-VN" sz="1200" b="0" i="0" kern="1200" dirty="0"/>
            <a:t>În acest scenariu, dvs. sau contabilul dvs. ați găsit o lacună fiscală legală, care vă permite să economisiți o sumă considerabilă de bani, totuși sunteți conștient că aceasta este pur și simplu o supraveghere de la biroul fiscal și dacă toate întreprinderile ar trebui să se răsfețe cu acest lucru, ar exista probleme considerabile pentru guvern. Cum îți iei decizia </a:t>
          </a:r>
          <a:r>
            <a:rPr lang="en-GB" sz="1200" kern="1200" dirty="0">
              <a:latin typeface="Arial" panose="020B0604020202020204" pitchFamily="34" charset="0"/>
              <a:cs typeface="Arial" panose="020B0604020202020204" pitchFamily="34" charset="0"/>
            </a:rPr>
            <a:t>?</a:t>
          </a:r>
          <a:endParaRPr lang="de-DE" sz="1200" kern="1200" dirty="0"/>
        </a:p>
      </dsp:txBody>
      <dsp:txXfrm rot="-5400000">
        <a:off x="1291967" y="139492"/>
        <a:ext cx="8794980" cy="1011669"/>
      </dsp:txXfrm>
    </dsp:sp>
    <dsp:sp modelId="{8B7D2AA7-AF4E-40D8-949D-EB722E2AEB40}">
      <dsp:nvSpPr>
        <dsp:cNvPr id="0" name=""/>
        <dsp:cNvSpPr/>
      </dsp:nvSpPr>
      <dsp:spPr>
        <a:xfrm rot="5400000">
          <a:off x="-237147" y="1528274"/>
          <a:ext cx="1845666" cy="1291966"/>
        </a:xfrm>
        <a:prstGeom prst="chevron">
          <a:avLst/>
        </a:prstGeom>
        <a:gradFill rotWithShape="0">
          <a:gsLst>
            <a:gs pos="0">
              <a:schemeClr val="accent2">
                <a:shade val="50000"/>
                <a:hueOff val="-394115"/>
                <a:satOff val="5189"/>
                <a:lumOff val="31078"/>
                <a:alphaOff val="0"/>
                <a:satMod val="103000"/>
                <a:lumMod val="102000"/>
                <a:tint val="94000"/>
              </a:schemeClr>
            </a:gs>
            <a:gs pos="50000">
              <a:schemeClr val="accent2">
                <a:shade val="50000"/>
                <a:hueOff val="-394115"/>
                <a:satOff val="5189"/>
                <a:lumOff val="31078"/>
                <a:alphaOff val="0"/>
                <a:satMod val="110000"/>
                <a:lumMod val="100000"/>
                <a:shade val="100000"/>
              </a:schemeClr>
            </a:gs>
            <a:gs pos="100000">
              <a:schemeClr val="accent2">
                <a:shade val="50000"/>
                <a:hueOff val="-394115"/>
                <a:satOff val="5189"/>
                <a:lumOff val="3107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o-RO" sz="1200" b="0" i="0" kern="1200" dirty="0"/>
            <a:t>Investitor Scandal </a:t>
          </a:r>
          <a:endParaRPr lang="de-DE" sz="1200" kern="1200" dirty="0"/>
        </a:p>
      </dsp:txBody>
      <dsp:txXfrm rot="-5400000">
        <a:off x="39703" y="1897407"/>
        <a:ext cx="1291966" cy="553700"/>
      </dsp:txXfrm>
    </dsp:sp>
    <dsp:sp modelId="{E2B00243-AFB3-40BD-9107-D0308A4804EE}">
      <dsp:nvSpPr>
        <dsp:cNvPr id="0" name=""/>
        <dsp:cNvSpPr/>
      </dsp:nvSpPr>
      <dsp:spPr>
        <a:xfrm rot="5400000">
          <a:off x="5116979" y="-2485100"/>
          <a:ext cx="1199682" cy="8849709"/>
        </a:xfrm>
        <a:prstGeom prst="round2SameRect">
          <a:avLst/>
        </a:prstGeom>
        <a:solidFill>
          <a:schemeClr val="lt1">
            <a:alpha val="90000"/>
            <a:hueOff val="0"/>
            <a:satOff val="0"/>
            <a:lumOff val="0"/>
            <a:alphaOff val="0"/>
          </a:schemeClr>
        </a:solidFill>
        <a:ln w="6350" cap="flat" cmpd="sng" algn="ctr">
          <a:solidFill>
            <a:schemeClr val="accent2">
              <a:shade val="50000"/>
              <a:hueOff val="-370661"/>
              <a:satOff val="5772"/>
              <a:lumOff val="28749"/>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150000"/>
            </a:lnSpc>
            <a:spcBef>
              <a:spcPct val="0"/>
            </a:spcBef>
            <a:spcAft>
              <a:spcPct val="15000"/>
            </a:spcAft>
            <a:buChar char="••"/>
          </a:pPr>
          <a:r>
            <a:rPr lang="vi-VN" sz="1200" b="0" i="0" kern="1200" dirty="0"/>
            <a:t>În acest scenariu, unul dintre investitorii dvs. principali este implicat într-un scandal etic. Sunteți conștient de faptul că, fără investiția sa, compania dvs. va suferi foarte mult, totuși, scandalul în care este implicat merge împotriva a tot ceea ce reprezentați (o situație respingătoare). Cum îți iei decizia </a:t>
          </a:r>
          <a:r>
            <a:rPr lang="en-GB" sz="1200" kern="1200" dirty="0">
              <a:latin typeface="Arial" panose="020B0604020202020204" pitchFamily="34" charset="0"/>
              <a:cs typeface="Arial" panose="020B0604020202020204" pitchFamily="34" charset="0"/>
            </a:rPr>
            <a:t>?</a:t>
          </a:r>
          <a:endParaRPr lang="de-DE" sz="1200" kern="1200" dirty="0"/>
        </a:p>
      </dsp:txBody>
      <dsp:txXfrm rot="-5400000">
        <a:off x="1291966" y="1398477"/>
        <a:ext cx="8791145" cy="1082554"/>
      </dsp:txXfrm>
    </dsp:sp>
    <dsp:sp modelId="{EA16666A-ECD8-4A6C-8B18-91482794CB28}">
      <dsp:nvSpPr>
        <dsp:cNvPr id="0" name=""/>
        <dsp:cNvSpPr/>
      </dsp:nvSpPr>
      <dsp:spPr>
        <a:xfrm rot="5400000">
          <a:off x="-237147" y="2777592"/>
          <a:ext cx="1845666" cy="1291966"/>
        </a:xfrm>
        <a:prstGeom prst="chevron">
          <a:avLst/>
        </a:prstGeom>
        <a:gradFill rotWithShape="0">
          <a:gsLst>
            <a:gs pos="0">
              <a:schemeClr val="accent2">
                <a:shade val="50000"/>
                <a:hueOff val="-394115"/>
                <a:satOff val="5189"/>
                <a:lumOff val="31078"/>
                <a:alphaOff val="0"/>
                <a:satMod val="103000"/>
                <a:lumMod val="102000"/>
                <a:tint val="94000"/>
              </a:schemeClr>
            </a:gs>
            <a:gs pos="50000">
              <a:schemeClr val="accent2">
                <a:shade val="50000"/>
                <a:hueOff val="-394115"/>
                <a:satOff val="5189"/>
                <a:lumOff val="31078"/>
                <a:alphaOff val="0"/>
                <a:satMod val="110000"/>
                <a:lumMod val="100000"/>
                <a:shade val="100000"/>
              </a:schemeClr>
            </a:gs>
            <a:gs pos="100000">
              <a:schemeClr val="accent2">
                <a:shade val="50000"/>
                <a:hueOff val="-394115"/>
                <a:satOff val="5189"/>
                <a:lumOff val="3107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o-RO" sz="1200" b="0" i="0" kern="1200" dirty="0"/>
            <a:t>Angajați și probleme financiare</a:t>
          </a:r>
          <a:endParaRPr lang="en-GB" sz="1200" kern="1200" noProof="0" dirty="0"/>
        </a:p>
      </dsp:txBody>
      <dsp:txXfrm rot="-5400000">
        <a:off x="39703" y="3146725"/>
        <a:ext cx="1291966" cy="553700"/>
      </dsp:txXfrm>
    </dsp:sp>
    <dsp:sp modelId="{97F2004F-5D73-4F7F-8952-49DB43FEE24D}">
      <dsp:nvSpPr>
        <dsp:cNvPr id="0" name=""/>
        <dsp:cNvSpPr/>
      </dsp:nvSpPr>
      <dsp:spPr>
        <a:xfrm rot="5400000">
          <a:off x="5116979" y="-1183115"/>
          <a:ext cx="1199682" cy="8849709"/>
        </a:xfrm>
        <a:prstGeom prst="round2SameRect">
          <a:avLst/>
        </a:prstGeom>
        <a:solidFill>
          <a:schemeClr val="lt1">
            <a:alpha val="90000"/>
            <a:hueOff val="0"/>
            <a:satOff val="0"/>
            <a:lumOff val="0"/>
            <a:alphaOff val="0"/>
          </a:schemeClr>
        </a:solidFill>
        <a:ln w="6350" cap="flat" cmpd="sng" algn="ctr">
          <a:solidFill>
            <a:schemeClr val="accent2">
              <a:shade val="50000"/>
              <a:hueOff val="-370661"/>
              <a:satOff val="5772"/>
              <a:lumOff val="28749"/>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150000"/>
            </a:lnSpc>
            <a:spcBef>
              <a:spcPct val="0"/>
            </a:spcBef>
            <a:spcAft>
              <a:spcPct val="15000"/>
            </a:spcAft>
            <a:buChar char="••"/>
          </a:pPr>
          <a:r>
            <a:rPr lang="vi-VN" sz="1200" b="0" i="0" kern="1200" dirty="0"/>
            <a:t>În acest scenariu vă confruntați cu dificultăți financiare care amenință să vă falimenteze afacerea, cu toate acestea rezultatul este incert. Sunteți conștient că, dacă comunicați aceste probleme angajaților dvs., puteți risca să</a:t>
          </a:r>
          <a:r>
            <a:rPr lang="en-US" sz="1200" b="0" i="0" kern="1200" dirty="0"/>
            <a:t>-</a:t>
          </a:r>
          <a:r>
            <a:rPr lang="en-US" sz="1200" b="0" i="0" kern="1200" dirty="0" err="1"/>
            <a:t>i</a:t>
          </a:r>
          <a:r>
            <a:rPr lang="vi-VN" sz="1200" b="0" i="0" kern="1200" dirty="0"/>
            <a:t> pierdeți, totuși sunteți conștienți și de obligația dvs. față de bunăstarea lor și că, dacă nu comunicați această problemă, puteți pune în pericol situația lor financiară. Cum îți iei decizia</a:t>
          </a:r>
          <a:r>
            <a:rPr lang="en-GB" sz="1200" kern="1200" noProof="0" dirty="0">
              <a:effectLst/>
              <a:latin typeface="Arial" panose="020B0604020202020204" pitchFamily="34" charset="0"/>
              <a:cs typeface="Arial" panose="020B0604020202020204" pitchFamily="34" charset="0"/>
            </a:rPr>
            <a:t>?</a:t>
          </a:r>
          <a:endParaRPr lang="en-GB" sz="1200" kern="1200" noProof="0" dirty="0"/>
        </a:p>
      </dsp:txBody>
      <dsp:txXfrm rot="-5400000">
        <a:off x="1291966" y="2700462"/>
        <a:ext cx="8791145" cy="10825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E84B6-21FF-4B79-B8B0-9D16228EE0B3}">
      <dsp:nvSpPr>
        <dsp:cNvPr id="0" name=""/>
        <dsp:cNvSpPr/>
      </dsp:nvSpPr>
      <dsp:spPr>
        <a:xfrm>
          <a:off x="5909916" y="1877142"/>
          <a:ext cx="232636" cy="713418"/>
        </a:xfrm>
        <a:custGeom>
          <a:avLst/>
          <a:gdLst/>
          <a:ahLst/>
          <a:cxnLst/>
          <a:rect l="0" t="0" r="0" b="0"/>
          <a:pathLst>
            <a:path>
              <a:moveTo>
                <a:pt x="0" y="0"/>
              </a:moveTo>
              <a:lnTo>
                <a:pt x="0" y="713418"/>
              </a:lnTo>
              <a:lnTo>
                <a:pt x="232636" y="713418"/>
              </a:lnTo>
            </a:path>
          </a:pathLst>
        </a:custGeom>
        <a:noFill/>
        <a:ln w="12700" cap="flat" cmpd="sng" algn="ctr">
          <a:solidFill>
            <a:schemeClr val="accent2">
              <a:tint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24415AB-5F5B-481A-8582-D0A8D8801FC5}">
      <dsp:nvSpPr>
        <dsp:cNvPr id="0" name=""/>
        <dsp:cNvSpPr/>
      </dsp:nvSpPr>
      <dsp:spPr>
        <a:xfrm>
          <a:off x="3715380" y="775996"/>
          <a:ext cx="2814899" cy="325690"/>
        </a:xfrm>
        <a:custGeom>
          <a:avLst/>
          <a:gdLst/>
          <a:ahLst/>
          <a:cxnLst/>
          <a:rect l="0" t="0" r="0" b="0"/>
          <a:pathLst>
            <a:path>
              <a:moveTo>
                <a:pt x="0" y="0"/>
              </a:moveTo>
              <a:lnTo>
                <a:pt x="0" y="162845"/>
              </a:lnTo>
              <a:lnTo>
                <a:pt x="2814899" y="162845"/>
              </a:lnTo>
              <a:lnTo>
                <a:pt x="2814899" y="325690"/>
              </a:lnTo>
            </a:path>
          </a:pathLst>
        </a:custGeom>
        <a:noFill/>
        <a:ln w="12700" cap="flat" cmpd="sng" algn="ctr">
          <a:solidFill>
            <a:schemeClr val="accent2">
              <a:tint val="99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EB6482D-950D-423F-8E89-054F0EDCA17D}">
      <dsp:nvSpPr>
        <dsp:cNvPr id="0" name=""/>
        <dsp:cNvSpPr/>
      </dsp:nvSpPr>
      <dsp:spPr>
        <a:xfrm>
          <a:off x="4033317" y="1877142"/>
          <a:ext cx="232636" cy="713418"/>
        </a:xfrm>
        <a:custGeom>
          <a:avLst/>
          <a:gdLst/>
          <a:ahLst/>
          <a:cxnLst/>
          <a:rect l="0" t="0" r="0" b="0"/>
          <a:pathLst>
            <a:path>
              <a:moveTo>
                <a:pt x="0" y="0"/>
              </a:moveTo>
              <a:lnTo>
                <a:pt x="0" y="713418"/>
              </a:lnTo>
              <a:lnTo>
                <a:pt x="232636" y="713418"/>
              </a:lnTo>
            </a:path>
          </a:pathLst>
        </a:custGeom>
        <a:noFill/>
        <a:ln w="12700" cap="flat" cmpd="sng" algn="ctr">
          <a:solidFill>
            <a:schemeClr val="accent2">
              <a:tint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BDBFFE3-7327-4399-AF9B-9CE4583A3E0D}">
      <dsp:nvSpPr>
        <dsp:cNvPr id="0" name=""/>
        <dsp:cNvSpPr/>
      </dsp:nvSpPr>
      <dsp:spPr>
        <a:xfrm>
          <a:off x="3715380" y="775996"/>
          <a:ext cx="938299" cy="325690"/>
        </a:xfrm>
        <a:custGeom>
          <a:avLst/>
          <a:gdLst/>
          <a:ahLst/>
          <a:cxnLst/>
          <a:rect l="0" t="0" r="0" b="0"/>
          <a:pathLst>
            <a:path>
              <a:moveTo>
                <a:pt x="0" y="0"/>
              </a:moveTo>
              <a:lnTo>
                <a:pt x="0" y="162845"/>
              </a:lnTo>
              <a:lnTo>
                <a:pt x="938299" y="162845"/>
              </a:lnTo>
              <a:lnTo>
                <a:pt x="938299" y="325690"/>
              </a:lnTo>
            </a:path>
          </a:pathLst>
        </a:custGeom>
        <a:noFill/>
        <a:ln w="12700" cap="flat" cmpd="sng" algn="ctr">
          <a:solidFill>
            <a:schemeClr val="accent2">
              <a:tint val="99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9A2459-0280-4C78-8012-0D8205F88C0E}">
      <dsp:nvSpPr>
        <dsp:cNvPr id="0" name=""/>
        <dsp:cNvSpPr/>
      </dsp:nvSpPr>
      <dsp:spPr>
        <a:xfrm>
          <a:off x="2156717" y="2978287"/>
          <a:ext cx="232636" cy="713418"/>
        </a:xfrm>
        <a:custGeom>
          <a:avLst/>
          <a:gdLst/>
          <a:ahLst/>
          <a:cxnLst/>
          <a:rect l="0" t="0" r="0" b="0"/>
          <a:pathLst>
            <a:path>
              <a:moveTo>
                <a:pt x="0" y="0"/>
              </a:moveTo>
              <a:lnTo>
                <a:pt x="0" y="713418"/>
              </a:lnTo>
              <a:lnTo>
                <a:pt x="232636" y="713418"/>
              </a:lnTo>
            </a:path>
          </a:pathLst>
        </a:custGeom>
        <a:noFill/>
        <a:ln w="12700" cap="flat" cmpd="sng" algn="ctr">
          <a:solidFill>
            <a:schemeClr val="accent2">
              <a:tint val="7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0B6D969-A507-4BCE-B6F2-64368B0140EA}">
      <dsp:nvSpPr>
        <dsp:cNvPr id="0" name=""/>
        <dsp:cNvSpPr/>
      </dsp:nvSpPr>
      <dsp:spPr>
        <a:xfrm>
          <a:off x="2731361" y="1877142"/>
          <a:ext cx="91440" cy="325690"/>
        </a:xfrm>
        <a:custGeom>
          <a:avLst/>
          <a:gdLst/>
          <a:ahLst/>
          <a:cxnLst/>
          <a:rect l="0" t="0" r="0" b="0"/>
          <a:pathLst>
            <a:path>
              <a:moveTo>
                <a:pt x="45720" y="0"/>
              </a:moveTo>
              <a:lnTo>
                <a:pt x="45720" y="325690"/>
              </a:lnTo>
            </a:path>
          </a:pathLst>
        </a:custGeom>
        <a:noFill/>
        <a:ln w="12700" cap="flat" cmpd="sng" algn="ctr">
          <a:solidFill>
            <a:schemeClr val="accent2">
              <a:tint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07C1BBD-F7EC-4FA5-9306-561938933440}">
      <dsp:nvSpPr>
        <dsp:cNvPr id="0" name=""/>
        <dsp:cNvSpPr/>
      </dsp:nvSpPr>
      <dsp:spPr>
        <a:xfrm>
          <a:off x="2777081" y="775996"/>
          <a:ext cx="938299" cy="325690"/>
        </a:xfrm>
        <a:custGeom>
          <a:avLst/>
          <a:gdLst/>
          <a:ahLst/>
          <a:cxnLst/>
          <a:rect l="0" t="0" r="0" b="0"/>
          <a:pathLst>
            <a:path>
              <a:moveTo>
                <a:pt x="938299" y="0"/>
              </a:moveTo>
              <a:lnTo>
                <a:pt x="938299" y="162845"/>
              </a:lnTo>
              <a:lnTo>
                <a:pt x="0" y="162845"/>
              </a:lnTo>
              <a:lnTo>
                <a:pt x="0" y="325690"/>
              </a:lnTo>
            </a:path>
          </a:pathLst>
        </a:custGeom>
        <a:noFill/>
        <a:ln w="12700" cap="flat" cmpd="sng" algn="ctr">
          <a:solidFill>
            <a:schemeClr val="accent2">
              <a:tint val="99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EB1A5D5-671A-46EB-BDE6-4385F181C682}">
      <dsp:nvSpPr>
        <dsp:cNvPr id="0" name=""/>
        <dsp:cNvSpPr/>
      </dsp:nvSpPr>
      <dsp:spPr>
        <a:xfrm>
          <a:off x="900481" y="775996"/>
          <a:ext cx="2814899" cy="325690"/>
        </a:xfrm>
        <a:custGeom>
          <a:avLst/>
          <a:gdLst/>
          <a:ahLst/>
          <a:cxnLst/>
          <a:rect l="0" t="0" r="0" b="0"/>
          <a:pathLst>
            <a:path>
              <a:moveTo>
                <a:pt x="2814899" y="0"/>
              </a:moveTo>
              <a:lnTo>
                <a:pt x="2814899" y="162845"/>
              </a:lnTo>
              <a:lnTo>
                <a:pt x="0" y="162845"/>
              </a:lnTo>
              <a:lnTo>
                <a:pt x="0" y="325690"/>
              </a:lnTo>
            </a:path>
          </a:pathLst>
        </a:custGeom>
        <a:noFill/>
        <a:ln w="12700" cap="flat" cmpd="sng" algn="ctr">
          <a:solidFill>
            <a:schemeClr val="accent2">
              <a:tint val="99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296C2C3-7CA5-48C0-B7C0-7E7A68444E61}">
      <dsp:nvSpPr>
        <dsp:cNvPr id="0" name=""/>
        <dsp:cNvSpPr/>
      </dsp:nvSpPr>
      <dsp:spPr>
        <a:xfrm>
          <a:off x="2939926" y="542"/>
          <a:ext cx="1550908" cy="775454"/>
        </a:xfrm>
        <a:prstGeom prst="rect">
          <a:avLst/>
        </a:prstGeom>
        <a:solidFill>
          <a:schemeClr val="accent2">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noProof="0">
              <a:latin typeface="Arial" panose="020B0604020202020204" pitchFamily="34" charset="0"/>
              <a:cs typeface="Arial" panose="020B0604020202020204" pitchFamily="34" charset="0"/>
            </a:rPr>
            <a:t>Ethical dilemma </a:t>
          </a:r>
          <a:r>
            <a:rPr lang="en-GB" sz="1200" b="1" kern="1200" noProof="0" dirty="0">
              <a:latin typeface="Arial" panose="020B0604020202020204" pitchFamily="34" charset="0"/>
              <a:cs typeface="Arial" panose="020B0604020202020204" pitchFamily="34" charset="0"/>
            </a:rPr>
            <a:t>interview</a:t>
          </a:r>
        </a:p>
      </dsp:txBody>
      <dsp:txXfrm>
        <a:off x="2939926" y="542"/>
        <a:ext cx="1550908" cy="775454"/>
      </dsp:txXfrm>
    </dsp:sp>
    <dsp:sp modelId="{BB3F8433-91C6-4690-99C7-F3273EB208F3}">
      <dsp:nvSpPr>
        <dsp:cNvPr id="0" name=""/>
        <dsp:cNvSpPr/>
      </dsp:nvSpPr>
      <dsp:spPr>
        <a:xfrm>
          <a:off x="125027" y="1101687"/>
          <a:ext cx="1550908" cy="775454"/>
        </a:xfrm>
        <a:prstGeom prst="rect">
          <a:avLst/>
        </a:prstGeom>
        <a:solidFill>
          <a:schemeClr val="accent2">
            <a:tint val="99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0" kern="1200" noProof="0" dirty="0">
              <a:latin typeface="Arial" panose="020B0604020202020204" pitchFamily="34" charset="0"/>
              <a:cs typeface="Arial" panose="020B0604020202020204" pitchFamily="34" charset="0"/>
            </a:rPr>
            <a:t>Has this ever happened?</a:t>
          </a:r>
        </a:p>
      </dsp:txBody>
      <dsp:txXfrm>
        <a:off x="125027" y="1101687"/>
        <a:ext cx="1550908" cy="775454"/>
      </dsp:txXfrm>
    </dsp:sp>
    <dsp:sp modelId="{43C7B9BE-9151-49B2-B2B0-E42B565C62C9}">
      <dsp:nvSpPr>
        <dsp:cNvPr id="0" name=""/>
        <dsp:cNvSpPr/>
      </dsp:nvSpPr>
      <dsp:spPr>
        <a:xfrm>
          <a:off x="2001626" y="1101687"/>
          <a:ext cx="1550908" cy="775454"/>
        </a:xfrm>
        <a:prstGeom prst="rect">
          <a:avLst/>
        </a:prstGeom>
        <a:solidFill>
          <a:schemeClr val="accent2">
            <a:tint val="99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0" kern="1200" noProof="0" dirty="0">
              <a:latin typeface="Arial" panose="020B0604020202020204" pitchFamily="34" charset="0"/>
              <a:cs typeface="Arial" panose="020B0604020202020204" pitchFamily="34" charset="0"/>
            </a:rPr>
            <a:t>Is the decision taken in isolation?</a:t>
          </a:r>
        </a:p>
      </dsp:txBody>
      <dsp:txXfrm>
        <a:off x="2001626" y="1101687"/>
        <a:ext cx="1550908" cy="775454"/>
      </dsp:txXfrm>
    </dsp:sp>
    <dsp:sp modelId="{F4A81285-76AD-4CF1-B483-93E62478DE56}">
      <dsp:nvSpPr>
        <dsp:cNvPr id="0" name=""/>
        <dsp:cNvSpPr/>
      </dsp:nvSpPr>
      <dsp:spPr>
        <a:xfrm>
          <a:off x="2001626" y="2202832"/>
          <a:ext cx="1550908" cy="775454"/>
        </a:xfrm>
        <a:prstGeom prst="rect">
          <a:avLst/>
        </a:prstGeom>
        <a:solidFill>
          <a:schemeClr val="accent2">
            <a:tint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0" kern="1200" noProof="0" dirty="0">
              <a:latin typeface="Arial" panose="020B0604020202020204" pitchFamily="34" charset="0"/>
              <a:cs typeface="Arial" panose="020B0604020202020204" pitchFamily="34" charset="0"/>
            </a:rPr>
            <a:t>Is this a common </a:t>
          </a:r>
        </a:p>
        <a:p>
          <a:pPr lvl="0" algn="ctr" defTabSz="533400">
            <a:lnSpc>
              <a:spcPct val="90000"/>
            </a:lnSpc>
            <a:spcBef>
              <a:spcPct val="0"/>
            </a:spcBef>
            <a:spcAft>
              <a:spcPct val="35000"/>
            </a:spcAft>
          </a:pPr>
          <a:r>
            <a:rPr lang="en-GB" sz="1200" b="0" kern="1200" noProof="0" dirty="0">
              <a:latin typeface="Arial" panose="020B0604020202020204" pitchFamily="34" charset="0"/>
              <a:cs typeface="Arial" panose="020B0604020202020204" pitchFamily="34" charset="0"/>
            </a:rPr>
            <a:t>way to handle? </a:t>
          </a:r>
        </a:p>
      </dsp:txBody>
      <dsp:txXfrm>
        <a:off x="2001626" y="2202832"/>
        <a:ext cx="1550908" cy="775454"/>
      </dsp:txXfrm>
    </dsp:sp>
    <dsp:sp modelId="{49274AB1-70D7-4067-BB9F-47818F0A742F}">
      <dsp:nvSpPr>
        <dsp:cNvPr id="0" name=""/>
        <dsp:cNvSpPr/>
      </dsp:nvSpPr>
      <dsp:spPr>
        <a:xfrm>
          <a:off x="2389353" y="3303978"/>
          <a:ext cx="1550908" cy="775454"/>
        </a:xfrm>
        <a:prstGeom prst="rect">
          <a:avLst/>
        </a:prstGeom>
        <a:solidFill>
          <a:schemeClr val="accent2">
            <a:tint val="7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0" kern="1200" noProof="0" dirty="0">
              <a:latin typeface="Arial" panose="020B0604020202020204" pitchFamily="34" charset="0"/>
              <a:cs typeface="Arial" panose="020B0604020202020204" pitchFamily="34" charset="0"/>
            </a:rPr>
            <a:t>Is there any formal company culture guidance?</a:t>
          </a:r>
        </a:p>
      </dsp:txBody>
      <dsp:txXfrm>
        <a:off x="2389353" y="3303978"/>
        <a:ext cx="1550908" cy="775454"/>
      </dsp:txXfrm>
    </dsp:sp>
    <dsp:sp modelId="{21851380-B236-475A-9641-DF9D750C1AD0}">
      <dsp:nvSpPr>
        <dsp:cNvPr id="0" name=""/>
        <dsp:cNvSpPr/>
      </dsp:nvSpPr>
      <dsp:spPr>
        <a:xfrm>
          <a:off x="3878226" y="1101687"/>
          <a:ext cx="1550908" cy="775454"/>
        </a:xfrm>
        <a:prstGeom prst="rect">
          <a:avLst/>
        </a:prstGeom>
        <a:solidFill>
          <a:schemeClr val="accent2">
            <a:tint val="99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0" kern="1200" noProof="0" dirty="0">
              <a:latin typeface="Arial" panose="020B0604020202020204" pitchFamily="34" charset="0"/>
              <a:cs typeface="Arial" panose="020B0604020202020204" pitchFamily="34" charset="0"/>
            </a:rPr>
            <a:t>Do you use any non-human guidance?</a:t>
          </a:r>
        </a:p>
      </dsp:txBody>
      <dsp:txXfrm>
        <a:off x="3878226" y="1101687"/>
        <a:ext cx="1550908" cy="775454"/>
      </dsp:txXfrm>
    </dsp:sp>
    <dsp:sp modelId="{EFBE8CD7-6130-4A66-950F-C327A6486D8D}">
      <dsp:nvSpPr>
        <dsp:cNvPr id="0" name=""/>
        <dsp:cNvSpPr/>
      </dsp:nvSpPr>
      <dsp:spPr>
        <a:xfrm>
          <a:off x="4265953" y="2202832"/>
          <a:ext cx="1550908" cy="775454"/>
        </a:xfrm>
        <a:prstGeom prst="rect">
          <a:avLst/>
        </a:prstGeom>
        <a:solidFill>
          <a:schemeClr val="accent2">
            <a:tint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0" kern="1200" noProof="0" dirty="0">
              <a:latin typeface="Arial" panose="020B0604020202020204" pitchFamily="34" charset="0"/>
              <a:cs typeface="Arial" panose="020B0604020202020204" pitchFamily="34" charset="0"/>
            </a:rPr>
            <a:t>Is this something common? </a:t>
          </a:r>
        </a:p>
      </dsp:txBody>
      <dsp:txXfrm>
        <a:off x="4265953" y="2202832"/>
        <a:ext cx="1550908" cy="775454"/>
      </dsp:txXfrm>
    </dsp:sp>
    <dsp:sp modelId="{21D2530C-5538-40D8-AAAF-91061E5BFDF3}">
      <dsp:nvSpPr>
        <dsp:cNvPr id="0" name=""/>
        <dsp:cNvSpPr/>
      </dsp:nvSpPr>
      <dsp:spPr>
        <a:xfrm>
          <a:off x="5754825" y="1101687"/>
          <a:ext cx="1550908" cy="775454"/>
        </a:xfrm>
        <a:prstGeom prst="rect">
          <a:avLst/>
        </a:prstGeom>
        <a:solidFill>
          <a:schemeClr val="accent2">
            <a:tint val="99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0" kern="1200" noProof="0" dirty="0">
              <a:latin typeface="Arial" panose="020B0604020202020204" pitchFamily="34" charset="0"/>
              <a:cs typeface="Arial" panose="020B0604020202020204" pitchFamily="34" charset="0"/>
            </a:rPr>
            <a:t>Are there any indirect repercussions of your decisions?</a:t>
          </a:r>
        </a:p>
      </dsp:txBody>
      <dsp:txXfrm>
        <a:off x="5754825" y="1101687"/>
        <a:ext cx="1550908" cy="775454"/>
      </dsp:txXfrm>
    </dsp:sp>
    <dsp:sp modelId="{4EFDF558-8A9F-42DA-8183-A4A4FB95C9C9}">
      <dsp:nvSpPr>
        <dsp:cNvPr id="0" name=""/>
        <dsp:cNvSpPr/>
      </dsp:nvSpPr>
      <dsp:spPr>
        <a:xfrm>
          <a:off x="6142553" y="2202832"/>
          <a:ext cx="1550908" cy="775454"/>
        </a:xfrm>
        <a:prstGeom prst="rect">
          <a:avLst/>
        </a:prstGeom>
        <a:solidFill>
          <a:schemeClr val="accent2">
            <a:tint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0" kern="1200" noProof="0" dirty="0">
              <a:latin typeface="Arial" panose="020B0604020202020204" pitchFamily="34" charset="0"/>
              <a:cs typeface="Arial" panose="020B0604020202020204" pitchFamily="34" charset="0"/>
            </a:rPr>
            <a:t>How would you evaluate them?</a:t>
          </a:r>
        </a:p>
      </dsp:txBody>
      <dsp:txXfrm>
        <a:off x="6142553" y="2202832"/>
        <a:ext cx="1550908" cy="7754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5DEF0F-171E-467E-806F-61EF09F41E04}">
      <dsp:nvSpPr>
        <dsp:cNvPr id="0" name=""/>
        <dsp:cNvSpPr/>
      </dsp:nvSpPr>
      <dsp:spPr>
        <a:xfrm>
          <a:off x="1731864" y="43921"/>
          <a:ext cx="2108228" cy="2108228"/>
        </a:xfrm>
        <a:prstGeom prst="ellipse">
          <a:avLst/>
        </a:prstGeom>
        <a:solidFill>
          <a:schemeClr val="accent2">
            <a:shade val="80000"/>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GB" sz="2400" b="1" kern="1200" noProof="0" dirty="0"/>
            <a:t>ecologie</a:t>
          </a:r>
        </a:p>
      </dsp:txBody>
      <dsp:txXfrm>
        <a:off x="2012961" y="412861"/>
        <a:ext cx="1546034" cy="948702"/>
      </dsp:txXfrm>
    </dsp:sp>
    <dsp:sp modelId="{5E0CAA70-A7F5-450D-8CE3-D2375FFD1B3B}">
      <dsp:nvSpPr>
        <dsp:cNvPr id="0" name=""/>
        <dsp:cNvSpPr/>
      </dsp:nvSpPr>
      <dsp:spPr>
        <a:xfrm>
          <a:off x="2455141" y="1371325"/>
          <a:ext cx="2108228" cy="2108228"/>
        </a:xfrm>
        <a:prstGeom prst="ellipse">
          <a:avLst/>
        </a:prstGeom>
        <a:solidFill>
          <a:schemeClr val="accent2">
            <a:shade val="80000"/>
            <a:alpha val="50000"/>
            <a:hueOff val="-240708"/>
            <a:satOff val="5083"/>
            <a:lumOff val="13541"/>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de-DE" sz="2400" b="1" kern="1200" dirty="0"/>
            <a:t>chestiuni sociale</a:t>
          </a:r>
        </a:p>
      </dsp:txBody>
      <dsp:txXfrm>
        <a:off x="3099907" y="1915950"/>
        <a:ext cx="1264937" cy="1159525"/>
      </dsp:txXfrm>
    </dsp:sp>
    <dsp:sp modelId="{9D0FC449-AC7F-4F76-A377-6048C2BD3912}">
      <dsp:nvSpPr>
        <dsp:cNvPr id="0" name=""/>
        <dsp:cNvSpPr/>
      </dsp:nvSpPr>
      <dsp:spPr>
        <a:xfrm>
          <a:off x="971145" y="1361564"/>
          <a:ext cx="2108228" cy="2108228"/>
        </a:xfrm>
        <a:prstGeom prst="ellipse">
          <a:avLst/>
        </a:prstGeom>
        <a:solidFill>
          <a:schemeClr val="accent2">
            <a:shade val="80000"/>
            <a:alpha val="50000"/>
            <a:hueOff val="-481415"/>
            <a:satOff val="10166"/>
            <a:lumOff val="27081"/>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de-DE" sz="2400" b="1" kern="1200" dirty="0"/>
            <a:t>economie</a:t>
          </a:r>
        </a:p>
      </dsp:txBody>
      <dsp:txXfrm>
        <a:off x="1169670" y="1906189"/>
        <a:ext cx="1264937" cy="1159525"/>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750878-071C-47E7-B6E4-B173519A3399}" type="datetimeFigureOut">
              <a:rPr lang="it-IT" smtClean="0"/>
              <a:pPr/>
              <a:t>14/06/2022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351997-847C-4A9C-8656-987B3BB429C2}" type="slidenum">
              <a:rPr lang="it-IT" smtClean="0"/>
              <a:pPr/>
              <a:t>‹N›</a:t>
            </a:fld>
            <a:endParaRPr lang="it-IT"/>
          </a:p>
        </p:txBody>
      </p:sp>
    </p:spTree>
    <p:extLst>
      <p:ext uri="{BB962C8B-B14F-4D97-AF65-F5344CB8AC3E}">
        <p14:creationId xmlns:p14="http://schemas.microsoft.com/office/powerpoint/2010/main" val="3379469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o-RO" dirty="0"/>
          </a:p>
        </p:txBody>
      </p:sp>
      <p:sp>
        <p:nvSpPr>
          <p:cNvPr id="4" name="Slide Number Placeholder 3"/>
          <p:cNvSpPr>
            <a:spLocks noGrp="1"/>
          </p:cNvSpPr>
          <p:nvPr>
            <p:ph type="sldNum" sz="quarter" idx="10"/>
          </p:nvPr>
        </p:nvSpPr>
        <p:spPr/>
        <p:txBody>
          <a:bodyPr/>
          <a:lstStyle/>
          <a:p>
            <a:fld id="{AD351997-847C-4A9C-8656-987B3BB429C2}" type="slidenum">
              <a:rPr lang="it-IT" smtClean="0"/>
              <a:pPr/>
              <a:t>7</a:t>
            </a:fld>
            <a:endParaRPr lang="it-IT"/>
          </a:p>
        </p:txBody>
      </p:sp>
    </p:spTree>
    <p:extLst>
      <p:ext uri="{BB962C8B-B14F-4D97-AF65-F5344CB8AC3E}">
        <p14:creationId xmlns:p14="http://schemas.microsoft.com/office/powerpoint/2010/main" val="3356989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FC8F11B-13C9-44E5-9BA2-77D7D608B8E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E06FC33E-0B85-4D46-9966-8436EDADD6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274B4DFA-99A8-4C55-94CF-94A62B34B9FC}"/>
              </a:ext>
            </a:extLst>
          </p:cNvPr>
          <p:cNvSpPr>
            <a:spLocks noGrp="1"/>
          </p:cNvSpPr>
          <p:nvPr>
            <p:ph type="dt" sz="half" idx="10"/>
          </p:nvPr>
        </p:nvSpPr>
        <p:spPr/>
        <p:txBody>
          <a:bodyPr/>
          <a:lstStyle/>
          <a:p>
            <a:fld id="{D6F46B90-B0C1-4E35-94A9-59E200289560}" type="datetime1">
              <a:rPr lang="it-IT" smtClean="0"/>
              <a:pPr/>
              <a:t>14/06/2022</a:t>
            </a:fld>
            <a:endParaRPr lang="it-IT"/>
          </a:p>
        </p:txBody>
      </p:sp>
      <p:sp>
        <p:nvSpPr>
          <p:cNvPr id="5" name="Segnaposto piè di pagina 4">
            <a:extLst>
              <a:ext uri="{FF2B5EF4-FFF2-40B4-BE49-F238E27FC236}">
                <a16:creationId xmlns:a16="http://schemas.microsoft.com/office/drawing/2014/main" xmlns="" id="{CF062715-8626-4C28-A075-27F7AC5FBB8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E7293E1F-109B-42A9-AD34-72DCD2A45405}"/>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402663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1D5D8BF-8E27-40E2-9D74-14DCD0354C8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FD407E5A-0D1C-4B00-A4CC-1B3F37F78DD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0DAD383A-AD84-42CB-8602-E8A24AB71F44}"/>
              </a:ext>
            </a:extLst>
          </p:cNvPr>
          <p:cNvSpPr>
            <a:spLocks noGrp="1"/>
          </p:cNvSpPr>
          <p:nvPr>
            <p:ph type="dt" sz="half" idx="10"/>
          </p:nvPr>
        </p:nvSpPr>
        <p:spPr/>
        <p:txBody>
          <a:bodyPr/>
          <a:lstStyle/>
          <a:p>
            <a:fld id="{D8264E05-3496-4776-B607-C7E8CC9A75A5}" type="datetime1">
              <a:rPr lang="it-IT" smtClean="0"/>
              <a:pPr/>
              <a:t>14/06/2022</a:t>
            </a:fld>
            <a:endParaRPr lang="it-IT"/>
          </a:p>
        </p:txBody>
      </p:sp>
      <p:sp>
        <p:nvSpPr>
          <p:cNvPr id="5" name="Segnaposto piè di pagina 4">
            <a:extLst>
              <a:ext uri="{FF2B5EF4-FFF2-40B4-BE49-F238E27FC236}">
                <a16:creationId xmlns:a16="http://schemas.microsoft.com/office/drawing/2014/main" xmlns="" id="{3C5E6035-7788-4EEB-A61F-37ED27C8992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55B87A56-CF34-43AD-BD5B-D2A48A6B2CFC}"/>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77602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A63B7FF7-70A6-4A0D-AC82-D23B8E82FCD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390E34C1-26C1-421A-8DAF-59E33B7C9FA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E4425875-F45F-4441-95D1-DFC254CCDF21}"/>
              </a:ext>
            </a:extLst>
          </p:cNvPr>
          <p:cNvSpPr>
            <a:spLocks noGrp="1"/>
          </p:cNvSpPr>
          <p:nvPr>
            <p:ph type="dt" sz="half" idx="10"/>
          </p:nvPr>
        </p:nvSpPr>
        <p:spPr/>
        <p:txBody>
          <a:bodyPr/>
          <a:lstStyle/>
          <a:p>
            <a:fld id="{83001D92-9E7A-4D43-9D10-77262061CDD0}" type="datetime1">
              <a:rPr lang="it-IT" smtClean="0"/>
              <a:pPr/>
              <a:t>14/06/2022</a:t>
            </a:fld>
            <a:endParaRPr lang="it-IT"/>
          </a:p>
        </p:txBody>
      </p:sp>
      <p:sp>
        <p:nvSpPr>
          <p:cNvPr id="5" name="Segnaposto piè di pagina 4">
            <a:extLst>
              <a:ext uri="{FF2B5EF4-FFF2-40B4-BE49-F238E27FC236}">
                <a16:creationId xmlns:a16="http://schemas.microsoft.com/office/drawing/2014/main" xmlns="" id="{FAA4377C-9C55-4F12-BB9C-777E4B64210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B521FFD4-3040-4CD6-B98F-4A44C7DDD92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42587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0745394-050B-42F6-955A-2A0F5011421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7BA532A3-3F24-4227-979D-2D0575AF622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E8AA17CD-2B25-4451-A119-BE0C152D1D30}"/>
              </a:ext>
            </a:extLst>
          </p:cNvPr>
          <p:cNvSpPr>
            <a:spLocks noGrp="1"/>
          </p:cNvSpPr>
          <p:nvPr>
            <p:ph type="dt" sz="half" idx="10"/>
          </p:nvPr>
        </p:nvSpPr>
        <p:spPr/>
        <p:txBody>
          <a:bodyPr/>
          <a:lstStyle/>
          <a:p>
            <a:fld id="{F62CF2A8-76A4-49EE-B249-87E15992AE70}" type="datetime1">
              <a:rPr lang="it-IT" smtClean="0"/>
              <a:pPr/>
              <a:t>14/06/2022</a:t>
            </a:fld>
            <a:endParaRPr lang="it-IT"/>
          </a:p>
        </p:txBody>
      </p:sp>
      <p:sp>
        <p:nvSpPr>
          <p:cNvPr id="5" name="Segnaposto piè di pagina 4">
            <a:extLst>
              <a:ext uri="{FF2B5EF4-FFF2-40B4-BE49-F238E27FC236}">
                <a16:creationId xmlns:a16="http://schemas.microsoft.com/office/drawing/2014/main" xmlns="" id="{388EA960-E00E-479B-8396-FAB1D39EF9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1DFF6E6A-E94B-4704-8C70-EFCAABA401A1}"/>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2238453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D59A49C-6E18-4336-9182-D2AFF3D1E00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FCAAE6E8-2271-4CCB-A171-965A8B6256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0EF9ED2A-8882-43E2-9290-DE50E2390918}"/>
              </a:ext>
            </a:extLst>
          </p:cNvPr>
          <p:cNvSpPr>
            <a:spLocks noGrp="1"/>
          </p:cNvSpPr>
          <p:nvPr>
            <p:ph type="dt" sz="half" idx="10"/>
          </p:nvPr>
        </p:nvSpPr>
        <p:spPr/>
        <p:txBody>
          <a:bodyPr/>
          <a:lstStyle/>
          <a:p>
            <a:fld id="{D409BAD9-DAB6-44D0-8E74-06DF3629ACC2}" type="datetime1">
              <a:rPr lang="it-IT" smtClean="0"/>
              <a:pPr/>
              <a:t>14/06/2022</a:t>
            </a:fld>
            <a:endParaRPr lang="it-IT"/>
          </a:p>
        </p:txBody>
      </p:sp>
      <p:sp>
        <p:nvSpPr>
          <p:cNvPr id="5" name="Segnaposto piè di pagina 4">
            <a:extLst>
              <a:ext uri="{FF2B5EF4-FFF2-40B4-BE49-F238E27FC236}">
                <a16:creationId xmlns:a16="http://schemas.microsoft.com/office/drawing/2014/main" xmlns="" id="{268EF66C-6935-4FBD-9C80-1A556ED7A0A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A05AA71B-D4C4-414A-A57D-9670C10C06B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0441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C64E77C-7477-4935-AB53-83C5DC88F45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EF554ACF-6889-45E5-AF55-149F64A95BE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D39A4303-EF24-420E-8DFF-680265F67C0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052852B7-2E2C-4863-A833-31E484A4FDE6}"/>
              </a:ext>
            </a:extLst>
          </p:cNvPr>
          <p:cNvSpPr>
            <a:spLocks noGrp="1"/>
          </p:cNvSpPr>
          <p:nvPr>
            <p:ph type="dt" sz="half" idx="10"/>
          </p:nvPr>
        </p:nvSpPr>
        <p:spPr/>
        <p:txBody>
          <a:bodyPr/>
          <a:lstStyle/>
          <a:p>
            <a:fld id="{02E3BF37-682F-44BF-B713-B551432B5D2A}" type="datetime1">
              <a:rPr lang="it-IT" smtClean="0"/>
              <a:pPr/>
              <a:t>14/06/2022</a:t>
            </a:fld>
            <a:endParaRPr lang="it-IT"/>
          </a:p>
        </p:txBody>
      </p:sp>
      <p:sp>
        <p:nvSpPr>
          <p:cNvPr id="6" name="Segnaposto piè di pagina 5">
            <a:extLst>
              <a:ext uri="{FF2B5EF4-FFF2-40B4-BE49-F238E27FC236}">
                <a16:creationId xmlns:a16="http://schemas.microsoft.com/office/drawing/2014/main" xmlns="" id="{440E4D99-11D8-40F2-9321-B0EEE767C63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5E8767E9-CBFE-42C1-B90C-762C3B7C52C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06180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EBAE119-1245-4E21-B882-1654BD9F7BA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B75DE014-C1EB-4800-88D5-50E1317B3F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3D72B833-00DE-4F44-9C51-8F4F05BD85F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73B8963A-562A-4DF1-B0B1-A58E086EC1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40648B8F-7852-471A-89E4-8F188B8F59F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E95907AD-B0EE-4DDE-90AF-74436A89E6CF}"/>
              </a:ext>
            </a:extLst>
          </p:cNvPr>
          <p:cNvSpPr>
            <a:spLocks noGrp="1"/>
          </p:cNvSpPr>
          <p:nvPr>
            <p:ph type="dt" sz="half" idx="10"/>
          </p:nvPr>
        </p:nvSpPr>
        <p:spPr/>
        <p:txBody>
          <a:bodyPr/>
          <a:lstStyle/>
          <a:p>
            <a:fld id="{219D108E-1D37-42E5-9B3D-3DA8467E92CE}" type="datetime1">
              <a:rPr lang="it-IT" smtClean="0"/>
              <a:pPr/>
              <a:t>14/06/2022</a:t>
            </a:fld>
            <a:endParaRPr lang="it-IT"/>
          </a:p>
        </p:txBody>
      </p:sp>
      <p:sp>
        <p:nvSpPr>
          <p:cNvPr id="8" name="Segnaposto piè di pagina 7">
            <a:extLst>
              <a:ext uri="{FF2B5EF4-FFF2-40B4-BE49-F238E27FC236}">
                <a16:creationId xmlns:a16="http://schemas.microsoft.com/office/drawing/2014/main" xmlns="" id="{21B778B8-4912-434A-88FF-6C40B0A829E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3D8C62EC-74F5-4B7B-845E-A8AE5CF6186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92394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276DCC8-238E-4D30-AC52-67EBB5FD67F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C2A3D5C3-5ED7-4F38-A845-98526BA04568}"/>
              </a:ext>
            </a:extLst>
          </p:cNvPr>
          <p:cNvSpPr>
            <a:spLocks noGrp="1"/>
          </p:cNvSpPr>
          <p:nvPr>
            <p:ph type="dt" sz="half" idx="10"/>
          </p:nvPr>
        </p:nvSpPr>
        <p:spPr/>
        <p:txBody>
          <a:bodyPr/>
          <a:lstStyle/>
          <a:p>
            <a:fld id="{DAF511E8-7DE7-4195-97AA-D9E06E8341B5}" type="datetime1">
              <a:rPr lang="it-IT" smtClean="0"/>
              <a:pPr/>
              <a:t>14/06/2022</a:t>
            </a:fld>
            <a:endParaRPr lang="it-IT"/>
          </a:p>
        </p:txBody>
      </p:sp>
      <p:sp>
        <p:nvSpPr>
          <p:cNvPr id="4" name="Segnaposto piè di pagina 3">
            <a:extLst>
              <a:ext uri="{FF2B5EF4-FFF2-40B4-BE49-F238E27FC236}">
                <a16:creationId xmlns:a16="http://schemas.microsoft.com/office/drawing/2014/main" xmlns="" id="{A28CBE33-B40D-4802-A5B0-196263EF3B8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48865867-B975-4BFB-93E0-DD65890C415D}"/>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03061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BB6ECBF3-96CA-43BA-A471-1C23C7811A93}"/>
              </a:ext>
            </a:extLst>
          </p:cNvPr>
          <p:cNvSpPr>
            <a:spLocks noGrp="1"/>
          </p:cNvSpPr>
          <p:nvPr>
            <p:ph type="dt" sz="half" idx="10"/>
          </p:nvPr>
        </p:nvSpPr>
        <p:spPr/>
        <p:txBody>
          <a:bodyPr/>
          <a:lstStyle/>
          <a:p>
            <a:fld id="{253EF2CE-E826-44E6-BC32-2774DAC7B31A}" type="datetime1">
              <a:rPr lang="it-IT" smtClean="0"/>
              <a:pPr/>
              <a:t>14/06/2022</a:t>
            </a:fld>
            <a:endParaRPr lang="it-IT"/>
          </a:p>
        </p:txBody>
      </p:sp>
      <p:sp>
        <p:nvSpPr>
          <p:cNvPr id="3" name="Segnaposto piè di pagina 2">
            <a:extLst>
              <a:ext uri="{FF2B5EF4-FFF2-40B4-BE49-F238E27FC236}">
                <a16:creationId xmlns:a16="http://schemas.microsoft.com/office/drawing/2014/main" xmlns="" id="{D6C626DC-1C65-468B-A29F-A20EC93AAE1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DE4A115F-E6C1-4A75-A89D-0FC8BA895B6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4184895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FA1F320-6A77-4396-A393-701CCD660B3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DD295D14-0421-4A27-A439-40AE0155D1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7BE010B9-D07C-4F72-AC6E-E02F936D00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EE50A248-F39E-4413-B577-13DE46879447}"/>
              </a:ext>
            </a:extLst>
          </p:cNvPr>
          <p:cNvSpPr>
            <a:spLocks noGrp="1"/>
          </p:cNvSpPr>
          <p:nvPr>
            <p:ph type="dt" sz="half" idx="10"/>
          </p:nvPr>
        </p:nvSpPr>
        <p:spPr/>
        <p:txBody>
          <a:bodyPr/>
          <a:lstStyle/>
          <a:p>
            <a:fld id="{63493EE5-5FC0-4E16-9D56-442EF9888812}" type="datetime1">
              <a:rPr lang="it-IT" smtClean="0"/>
              <a:pPr/>
              <a:t>14/06/2022</a:t>
            </a:fld>
            <a:endParaRPr lang="it-IT"/>
          </a:p>
        </p:txBody>
      </p:sp>
      <p:sp>
        <p:nvSpPr>
          <p:cNvPr id="6" name="Segnaposto piè di pagina 5">
            <a:extLst>
              <a:ext uri="{FF2B5EF4-FFF2-40B4-BE49-F238E27FC236}">
                <a16:creationId xmlns:a16="http://schemas.microsoft.com/office/drawing/2014/main" xmlns="" id="{96ECDD6E-FA29-46C3-B231-55462FC8099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A1E5E37B-8C9C-4742-B328-AE66F24D7E6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164874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7F9C0B5-A746-4EFE-BD46-1AD548B6205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0C865A54-8D07-4B58-AD88-541B409558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62DA38D7-30EB-4708-98EA-DCCFFD0F8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DEB5862E-D824-49D2-9BD2-BBB655E1FCEE}"/>
              </a:ext>
            </a:extLst>
          </p:cNvPr>
          <p:cNvSpPr>
            <a:spLocks noGrp="1"/>
          </p:cNvSpPr>
          <p:nvPr>
            <p:ph type="dt" sz="half" idx="10"/>
          </p:nvPr>
        </p:nvSpPr>
        <p:spPr/>
        <p:txBody>
          <a:bodyPr/>
          <a:lstStyle/>
          <a:p>
            <a:fld id="{21D9A4E3-95CE-460A-B75B-55B6A73FAFD0}" type="datetime1">
              <a:rPr lang="it-IT" smtClean="0"/>
              <a:pPr/>
              <a:t>14/06/2022</a:t>
            </a:fld>
            <a:endParaRPr lang="it-IT"/>
          </a:p>
        </p:txBody>
      </p:sp>
      <p:sp>
        <p:nvSpPr>
          <p:cNvPr id="6" name="Segnaposto piè di pagina 5">
            <a:extLst>
              <a:ext uri="{FF2B5EF4-FFF2-40B4-BE49-F238E27FC236}">
                <a16:creationId xmlns:a16="http://schemas.microsoft.com/office/drawing/2014/main" xmlns="" id="{645CED4E-AB8A-41BF-A7B0-DF07D272009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CFDF0314-595F-451A-8D2E-2FA33311DBCA}"/>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4632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E24BD92A-76FD-46FB-AD60-B41C5D07DB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90428BED-FAF4-44E5-8AA0-2F6AA5624D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D67EFE1B-BE5D-4953-9233-396AD5B9A7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CD881-02F7-4F52-AB65-E3B165BBB37B}" type="datetime1">
              <a:rPr lang="it-IT" smtClean="0"/>
              <a:pPr/>
              <a:t>14/06/2022</a:t>
            </a:fld>
            <a:endParaRPr lang="it-IT"/>
          </a:p>
        </p:txBody>
      </p:sp>
      <p:sp>
        <p:nvSpPr>
          <p:cNvPr id="5" name="Segnaposto piè di pagina 4">
            <a:extLst>
              <a:ext uri="{FF2B5EF4-FFF2-40B4-BE49-F238E27FC236}">
                <a16:creationId xmlns:a16="http://schemas.microsoft.com/office/drawing/2014/main" xmlns="" id="{718958E4-9818-4174-BAC7-EC91489CC4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FB43CD6A-B506-43EB-94EC-F2EF0E6CF6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0392-2C6A-42C2-AFA3-30C85ACD819A}" type="slidenum">
              <a:rPr lang="it-IT" smtClean="0"/>
              <a:pPr/>
              <a:t>‹N›</a:t>
            </a:fld>
            <a:endParaRPr lang="it-IT"/>
          </a:p>
        </p:txBody>
      </p:sp>
    </p:spTree>
    <p:extLst>
      <p:ext uri="{BB962C8B-B14F-4D97-AF65-F5344CB8AC3E}">
        <p14:creationId xmlns:p14="http://schemas.microsoft.com/office/powerpoint/2010/main" val="3096660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iframe%20width=%221280%22%20height=%22720%22%20src=%22https:/www.youtube.com/embed/ahH_P_5yVSo%22%20frameborder=%220%22%20allow=%22accelerometer;%20autoplay;%20clipboard-write;%20encrypted-media;%20gyroscope;%20picture-in-picture%22%20allowfullscreen%3e%3c/iframe" TargetMode="External"/><Relationship Id="rId7"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hyperlink" Target="source:%20Mason%20M.%20(2015).%20What%20Is%20Sustainability%20and%20Why%20Is%20It%20Important?,%20EnvironmentalScience.org,%20via%20https://www.environmentalscience.org/sustainability,%20access:%2028.10.2020"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4.jpeg"/><Relationship Id="rId4" Type="http://schemas.openxmlformats.org/officeDocument/2006/relationships/diagramData" Target="../diagrams/data2.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2473" y="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1692771"/>
          </a:xfrm>
          <a:prstGeom prst="rect">
            <a:avLst/>
          </a:prstGeom>
          <a:noFill/>
        </p:spPr>
        <p:txBody>
          <a:bodyPr wrap="square" rtlCol="0">
            <a:spAutoFit/>
          </a:bodyPr>
          <a:lstStyle/>
          <a:p>
            <a:pPr algn="ctr"/>
            <a:r>
              <a:rPr lang="en-GB" sz="4400" b="1" dirty="0"/>
              <a:t>1.5 </a:t>
            </a:r>
            <a:r>
              <a:rPr lang="vi-VN" sz="4000" b="1" dirty="0"/>
              <a:t>Gândire etică și durabilă</a:t>
            </a:r>
            <a:r>
              <a:rPr lang="en-GB" sz="4400" b="1" dirty="0"/>
              <a:t> </a:t>
            </a:r>
          </a:p>
          <a:p>
            <a:pPr algn="ctr"/>
            <a:endParaRPr lang="en-GB" sz="1600" b="1" dirty="0"/>
          </a:p>
          <a:p>
            <a:pPr algn="ctr"/>
            <a:r>
              <a:rPr lang="en-GB" sz="4400" b="1" dirty="0"/>
              <a:t>1.5.A </a:t>
            </a:r>
            <a:r>
              <a:rPr lang="vi-VN" sz="4000" b="1" dirty="0"/>
              <a:t>Comportă-te etic</a:t>
            </a:r>
            <a:endParaRPr lang="en-GB" sz="4000" b="1" dirty="0"/>
          </a:p>
        </p:txBody>
      </p:sp>
      <p:sp>
        <p:nvSpPr>
          <p:cNvPr id="1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272428"/>
            <a:ext cx="1755570" cy="398758"/>
          </a:xfrm>
          <a:prstGeom prst="rect">
            <a:avLst/>
          </a:prstGeom>
        </p:spPr>
      </p:pic>
      <p:sp>
        <p:nvSpPr>
          <p:cNvPr id="20"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1" name="Immagin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3560223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769441"/>
          </a:xfrm>
          <a:prstGeom prst="rect">
            <a:avLst/>
          </a:prstGeom>
          <a:noFill/>
        </p:spPr>
        <p:txBody>
          <a:bodyPr wrap="square" rtlCol="0">
            <a:spAutoFit/>
          </a:bodyPr>
          <a:lstStyle/>
          <a:p>
            <a:pPr algn="just"/>
            <a:r>
              <a:rPr lang="ro-RO" sz="4400" b="1" dirty="0"/>
              <a:t>O abordare a drepturilor morale</a:t>
            </a:r>
            <a:endParaRPr lang="en-GB" sz="4400" b="1" dirty="0">
              <a:cs typeface="Arial" panose="020B0604020202020204" pitchFamily="34" charset="0"/>
            </a:endParaRP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4927419" cy="2554545"/>
          </a:xfrm>
          <a:prstGeom prst="rect">
            <a:avLst/>
          </a:prstGeom>
          <a:noFill/>
        </p:spPr>
        <p:txBody>
          <a:bodyPr wrap="square" rtlCol="0">
            <a:spAutoFit/>
          </a:bodyPr>
          <a:lstStyle/>
          <a:p>
            <a:pPr algn="just"/>
            <a:r>
              <a:rPr lang="ro-RO" sz="3200" dirty="0"/>
              <a:t>Deciziile etice sunt cele care mențin cel mai bine drepturile fundamentale ale persoanelor afectate de acestea</a:t>
            </a:r>
            <a:r>
              <a:rPr lang="en-GB" sz="3200" dirty="0">
                <a:cs typeface="Arial" panose="020B0604020202020204" pitchFamily="34" charset="0"/>
              </a:rPr>
              <a:t>.</a:t>
            </a:r>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46" y="111008"/>
            <a:ext cx="2246811" cy="628544"/>
          </a:xfrm>
          <a:prstGeom prst="rect">
            <a:avLst/>
          </a:prstGeom>
        </p:spPr>
      </p:pic>
      <p:pic>
        <p:nvPicPr>
          <p:cNvPr id="8" name="Grafik 5">
            <a:extLst>
              <a:ext uri="{FF2B5EF4-FFF2-40B4-BE49-F238E27FC236}">
                <a16:creationId xmlns:a16="http://schemas.microsoft.com/office/drawing/2014/main" xmlns="" id="{3B1BF0F4-3050-4492-B56E-2EA0927A15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23956" y="968111"/>
            <a:ext cx="6008965" cy="5210632"/>
          </a:xfrm>
          <a:prstGeom prst="rect">
            <a:avLst/>
          </a:prstGeom>
        </p:spPr>
      </p:pic>
      <p:sp>
        <p:nvSpPr>
          <p:cNvPr id="9" name="Textfeld 1">
            <a:extLst>
              <a:ext uri="{FF2B5EF4-FFF2-40B4-BE49-F238E27FC236}">
                <a16:creationId xmlns:a16="http://schemas.microsoft.com/office/drawing/2014/main" xmlns="" id="{5F64186F-D84D-49EC-BB15-164E42376F7B}"/>
              </a:ext>
            </a:extLst>
          </p:cNvPr>
          <p:cNvSpPr txBox="1"/>
          <p:nvPr/>
        </p:nvSpPr>
        <p:spPr>
          <a:xfrm>
            <a:off x="452658" y="5347746"/>
            <a:ext cx="4797163" cy="830997"/>
          </a:xfrm>
          <a:prstGeom prst="rect">
            <a:avLst/>
          </a:prstGeom>
          <a:noFill/>
        </p:spPr>
        <p:txBody>
          <a:bodyPr wrap="square">
            <a:spAutoFit/>
          </a:bodyPr>
          <a:lstStyle/>
          <a:p>
            <a:pPr algn="just"/>
            <a:r>
              <a:rPr lang="es-ES" sz="1200" dirty="0">
                <a:effectLst/>
                <a:ea typeface="Calibri" panose="020F0502020204030204" pitchFamily="34" charset="0"/>
              </a:rPr>
              <a:t>Source: Velasquez, M., Andre C., Shanks, T., S.J., Meyer M. (2015). Thinking Ethically, Santa Clara: publicised through Markkula Center for Applied Science at Santa Clara University, via https://www.scu.edu/ethics/ethics-resources/ethical-decision-making/thinking-ethically/, access: 28.10.2020</a:t>
            </a:r>
            <a:endParaRPr lang="de-DE" sz="1200" dirty="0"/>
          </a:p>
        </p:txBody>
      </p:sp>
      <p:sp>
        <p:nvSpPr>
          <p:cNvPr id="16"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272428"/>
            <a:ext cx="1755570" cy="398758"/>
          </a:xfrm>
          <a:prstGeom prst="rect">
            <a:avLst/>
          </a:prstGeom>
        </p:spPr>
      </p:pic>
      <p:sp>
        <p:nvSpPr>
          <p:cNvPr id="18"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9" name="Immagin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40269431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769441"/>
          </a:xfrm>
          <a:prstGeom prst="rect">
            <a:avLst/>
          </a:prstGeom>
          <a:noFill/>
        </p:spPr>
        <p:txBody>
          <a:bodyPr wrap="square" rtlCol="0">
            <a:spAutoFit/>
          </a:bodyPr>
          <a:lstStyle/>
          <a:p>
            <a:pPr algn="just"/>
            <a:r>
              <a:rPr lang="ro-RO" sz="4400" b="1" dirty="0"/>
              <a:t>O abordare a justiției / corectitudinii</a:t>
            </a:r>
            <a:endParaRPr lang="en-GB" sz="4400" b="1" dirty="0">
              <a:cs typeface="Arial" panose="020B0604020202020204" pitchFamily="34" charset="0"/>
            </a:endParaRP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2" y="1460139"/>
            <a:ext cx="5456056" cy="3416320"/>
          </a:xfrm>
          <a:prstGeom prst="rect">
            <a:avLst/>
          </a:prstGeom>
          <a:noFill/>
        </p:spPr>
        <p:txBody>
          <a:bodyPr wrap="square" rtlCol="0">
            <a:spAutoFit/>
          </a:bodyPr>
          <a:lstStyle/>
          <a:p>
            <a:pPr lvl="0" algn="just"/>
            <a:r>
              <a:rPr lang="vi-VN" sz="2400" dirty="0"/>
              <a:t>Deciziile etice trebuie să se bazeze pe standarde de echitate, e</a:t>
            </a:r>
            <a:r>
              <a:rPr lang="en-US" sz="2400" dirty="0" err="1">
                <a:latin typeface="Arial" pitchFamily="34" charset="0"/>
                <a:cs typeface="Arial" pitchFamily="34" charset="0"/>
              </a:rPr>
              <a:t>ficacitate</a:t>
            </a:r>
            <a:r>
              <a:rPr lang="vi-VN" sz="2400" dirty="0"/>
              <a:t> și imparțialitate. Trei tipuri de justiție </a:t>
            </a:r>
            <a:r>
              <a:rPr lang="en-GB" sz="2400" dirty="0">
                <a:cs typeface="Arial" panose="020B0604020202020204" pitchFamily="34" charset="0"/>
              </a:rPr>
              <a:t>: 	</a:t>
            </a:r>
          </a:p>
          <a:p>
            <a:pPr marL="342900" lvl="0" indent="-342900" algn="just">
              <a:buAutoNum type="arabicPeriod"/>
            </a:pPr>
            <a:r>
              <a:rPr lang="ro-RO" sz="2400" b="1" dirty="0"/>
              <a:t>Distributiv</a:t>
            </a:r>
            <a:r>
              <a:rPr lang="ro-RO" sz="2400" dirty="0"/>
              <a:t>: tratament din motive adecvate</a:t>
            </a:r>
            <a:endParaRPr lang="en-US" sz="2400" dirty="0"/>
          </a:p>
          <a:p>
            <a:pPr marL="342900" lvl="0" indent="-342900" algn="just">
              <a:buAutoNum type="arabicPeriod"/>
            </a:pPr>
            <a:r>
              <a:rPr lang="ro-RO" sz="2400" b="1" dirty="0"/>
              <a:t>Procedural</a:t>
            </a:r>
            <a:r>
              <a:rPr lang="ro-RO" sz="2400" dirty="0"/>
              <a:t>: reguli clar enunțate și aplicate </a:t>
            </a:r>
            <a:endParaRPr lang="en-US" sz="2400" dirty="0"/>
          </a:p>
          <a:p>
            <a:pPr marL="342900" lvl="0" indent="-342900" algn="just">
              <a:buAutoNum type="arabicPeriod"/>
            </a:pPr>
            <a:r>
              <a:rPr lang="ro-RO" sz="2400" b="1" dirty="0"/>
              <a:t>Compensator</a:t>
            </a:r>
            <a:r>
              <a:rPr lang="ro-RO" sz="2400" dirty="0"/>
              <a:t>: compensat corect</a:t>
            </a:r>
            <a:endParaRPr lang="en-GB" sz="2400"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46" y="111008"/>
            <a:ext cx="2246811" cy="628544"/>
          </a:xfrm>
          <a:prstGeom prst="rect">
            <a:avLst/>
          </a:prstGeom>
        </p:spPr>
      </p:pic>
      <p:pic>
        <p:nvPicPr>
          <p:cNvPr id="8" name="Grafik 4">
            <a:extLst>
              <a:ext uri="{FF2B5EF4-FFF2-40B4-BE49-F238E27FC236}">
                <a16:creationId xmlns:a16="http://schemas.microsoft.com/office/drawing/2014/main" xmlns="" id="{8A83FDA9-75B9-4DC7-A7B5-00130193AC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26809" y="1050354"/>
            <a:ext cx="5858362" cy="4757292"/>
          </a:xfrm>
          <a:prstGeom prst="rect">
            <a:avLst/>
          </a:prstGeom>
        </p:spPr>
      </p:pic>
      <p:sp>
        <p:nvSpPr>
          <p:cNvPr id="9" name="Textfeld 1">
            <a:extLst>
              <a:ext uri="{FF2B5EF4-FFF2-40B4-BE49-F238E27FC236}">
                <a16:creationId xmlns:a16="http://schemas.microsoft.com/office/drawing/2014/main" xmlns="" id="{6EED63F9-D8F3-433E-A2A5-DBB81E98BC0D}"/>
              </a:ext>
            </a:extLst>
          </p:cNvPr>
          <p:cNvSpPr txBox="1"/>
          <p:nvPr/>
        </p:nvSpPr>
        <p:spPr>
          <a:xfrm>
            <a:off x="88328" y="4976649"/>
            <a:ext cx="6054463" cy="830997"/>
          </a:xfrm>
          <a:prstGeom prst="rect">
            <a:avLst/>
          </a:prstGeom>
          <a:noFill/>
        </p:spPr>
        <p:txBody>
          <a:bodyPr wrap="square">
            <a:spAutoFit/>
          </a:bodyPr>
          <a:lstStyle/>
          <a:p>
            <a:pPr algn="just"/>
            <a:r>
              <a:rPr lang="es-ES" sz="1200" dirty="0">
                <a:effectLst/>
                <a:ea typeface="Calibri" panose="020F0502020204030204" pitchFamily="34" charset="0"/>
              </a:rPr>
              <a:t>Source: Velasquez, M., Andre C., Shanks, T., S.J., Meyer M. (2015). Thinking Ethically, Santa Clara: publicised through Markkula Center for Applied Science at Santa Clara University, via https://www.scu.edu/ethics/ethics-resources/ethical-decision-making/thinking-ethically/, access: 28.10.2020</a:t>
            </a:r>
            <a:endParaRPr lang="de-DE" sz="1200" dirty="0"/>
          </a:p>
        </p:txBody>
      </p:sp>
      <p:sp>
        <p:nvSpPr>
          <p:cNvPr id="16"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272428"/>
            <a:ext cx="1755570" cy="398758"/>
          </a:xfrm>
          <a:prstGeom prst="rect">
            <a:avLst/>
          </a:prstGeom>
        </p:spPr>
      </p:pic>
      <p:sp>
        <p:nvSpPr>
          <p:cNvPr id="18"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9" name="Immagin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814256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a:t>O abordare a virtuții</a:t>
            </a:r>
            <a:endParaRPr lang="en-GB" sz="4800" b="1" dirty="0">
              <a:cs typeface="Arial" panose="020B0604020202020204" pitchFamily="34" charset="0"/>
            </a:endParaRP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5470344" cy="2908489"/>
          </a:xfrm>
          <a:prstGeom prst="rect">
            <a:avLst/>
          </a:prstGeom>
          <a:noFill/>
        </p:spPr>
        <p:txBody>
          <a:bodyPr wrap="square" rtlCol="0">
            <a:spAutoFit/>
          </a:bodyPr>
          <a:lstStyle/>
          <a:p>
            <a:pPr marL="285750" indent="-285750" algn="just">
              <a:buFont typeface="Arial" panose="020B0604020202020204" pitchFamily="34" charset="0"/>
              <a:buChar char="•"/>
            </a:pPr>
            <a:r>
              <a:rPr lang="vi-VN" sz="2000" dirty="0"/>
              <a:t>Abordarea virtutii presupune că există anumite idealuri / virtuți (de exemplu, onestitate, curaj, compasiune, generozitate, fidelitate, integritate, corectitudine, autocontrol și prudență) către care ar trebui să ne străduim, care asigură dezvoltarea deplină a umanității noastre</a:t>
            </a:r>
            <a:endParaRPr lang="en-US" sz="2000" dirty="0">
              <a:cs typeface="Arial" panose="020B0604020202020204" pitchFamily="34" charset="0"/>
            </a:endParaRPr>
          </a:p>
          <a:p>
            <a:pPr marL="285750" indent="-285750" algn="just">
              <a:buFont typeface="Arial" panose="020B0604020202020204" pitchFamily="34" charset="0"/>
              <a:buChar char="•"/>
            </a:pPr>
            <a:endParaRPr lang="en-US" sz="2300" dirty="0">
              <a:cs typeface="Arial" panose="020B0604020202020204" pitchFamily="34" charset="0"/>
            </a:endParaRPr>
          </a:p>
          <a:p>
            <a:pPr marL="285750" indent="-285750" algn="just">
              <a:buFont typeface="Arial" panose="020B0604020202020204" pitchFamily="34" charset="0"/>
              <a:buChar char="•"/>
            </a:pPr>
            <a:r>
              <a:rPr lang="vi-VN" sz="2000" dirty="0"/>
              <a:t>Persoana virtuoasă este persoana etică</a:t>
            </a:r>
            <a:endParaRPr lang="de-DE" sz="2000"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46" y="111008"/>
            <a:ext cx="2246811" cy="628544"/>
          </a:xfrm>
          <a:prstGeom prst="rect">
            <a:avLst/>
          </a:prstGeom>
        </p:spPr>
      </p:pic>
      <p:pic>
        <p:nvPicPr>
          <p:cNvPr id="8" name="Grafik 5">
            <a:extLst>
              <a:ext uri="{FF2B5EF4-FFF2-40B4-BE49-F238E27FC236}">
                <a16:creationId xmlns:a16="http://schemas.microsoft.com/office/drawing/2014/main" xmlns="" id="{B6A87E5B-03B7-4A82-8459-AE54892758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7991" y="1036137"/>
            <a:ext cx="5514930" cy="4774831"/>
          </a:xfrm>
          <a:prstGeom prst="rect">
            <a:avLst/>
          </a:prstGeom>
        </p:spPr>
      </p:pic>
      <p:sp>
        <p:nvSpPr>
          <p:cNvPr id="9" name="Textfeld 1">
            <a:extLst>
              <a:ext uri="{FF2B5EF4-FFF2-40B4-BE49-F238E27FC236}">
                <a16:creationId xmlns:a16="http://schemas.microsoft.com/office/drawing/2014/main" xmlns="" id="{1E17CB0B-E048-47BC-A09D-8037233A9335}"/>
              </a:ext>
            </a:extLst>
          </p:cNvPr>
          <p:cNvSpPr txBox="1"/>
          <p:nvPr/>
        </p:nvSpPr>
        <p:spPr>
          <a:xfrm>
            <a:off x="259079" y="4982362"/>
            <a:ext cx="5836921" cy="830997"/>
          </a:xfrm>
          <a:prstGeom prst="rect">
            <a:avLst/>
          </a:prstGeom>
          <a:noFill/>
        </p:spPr>
        <p:txBody>
          <a:bodyPr wrap="square">
            <a:spAutoFit/>
          </a:bodyPr>
          <a:lstStyle/>
          <a:p>
            <a:pPr algn="just"/>
            <a:r>
              <a:rPr lang="es-ES" sz="1200" dirty="0">
                <a:effectLst/>
                <a:ea typeface="Calibri" panose="020F0502020204030204" pitchFamily="34" charset="0"/>
              </a:rPr>
              <a:t>Source: Velasquez, M., Andre C., Shanks, T., S.J., Meyer M. (2015). Thinking Ethically, Santa Clara: publicised through Markkula Center for Applied Science at Santa Clara University, via https://www.scu.edu/ethics/ethics-resources/ethical-decision-making/thinking-ethically/, access: 28.10.2020</a:t>
            </a:r>
            <a:endParaRPr lang="de-DE" sz="1200" dirty="0"/>
          </a:p>
        </p:txBody>
      </p:sp>
      <p:sp>
        <p:nvSpPr>
          <p:cNvPr id="16"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272428"/>
            <a:ext cx="1755570" cy="398758"/>
          </a:xfrm>
          <a:prstGeom prst="rect">
            <a:avLst/>
          </a:prstGeom>
        </p:spPr>
      </p:pic>
      <p:sp>
        <p:nvSpPr>
          <p:cNvPr id="18"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9" name="Immagin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3882210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a:t>Scenariile dilemei </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062651"/>
          </a:xfrm>
          <a:prstGeom prst="rect">
            <a:avLst/>
          </a:prstGeom>
          <a:noFill/>
        </p:spPr>
        <p:txBody>
          <a:bodyPr wrap="square" rtlCol="0">
            <a:spAutoFit/>
          </a:bodyPr>
          <a:lstStyle/>
          <a:p>
            <a:pPr algn="just"/>
            <a:r>
              <a:rPr lang="ro-RO" sz="2600" dirty="0"/>
              <a:t>Elevii pot învăța să gândească și să acționeze etic și durabil prin scenarii de dilemă, discutând despre ce decizie ar alege</a:t>
            </a:r>
            <a:r>
              <a:rPr lang="en-US" sz="2600" dirty="0">
                <a:cs typeface="Arial" panose="020B0604020202020204" pitchFamily="34" charset="0"/>
              </a:rPr>
              <a:t>. </a:t>
            </a:r>
          </a:p>
          <a:p>
            <a:pPr algn="just"/>
            <a:endParaRPr lang="en-US" sz="2600" dirty="0">
              <a:cs typeface="Arial" panose="020B0604020202020204" pitchFamily="34" charset="0"/>
            </a:endParaRPr>
          </a:p>
          <a:p>
            <a:pPr algn="just"/>
            <a:r>
              <a:rPr lang="vi-VN" sz="2200" dirty="0"/>
              <a:t>Scenariile dilemei îi ajută pe cursanți să ia în considerare toate părțile diferite afectate de o decizie: funcționează bine în acest context, întrucât leagă experiențele din viața reală ale cursanților și aprind discuțiile</a:t>
            </a:r>
            <a:r>
              <a:rPr lang="en-US" sz="2600" dirty="0">
                <a:cs typeface="Arial" panose="020B0604020202020204" pitchFamily="34" charset="0"/>
              </a:rPr>
              <a:t>. </a:t>
            </a:r>
            <a:endParaRPr lang="en-GB" sz="2800" dirty="0">
              <a:latin typeface="Arial" panose="020B0604020202020204" pitchFamily="34" charset="0"/>
              <a:cs typeface="Arial" panose="020B0604020202020204" pitchFamily="34" charset="0"/>
              <a:sym typeface="Wingdings" panose="05000000000000000000" pitchFamily="2" charset="2"/>
            </a:endParaRPr>
          </a:p>
          <a:p>
            <a:pPr algn="just"/>
            <a:endParaRPr lang="en-GB" sz="2800" dirty="0">
              <a:latin typeface="Arial" panose="020B0604020202020204" pitchFamily="34" charset="0"/>
              <a:cs typeface="Arial" panose="020B0604020202020204" pitchFamily="34" charset="0"/>
              <a:sym typeface="Wingdings" panose="05000000000000000000" pitchFamily="2" charset="2"/>
            </a:endParaRPr>
          </a:p>
          <a:p>
            <a:pPr algn="just"/>
            <a:r>
              <a:rPr lang="en-GB" sz="2800" dirty="0">
                <a:latin typeface="Arial" panose="020B0604020202020204" pitchFamily="34" charset="0"/>
                <a:cs typeface="Arial" panose="020B0604020202020204" pitchFamily="34" charset="0"/>
                <a:sym typeface="Wingdings" panose="05000000000000000000" pitchFamily="2" charset="2"/>
              </a:rPr>
              <a:t> 	</a:t>
            </a:r>
            <a:r>
              <a:rPr lang="en-GB" sz="2400" dirty="0">
                <a:latin typeface="Arial" panose="020B0604020202020204" pitchFamily="34" charset="0"/>
                <a:cs typeface="Arial" panose="020B0604020202020204" pitchFamily="34" charset="0"/>
                <a:sym typeface="Wingdings" panose="05000000000000000000" pitchFamily="2" charset="2"/>
              </a:rPr>
              <a:t>Urmariti acest</a:t>
            </a:r>
          </a:p>
          <a:p>
            <a:pPr algn="just"/>
            <a:r>
              <a:rPr lang="en-GB" sz="2400" dirty="0">
                <a:latin typeface="Arial" panose="020B0604020202020204" pitchFamily="34" charset="0"/>
                <a:cs typeface="Arial" panose="020B0604020202020204" pitchFamily="34" charset="0"/>
                <a:sym typeface="Wingdings" panose="05000000000000000000" pitchFamily="2" charset="2"/>
              </a:rPr>
              <a:t>	 videoclip</a:t>
            </a:r>
            <a:endParaRPr lang="en-US" sz="2400" dirty="0">
              <a:latin typeface="Arial" panose="020B0604020202020204" pitchFamily="34" charset="0"/>
              <a:cs typeface="Arial" panose="020B0604020202020204" pitchFamily="34" charset="0"/>
            </a:endParaRPr>
          </a:p>
          <a:p>
            <a:pPr algn="just"/>
            <a:endParaRPr lang="en-GB" sz="2600"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46" y="111008"/>
            <a:ext cx="2246811" cy="628544"/>
          </a:xfrm>
          <a:prstGeom prst="rect">
            <a:avLst/>
          </a:prstGeom>
        </p:spPr>
      </p:pic>
      <p:pic>
        <p:nvPicPr>
          <p:cNvPr id="8" name="Grafik 2">
            <a:hlinkClick r:id="rId3" action="ppaction://hlinkfile"/>
            <a:extLst>
              <a:ext uri="{FF2B5EF4-FFF2-40B4-BE49-F238E27FC236}">
                <a16:creationId xmlns:a16="http://schemas.microsoft.com/office/drawing/2014/main" xmlns="" id="{E409F5F3-E7B1-40EB-94FD-E0CEB305D1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13292" y="3732306"/>
            <a:ext cx="3378477" cy="1837005"/>
          </a:xfrm>
          <a:prstGeom prst="rect">
            <a:avLst/>
          </a:prstGeom>
        </p:spPr>
      </p:pic>
      <p:sp>
        <p:nvSpPr>
          <p:cNvPr id="9" name="Textfeld 12">
            <a:extLst>
              <a:ext uri="{FF2B5EF4-FFF2-40B4-BE49-F238E27FC236}">
                <a16:creationId xmlns:a16="http://schemas.microsoft.com/office/drawing/2014/main" xmlns="" id="{BF185CB3-6740-4601-816B-FD9417DCEC01}"/>
              </a:ext>
            </a:extLst>
          </p:cNvPr>
          <p:cNvSpPr txBox="1"/>
          <p:nvPr/>
        </p:nvSpPr>
        <p:spPr>
          <a:xfrm>
            <a:off x="929639" y="5883393"/>
            <a:ext cx="10332721" cy="276999"/>
          </a:xfrm>
          <a:prstGeom prst="rect">
            <a:avLst/>
          </a:prstGeom>
          <a:noFill/>
        </p:spPr>
        <p:txBody>
          <a:bodyPr wrap="square">
            <a:spAutoFit/>
          </a:bodyPr>
          <a:lstStyle/>
          <a:p>
            <a:r>
              <a:rPr lang="es-ES" sz="1200" dirty="0">
                <a:effectLst/>
                <a:ea typeface="Calibri" panose="020F0502020204030204" pitchFamily="34" charset="0"/>
              </a:rPr>
              <a:t>Source: Global Ethics Inc. (2019). </a:t>
            </a:r>
            <a:r>
              <a:rPr lang="en-GB" sz="1200" dirty="0">
                <a:effectLst/>
                <a:ea typeface="Calibri" panose="020F0502020204030204" pitchFamily="34" charset="0"/>
              </a:rPr>
              <a:t>Business Ethical Dilemmas and Stakeholders [video], via https://www.youtube.com/watch?v=ahH_P_5yVSo, access: 28.10.2020</a:t>
            </a:r>
            <a:endParaRPr lang="de-DE" sz="1200" dirty="0"/>
          </a:p>
        </p:txBody>
      </p:sp>
      <p:pic>
        <p:nvPicPr>
          <p:cNvPr id="16" name="Immagine 15">
            <a:extLst>
              <a:ext uri="{FF2B5EF4-FFF2-40B4-BE49-F238E27FC236}">
                <a16:creationId xmlns:a16="http://schemas.microsoft.com/office/drawing/2014/main" xmlns="" id="{2591CE10-A1C9-4D91-8913-A1477B37658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8327" y="4331923"/>
            <a:ext cx="508494" cy="423865"/>
          </a:xfrm>
          <a:prstGeom prst="rect">
            <a:avLst/>
          </a:prstGeom>
        </p:spPr>
      </p:pic>
      <p:sp>
        <p:nvSpPr>
          <p:cNvPr id="17"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6" cstate="print"/>
          <a:stretch>
            <a:fillRect/>
          </a:stretch>
        </p:blipFill>
        <p:spPr>
          <a:xfrm>
            <a:off x="71846" y="6272428"/>
            <a:ext cx="1755570" cy="398758"/>
          </a:xfrm>
          <a:prstGeom prst="rect">
            <a:avLst/>
          </a:prstGeom>
        </p:spPr>
      </p:pic>
      <p:sp>
        <p:nvSpPr>
          <p:cNvPr id="19"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0" name="Immagin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36076795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vi-VN" sz="4800" b="1" dirty="0"/>
              <a:t>Exercițiu: scenarii dilemă</a:t>
            </a:r>
            <a:endParaRPr lang="en-GB" sz="4800" b="1" dirty="0">
              <a:cs typeface="Arial" panose="020B0604020202020204" pitchFamily="34" charset="0"/>
            </a:endParaRP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15498"/>
          </a:xfrm>
          <a:prstGeom prst="rect">
            <a:avLst/>
          </a:prstGeom>
          <a:noFill/>
        </p:spPr>
        <p:txBody>
          <a:bodyPr wrap="square" rtlCol="0">
            <a:spAutoFit/>
          </a:bodyPr>
          <a:lstStyle/>
          <a:p>
            <a:pPr algn="just"/>
            <a:r>
              <a:rPr lang="vi-VN" sz="2100" dirty="0"/>
              <a:t>Vă rugăm să citiți următoarele trei scenarii de dilemă etică și treceți la diapozitivul următor </a:t>
            </a:r>
            <a:r>
              <a:rPr lang="en-GB" sz="2100" dirty="0">
                <a:cs typeface="Arial" panose="020B0604020202020204" pitchFamily="34" charset="0"/>
              </a:rPr>
              <a:t>:</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46" y="111008"/>
            <a:ext cx="2246811" cy="628544"/>
          </a:xfrm>
          <a:prstGeom prst="rect">
            <a:avLst/>
          </a:prstGeom>
        </p:spPr>
      </p:pic>
      <p:graphicFrame>
        <p:nvGraphicFramePr>
          <p:cNvPr id="8" name="Diagramm 2">
            <a:extLst>
              <a:ext uri="{FF2B5EF4-FFF2-40B4-BE49-F238E27FC236}">
                <a16:creationId xmlns:a16="http://schemas.microsoft.com/office/drawing/2014/main" xmlns="" id="{551653A7-49CF-4DAA-B7CC-B18B3561D706}"/>
              </a:ext>
            </a:extLst>
          </p:cNvPr>
          <p:cNvGraphicFramePr/>
          <p:nvPr>
            <p:extLst>
              <p:ext uri="{D42A27DB-BD31-4B8C-83A1-F6EECF244321}">
                <p14:modId xmlns:p14="http://schemas.microsoft.com/office/powerpoint/2010/main" val="2690774074"/>
              </p:ext>
            </p:extLst>
          </p:nvPr>
        </p:nvGraphicFramePr>
        <p:xfrm>
          <a:off x="1002574" y="1952582"/>
          <a:ext cx="10141676" cy="51618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8" cstate="print"/>
          <a:stretch>
            <a:fillRect/>
          </a:stretch>
        </p:blipFill>
        <p:spPr>
          <a:xfrm>
            <a:off x="71846" y="6272428"/>
            <a:ext cx="1755570" cy="398758"/>
          </a:xfrm>
          <a:prstGeom prst="rect">
            <a:avLst/>
          </a:prstGeom>
        </p:spPr>
      </p:pic>
      <p:sp>
        <p:nvSpPr>
          <p:cNvPr id="17"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8" name="Immagin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2897788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a:t>Ca urmare a </a:t>
            </a:r>
            <a:r>
              <a:rPr lang="en-GB" sz="4800" b="1" dirty="0"/>
              <a:t>…</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401205"/>
          </a:xfrm>
          <a:prstGeom prst="rect">
            <a:avLst/>
          </a:prstGeom>
          <a:noFill/>
        </p:spPr>
        <p:txBody>
          <a:bodyPr wrap="square" rtlCol="0">
            <a:spAutoFit/>
          </a:bodyPr>
          <a:lstStyle/>
          <a:p>
            <a:pPr algn="just"/>
            <a:r>
              <a:rPr lang="vi-VN" sz="2800" dirty="0"/>
              <a:t>Majoritatea dilemelor etice implică un conflict între nevoile unei părți și ale întregului, între interesele companiei și societatea în ansamblu.</a:t>
            </a:r>
            <a:r>
              <a:rPr lang="en-GB" sz="2600" dirty="0">
                <a:cs typeface="Arial" panose="020B0604020202020204" pitchFamily="34" charset="0"/>
              </a:rPr>
              <a:t>.</a:t>
            </a:r>
          </a:p>
          <a:p>
            <a:pPr algn="just"/>
            <a:endParaRPr lang="en-GB" sz="2600" dirty="0">
              <a:cs typeface="Arial" panose="020B0604020202020204" pitchFamily="34" charset="0"/>
            </a:endParaRPr>
          </a:p>
          <a:p>
            <a:pPr algn="just"/>
            <a:r>
              <a:rPr lang="en-GB" sz="2600" b="1" dirty="0">
                <a:cs typeface="Arial" panose="020B0604020202020204" pitchFamily="34" charset="0"/>
              </a:rPr>
              <a:t>SARCINA 1: </a:t>
            </a:r>
            <a:r>
              <a:rPr lang="vi-VN" sz="2200" dirty="0"/>
              <a:t>Discutați una dintre dilemele etice de pe ultima pagină. Cum ați decide? Puneți-vă cele cinci întrebări atunci când încercați să rezolvați o problemă morală </a:t>
            </a:r>
            <a:r>
              <a:rPr lang="en-US" sz="2600" dirty="0">
                <a:cs typeface="Arial" panose="020B0604020202020204" pitchFamily="34" charset="0"/>
              </a:rPr>
              <a:t>:</a:t>
            </a:r>
          </a:p>
          <a:p>
            <a:pPr algn="just"/>
            <a:endParaRPr lang="en-US" sz="2000" dirty="0">
              <a:cs typeface="Arial" panose="020B0604020202020204" pitchFamily="34" charset="0"/>
            </a:endParaRPr>
          </a:p>
          <a:p>
            <a:pPr marL="342900" indent="-342900" algn="just">
              <a:buFont typeface="+mj-lt"/>
              <a:buAutoNum type="arabicPeriod"/>
            </a:pPr>
            <a:r>
              <a:rPr lang="vi-VN" dirty="0"/>
              <a:t>Ce beneficii și ce daune va produce fiecare curs de acțiune și ce alternativă va duce la cele mai bune consecințe generale?</a:t>
            </a:r>
            <a:endParaRPr lang="en-US" dirty="0"/>
          </a:p>
          <a:p>
            <a:pPr marL="342900" indent="-342900" algn="just">
              <a:buFont typeface="+mj-lt"/>
              <a:buAutoNum type="arabicPeriod"/>
            </a:pPr>
            <a:r>
              <a:rPr lang="vi-VN" dirty="0"/>
              <a:t>Ce drepturi morale au părțile afectate și ce direcție de acțiune respectă cel mai bine aceste drepturi? </a:t>
            </a:r>
            <a:endParaRPr lang="en-US" dirty="0"/>
          </a:p>
          <a:p>
            <a:pPr marL="342900" indent="-342900" algn="just">
              <a:buFont typeface="+mj-lt"/>
              <a:buAutoNum type="arabicPeriod"/>
            </a:pPr>
            <a:r>
              <a:rPr lang="vi-VN" dirty="0"/>
              <a:t>Ce cale de acțiune tratează la fel pe toată lumea, cu excepția cazului în care există un motiv justificat moral pentru a nu face acest lucru și nu arată favoritism sau discriminare?</a:t>
            </a:r>
            <a:endParaRPr lang="en-US" dirty="0"/>
          </a:p>
          <a:p>
            <a:pPr marL="342900" indent="-342900" algn="just">
              <a:buFont typeface="+mj-lt"/>
              <a:buAutoNum type="arabicPeriod"/>
            </a:pPr>
            <a:r>
              <a:rPr lang="vi-VN" dirty="0"/>
              <a:t>Ce cale de acțiune avansează binele comun? </a:t>
            </a:r>
            <a:endParaRPr lang="en-US" dirty="0"/>
          </a:p>
          <a:p>
            <a:pPr marL="342900" indent="-342900" algn="just">
              <a:buFont typeface="+mj-lt"/>
              <a:buAutoNum type="arabicPeriod"/>
            </a:pPr>
            <a:r>
              <a:rPr lang="vi-VN" dirty="0"/>
              <a:t>Ce curs de acțiune dezvoltă virtuți morale</a:t>
            </a:r>
            <a:r>
              <a:rPr lang="en-US" dirty="0">
                <a:cs typeface="Arial" panose="020B0604020202020204" pitchFamily="34" charset="0"/>
              </a:rPr>
              <a:t>?</a:t>
            </a:r>
            <a:endParaRPr lang="en-GB"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272428"/>
            <a:ext cx="1755570" cy="398758"/>
          </a:xfrm>
          <a:prstGeom prst="rect">
            <a:avLst/>
          </a:prstGeom>
        </p:spPr>
      </p:pic>
      <p:sp>
        <p:nvSpPr>
          <p:cNvPr id="16"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8902179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a:t>Ca urmare a </a:t>
            </a:r>
            <a:r>
              <a:rPr lang="en-GB" sz="4800" b="1" dirty="0"/>
              <a:t>…</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523220"/>
          </a:xfrm>
          <a:prstGeom prst="rect">
            <a:avLst/>
          </a:prstGeom>
          <a:noFill/>
        </p:spPr>
        <p:txBody>
          <a:bodyPr wrap="square" rtlCol="0">
            <a:spAutoFit/>
          </a:bodyPr>
          <a:lstStyle/>
          <a:p>
            <a:pPr algn="just"/>
            <a:r>
              <a:rPr lang="en-US" sz="2600" b="1" dirty="0">
                <a:cs typeface="Arial" panose="020B0604020202020204" pitchFamily="34" charset="0"/>
              </a:rPr>
              <a:t>SARCINA 2: </a:t>
            </a:r>
            <a:r>
              <a:rPr lang="vi-VN" sz="2800" dirty="0"/>
              <a:t>Verificați-vă decizia cu următoarea schemă de interviu </a:t>
            </a:r>
            <a:r>
              <a:rPr lang="en-US" sz="2600" dirty="0">
                <a:cs typeface="Arial" panose="020B0604020202020204" pitchFamily="34" charset="0"/>
              </a:rPr>
              <a:t>:</a:t>
            </a:r>
            <a:endParaRPr lang="en-GB" sz="2600"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46" y="111008"/>
            <a:ext cx="2246811" cy="628544"/>
          </a:xfrm>
          <a:prstGeom prst="rect">
            <a:avLst/>
          </a:prstGeom>
        </p:spPr>
      </p:pic>
      <p:graphicFrame>
        <p:nvGraphicFramePr>
          <p:cNvPr id="8" name="Diagramm 3">
            <a:extLst>
              <a:ext uri="{FF2B5EF4-FFF2-40B4-BE49-F238E27FC236}">
                <a16:creationId xmlns:a16="http://schemas.microsoft.com/office/drawing/2014/main" xmlns="" id="{333C611E-A5B9-4EDD-984A-E24816FDB9C3}"/>
              </a:ext>
            </a:extLst>
          </p:cNvPr>
          <p:cNvGraphicFramePr/>
          <p:nvPr>
            <p:extLst>
              <p:ext uri="{D42A27DB-BD31-4B8C-83A1-F6EECF244321}">
                <p14:modId xmlns:p14="http://schemas.microsoft.com/office/powerpoint/2010/main" val="1151943035"/>
              </p:ext>
            </p:extLst>
          </p:nvPr>
        </p:nvGraphicFramePr>
        <p:xfrm>
          <a:off x="2193286" y="2120957"/>
          <a:ext cx="7818489" cy="4079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8" cstate="print"/>
          <a:stretch>
            <a:fillRect/>
          </a:stretch>
        </p:blipFill>
        <p:spPr>
          <a:xfrm>
            <a:off x="71846" y="6272428"/>
            <a:ext cx="1755570" cy="398758"/>
          </a:xfrm>
          <a:prstGeom prst="rect">
            <a:avLst/>
          </a:prstGeom>
        </p:spPr>
      </p:pic>
      <p:sp>
        <p:nvSpPr>
          <p:cNvPr id="17"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8" name="Immagin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753015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2473" y="3920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1692771"/>
          </a:xfrm>
          <a:prstGeom prst="rect">
            <a:avLst/>
          </a:prstGeom>
          <a:noFill/>
        </p:spPr>
        <p:txBody>
          <a:bodyPr wrap="square" rtlCol="0">
            <a:spAutoFit/>
          </a:bodyPr>
          <a:lstStyle/>
          <a:p>
            <a:pPr algn="ctr"/>
            <a:r>
              <a:rPr lang="en-GB" sz="4400" b="1" dirty="0"/>
              <a:t>1.5 </a:t>
            </a:r>
            <a:r>
              <a:rPr lang="vi-VN" sz="4400" b="1" dirty="0"/>
              <a:t>Gândire etică și durabilă</a:t>
            </a:r>
            <a:r>
              <a:rPr lang="en-GB" sz="4400" b="1" dirty="0"/>
              <a:t> </a:t>
            </a:r>
          </a:p>
          <a:p>
            <a:pPr algn="ctr"/>
            <a:endParaRPr lang="en-GB" sz="1600" b="1" dirty="0"/>
          </a:p>
          <a:p>
            <a:pPr algn="ctr"/>
            <a:r>
              <a:rPr lang="en-GB" sz="4400" b="1" dirty="0"/>
              <a:t>1.5.B </a:t>
            </a:r>
            <a:r>
              <a:rPr lang="ro-RO" sz="4400" b="1" dirty="0"/>
              <a:t>Gândește durabil</a:t>
            </a:r>
            <a:endParaRPr lang="en-GB" sz="4400" b="1" dirty="0"/>
          </a:p>
        </p:txBody>
      </p:sp>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272428"/>
            <a:ext cx="1755570" cy="398758"/>
          </a:xfrm>
          <a:prstGeom prst="rect">
            <a:avLst/>
          </a:prstGeom>
        </p:spPr>
      </p:pic>
      <p:sp>
        <p:nvSpPr>
          <p:cNvPr id="12"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29649732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a:t>Gândește durabil: o definiție</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3539430"/>
          </a:xfrm>
          <a:prstGeom prst="rect">
            <a:avLst/>
          </a:prstGeom>
          <a:noFill/>
        </p:spPr>
        <p:txBody>
          <a:bodyPr wrap="square" rtlCol="0">
            <a:spAutoFit/>
          </a:bodyPr>
          <a:lstStyle/>
          <a:p>
            <a:pPr algn="just"/>
            <a:r>
              <a:rPr lang="vi-VN" sz="3200" u="sng" dirty="0"/>
              <a:t>Durabilitatea</a:t>
            </a:r>
            <a:r>
              <a:rPr lang="vi-VN" sz="3200" dirty="0"/>
              <a:t> este evitarea epuizării resurselor naturale pentru a menține un echilibru ecologic</a:t>
            </a:r>
            <a:r>
              <a:rPr lang="en-US" sz="3200" dirty="0">
                <a:cs typeface="Arial" panose="020B0604020202020204" pitchFamily="34" charset="0"/>
              </a:rPr>
              <a:t>.</a:t>
            </a:r>
          </a:p>
          <a:p>
            <a:pPr algn="just"/>
            <a:endParaRPr lang="en-US" sz="3200" dirty="0">
              <a:cs typeface="Arial" panose="020B0604020202020204" pitchFamily="34" charset="0"/>
            </a:endParaRPr>
          </a:p>
          <a:p>
            <a:pPr algn="just"/>
            <a:r>
              <a:rPr lang="ro-RO" sz="3200" u="sng" dirty="0"/>
              <a:t>A gândi durabil</a:t>
            </a:r>
            <a:r>
              <a:rPr lang="ro-RO" sz="3200" dirty="0"/>
              <a:t> înseamnă a reflecta la cât de durabile sunt obiectivele sociale, culturale și economice pe termen lung și ce abordare ar trebui luată pentru a atinge cea mai mare durabilitate posibilă</a:t>
            </a:r>
            <a:r>
              <a:rPr lang="en-US" sz="3200" dirty="0">
                <a:cs typeface="Arial" panose="020B0604020202020204" pitchFamily="34" charset="0"/>
                <a:sym typeface="Wingdings" panose="05000000000000000000" pitchFamily="2" charset="2"/>
              </a:rPr>
              <a:t>.</a:t>
            </a:r>
            <a:endParaRPr lang="en-GB" sz="40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46" y="111008"/>
            <a:ext cx="2246811" cy="628544"/>
          </a:xfrm>
          <a:prstGeom prst="rect">
            <a:avLst/>
          </a:prstGeom>
        </p:spPr>
      </p:pic>
      <p:pic>
        <p:nvPicPr>
          <p:cNvPr id="8" name="Grafik 4">
            <a:extLst>
              <a:ext uri="{FF2B5EF4-FFF2-40B4-BE49-F238E27FC236}">
                <a16:creationId xmlns:a16="http://schemas.microsoft.com/office/drawing/2014/main" xmlns="" id="{6B22141C-F0AF-455A-86DD-EEC8C20055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0461" y="4437164"/>
            <a:ext cx="1911077" cy="1911077"/>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272428"/>
            <a:ext cx="1755570" cy="398758"/>
          </a:xfrm>
          <a:prstGeom prst="rect">
            <a:avLst/>
          </a:prstGeom>
        </p:spPr>
      </p:pic>
      <p:sp>
        <p:nvSpPr>
          <p:cNvPr id="17"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7880746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a:t>Gândește durabil: de ce contează</a:t>
            </a:r>
            <a:r>
              <a:rPr lang="en-GB" sz="4800" b="1" dirty="0"/>
              <a:t>?</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3785652"/>
          </a:xfrm>
          <a:prstGeom prst="rect">
            <a:avLst/>
          </a:prstGeom>
          <a:noFill/>
        </p:spPr>
        <p:txBody>
          <a:bodyPr wrap="square" rtlCol="0">
            <a:spAutoFit/>
          </a:bodyPr>
          <a:lstStyle/>
          <a:p>
            <a:pPr marL="285750" indent="-285750" algn="just">
              <a:buFont typeface="Arial" panose="020B0604020202020204" pitchFamily="34" charset="0"/>
              <a:buChar char="•"/>
            </a:pPr>
            <a:r>
              <a:rPr lang="ro-RO" sz="2600" dirty="0"/>
              <a:t>Schimbările climatice, distrugerea biodiversității, gaura din stratul de ozon, pescuitul excesiv al oceanelor sunt doar câteva dintre consecințele activității umane care trebuie contracarate prin gândire și dezvoltare durabile. Prin urmare, dezvoltarea durabilă este probabil cea mai importantă problemă pentru societatea civilă din secolul XXI</a:t>
            </a:r>
            <a:r>
              <a:rPr lang="en-US" sz="2600" dirty="0">
                <a:cs typeface="Arial" panose="020B0604020202020204" pitchFamily="34" charset="0"/>
              </a:rPr>
              <a:t>. </a:t>
            </a:r>
          </a:p>
          <a:p>
            <a:pPr algn="just"/>
            <a:endParaRPr lang="en-US" sz="2600" dirty="0">
              <a:cs typeface="Arial" panose="020B0604020202020204" pitchFamily="34" charset="0"/>
            </a:endParaRPr>
          </a:p>
          <a:p>
            <a:pPr marL="285750" indent="-285750" algn="just">
              <a:buFont typeface="Arial" panose="020B0604020202020204" pitchFamily="34" charset="0"/>
              <a:buChar char="•"/>
            </a:pPr>
            <a:r>
              <a:rPr lang="ro-RO" sz="2600" dirty="0"/>
              <a:t>Acționând în conformitate cu principiul durabilității are ca scop utilizarea resurselor în așa fel încât mediul să se poată regenera cât mai natural posibil și societatea mondială să fie modelată într-un mod care merită trăit</a:t>
            </a:r>
            <a:r>
              <a:rPr lang="en-GB" sz="2600" dirty="0">
                <a:cs typeface="Arial" panose="020B0604020202020204" pitchFamily="34" charset="0"/>
              </a:rPr>
              <a:t>.</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46" y="111008"/>
            <a:ext cx="2246811" cy="628544"/>
          </a:xfrm>
          <a:prstGeom prst="rect">
            <a:avLst/>
          </a:prstGeom>
        </p:spPr>
      </p:pic>
      <p:sp>
        <p:nvSpPr>
          <p:cNvPr id="16" name="Textfeld 1">
            <a:extLst>
              <a:ext uri="{FF2B5EF4-FFF2-40B4-BE49-F238E27FC236}">
                <a16:creationId xmlns:a16="http://schemas.microsoft.com/office/drawing/2014/main" xmlns="" id="{6526E517-B6C1-4888-BE23-189AFA2574CC}"/>
              </a:ext>
            </a:extLst>
          </p:cNvPr>
          <p:cNvSpPr txBox="1"/>
          <p:nvPr/>
        </p:nvSpPr>
        <p:spPr>
          <a:xfrm>
            <a:off x="1195251" y="5372387"/>
            <a:ext cx="10094781" cy="784830"/>
          </a:xfrm>
          <a:prstGeom prst="rect">
            <a:avLst/>
          </a:prstGeom>
          <a:noFill/>
        </p:spPr>
        <p:txBody>
          <a:bodyPr wrap="square">
            <a:spAutoFit/>
          </a:bodyPr>
          <a:lstStyle/>
          <a:p>
            <a:r>
              <a:rPr lang="es-ES" sz="1500" dirty="0">
                <a:effectLst/>
                <a:ea typeface="Calibri" panose="020F0502020204030204" pitchFamily="34" charset="0"/>
              </a:rPr>
              <a:t>Source: </a:t>
            </a:r>
            <a:r>
              <a:rPr lang="de-DE" sz="1500" dirty="0">
                <a:effectLst/>
                <a:ea typeface="Calibri" panose="020F0502020204030204" pitchFamily="34" charset="0"/>
              </a:rPr>
              <a:t>Grünberg-</a:t>
            </a:r>
            <a:r>
              <a:rPr lang="de-DE" sz="1500" dirty="0" err="1">
                <a:effectLst/>
                <a:ea typeface="Calibri" panose="020F0502020204030204" pitchFamily="34" charset="0"/>
              </a:rPr>
              <a:t>Bochard</a:t>
            </a:r>
            <a:r>
              <a:rPr lang="de-DE" sz="1500" dirty="0">
                <a:effectLst/>
                <a:ea typeface="Calibri" panose="020F0502020204030204" pitchFamily="34" charset="0"/>
              </a:rPr>
              <a:t> J., Schaltegger S. (2014) Zukunftsstrategie Nachhaltiges Unternehmertum. In: von Müller C., </a:t>
            </a:r>
            <a:r>
              <a:rPr lang="de-DE" sz="1500" dirty="0" err="1">
                <a:effectLst/>
                <a:ea typeface="Calibri" panose="020F0502020204030204" pitchFamily="34" charset="0"/>
              </a:rPr>
              <a:t>Zinth</a:t>
            </a:r>
            <a:r>
              <a:rPr lang="de-DE" sz="1500" dirty="0">
                <a:effectLst/>
                <a:ea typeface="Calibri" panose="020F0502020204030204" pitchFamily="34" charset="0"/>
              </a:rPr>
              <a:t> CP. (</a:t>
            </a:r>
            <a:r>
              <a:rPr lang="de-DE" sz="1500" dirty="0" err="1">
                <a:effectLst/>
                <a:ea typeface="Calibri" panose="020F0502020204030204" pitchFamily="34" charset="0"/>
              </a:rPr>
              <a:t>eds</a:t>
            </a:r>
            <a:r>
              <a:rPr lang="de-DE" sz="1500" dirty="0">
                <a:effectLst/>
                <a:ea typeface="Calibri" panose="020F0502020204030204" pitchFamily="34" charset="0"/>
              </a:rPr>
              <a:t>) Managementperspektiven für die Zivilgesellschaft des 21. Jahrhunderts. Springer Gabler, Wiesbaden. https://doi.org/10.1007/978-3-658-02523-6_8, </a:t>
            </a:r>
            <a:r>
              <a:rPr lang="de-DE" sz="1500" dirty="0" err="1">
                <a:effectLst/>
                <a:ea typeface="Calibri" panose="020F0502020204030204" pitchFamily="34" charset="0"/>
              </a:rPr>
              <a:t>access</a:t>
            </a:r>
            <a:r>
              <a:rPr lang="de-DE" sz="1500" dirty="0">
                <a:effectLst/>
                <a:ea typeface="Calibri" panose="020F0502020204030204" pitchFamily="34" charset="0"/>
              </a:rPr>
              <a:t>: 30.10.2020</a:t>
            </a:r>
            <a:endParaRPr lang="de-DE" sz="1500" dirty="0"/>
          </a:p>
        </p:txBody>
      </p:sp>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272428"/>
            <a:ext cx="1755570" cy="398758"/>
          </a:xfrm>
          <a:prstGeom prst="rect">
            <a:avLst/>
          </a:prstGeom>
        </p:spPr>
      </p:pic>
      <p:sp>
        <p:nvSpPr>
          <p:cNvPr id="18"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9" name="Immagin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211192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cs typeface="Arial" panose="020B0604020202020204" pitchFamily="34" charset="0"/>
              </a:rPr>
              <a:t>Introducere</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3970318"/>
          </a:xfrm>
          <a:prstGeom prst="rect">
            <a:avLst/>
          </a:prstGeom>
          <a:noFill/>
        </p:spPr>
        <p:txBody>
          <a:bodyPr wrap="square" rtlCol="0">
            <a:spAutoFit/>
          </a:bodyPr>
          <a:lstStyle/>
          <a:p>
            <a:pPr algn="just"/>
            <a:r>
              <a:rPr lang="ro-RO" sz="2800" dirty="0"/>
              <a:t>A putea gândi etic și durabil înseamnă a evalua consecințele și impactul ideilor, oportunităților și acțiunilor.</a:t>
            </a:r>
            <a:endParaRPr lang="en-US" sz="2800" dirty="0"/>
          </a:p>
          <a:p>
            <a:pPr algn="just"/>
            <a:endParaRPr lang="en-US" sz="2800" dirty="0"/>
          </a:p>
          <a:p>
            <a:pPr algn="just"/>
            <a:r>
              <a:rPr lang="ro-RO" sz="2800" dirty="0"/>
              <a:t>Gândirea etică și durabilă este o chestiune de </a:t>
            </a:r>
            <a:r>
              <a:rPr lang="ro-RO" sz="2800" b="1" dirty="0"/>
              <a:t>atitudini, comportamente, valori și mentalitate</a:t>
            </a:r>
            <a:r>
              <a:rPr lang="ro-RO" sz="2800" dirty="0"/>
              <a:t> pe care un antreprenor ar trebui să le aibă pentru a lua decizii etice, precum și pentru a acționa și a gândi în mod durabil.</a:t>
            </a:r>
            <a:endParaRPr lang="en-US" sz="2800" dirty="0"/>
          </a:p>
          <a:p>
            <a:pPr algn="just"/>
            <a:endParaRPr lang="en-US" sz="2800" dirty="0"/>
          </a:p>
          <a:p>
            <a:pPr algn="just"/>
            <a:r>
              <a:rPr lang="ro-RO" sz="2800" dirty="0"/>
              <a:t>De obicei, un antreprenor care gândește din punct de vedere etic și durabil nu are doar profit, ci și oamenii și planeta</a:t>
            </a:r>
            <a:r>
              <a:rPr lang="en-US" sz="2800" dirty="0"/>
              <a:t>.</a:t>
            </a:r>
            <a:endParaRPr lang="en-GB" sz="28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272428"/>
            <a:ext cx="1755570" cy="398758"/>
          </a:xfrm>
          <a:prstGeom prst="rect">
            <a:avLst/>
          </a:prstGeom>
        </p:spPr>
      </p:pic>
      <p:sp>
        <p:nvSpPr>
          <p:cNvPr id="16"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a:t>Sustenabilitatea ca orientare </a:t>
            </a:r>
            <a:endParaRPr lang="en-US" sz="4800" b="1" dirty="0">
              <a:cs typeface="Arial" panose="020B0604020202020204" pitchFamily="34" charset="0"/>
            </a:endParaRP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1815882"/>
          </a:xfrm>
          <a:prstGeom prst="rect">
            <a:avLst/>
          </a:prstGeom>
          <a:noFill/>
        </p:spPr>
        <p:txBody>
          <a:bodyPr wrap="square" rtlCol="0">
            <a:spAutoFit/>
          </a:bodyPr>
          <a:lstStyle/>
          <a:p>
            <a:pPr algn="just"/>
            <a:r>
              <a:rPr lang="ro-RO" sz="2800" dirty="0"/>
              <a:t>La fel ca un proces de luare a deciziilor etice, antreprenorii orientați spre sustenabilitate </a:t>
            </a:r>
            <a:r>
              <a:rPr lang="ro-RO" sz="2800" b="1" dirty="0"/>
              <a:t>evaluează consecințele </a:t>
            </a:r>
            <a:r>
              <a:rPr lang="ro-RO" sz="2800" dirty="0"/>
              <a:t>ideilor care aduc valoare și efectul acțiunii antreprenoriale asupra </a:t>
            </a:r>
            <a:r>
              <a:rPr lang="ro-RO" sz="2800" b="1" dirty="0"/>
              <a:t>comunității țintă, a pieței, a societății </a:t>
            </a:r>
            <a:r>
              <a:rPr lang="ro-RO" sz="2800" dirty="0"/>
              <a:t>și în special a </a:t>
            </a:r>
            <a:r>
              <a:rPr lang="ro-RO" sz="2800" b="1" u="sng" dirty="0"/>
              <a:t>mediului</a:t>
            </a:r>
            <a:r>
              <a:rPr lang="en-US" sz="2800" b="1" u="sng" dirty="0">
                <a:solidFill>
                  <a:prstClr val="black"/>
                </a:solidFill>
                <a:cs typeface="Arial" panose="020B0604020202020204" pitchFamily="34" charset="0"/>
                <a:sym typeface="Wingdings" panose="05000000000000000000" pitchFamily="2" charset="2"/>
              </a:rPr>
              <a:t>.</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46" y="111008"/>
            <a:ext cx="2246811" cy="628544"/>
          </a:xfrm>
          <a:prstGeom prst="rect">
            <a:avLst/>
          </a:prstGeom>
        </p:spPr>
      </p:pic>
      <p:graphicFrame>
        <p:nvGraphicFramePr>
          <p:cNvPr id="9" name="Diagramm 3">
            <a:extLst>
              <a:ext uri="{FF2B5EF4-FFF2-40B4-BE49-F238E27FC236}">
                <a16:creationId xmlns:a16="http://schemas.microsoft.com/office/drawing/2014/main" xmlns="" id="{C009EC5E-8401-4DC4-A5FC-638D150117DB}"/>
              </a:ext>
            </a:extLst>
          </p:cNvPr>
          <p:cNvGraphicFramePr/>
          <p:nvPr>
            <p:extLst>
              <p:ext uri="{D42A27DB-BD31-4B8C-83A1-F6EECF244321}">
                <p14:modId xmlns:p14="http://schemas.microsoft.com/office/powerpoint/2010/main" val="3514658745"/>
              </p:ext>
            </p:extLst>
          </p:nvPr>
        </p:nvGraphicFramePr>
        <p:xfrm>
          <a:off x="3316551" y="2855594"/>
          <a:ext cx="5571957" cy="3513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Flussdiagramm: Verbinder 5">
            <a:extLst>
              <a:ext uri="{FF2B5EF4-FFF2-40B4-BE49-F238E27FC236}">
                <a16:creationId xmlns:a16="http://schemas.microsoft.com/office/drawing/2014/main" xmlns="" id="{7D231ED8-7434-4983-AA63-EB64139610F0}"/>
              </a:ext>
            </a:extLst>
          </p:cNvPr>
          <p:cNvSpPr/>
          <p:nvPr/>
        </p:nvSpPr>
        <p:spPr>
          <a:xfrm>
            <a:off x="5432887" y="4225491"/>
            <a:ext cx="1326225" cy="1016314"/>
          </a:xfrm>
          <a:prstGeom prst="flowChartConnector">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tx1"/>
                </a:solidFill>
              </a:rPr>
              <a:t>A gândi </a:t>
            </a:r>
            <a:r>
              <a:rPr lang="it-IT" sz="1000" dirty="0">
                <a:solidFill>
                  <a:schemeClr val="tx1"/>
                </a:solidFill>
              </a:rPr>
              <a:t>durabil înseamnă a lua în considerare </a:t>
            </a:r>
            <a:r>
              <a:rPr lang="de-DE" sz="1200" dirty="0">
                <a:solidFill>
                  <a:schemeClr val="accent2">
                    <a:lumMod val="50000"/>
                  </a:schemeClr>
                </a:solidFill>
              </a:rPr>
              <a:t>…</a:t>
            </a:r>
          </a:p>
        </p:txBody>
      </p:sp>
      <p:sp>
        <p:nvSpPr>
          <p:cNvPr id="17"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8" cstate="print"/>
          <a:stretch>
            <a:fillRect/>
          </a:stretch>
        </p:blipFill>
        <p:spPr>
          <a:xfrm>
            <a:off x="71846" y="6272428"/>
            <a:ext cx="1755570" cy="398758"/>
          </a:xfrm>
          <a:prstGeom prst="rect">
            <a:avLst/>
          </a:prstGeom>
        </p:spPr>
      </p:pic>
      <p:sp>
        <p:nvSpPr>
          <p:cNvPr id="19"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0" name="Immagin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11677854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677108"/>
          </a:xfrm>
          <a:prstGeom prst="rect">
            <a:avLst/>
          </a:prstGeom>
          <a:noFill/>
        </p:spPr>
        <p:txBody>
          <a:bodyPr wrap="square" rtlCol="0">
            <a:spAutoFit/>
          </a:bodyPr>
          <a:lstStyle/>
          <a:p>
            <a:pPr algn="just"/>
            <a:r>
              <a:rPr lang="vi-VN" sz="3800" b="1" dirty="0"/>
              <a:t>Obiective principale ale sustenabilității</a:t>
            </a:r>
            <a:endParaRPr lang="en-GB" sz="3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3970318"/>
          </a:xfrm>
          <a:prstGeom prst="rect">
            <a:avLst/>
          </a:prstGeom>
          <a:noFill/>
        </p:spPr>
        <p:txBody>
          <a:bodyPr wrap="square" rtlCol="0">
            <a:spAutoFit/>
          </a:bodyPr>
          <a:lstStyle/>
          <a:p>
            <a:pPr marL="514350" indent="-514350" algn="just">
              <a:buFont typeface="+mj-lt"/>
              <a:buAutoNum type="arabicPeriod"/>
            </a:pPr>
            <a:r>
              <a:rPr lang="vi-VN" sz="2800" dirty="0"/>
              <a:t>Abordarea efectelor schimbărilor climatice, a poluării și a altor factori de mediu </a:t>
            </a:r>
            <a:endParaRPr lang="en-US" sz="2800" dirty="0"/>
          </a:p>
          <a:p>
            <a:pPr marL="514350" indent="-514350" algn="just">
              <a:buFont typeface="+mj-lt"/>
              <a:buAutoNum type="arabicPeriod"/>
            </a:pPr>
            <a:r>
              <a:rPr lang="vi-VN" sz="2800" dirty="0"/>
              <a:t>Creștere economică durabilă, promovând în același timp locuri de muncă și economii mai puternice </a:t>
            </a:r>
            <a:endParaRPr lang="en-US" sz="2800" dirty="0"/>
          </a:p>
          <a:p>
            <a:pPr marL="514350" indent="-514350" algn="just">
              <a:buFont typeface="+mj-lt"/>
              <a:buAutoNum type="arabicPeriod"/>
            </a:pPr>
            <a:r>
              <a:rPr lang="vi-VN" sz="2800" dirty="0"/>
              <a:t>Durabilitatea pentru a include sănătatea terestră, aeriană și maritimă</a:t>
            </a:r>
            <a:r>
              <a:rPr lang="en-US" sz="2800" dirty="0"/>
              <a:t>,</a:t>
            </a:r>
            <a:r>
              <a:rPr lang="vi-VN" sz="2800" dirty="0"/>
              <a:t> sfârșitul sărăciei și al foamei </a:t>
            </a:r>
            <a:endParaRPr lang="en-US" sz="2800" dirty="0"/>
          </a:p>
          <a:p>
            <a:pPr marL="514350" indent="-514350" algn="just">
              <a:buFont typeface="+mj-lt"/>
              <a:buAutoNum type="arabicPeriod"/>
            </a:pPr>
            <a:r>
              <a:rPr lang="vi-VN" sz="2800" dirty="0"/>
              <a:t>Standarde mai bune de educație și asistență medicală - mai ales în ceea ce privește calitatea apei și o igienă mai bună </a:t>
            </a:r>
            <a:endParaRPr lang="en-US" sz="2800" dirty="0"/>
          </a:p>
          <a:p>
            <a:pPr marL="514350" indent="-514350" algn="just">
              <a:buFont typeface="+mj-lt"/>
              <a:buAutoNum type="arabicPeriod"/>
            </a:pPr>
            <a:r>
              <a:rPr lang="vi-VN" sz="2800" dirty="0"/>
              <a:t>Pentru a realiza egalitatea de gen</a:t>
            </a:r>
            <a:endParaRPr lang="en-US" sz="2800"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272428"/>
            <a:ext cx="1755570" cy="398758"/>
          </a:xfrm>
          <a:prstGeom prst="rect">
            <a:avLst/>
          </a:prstGeom>
        </p:spPr>
      </p:pic>
      <p:sp>
        <p:nvSpPr>
          <p:cNvPr id="16"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36590733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vi-VN" sz="3800" b="1" dirty="0"/>
              <a:t>Trei domenii de bază ale sustenabilității</a:t>
            </a:r>
            <a:r>
              <a:rPr lang="vi-VN" sz="4800" dirty="0"/>
              <a:t> </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1600438"/>
          </a:xfrm>
          <a:prstGeom prst="rect">
            <a:avLst/>
          </a:prstGeom>
          <a:noFill/>
        </p:spPr>
        <p:txBody>
          <a:bodyPr wrap="square" rtlCol="0">
            <a:spAutoFit/>
          </a:bodyPr>
          <a:lstStyle/>
          <a:p>
            <a:pPr algn="just"/>
            <a:r>
              <a:rPr lang="vi-VN" sz="2400" dirty="0"/>
              <a:t>Cele trei domenii principale descriu domeniile pe care societatea noastră trebuie să le facă față acum, pentru a promova o dezvoltare durabilă care să răspundă </a:t>
            </a:r>
            <a:r>
              <a:rPr lang="vi-VN" sz="2400" b="1" dirty="0"/>
              <a:t>nevoilor prezentului, fără a compromite capacitatea generațiilor viitoare de a-și satisface propriile nevoi</a:t>
            </a:r>
            <a:r>
              <a:rPr lang="en-US" sz="2600" b="1" dirty="0">
                <a:cs typeface="Arial" panose="020B0604020202020204" pitchFamily="34" charset="0"/>
              </a:rPr>
              <a:t>:</a:t>
            </a:r>
            <a:endParaRPr lang="en-US" sz="2600"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46" y="111008"/>
            <a:ext cx="2246811" cy="628544"/>
          </a:xfrm>
          <a:prstGeom prst="rect">
            <a:avLst/>
          </a:prstGeom>
        </p:spPr>
      </p:pic>
      <p:pic>
        <p:nvPicPr>
          <p:cNvPr id="19" name="Grafik 5">
            <a:hlinkClick r:id="rId3"/>
            <a:extLst>
              <a:ext uri="{FF2B5EF4-FFF2-40B4-BE49-F238E27FC236}">
                <a16:creationId xmlns:a16="http://schemas.microsoft.com/office/drawing/2014/main" xmlns="" id="{9766D540-5055-453B-8403-96BE9BB061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00951" y="4043442"/>
            <a:ext cx="6590097" cy="2189834"/>
          </a:xfrm>
          <a:prstGeom prst="rect">
            <a:avLst/>
          </a:prstGeom>
        </p:spPr>
      </p:pic>
      <p:sp>
        <p:nvSpPr>
          <p:cNvPr id="20" name="Ellipse 6">
            <a:extLst>
              <a:ext uri="{FF2B5EF4-FFF2-40B4-BE49-F238E27FC236}">
                <a16:creationId xmlns:a16="http://schemas.microsoft.com/office/drawing/2014/main" xmlns="" id="{A97DE6F5-7293-40D5-A931-DAFEA588D10B}"/>
              </a:ext>
            </a:extLst>
          </p:cNvPr>
          <p:cNvSpPr/>
          <p:nvPr/>
        </p:nvSpPr>
        <p:spPr>
          <a:xfrm>
            <a:off x="9100972" y="3452959"/>
            <a:ext cx="2374231" cy="1472665"/>
          </a:xfrm>
          <a:prstGeom prst="ellipse">
            <a:avLst/>
          </a:prstGeom>
          <a:noFill/>
          <a:ln w="57150">
            <a:solidFill>
              <a:schemeClr val="accent2"/>
            </a:solidFill>
          </a:ln>
          <a:scene3d>
            <a:camera prst="orthographicFront"/>
            <a:lightRig rig="threePt" dir="t"/>
          </a:scene3d>
          <a:sp3d>
            <a:bevelT prst="relaxedInse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Dezvoltare Economica</a:t>
            </a:r>
          </a:p>
        </p:txBody>
      </p:sp>
      <p:sp>
        <p:nvSpPr>
          <p:cNvPr id="21" name="Ellipse 8">
            <a:extLst>
              <a:ext uri="{FF2B5EF4-FFF2-40B4-BE49-F238E27FC236}">
                <a16:creationId xmlns:a16="http://schemas.microsoft.com/office/drawing/2014/main" xmlns="" id="{E0C50196-BC42-4CE5-84D7-617C851D9FA9}"/>
              </a:ext>
            </a:extLst>
          </p:cNvPr>
          <p:cNvSpPr/>
          <p:nvPr/>
        </p:nvSpPr>
        <p:spPr>
          <a:xfrm>
            <a:off x="694525" y="3555564"/>
            <a:ext cx="2374231" cy="1472665"/>
          </a:xfrm>
          <a:prstGeom prst="ellipse">
            <a:avLst/>
          </a:prstGeom>
          <a:noFill/>
          <a:ln w="57150">
            <a:solidFill>
              <a:schemeClr val="accent2"/>
            </a:solidFill>
          </a:ln>
          <a:scene3d>
            <a:camera prst="orthographicFront"/>
            <a:lightRig rig="threePt" dir="t"/>
          </a:scene3d>
          <a:sp3d>
            <a:bevelT prst="relaxedInse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Dezvoltare sociala</a:t>
            </a:r>
          </a:p>
        </p:txBody>
      </p:sp>
      <p:sp>
        <p:nvSpPr>
          <p:cNvPr id="22" name="Ellipse 11">
            <a:extLst>
              <a:ext uri="{FF2B5EF4-FFF2-40B4-BE49-F238E27FC236}">
                <a16:creationId xmlns:a16="http://schemas.microsoft.com/office/drawing/2014/main" xmlns="" id="{EBD1CBFF-69A8-4418-ABA6-95ACEF01B1A8}"/>
              </a:ext>
            </a:extLst>
          </p:cNvPr>
          <p:cNvSpPr/>
          <p:nvPr/>
        </p:nvSpPr>
        <p:spPr>
          <a:xfrm>
            <a:off x="4804704" y="2739539"/>
            <a:ext cx="2523423" cy="1472665"/>
          </a:xfrm>
          <a:prstGeom prst="ellipse">
            <a:avLst/>
          </a:prstGeom>
          <a:noFill/>
          <a:ln w="57150">
            <a:solidFill>
              <a:schemeClr val="accent2"/>
            </a:solidFill>
          </a:ln>
          <a:scene3d>
            <a:camera prst="orthographicFront"/>
            <a:lightRig rig="threePt" dir="t"/>
          </a:scene3d>
          <a:sp3d>
            <a:bevelT prst="relaxedInse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a:solidFill>
                  <a:schemeClr val="tx1">
                    <a:lumMod val="95000"/>
                    <a:lumOff val="5000"/>
                  </a:schemeClr>
                </a:solidFill>
                <a:latin typeface="Arial" panose="020B0604020202020204" pitchFamily="34" charset="0"/>
                <a:cs typeface="Arial" panose="020B0604020202020204" pitchFamily="34" charset="0"/>
              </a:rPr>
              <a:t>Protectia Mediului</a:t>
            </a:r>
          </a:p>
        </p:txBody>
      </p:sp>
      <p:sp>
        <p:nvSpPr>
          <p:cNvPr id="16"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5" cstate="print"/>
          <a:stretch>
            <a:fillRect/>
          </a:stretch>
        </p:blipFill>
        <p:spPr>
          <a:xfrm>
            <a:off x="71846" y="6272428"/>
            <a:ext cx="1755570" cy="398758"/>
          </a:xfrm>
          <a:prstGeom prst="rect">
            <a:avLst/>
          </a:prstGeom>
        </p:spPr>
      </p:pic>
      <p:sp>
        <p:nvSpPr>
          <p:cNvPr id="18"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3" name="Immagin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16375012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Dezvoltare Economica</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8570732" cy="4401205"/>
          </a:xfrm>
          <a:prstGeom prst="rect">
            <a:avLst/>
          </a:prstGeom>
          <a:noFill/>
        </p:spPr>
        <p:txBody>
          <a:bodyPr wrap="square" rtlCol="0">
            <a:spAutoFit/>
          </a:bodyPr>
          <a:lstStyle/>
          <a:p>
            <a:pPr marL="342900" indent="-342900" algn="just">
              <a:buFont typeface="Arial" panose="020B0604020202020204" pitchFamily="34" charset="0"/>
              <a:buChar char="•"/>
            </a:pPr>
            <a:r>
              <a:rPr lang="vi-VN" sz="2000" dirty="0"/>
              <a:t>Problema este cea mai problematică: majoritatea oamenilor nu sunt de acord cu ideologia politică, ceea ce este și nu este solid din punct de vedere economic și modul în care aceasta va afecta afacerile, locurile de muncă și capacitatea de angajare</a:t>
            </a:r>
            <a:endParaRPr lang="en-US" sz="2000" dirty="0"/>
          </a:p>
          <a:p>
            <a:pPr marL="342900" indent="-342900" algn="just">
              <a:buFont typeface="Arial" panose="020B0604020202020204" pitchFamily="34" charset="0"/>
              <a:buChar char="•"/>
            </a:pPr>
            <a:endParaRPr lang="en-GB" sz="2000" dirty="0">
              <a:latin typeface="Calibri" pitchFamily="34" charset="0"/>
            </a:endParaRPr>
          </a:p>
          <a:p>
            <a:pPr marL="342900" indent="-342900" algn="just">
              <a:buFont typeface="Arial" panose="020B0604020202020204" pitchFamily="34" charset="0"/>
              <a:buChar char="•"/>
            </a:pPr>
            <a:r>
              <a:rPr lang="ro-RO" sz="2000" dirty="0"/>
              <a:t>Este vorba de a oferi stimulente întreprinderilor pentru a respecta liniile directoare de sustenabilitate dincolo de cerințele lor legislative normale</a:t>
            </a:r>
            <a:endParaRPr lang="en-US" sz="2000" dirty="0"/>
          </a:p>
          <a:p>
            <a:pPr marL="342900" indent="-342900" algn="just"/>
            <a:r>
              <a:rPr lang="ro-RO" sz="2000" dirty="0"/>
              <a:t> </a:t>
            </a:r>
            <a:endParaRPr lang="en-GB" sz="2000" dirty="0"/>
          </a:p>
          <a:p>
            <a:pPr marL="342900" indent="-342900" algn="just">
              <a:buFont typeface="Arial" panose="020B0604020202020204" pitchFamily="34" charset="0"/>
              <a:buChar char="•"/>
            </a:pPr>
            <a:r>
              <a:rPr lang="vi-VN" sz="2000" dirty="0"/>
              <a:t>Este vorba de încurajarea și încurajarea stimulentelor pentru o persoană obișnuită să-și facă părerea acolo unde și când poate</a:t>
            </a:r>
            <a:endParaRPr lang="en-US" sz="2000" dirty="0"/>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r>
              <a:rPr lang="vi-VN" sz="2000" dirty="0"/>
              <a:t>Piața cererii și ofertei are o natură consumistă, iar viața modernă necesită multe resurse în fiecare zi: </a:t>
            </a:r>
            <a:r>
              <a:rPr lang="vi-VN" sz="2000" b="1" dirty="0"/>
              <a:t>de dragul mediului, controlul a ceea ce consumăm este problema primordială</a:t>
            </a:r>
            <a:endParaRPr lang="en-GB" sz="20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46" y="111008"/>
            <a:ext cx="2246811" cy="628544"/>
          </a:xfrm>
          <a:prstGeom prst="rect">
            <a:avLst/>
          </a:prstGeom>
        </p:spPr>
      </p:pic>
      <p:pic>
        <p:nvPicPr>
          <p:cNvPr id="9" name="Grafik 5" descr="DEF">
            <a:extLst>
              <a:ext uri="{FF2B5EF4-FFF2-40B4-BE49-F238E27FC236}">
                <a16:creationId xmlns:a16="http://schemas.microsoft.com/office/drawing/2014/main" xmlns="" id="{2B762004-E5AA-41ED-93F5-41626FF58B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06289" y="1460139"/>
            <a:ext cx="2526632" cy="2526632"/>
          </a:xfrm>
          <a:prstGeom prst="rect">
            <a:avLst/>
          </a:prstGeom>
        </p:spPr>
      </p:pic>
      <p:sp>
        <p:nvSpPr>
          <p:cNvPr id="16" name="Textfeld 8">
            <a:extLst>
              <a:ext uri="{FF2B5EF4-FFF2-40B4-BE49-F238E27FC236}">
                <a16:creationId xmlns:a16="http://schemas.microsoft.com/office/drawing/2014/main" xmlns="" id="{5A13C693-408B-4132-B128-AC076C636BC4}"/>
              </a:ext>
            </a:extLst>
          </p:cNvPr>
          <p:cNvSpPr txBox="1"/>
          <p:nvPr/>
        </p:nvSpPr>
        <p:spPr>
          <a:xfrm>
            <a:off x="9929368" y="2400289"/>
            <a:ext cx="1211678" cy="646331"/>
          </a:xfrm>
          <a:prstGeom prst="rect">
            <a:avLst/>
          </a:prstGeom>
          <a:noFill/>
        </p:spPr>
        <p:txBody>
          <a:bodyPr wrap="none" rtlCol="0">
            <a:spAutoFit/>
          </a:bodyPr>
          <a:lstStyle/>
          <a:p>
            <a:pPr algn="ctr"/>
            <a:r>
              <a:rPr lang="de-DE" b="1" dirty="0">
                <a:solidFill>
                  <a:schemeClr val="accent2">
                    <a:lumMod val="75000"/>
                  </a:schemeClr>
                </a:solidFill>
              </a:rPr>
              <a:t>Dezvoltare</a:t>
            </a:r>
          </a:p>
          <a:p>
            <a:pPr algn="ctr"/>
            <a:r>
              <a:rPr lang="de-DE" b="1" dirty="0">
                <a:solidFill>
                  <a:schemeClr val="accent2">
                    <a:lumMod val="75000"/>
                  </a:schemeClr>
                </a:solidFill>
              </a:rPr>
              <a:t>Economica</a:t>
            </a:r>
          </a:p>
        </p:txBody>
      </p:sp>
      <p:sp>
        <p:nvSpPr>
          <p:cNvPr id="17"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272428"/>
            <a:ext cx="1755570" cy="398758"/>
          </a:xfrm>
          <a:prstGeom prst="rect">
            <a:avLst/>
          </a:prstGeom>
        </p:spPr>
      </p:pic>
      <p:sp>
        <p:nvSpPr>
          <p:cNvPr id="19"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0" name="Immagin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6284212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Dezvoltare Sociala</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8570732" cy="4154984"/>
          </a:xfrm>
          <a:prstGeom prst="rect">
            <a:avLst/>
          </a:prstGeom>
          <a:noFill/>
        </p:spPr>
        <p:txBody>
          <a:bodyPr wrap="square" rtlCol="0">
            <a:spAutoFit/>
          </a:bodyPr>
          <a:lstStyle/>
          <a:p>
            <a:pPr marL="342900" indent="-342900" algn="just">
              <a:buFont typeface="Arial" panose="020B0604020202020204" pitchFamily="34" charset="0"/>
              <a:buChar char="•"/>
            </a:pPr>
            <a:r>
              <a:rPr lang="vi-VN" sz="2200" dirty="0"/>
              <a:t>Cel mai important este conștientizarea și protecția legislației pentru sănătatea oamenilor de poluare și alte activități dăunătoare ale afacerilor </a:t>
            </a:r>
            <a:endParaRPr lang="en-US" sz="2200" dirty="0"/>
          </a:p>
          <a:p>
            <a:pPr marL="342900" indent="-342900" algn="just">
              <a:buFont typeface="Arial" panose="020B0604020202020204" pitchFamily="34" charset="0"/>
              <a:buChar char="•"/>
            </a:pPr>
            <a:r>
              <a:rPr lang="vi-VN" sz="2200" dirty="0"/>
              <a:t>În lumea dezvoltată există controale puternice și programe de legislație în vigoare pentru a se asigura că sănătatea și bunăstarea oamenilor sunt puternic protejate </a:t>
            </a:r>
            <a:endParaRPr lang="en-US" sz="2200" dirty="0"/>
          </a:p>
          <a:p>
            <a:pPr marL="342900" indent="-342900" algn="just">
              <a:buFont typeface="Arial" panose="020B0604020202020204" pitchFamily="34" charset="0"/>
              <a:buChar char="•"/>
            </a:pPr>
            <a:r>
              <a:rPr lang="vi-VN" sz="2200" dirty="0"/>
              <a:t>Subiectul apăsat acum este locuința durabilă și cum putem construi mai bine casele cu material durabil </a:t>
            </a:r>
            <a:endParaRPr lang="en-US" sz="2200" dirty="0"/>
          </a:p>
          <a:p>
            <a:pPr marL="342900" indent="-342900" algn="just">
              <a:buFont typeface="Arial" panose="020B0604020202020204" pitchFamily="34" charset="0"/>
              <a:buChar char="•"/>
            </a:pPr>
            <a:r>
              <a:rPr lang="vi-VN" sz="2200" dirty="0"/>
              <a:t>Educație: încurajarea oamenilor să participe la sustenabilitatea mediului, învățarea lor despre efectele protecției mediului, precum și avertizarea asupra pericolelor dacă nu ne putem atinge obiectivul</a:t>
            </a:r>
            <a:endParaRPr lang="en-GB" sz="2200"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46" y="111008"/>
            <a:ext cx="2246811" cy="628544"/>
          </a:xfrm>
          <a:prstGeom prst="rect">
            <a:avLst/>
          </a:prstGeom>
        </p:spPr>
      </p:pic>
      <p:pic>
        <p:nvPicPr>
          <p:cNvPr id="17" name="Grafik 5" descr="DEF">
            <a:extLst>
              <a:ext uri="{FF2B5EF4-FFF2-40B4-BE49-F238E27FC236}">
                <a16:creationId xmlns:a16="http://schemas.microsoft.com/office/drawing/2014/main" xmlns="" id="{EE11A1CB-7F96-4093-8B8E-F91B583625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06289" y="1460139"/>
            <a:ext cx="2526632" cy="2526632"/>
          </a:xfrm>
          <a:prstGeom prst="rect">
            <a:avLst/>
          </a:prstGeom>
        </p:spPr>
      </p:pic>
      <p:sp>
        <p:nvSpPr>
          <p:cNvPr id="18" name="Textfeld 8">
            <a:extLst>
              <a:ext uri="{FF2B5EF4-FFF2-40B4-BE49-F238E27FC236}">
                <a16:creationId xmlns:a16="http://schemas.microsoft.com/office/drawing/2014/main" xmlns="" id="{A4381015-627D-49A9-92A8-7E1676345F15}"/>
              </a:ext>
            </a:extLst>
          </p:cNvPr>
          <p:cNvSpPr txBox="1"/>
          <p:nvPr/>
        </p:nvSpPr>
        <p:spPr>
          <a:xfrm>
            <a:off x="9929366" y="2400289"/>
            <a:ext cx="1206163" cy="923330"/>
          </a:xfrm>
          <a:prstGeom prst="rect">
            <a:avLst/>
          </a:prstGeom>
          <a:noFill/>
        </p:spPr>
        <p:txBody>
          <a:bodyPr wrap="none" rtlCol="0">
            <a:spAutoFit/>
          </a:bodyPr>
          <a:lstStyle/>
          <a:p>
            <a:pPr algn="ctr"/>
            <a:r>
              <a:rPr lang="de-DE" b="1" dirty="0">
                <a:solidFill>
                  <a:schemeClr val="accent2">
                    <a:lumMod val="75000"/>
                  </a:schemeClr>
                </a:solidFill>
              </a:rPr>
              <a:t>Dezvoltare</a:t>
            </a:r>
          </a:p>
          <a:p>
            <a:pPr algn="ctr"/>
            <a:r>
              <a:rPr lang="de-DE" b="1" dirty="0">
                <a:solidFill>
                  <a:schemeClr val="accent2">
                    <a:lumMod val="75000"/>
                  </a:schemeClr>
                </a:solidFill>
              </a:rPr>
              <a:t>Sociala</a:t>
            </a:r>
          </a:p>
          <a:p>
            <a:pPr algn="ctr"/>
            <a:endParaRPr lang="de-DE" b="1" dirty="0">
              <a:solidFill>
                <a:schemeClr val="accent2">
                  <a:lumMod val="75000"/>
                </a:schemeClr>
              </a:solidFill>
            </a:endParaRPr>
          </a:p>
        </p:txBody>
      </p:sp>
      <p:sp>
        <p:nvSpPr>
          <p:cNvPr id="16"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272428"/>
            <a:ext cx="1755570" cy="398758"/>
          </a:xfrm>
          <a:prstGeom prst="rect">
            <a:avLst/>
          </a:prstGeom>
        </p:spPr>
      </p:pic>
      <p:sp>
        <p:nvSpPr>
          <p:cNvPr id="20"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1" name="Immagin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31953939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err="1"/>
              <a:t>Protectia</a:t>
            </a:r>
            <a:r>
              <a:rPr lang="en-US" sz="4800" b="1" dirty="0"/>
              <a:t> </a:t>
            </a:r>
            <a:r>
              <a:rPr lang="en-US" sz="4800" b="1" dirty="0" err="1"/>
              <a:t>mediului</a:t>
            </a:r>
            <a:r>
              <a:rPr lang="en-US" sz="4800" b="1" dirty="0"/>
              <a:t> </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8570732" cy="4555093"/>
          </a:xfrm>
          <a:prstGeom prst="rect">
            <a:avLst/>
          </a:prstGeom>
          <a:noFill/>
        </p:spPr>
        <p:txBody>
          <a:bodyPr wrap="square" rtlCol="0">
            <a:spAutoFit/>
          </a:bodyPr>
          <a:lstStyle/>
          <a:p>
            <a:pPr marL="342900" indent="-342900" algn="just">
              <a:buFont typeface="Arial" panose="020B0604020202020204" pitchFamily="34" charset="0"/>
              <a:buChar char="•"/>
            </a:pPr>
            <a:r>
              <a:rPr lang="vi-VN" sz="1600" dirty="0"/>
              <a:t>Această zonă definește modul în care ar trebui să studiem și să protejăm ecosistemele, calitatea aerului, integritatea și durabilitatea resurselor noastre și să ne concentrăm asupra elementelor care pun stres pe mediu </a:t>
            </a:r>
            <a:endParaRPr lang="en-US" sz="1600" dirty="0"/>
          </a:p>
          <a:p>
            <a:pPr marL="342900" indent="-342900" algn="just">
              <a:buFont typeface="Arial" panose="020B0604020202020204" pitchFamily="34" charset="0"/>
              <a:buChar char="•"/>
            </a:pPr>
            <a:r>
              <a:rPr lang="vi-VN" sz="1600" dirty="0"/>
              <a:t>Se referă la modul în care tehnologia va conduce viitorul nostru mai ecologic </a:t>
            </a:r>
            <a:endParaRPr lang="en-US" sz="1600" dirty="0"/>
          </a:p>
          <a:p>
            <a:pPr marL="342900" indent="-342900" algn="just">
              <a:buFont typeface="Arial" panose="020B0604020202020204" pitchFamily="34" charset="0"/>
              <a:buChar char="•"/>
            </a:pPr>
            <a:r>
              <a:rPr lang="vi-VN" sz="1600" dirty="0"/>
              <a:t>Dezvoltarea tehnologiei și a biotehnologiei este esențială pentru această sustenabilitate și protejarea mediului viitor de daunele potențiale pe care progresele tehnologice le-ar putea aduce </a:t>
            </a:r>
            <a:endParaRPr lang="en-US" sz="1600" dirty="0"/>
          </a:p>
          <a:p>
            <a:pPr marL="342900" indent="-342900" algn="just"/>
            <a:endParaRPr lang="en-GB" sz="1700" dirty="0">
              <a:cs typeface="Arial" panose="020B0604020202020204" pitchFamily="34" charset="0"/>
            </a:endParaRPr>
          </a:p>
          <a:p>
            <a:pPr algn="just"/>
            <a:r>
              <a:rPr lang="vi-VN" sz="1600" dirty="0"/>
              <a:t>Conștientizare / măsuri actuale </a:t>
            </a:r>
            <a:r>
              <a:rPr lang="en-GB" sz="1700" dirty="0">
                <a:cs typeface="Arial" panose="020B0604020202020204" pitchFamily="34" charset="0"/>
              </a:rPr>
              <a:t>: </a:t>
            </a:r>
          </a:p>
          <a:p>
            <a:pPr marL="342900" indent="-342900" algn="just">
              <a:buFont typeface="Arial" panose="020B0604020202020204" pitchFamily="34" charset="0"/>
              <a:buChar char="•"/>
            </a:pPr>
            <a:r>
              <a:rPr lang="vi-VN" sz="1600" dirty="0"/>
              <a:t>Întreprinderile sunt reglementate pentru a preveni poluarea și pentru a menține propriile emisii de carbon reduse </a:t>
            </a:r>
            <a:endParaRPr lang="en-US" sz="1600" dirty="0"/>
          </a:p>
          <a:p>
            <a:pPr marL="342900" indent="-342900" algn="just">
              <a:buFont typeface="Arial" panose="020B0604020202020204" pitchFamily="34" charset="0"/>
              <a:buChar char="•"/>
            </a:pPr>
            <a:r>
              <a:rPr lang="vi-VN" sz="1600" dirty="0"/>
              <a:t>Stimulentele pentru instalarea surselor de energie regenerabile în casele și întreprinderile noastre </a:t>
            </a:r>
            <a:endParaRPr lang="en-US" sz="1600" dirty="0"/>
          </a:p>
          <a:p>
            <a:pPr marL="342900" indent="-342900" algn="just">
              <a:buFont typeface="Arial" panose="020B0604020202020204" pitchFamily="34" charset="0"/>
              <a:buChar char="•"/>
            </a:pPr>
            <a:r>
              <a:rPr lang="vi-VN" sz="1600" dirty="0"/>
              <a:t>Conștientizarea generală a ceea ce trebuie să facem pentru a proteja mediul (de exemplu, reciclarea, reducerea</a:t>
            </a:r>
            <a:r>
              <a:rPr lang="en-US" sz="1600" dirty="0"/>
              <a:t>)</a:t>
            </a:r>
          </a:p>
          <a:p>
            <a:pPr marL="342900" indent="-342900" algn="just">
              <a:buFont typeface="Arial" panose="020B0604020202020204" pitchFamily="34" charset="0"/>
              <a:buChar char="•"/>
            </a:pPr>
            <a:r>
              <a:rPr lang="vi-VN" sz="1600" dirty="0"/>
              <a:t>Consumul nostru de energie prin oprirea dispozitivelor electronice, mai degrabă decât prin utilizarea modului de așteptare, prin parcurgerea unor călătorii scurte în loc de a lua autobuzul etc.)</a:t>
            </a:r>
            <a:endParaRPr lang="en-GB" sz="1700"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46" y="111008"/>
            <a:ext cx="2246811" cy="628544"/>
          </a:xfrm>
          <a:prstGeom prst="rect">
            <a:avLst/>
          </a:prstGeom>
        </p:spPr>
      </p:pic>
      <p:pic>
        <p:nvPicPr>
          <p:cNvPr id="16" name="Grafik 5" descr="DEF">
            <a:extLst>
              <a:ext uri="{FF2B5EF4-FFF2-40B4-BE49-F238E27FC236}">
                <a16:creationId xmlns:a16="http://schemas.microsoft.com/office/drawing/2014/main" xmlns="" id="{D01CE752-179A-49CF-84B5-185AA3727C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06289" y="1460139"/>
            <a:ext cx="2526632" cy="2526632"/>
          </a:xfrm>
          <a:prstGeom prst="rect">
            <a:avLst/>
          </a:prstGeom>
        </p:spPr>
      </p:pic>
      <p:sp>
        <p:nvSpPr>
          <p:cNvPr id="19" name="Textfeld 8">
            <a:extLst>
              <a:ext uri="{FF2B5EF4-FFF2-40B4-BE49-F238E27FC236}">
                <a16:creationId xmlns:a16="http://schemas.microsoft.com/office/drawing/2014/main" xmlns="" id="{D3F34E8E-B909-480C-B51C-E85496CE0D21}"/>
              </a:ext>
            </a:extLst>
          </p:cNvPr>
          <p:cNvSpPr txBox="1"/>
          <p:nvPr/>
        </p:nvSpPr>
        <p:spPr>
          <a:xfrm>
            <a:off x="9850143" y="2400289"/>
            <a:ext cx="1366849" cy="1200329"/>
          </a:xfrm>
          <a:prstGeom prst="rect">
            <a:avLst/>
          </a:prstGeom>
          <a:noFill/>
        </p:spPr>
        <p:txBody>
          <a:bodyPr wrap="none" rtlCol="0">
            <a:spAutoFit/>
          </a:bodyPr>
          <a:lstStyle/>
          <a:p>
            <a:pPr algn="ctr"/>
            <a:r>
              <a:rPr lang="en-GB" b="1" dirty="0">
                <a:solidFill>
                  <a:schemeClr val="accent2">
                    <a:lumMod val="75000"/>
                  </a:schemeClr>
                </a:solidFill>
              </a:rPr>
              <a:t>     Protectia </a:t>
            </a:r>
          </a:p>
          <a:p>
            <a:pPr algn="ctr"/>
            <a:r>
              <a:rPr lang="en-GB" b="1" dirty="0">
                <a:solidFill>
                  <a:schemeClr val="accent2">
                    <a:lumMod val="75000"/>
                  </a:schemeClr>
                </a:solidFill>
              </a:rPr>
              <a:t>    Mediului</a:t>
            </a:r>
          </a:p>
          <a:p>
            <a:pPr algn="ctr"/>
            <a:endParaRPr lang="de-DE" b="1" dirty="0">
              <a:solidFill>
                <a:schemeClr val="accent2">
                  <a:lumMod val="75000"/>
                </a:schemeClr>
              </a:solidFill>
            </a:endParaRPr>
          </a:p>
          <a:p>
            <a:pPr algn="ctr"/>
            <a:endParaRPr lang="de-DE" b="1" dirty="0">
              <a:solidFill>
                <a:schemeClr val="accent2">
                  <a:lumMod val="75000"/>
                </a:schemeClr>
              </a:solidFill>
            </a:endParaRPr>
          </a:p>
        </p:txBody>
      </p:sp>
      <p:sp>
        <p:nvSpPr>
          <p:cNvPr id="17"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272428"/>
            <a:ext cx="1755570" cy="398758"/>
          </a:xfrm>
          <a:prstGeom prst="rect">
            <a:avLst/>
          </a:prstGeom>
        </p:spPr>
      </p:pic>
      <p:sp>
        <p:nvSpPr>
          <p:cNvPr id="20"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1" name="Immagin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9368314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ro-RO"/>
          </a:p>
        </p:txBody>
      </p:sp>
      <p:sp>
        <p:nvSpPr>
          <p:cNvPr id="3" name="Subtitle 2"/>
          <p:cNvSpPr>
            <a:spLocks noGrp="1"/>
          </p:cNvSpPr>
          <p:nvPr>
            <p:ph type="subTitle" idx="1"/>
          </p:nvPr>
        </p:nvSpPr>
        <p:spPr/>
        <p:txBody>
          <a:bodyPr/>
          <a:lstStyle/>
          <a:p>
            <a:endParaRPr lang="ro-RO"/>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2473" y="3920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1692771"/>
          </a:xfrm>
          <a:prstGeom prst="rect">
            <a:avLst/>
          </a:prstGeom>
          <a:noFill/>
        </p:spPr>
        <p:txBody>
          <a:bodyPr wrap="square" rtlCol="0">
            <a:spAutoFit/>
          </a:bodyPr>
          <a:lstStyle/>
          <a:p>
            <a:pPr algn="ctr"/>
            <a:r>
              <a:rPr lang="en-GB" sz="4400" b="1" dirty="0"/>
              <a:t>1.5 </a:t>
            </a:r>
            <a:r>
              <a:rPr lang="vi-VN" sz="4400" b="1" dirty="0"/>
              <a:t>Gândire etică și durabilă</a:t>
            </a:r>
            <a:endParaRPr lang="en-GB" sz="4400" b="1" dirty="0"/>
          </a:p>
          <a:p>
            <a:pPr algn="ctr"/>
            <a:endParaRPr lang="en-GB" sz="1600" b="1" dirty="0"/>
          </a:p>
          <a:p>
            <a:pPr algn="ctr"/>
            <a:r>
              <a:rPr lang="en-GB" sz="4400" b="1" dirty="0"/>
              <a:t>1.5.C </a:t>
            </a:r>
            <a:r>
              <a:rPr lang="vi-VN" sz="4400" b="1" dirty="0"/>
              <a:t>Evaluează impactul</a:t>
            </a:r>
            <a:endParaRPr lang="en-GB" sz="4400" b="1" dirty="0"/>
          </a:p>
        </p:txBody>
      </p:sp>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272428"/>
            <a:ext cx="1755570" cy="398758"/>
          </a:xfrm>
          <a:prstGeom prst="rect">
            <a:avLst/>
          </a:prstGeom>
        </p:spPr>
      </p:pic>
      <p:sp>
        <p:nvSpPr>
          <p:cNvPr id="12"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31656476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vi-VN" sz="4800" b="1" dirty="0"/>
              <a:t>Antreprenoriat și </a:t>
            </a:r>
            <a:r>
              <a:rPr lang="en-US" sz="4800" b="1" dirty="0"/>
              <a:t>E</a:t>
            </a:r>
            <a:r>
              <a:rPr lang="vi-VN" sz="4800" b="1" dirty="0"/>
              <a:t>tică</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278094"/>
          </a:xfrm>
          <a:prstGeom prst="rect">
            <a:avLst/>
          </a:prstGeom>
          <a:noFill/>
        </p:spPr>
        <p:txBody>
          <a:bodyPr wrap="square" rtlCol="0">
            <a:spAutoFit/>
          </a:bodyPr>
          <a:lstStyle/>
          <a:p>
            <a:pPr algn="just"/>
            <a:r>
              <a:rPr lang="vi-VN" sz="2800" dirty="0"/>
              <a:t>Etica și gândirea durabilă în antreprenoriat sunt idei complexe și provocatoare. Evoluțiile recente, cum ar fi dereglementarea, impulsul economiei de piață pentru profituri, lipsa de încredere și noile tehnologii care ajută și favorizează această situație, fac apel la dezvoltarea cadrelor</a:t>
            </a:r>
            <a:r>
              <a:rPr lang="en-US" sz="3200" dirty="0">
                <a:cs typeface="Arial" pitchFamily="34" charset="0"/>
              </a:rPr>
              <a:t>. </a:t>
            </a:r>
          </a:p>
          <a:p>
            <a:pPr algn="just"/>
            <a:endParaRPr lang="en-US" sz="3200" dirty="0">
              <a:cs typeface="Arial" pitchFamily="34" charset="0"/>
            </a:endParaRPr>
          </a:p>
          <a:p>
            <a:pPr algn="just"/>
            <a:r>
              <a:rPr lang="ro-RO" sz="2800" dirty="0"/>
              <a:t>Antreprenorii se confruntă cu probleme morale complexe legate de corectitudinea de bază, relațiile cu personalul și clienții, dilemele de distribuție și alte provocări</a:t>
            </a:r>
            <a:r>
              <a:rPr lang="en-US" sz="3200" dirty="0">
                <a:cs typeface="Arial" pitchFamily="34" charset="0"/>
              </a:rPr>
              <a:t>.</a:t>
            </a:r>
            <a:r>
              <a:rPr lang="en-US" sz="3200" dirty="0"/>
              <a:t> </a:t>
            </a:r>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272428"/>
            <a:ext cx="1755570" cy="398758"/>
          </a:xfrm>
          <a:prstGeom prst="rect">
            <a:avLst/>
          </a:prstGeom>
        </p:spPr>
      </p:pic>
      <p:sp>
        <p:nvSpPr>
          <p:cNvPr id="16"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42043410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a:t>Descriptorii gândirii etice</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3231654"/>
          </a:xfrm>
          <a:prstGeom prst="rect">
            <a:avLst/>
          </a:prstGeom>
          <a:noFill/>
        </p:spPr>
        <p:txBody>
          <a:bodyPr wrap="square" rtlCol="0">
            <a:spAutoFit/>
          </a:bodyPr>
          <a:lstStyle/>
          <a:p>
            <a:pPr algn="just">
              <a:buFont typeface="Arial" pitchFamily="34" charset="0"/>
              <a:buChar char="•"/>
            </a:pPr>
            <a:r>
              <a:rPr lang="en-US" sz="3200" dirty="0">
                <a:cs typeface="Arial" pitchFamily="34" charset="0"/>
              </a:rPr>
              <a:t> </a:t>
            </a:r>
            <a:r>
              <a:rPr lang="ro-RO" sz="2800" dirty="0"/>
              <a:t>Evaluează consecințele ideilor care aduc valoare și efectul acțiunii antreprenoriale asupra comunității țintă, a pieței, a societății și a mediului </a:t>
            </a:r>
            <a:endParaRPr lang="en-US" sz="2800" dirty="0"/>
          </a:p>
          <a:p>
            <a:pPr algn="just"/>
            <a:endParaRPr lang="en-US" sz="2800" dirty="0"/>
          </a:p>
          <a:p>
            <a:pPr algn="just">
              <a:buFont typeface="Arial" pitchFamily="34" charset="0"/>
              <a:buChar char="•"/>
            </a:pPr>
            <a:r>
              <a:rPr lang="en-US" sz="2800" dirty="0"/>
              <a:t> </a:t>
            </a:r>
            <a:r>
              <a:rPr lang="ro-RO" sz="2800" dirty="0"/>
              <a:t>Gândiți-vă la cât de durabile sunt obiectivele sociale, culturale și economice pe termen lung și la modul de acțiune ales</a:t>
            </a:r>
            <a:endParaRPr lang="en-US" sz="2800" dirty="0"/>
          </a:p>
          <a:p>
            <a:pPr algn="just"/>
            <a:r>
              <a:rPr lang="ro-RO" sz="2800" dirty="0"/>
              <a:t> </a:t>
            </a:r>
            <a:endParaRPr lang="en-US" sz="2800" dirty="0"/>
          </a:p>
          <a:p>
            <a:pPr algn="just">
              <a:buFont typeface="Arial" pitchFamily="34" charset="0"/>
              <a:buChar char="•"/>
            </a:pPr>
            <a:r>
              <a:rPr lang="en-US" sz="2800" dirty="0"/>
              <a:t> </a:t>
            </a:r>
            <a:r>
              <a:rPr lang="ro-RO" sz="2800" dirty="0"/>
              <a:t>Acționează responsabil</a:t>
            </a:r>
            <a:r>
              <a:rPr lang="ro-RO" sz="3200" dirty="0">
                <a:cs typeface="Arial" pitchFamily="34" charset="0"/>
              </a:rPr>
              <a:t> </a:t>
            </a:r>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272428"/>
            <a:ext cx="1755570" cy="398758"/>
          </a:xfrm>
          <a:prstGeom prst="rect">
            <a:avLst/>
          </a:prstGeom>
        </p:spPr>
      </p:pic>
      <p:sp>
        <p:nvSpPr>
          <p:cNvPr id="16"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25685001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a:t>Definiția etic</a:t>
            </a:r>
            <a:r>
              <a:rPr lang="en-US" sz="4800" b="1" dirty="0"/>
              <a:t>ii</a:t>
            </a:r>
            <a:endParaRPr lang="en-GB" sz="4800" b="1" dirty="0">
              <a:cs typeface="Arial" panose="020B0604020202020204" pitchFamily="34" charset="0"/>
            </a:endParaRP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2062103"/>
          </a:xfrm>
          <a:prstGeom prst="rect">
            <a:avLst/>
          </a:prstGeom>
          <a:noFill/>
        </p:spPr>
        <p:txBody>
          <a:bodyPr wrap="square" rtlCol="0">
            <a:spAutoFit/>
          </a:bodyPr>
          <a:lstStyle/>
          <a:p>
            <a:pPr algn="just"/>
            <a:r>
              <a:rPr lang="ro-RO" sz="3200" u="sng" dirty="0">
                <a:latin typeface="Arial" pitchFamily="34" charset="0"/>
                <a:cs typeface="Arial" pitchFamily="34" charset="0"/>
              </a:rPr>
              <a:t>Etica</a:t>
            </a:r>
            <a:r>
              <a:rPr lang="ro-RO" sz="3200" dirty="0">
                <a:latin typeface="Arial" pitchFamily="34" charset="0"/>
                <a:cs typeface="Arial" pitchFamily="34" charset="0"/>
              </a:rPr>
              <a:t> este </a:t>
            </a:r>
            <a:r>
              <a:rPr lang="en-US" sz="3200" dirty="0" err="1">
                <a:latin typeface="Arial" pitchFamily="34" charset="0"/>
                <a:cs typeface="Arial" pitchFamily="34" charset="0"/>
              </a:rPr>
              <a:t>ansamblul</a:t>
            </a:r>
            <a:r>
              <a:rPr lang="en-US" sz="3200" dirty="0">
                <a:latin typeface="Arial" pitchFamily="34" charset="0"/>
                <a:cs typeface="Arial" pitchFamily="34" charset="0"/>
              </a:rPr>
              <a:t> de </a:t>
            </a:r>
            <a:r>
              <a:rPr lang="ro-RO" sz="3200" dirty="0">
                <a:latin typeface="Arial" pitchFamily="34" charset="0"/>
                <a:cs typeface="Arial" pitchFamily="34" charset="0"/>
              </a:rPr>
              <a:t>reguli de bază morale prin care ne trăim viața și luăm decizii</a:t>
            </a:r>
            <a:r>
              <a:rPr lang="en-GB" sz="3200" dirty="0">
                <a:cs typeface="Arial" panose="020B0604020202020204" pitchFamily="34" charset="0"/>
              </a:rPr>
              <a:t>.</a:t>
            </a:r>
          </a:p>
          <a:p>
            <a:pPr algn="just"/>
            <a:endParaRPr lang="en-GB" sz="3200" dirty="0">
              <a:cs typeface="Arial" panose="020B0604020202020204" pitchFamily="34" charset="0"/>
            </a:endParaRPr>
          </a:p>
          <a:p>
            <a:pPr algn="just"/>
            <a:r>
              <a:rPr lang="vi-VN" sz="3200" dirty="0"/>
              <a:t>Comportamentele etice arată</a:t>
            </a:r>
            <a:r>
              <a:rPr lang="en-GB" sz="3200" dirty="0">
                <a:cs typeface="Arial" panose="020B0604020202020204" pitchFamily="34" charset="0"/>
              </a:rPr>
              <a:t>:</a:t>
            </a:r>
            <a:endParaRPr lang="en-GB" sz="40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46" y="111008"/>
            <a:ext cx="2246811" cy="628544"/>
          </a:xfrm>
          <a:prstGeom prst="rect">
            <a:avLst/>
          </a:prstGeom>
        </p:spPr>
      </p:pic>
      <p:sp>
        <p:nvSpPr>
          <p:cNvPr id="8" name="Rechteck 2">
            <a:extLst>
              <a:ext uri="{FF2B5EF4-FFF2-40B4-BE49-F238E27FC236}">
                <a16:creationId xmlns:a16="http://schemas.microsoft.com/office/drawing/2014/main" xmlns="" id="{893E9962-2F21-4CDF-A402-C1E7D2BF5F5A}"/>
              </a:ext>
            </a:extLst>
          </p:cNvPr>
          <p:cNvSpPr/>
          <p:nvPr/>
        </p:nvSpPr>
        <p:spPr>
          <a:xfrm>
            <a:off x="4888616" y="5436524"/>
            <a:ext cx="1800000" cy="720000"/>
          </a:xfrm>
          <a:prstGeom prst="rect">
            <a:avLst/>
          </a:prstGeom>
          <a:noFill/>
          <a:ln>
            <a:solidFill>
              <a:srgbClr val="E08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E08041"/>
                </a:solidFill>
              </a:rPr>
              <a:t>Integritate</a:t>
            </a:r>
          </a:p>
        </p:txBody>
      </p:sp>
      <p:sp>
        <p:nvSpPr>
          <p:cNvPr id="9" name="Rechteck 4">
            <a:extLst>
              <a:ext uri="{FF2B5EF4-FFF2-40B4-BE49-F238E27FC236}">
                <a16:creationId xmlns:a16="http://schemas.microsoft.com/office/drawing/2014/main" xmlns="" id="{99B59C19-B777-4EA9-9DF5-19529421AB30}"/>
              </a:ext>
            </a:extLst>
          </p:cNvPr>
          <p:cNvSpPr/>
          <p:nvPr/>
        </p:nvSpPr>
        <p:spPr>
          <a:xfrm>
            <a:off x="3538616" y="4338045"/>
            <a:ext cx="1800000" cy="720000"/>
          </a:xfrm>
          <a:prstGeom prst="rect">
            <a:avLst/>
          </a:prstGeom>
          <a:noFill/>
          <a:ln>
            <a:solidFill>
              <a:srgbClr val="E08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E08041"/>
                </a:solidFill>
              </a:rPr>
              <a:t>Onestitate</a:t>
            </a:r>
          </a:p>
        </p:txBody>
      </p:sp>
      <p:sp>
        <p:nvSpPr>
          <p:cNvPr id="16" name="Rechteck 5">
            <a:extLst>
              <a:ext uri="{FF2B5EF4-FFF2-40B4-BE49-F238E27FC236}">
                <a16:creationId xmlns:a16="http://schemas.microsoft.com/office/drawing/2014/main" xmlns="" id="{CD200331-648F-4092-9CA4-90EA4F3628F9}"/>
              </a:ext>
            </a:extLst>
          </p:cNvPr>
          <p:cNvSpPr/>
          <p:nvPr/>
        </p:nvSpPr>
        <p:spPr>
          <a:xfrm>
            <a:off x="8354128" y="3303503"/>
            <a:ext cx="1800000" cy="720000"/>
          </a:xfrm>
          <a:prstGeom prst="rect">
            <a:avLst/>
          </a:prstGeom>
          <a:noFill/>
          <a:ln>
            <a:solidFill>
              <a:srgbClr val="E08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E08041"/>
                </a:solidFill>
              </a:rPr>
              <a:t>Responsibilitate</a:t>
            </a:r>
          </a:p>
        </p:txBody>
      </p:sp>
      <p:sp>
        <p:nvSpPr>
          <p:cNvPr id="17" name="Rechteck 6">
            <a:extLst>
              <a:ext uri="{FF2B5EF4-FFF2-40B4-BE49-F238E27FC236}">
                <a16:creationId xmlns:a16="http://schemas.microsoft.com/office/drawing/2014/main" xmlns="" id="{4BBAF48E-E689-4B56-871C-BE78232A2706}"/>
              </a:ext>
            </a:extLst>
          </p:cNvPr>
          <p:cNvSpPr/>
          <p:nvPr/>
        </p:nvSpPr>
        <p:spPr>
          <a:xfrm>
            <a:off x="9590085" y="4338045"/>
            <a:ext cx="1800000" cy="720000"/>
          </a:xfrm>
          <a:prstGeom prst="rect">
            <a:avLst/>
          </a:prstGeom>
          <a:noFill/>
          <a:ln>
            <a:solidFill>
              <a:srgbClr val="E08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E08041"/>
                </a:solidFill>
              </a:rPr>
              <a:t>Curaj</a:t>
            </a:r>
          </a:p>
        </p:txBody>
      </p:sp>
      <p:sp>
        <p:nvSpPr>
          <p:cNvPr id="18" name="Rechteck 7">
            <a:extLst>
              <a:ext uri="{FF2B5EF4-FFF2-40B4-BE49-F238E27FC236}">
                <a16:creationId xmlns:a16="http://schemas.microsoft.com/office/drawing/2014/main" xmlns="" id="{CACEF80D-5D11-4522-A328-0283CA1C23C8}"/>
              </a:ext>
            </a:extLst>
          </p:cNvPr>
          <p:cNvSpPr/>
          <p:nvPr/>
        </p:nvSpPr>
        <p:spPr>
          <a:xfrm>
            <a:off x="8986097" y="5372587"/>
            <a:ext cx="1800000" cy="720000"/>
          </a:xfrm>
          <a:prstGeom prst="rect">
            <a:avLst/>
          </a:prstGeom>
          <a:noFill/>
          <a:ln>
            <a:solidFill>
              <a:srgbClr val="E08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E08041"/>
                </a:solidFill>
              </a:rPr>
              <a:t>Angajament</a:t>
            </a:r>
          </a:p>
        </p:txBody>
      </p:sp>
      <p:pic>
        <p:nvPicPr>
          <p:cNvPr id="19" name="Grafik 22">
            <a:extLst>
              <a:ext uri="{FF2B5EF4-FFF2-40B4-BE49-F238E27FC236}">
                <a16:creationId xmlns:a16="http://schemas.microsoft.com/office/drawing/2014/main" xmlns="" id="{79ED7746-EEFF-43E1-862D-75FD5DC27A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88616" y="2402826"/>
            <a:ext cx="3129565" cy="3129565"/>
          </a:xfrm>
          <a:prstGeom prst="rect">
            <a:avLst/>
          </a:prstGeom>
        </p:spPr>
      </p:pic>
      <p:sp>
        <p:nvSpPr>
          <p:cNvPr id="20"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1"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272428"/>
            <a:ext cx="1755570" cy="398758"/>
          </a:xfrm>
          <a:prstGeom prst="rect">
            <a:avLst/>
          </a:prstGeom>
        </p:spPr>
      </p:pic>
      <p:sp>
        <p:nvSpPr>
          <p:cNvPr id="22"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3" name="Immagin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a:t>Trei niveluri diferite de impact</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3539430"/>
          </a:xfrm>
          <a:prstGeom prst="rect">
            <a:avLst/>
          </a:prstGeom>
          <a:noFill/>
        </p:spPr>
        <p:txBody>
          <a:bodyPr wrap="square" rtlCol="0">
            <a:spAutoFit/>
          </a:bodyPr>
          <a:lstStyle/>
          <a:p>
            <a:pPr marL="457200" indent="-457200" algn="just">
              <a:buFont typeface="Arial" panose="020B0604020202020204" pitchFamily="34" charset="0"/>
              <a:buChar char="•"/>
            </a:pPr>
            <a:r>
              <a:rPr lang="vi-VN" sz="2800" dirty="0"/>
              <a:t>Fundament: elevii pot recunoaște impactul alegerilor și comportamentelor lor, atât în cadrul comunității, cât și în mediu</a:t>
            </a:r>
            <a:endParaRPr lang="en-US" sz="2800" dirty="0"/>
          </a:p>
          <a:p>
            <a:pPr marL="457200" indent="-457200" algn="just"/>
            <a:r>
              <a:rPr lang="vi-VN" sz="2800" dirty="0"/>
              <a:t> </a:t>
            </a:r>
            <a:endParaRPr lang="en-US" sz="2800" dirty="0"/>
          </a:p>
          <a:p>
            <a:pPr marL="457200" indent="-457200" algn="just">
              <a:buFont typeface="Arial" panose="020B0604020202020204" pitchFamily="34" charset="0"/>
              <a:buChar char="•"/>
            </a:pPr>
            <a:r>
              <a:rPr lang="vi-VN" sz="2800" dirty="0"/>
              <a:t>Intermediar</a:t>
            </a:r>
            <a:r>
              <a:rPr lang="en-US" sz="2800" dirty="0"/>
              <a:t>:</a:t>
            </a:r>
            <a:r>
              <a:rPr lang="vi-VN" sz="2800" dirty="0"/>
              <a:t> cursanții sunt conduși de etică și durabilitate atunci când iau decizii </a:t>
            </a:r>
            <a:endParaRPr lang="en-US" sz="2800" dirty="0"/>
          </a:p>
          <a:p>
            <a:pPr marL="457200" indent="-457200" algn="just"/>
            <a:endParaRPr lang="en-US" sz="2800" dirty="0"/>
          </a:p>
          <a:p>
            <a:pPr marL="457200" indent="-457200" algn="just">
              <a:buFont typeface="Arial" panose="020B0604020202020204" pitchFamily="34" charset="0"/>
              <a:buChar char="•"/>
            </a:pPr>
            <a:r>
              <a:rPr lang="vi-VN" sz="2800" dirty="0"/>
              <a:t>Avansat: cursanții acționează pentru a se asigura că obiectivele lor etice și de durabilitate sunt îndeplinite </a:t>
            </a:r>
            <a:endParaRPr lang="en-GB" sz="28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272428"/>
            <a:ext cx="1755570" cy="398758"/>
          </a:xfrm>
          <a:prstGeom prst="rect">
            <a:avLst/>
          </a:prstGeom>
        </p:spPr>
      </p:pic>
      <p:sp>
        <p:nvSpPr>
          <p:cNvPr id="16"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20858500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vi-VN" sz="4800" b="1" dirty="0"/>
              <a:t>Antreprenoriat și </a:t>
            </a:r>
            <a:r>
              <a:rPr lang="en-US" sz="4800" b="1" dirty="0"/>
              <a:t>E</a:t>
            </a:r>
            <a:r>
              <a:rPr lang="vi-VN" sz="4800" b="1" dirty="0"/>
              <a:t>tică </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3231654"/>
          </a:xfrm>
          <a:prstGeom prst="rect">
            <a:avLst/>
          </a:prstGeom>
          <a:noFill/>
        </p:spPr>
        <p:txBody>
          <a:bodyPr wrap="square" rtlCol="0">
            <a:spAutoFit/>
          </a:bodyPr>
          <a:lstStyle/>
          <a:p>
            <a:pPr algn="just"/>
            <a:r>
              <a:rPr lang="ro-RO" sz="2800" u="sng" dirty="0"/>
              <a:t>Un program de formare antreprenorială </a:t>
            </a:r>
            <a:r>
              <a:rPr lang="ro-RO" sz="2800" dirty="0"/>
              <a:t>pentru întreprinderi pentru a menține standardele etice ar trebui să includă criterii care să permită managerilor să ia decizii în lumina impactului asupra întregii organizații</a:t>
            </a:r>
            <a:r>
              <a:rPr lang="en-US" sz="2800" dirty="0">
                <a:cs typeface="Arial" pitchFamily="34" charset="0"/>
              </a:rPr>
              <a:t>.</a:t>
            </a:r>
          </a:p>
          <a:p>
            <a:pPr algn="just"/>
            <a:endParaRPr lang="en-US" sz="2800" dirty="0">
              <a:cs typeface="Arial" pitchFamily="34" charset="0"/>
            </a:endParaRPr>
          </a:p>
          <a:p>
            <a:pPr algn="just"/>
            <a:r>
              <a:rPr lang="vi-VN" sz="2800" dirty="0"/>
              <a:t>Acest program trebuie să fie conceput pentru a crea o conștientizare a oportunităților din domeniul antreprenoriatului cu o componentă etică</a:t>
            </a:r>
            <a:r>
              <a:rPr lang="en-US" sz="3200" dirty="0">
                <a:cs typeface="Arial" pitchFamily="34" charset="0"/>
              </a:rPr>
              <a:t>. </a:t>
            </a:r>
            <a:endParaRPr lang="en-GB" sz="3200" dirty="0">
              <a:cs typeface="Arial" pitchFamily="34" charset="0"/>
            </a:endParaRPr>
          </a:p>
          <a:p>
            <a:pPr algn="just"/>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272428"/>
            <a:ext cx="1755570" cy="398758"/>
          </a:xfrm>
          <a:prstGeom prst="rect">
            <a:avLst/>
          </a:prstGeom>
        </p:spPr>
      </p:pic>
      <p:sp>
        <p:nvSpPr>
          <p:cNvPr id="16"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27519212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a:t>Evaluarea impactului </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3354765"/>
          </a:xfrm>
          <a:prstGeom prst="rect">
            <a:avLst/>
          </a:prstGeom>
          <a:noFill/>
        </p:spPr>
        <p:txBody>
          <a:bodyPr wrap="square" rtlCol="0">
            <a:spAutoFit/>
          </a:bodyPr>
          <a:lstStyle/>
          <a:p>
            <a:pPr algn="just"/>
            <a:r>
              <a:rPr lang="ro-RO" sz="3200" dirty="0"/>
              <a:t>Evaluarea impactului este procesul de identificare a consecințelor viitoare ale unei acțiuni curente sau propuse</a:t>
            </a:r>
            <a:r>
              <a:rPr lang="en-CA" sz="3200" dirty="0">
                <a:cs typeface="Arial" pitchFamily="34" charset="0"/>
              </a:rPr>
              <a:t>.</a:t>
            </a:r>
          </a:p>
          <a:p>
            <a:pPr algn="just"/>
            <a:endParaRPr lang="en-CA" sz="3200" dirty="0">
              <a:cs typeface="Arial" pitchFamily="34" charset="0"/>
            </a:endParaRPr>
          </a:p>
          <a:p>
            <a:pPr algn="just"/>
            <a:r>
              <a:rPr lang="vi-VN" sz="2800" dirty="0"/>
              <a:t>Ajută la estimarea diferitelor efecte (pozitive și negative) ale oricărei politici implementate. În consecință, ia în considerare diferitele nevoi, caracteristici, priorități, comportamente ale utilizatorilor către care se adresează în cele din urmă politicile (Comisia Europeană, 2003)</a:t>
            </a:r>
            <a:r>
              <a:rPr lang="en-GB" sz="3200" dirty="0">
                <a:cs typeface="Arial" pitchFamily="34" charset="0"/>
              </a:rPr>
              <a:t>.</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272428"/>
            <a:ext cx="1755570" cy="398758"/>
          </a:xfrm>
          <a:prstGeom prst="rect">
            <a:avLst/>
          </a:prstGeom>
        </p:spPr>
      </p:pic>
      <p:sp>
        <p:nvSpPr>
          <p:cNvPr id="16"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22462655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769441"/>
          </a:xfrm>
          <a:prstGeom prst="rect">
            <a:avLst/>
          </a:prstGeom>
          <a:noFill/>
        </p:spPr>
        <p:txBody>
          <a:bodyPr wrap="square" rtlCol="0">
            <a:spAutoFit/>
          </a:bodyPr>
          <a:lstStyle/>
          <a:p>
            <a:pPr algn="just"/>
            <a:r>
              <a:rPr lang="fr-FR" sz="4400" b="1" dirty="0"/>
              <a:t>Ce </a:t>
            </a:r>
            <a:r>
              <a:rPr lang="fr-FR" sz="4400" b="1" dirty="0" err="1"/>
              <a:t>înseamnă</a:t>
            </a:r>
            <a:r>
              <a:rPr lang="fr-FR" sz="4400" b="1" dirty="0"/>
              <a:t> </a:t>
            </a:r>
            <a:r>
              <a:rPr lang="fr-FR" sz="4400" b="1" dirty="0" err="1"/>
              <a:t>acest</a:t>
            </a:r>
            <a:r>
              <a:rPr lang="fr-FR" sz="4400" b="1" dirty="0"/>
              <a:t> </a:t>
            </a:r>
            <a:r>
              <a:rPr lang="fr-FR" sz="4400" b="1" dirty="0" err="1"/>
              <a:t>lucru</a:t>
            </a:r>
            <a:r>
              <a:rPr lang="fr-FR" sz="4400" b="1" dirty="0"/>
              <a:t> </a:t>
            </a:r>
            <a:r>
              <a:rPr lang="fr-FR" sz="4400" b="1" dirty="0" err="1"/>
              <a:t>pentru</a:t>
            </a:r>
            <a:r>
              <a:rPr lang="fr-FR" sz="4400" b="1" dirty="0"/>
              <a:t> </a:t>
            </a:r>
            <a:r>
              <a:rPr lang="fr-FR" sz="4400" b="1" dirty="0" err="1"/>
              <a:t>lideri</a:t>
            </a:r>
            <a:endParaRPr lang="en-GB" sz="44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539704"/>
          </a:xfrm>
          <a:prstGeom prst="rect">
            <a:avLst/>
          </a:prstGeom>
          <a:noFill/>
        </p:spPr>
        <p:txBody>
          <a:bodyPr wrap="square" rtlCol="0">
            <a:spAutoFit/>
          </a:bodyPr>
          <a:lstStyle/>
          <a:p>
            <a:pPr algn="just">
              <a:spcBef>
                <a:spcPts val="416"/>
              </a:spcBef>
              <a:buSzPct val="85000"/>
            </a:pPr>
            <a:r>
              <a:rPr lang="en-US" sz="3200" dirty="0" err="1">
                <a:cs typeface="Arial" pitchFamily="34" charset="0"/>
              </a:rPr>
              <a:t>Liderii</a:t>
            </a:r>
            <a:r>
              <a:rPr lang="en-US" sz="3200" dirty="0">
                <a:cs typeface="Arial" pitchFamily="34" charset="0"/>
              </a:rPr>
              <a:t> </a:t>
            </a:r>
            <a:r>
              <a:rPr lang="en-US" sz="3200" dirty="0" err="1">
                <a:cs typeface="Arial" pitchFamily="34" charset="0"/>
              </a:rPr>
              <a:t>trebuie</a:t>
            </a:r>
            <a:r>
              <a:rPr lang="en-US" sz="3200" dirty="0">
                <a:cs typeface="Arial" pitchFamily="34" charset="0"/>
              </a:rPr>
              <a:t>:</a:t>
            </a:r>
          </a:p>
          <a:p>
            <a:pPr marL="342900" indent="-342900" algn="just">
              <a:spcBef>
                <a:spcPts val="416"/>
              </a:spcBef>
              <a:buSzPct val="85000"/>
              <a:buFont typeface="Arial" panose="020B0604020202020204" pitchFamily="34" charset="0"/>
              <a:buChar char="•"/>
            </a:pPr>
            <a:r>
              <a:rPr lang="ro-RO" sz="3000" dirty="0"/>
              <a:t>Monitorizați riscurile globale pe termen lung și scurt și evaluați impactul asupra strategiilor organizaționale</a:t>
            </a:r>
            <a:endParaRPr lang="en-US" sz="3000" dirty="0"/>
          </a:p>
          <a:p>
            <a:pPr marL="342900" indent="-342900" algn="just">
              <a:spcBef>
                <a:spcPts val="416"/>
              </a:spcBef>
              <a:buSzPct val="85000"/>
              <a:buFont typeface="Arial" panose="020B0604020202020204" pitchFamily="34" charset="0"/>
              <a:buChar char="•"/>
            </a:pPr>
            <a:endParaRPr lang="en-US" sz="3200" dirty="0">
              <a:cs typeface="Arial" pitchFamily="34" charset="0"/>
            </a:endParaRPr>
          </a:p>
          <a:p>
            <a:pPr marL="342900" indent="-342900" algn="just">
              <a:spcBef>
                <a:spcPts val="416"/>
              </a:spcBef>
              <a:buSzPct val="85000"/>
              <a:buFont typeface="Arial" panose="020B0604020202020204" pitchFamily="34" charset="0"/>
              <a:buChar char="•"/>
            </a:pPr>
            <a:r>
              <a:rPr lang="ro-RO" sz="3000" dirty="0"/>
              <a:t>Măsurați cât de repede puteți schimba monitorizând atât factorii interni, cât și cei externi</a:t>
            </a:r>
            <a:r>
              <a:rPr lang="en-US" sz="3000" dirty="0">
                <a:cs typeface="Arial" pitchFamily="34" charset="0"/>
              </a:rPr>
              <a:t>.</a:t>
            </a:r>
          </a:p>
          <a:p>
            <a:pPr marL="511175" lvl="3" indent="-168275" algn="just">
              <a:spcBef>
                <a:spcPts val="208"/>
              </a:spcBef>
              <a:buSzPct val="85000"/>
              <a:buFont typeface="Calibri" panose="020F0502020204030204" pitchFamily="34" charset="0"/>
              <a:buChar char="‒"/>
            </a:pPr>
            <a:r>
              <a:rPr lang="en-US" sz="3000" dirty="0"/>
              <a:t> </a:t>
            </a:r>
            <a:r>
              <a:rPr lang="ro-RO" sz="3000" dirty="0"/>
              <a:t>Ce fac concurenții actuali și viitori? </a:t>
            </a:r>
            <a:endParaRPr lang="en-US" sz="3000" dirty="0"/>
          </a:p>
          <a:p>
            <a:pPr marL="511175" lvl="3" indent="-168275" algn="just">
              <a:spcBef>
                <a:spcPts val="208"/>
              </a:spcBef>
              <a:buSzPct val="85000"/>
              <a:buFont typeface="Calibri" panose="020F0502020204030204" pitchFamily="34" charset="0"/>
              <a:buChar char="‒"/>
            </a:pPr>
            <a:r>
              <a:rPr lang="en-US" sz="3000" dirty="0"/>
              <a:t> </a:t>
            </a:r>
            <a:r>
              <a:rPr lang="ro-RO" sz="3000" dirty="0"/>
              <a:t>Cât de mult trebuie să aibă loc dezvoltarea echipei? </a:t>
            </a:r>
            <a:endParaRPr lang="en-US" sz="3000" dirty="0"/>
          </a:p>
          <a:p>
            <a:pPr marL="511175" lvl="3" indent="-168275" algn="just">
              <a:spcBef>
                <a:spcPts val="208"/>
              </a:spcBef>
              <a:buSzPct val="85000"/>
              <a:buFont typeface="Calibri" panose="020F0502020204030204" pitchFamily="34" charset="0"/>
              <a:buChar char="‒"/>
            </a:pPr>
            <a:r>
              <a:rPr lang="en-US" sz="3000" dirty="0"/>
              <a:t> </a:t>
            </a:r>
            <a:r>
              <a:rPr lang="ro-RO" sz="3000" dirty="0"/>
              <a:t>Câtă comunicare ar trebui să aibă loc</a:t>
            </a:r>
            <a:r>
              <a:rPr lang="en-US" sz="3000" dirty="0">
                <a:cs typeface="Arial" pitchFamily="34" charset="0"/>
              </a:rPr>
              <a:t>?</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272428"/>
            <a:ext cx="1755570" cy="398758"/>
          </a:xfrm>
          <a:prstGeom prst="rect">
            <a:avLst/>
          </a:prstGeom>
        </p:spPr>
      </p:pic>
      <p:sp>
        <p:nvSpPr>
          <p:cNvPr id="16"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38700115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769441"/>
          </a:xfrm>
          <a:prstGeom prst="rect">
            <a:avLst/>
          </a:prstGeom>
          <a:noFill/>
        </p:spPr>
        <p:txBody>
          <a:bodyPr wrap="square" rtlCol="0">
            <a:spAutoFit/>
          </a:bodyPr>
          <a:lstStyle/>
          <a:p>
            <a:pPr algn="just"/>
            <a:r>
              <a:rPr lang="fr-FR" sz="4400" b="1" dirty="0"/>
              <a:t>Ce </a:t>
            </a:r>
            <a:r>
              <a:rPr lang="fr-FR" sz="4400" b="1" dirty="0" err="1"/>
              <a:t>înseamnă</a:t>
            </a:r>
            <a:r>
              <a:rPr lang="fr-FR" sz="4400" b="1" dirty="0"/>
              <a:t> </a:t>
            </a:r>
            <a:r>
              <a:rPr lang="fr-FR" sz="4400" b="1" dirty="0" err="1"/>
              <a:t>acest</a:t>
            </a:r>
            <a:r>
              <a:rPr lang="fr-FR" sz="4400" b="1" dirty="0"/>
              <a:t> </a:t>
            </a:r>
            <a:r>
              <a:rPr lang="fr-FR" sz="4400" b="1" dirty="0" err="1"/>
              <a:t>lucru</a:t>
            </a:r>
            <a:r>
              <a:rPr lang="fr-FR" sz="4400" b="1" dirty="0"/>
              <a:t> </a:t>
            </a:r>
            <a:r>
              <a:rPr lang="fr-FR" sz="4400" b="1" dirty="0" err="1"/>
              <a:t>pentru</a:t>
            </a:r>
            <a:r>
              <a:rPr lang="fr-FR" sz="4400" b="1" dirty="0"/>
              <a:t> </a:t>
            </a:r>
            <a:r>
              <a:rPr lang="fr-FR" sz="4400" b="1" dirty="0" err="1"/>
              <a:t>lideri</a:t>
            </a:r>
            <a:endParaRPr lang="en-GB" sz="44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3334246"/>
          </a:xfrm>
          <a:prstGeom prst="rect">
            <a:avLst/>
          </a:prstGeom>
          <a:noFill/>
        </p:spPr>
        <p:txBody>
          <a:bodyPr wrap="square" rtlCol="0">
            <a:spAutoFit/>
          </a:bodyPr>
          <a:lstStyle/>
          <a:p>
            <a:pPr algn="just">
              <a:spcBef>
                <a:spcPts val="416"/>
              </a:spcBef>
              <a:buSzPct val="85000"/>
            </a:pPr>
            <a:r>
              <a:rPr lang="vi-VN" sz="2800" dirty="0"/>
              <a:t>Dacă liderii se mișcă prea încet, își conduc echipele în eșec, în necompetitivitate</a:t>
            </a:r>
            <a:r>
              <a:rPr lang="en-US" sz="2800" dirty="0">
                <a:cs typeface="Arial" pitchFamily="34" charset="0"/>
              </a:rPr>
              <a:t>. </a:t>
            </a:r>
          </a:p>
          <a:p>
            <a:pPr algn="just">
              <a:spcBef>
                <a:spcPts val="416"/>
              </a:spcBef>
              <a:buSzPct val="85000"/>
            </a:pPr>
            <a:endParaRPr lang="en-US" sz="2800" dirty="0">
              <a:cs typeface="Arial" pitchFamily="34" charset="0"/>
            </a:endParaRPr>
          </a:p>
          <a:p>
            <a:r>
              <a:rPr lang="vi-VN" sz="2800" dirty="0"/>
              <a:t>Știind cum să conduci și să gestionezi schimbarea este cheia pentru a rămâne competitiv și relevant într-un mediu în schimbare </a:t>
            </a:r>
          </a:p>
          <a:p>
            <a:endParaRPr lang="en-GB" sz="3200" dirty="0">
              <a:cs typeface="Arial" pitchFamily="34" charset="0"/>
            </a:endParaRPr>
          </a:p>
          <a:p>
            <a:pPr algn="just">
              <a:spcBef>
                <a:spcPts val="416"/>
              </a:spcBef>
              <a:buSzPct val="85000"/>
            </a:pPr>
            <a:endParaRPr lang="en-US" sz="3200" dirty="0">
              <a:solidFill>
                <a:schemeClr val="bg1">
                  <a:lumMod val="50000"/>
                </a:schemeClr>
              </a:solidFill>
              <a:cs typeface="Arial"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272428"/>
            <a:ext cx="1755570" cy="398758"/>
          </a:xfrm>
          <a:prstGeom prst="rect">
            <a:avLst/>
          </a:prstGeom>
        </p:spPr>
      </p:pic>
      <p:sp>
        <p:nvSpPr>
          <p:cNvPr id="16"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6460050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vi-VN" sz="4800" b="1" dirty="0"/>
              <a:t>Evaluează-ți activitățile de bază</a:t>
            </a:r>
            <a:endParaRPr lang="en-US" sz="4800" b="1" dirty="0">
              <a:cs typeface="Arial" pitchFamily="34" charset="0"/>
            </a:endParaRP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3539430"/>
          </a:xfrm>
          <a:prstGeom prst="rect">
            <a:avLst/>
          </a:prstGeom>
          <a:noFill/>
        </p:spPr>
        <p:txBody>
          <a:bodyPr wrap="square" rtlCol="0">
            <a:spAutoFit/>
          </a:bodyPr>
          <a:lstStyle/>
          <a:p>
            <a:pPr algn="just"/>
            <a:r>
              <a:rPr lang="ro-RO" sz="3200" dirty="0"/>
              <a:t>Un bun punct de plecare pentru evaluarea dvs. este </a:t>
            </a:r>
            <a:r>
              <a:rPr lang="ro-RO" sz="3200" b="1" dirty="0"/>
              <a:t>să evaluați ceea ce faceți de fapt</a:t>
            </a:r>
            <a:r>
              <a:rPr lang="ro-RO" sz="3200" dirty="0"/>
              <a:t> - activitățile dvs. de bază, produsele pe care le realizați sau serviciile pe care le furnizați</a:t>
            </a:r>
            <a:r>
              <a:rPr lang="en-US" sz="3200" dirty="0">
                <a:cs typeface="Arial" pitchFamily="34" charset="0"/>
              </a:rPr>
              <a:t>. </a:t>
            </a:r>
          </a:p>
          <a:p>
            <a:pPr algn="just"/>
            <a:endParaRPr lang="en-US" sz="3200" dirty="0">
              <a:cs typeface="Arial" pitchFamily="34" charset="0"/>
            </a:endParaRPr>
          </a:p>
          <a:p>
            <a:pPr algn="just"/>
            <a:r>
              <a:rPr lang="vi-VN" sz="3200" dirty="0"/>
              <a:t>Întrebați-vă ce le face să aibă succes, cum ar putea fi îmbunătățite și dacă ați putea lansa produse sau servicii noi sau complementare</a:t>
            </a:r>
            <a:r>
              <a:rPr lang="en-US" sz="3200" dirty="0">
                <a:cs typeface="Arial" pitchFamily="34" charset="0"/>
              </a:rPr>
              <a:t>.</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272428"/>
            <a:ext cx="1755570" cy="398758"/>
          </a:xfrm>
          <a:prstGeom prst="rect">
            <a:avLst/>
          </a:prstGeom>
        </p:spPr>
      </p:pic>
      <p:sp>
        <p:nvSpPr>
          <p:cNvPr id="16"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35360478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it-IT" sz="4800" b="1" dirty="0"/>
              <a:t>Întrebări cheie despre oferta dvs.</a:t>
            </a:r>
            <a:endParaRPr lang="en-US" sz="4800" b="1" dirty="0">
              <a:cs typeface="Arial"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46" y="111008"/>
            <a:ext cx="2246811" cy="628544"/>
          </a:xfrm>
          <a:prstGeom prst="rect">
            <a:avLst/>
          </a:prstGeom>
        </p:spPr>
      </p:pic>
      <p:graphicFrame>
        <p:nvGraphicFramePr>
          <p:cNvPr id="2" name="Tabella 2">
            <a:extLst>
              <a:ext uri="{FF2B5EF4-FFF2-40B4-BE49-F238E27FC236}">
                <a16:creationId xmlns:a16="http://schemas.microsoft.com/office/drawing/2014/main" xmlns="" id="{A34E06B9-0449-4275-9F56-C9F6FA10DB05}"/>
              </a:ext>
            </a:extLst>
          </p:cNvPr>
          <p:cNvGraphicFramePr>
            <a:graphicFrameLocks noGrp="1"/>
          </p:cNvGraphicFramePr>
          <p:nvPr>
            <p:extLst>
              <p:ext uri="{D42A27DB-BD31-4B8C-83A1-F6EECF244321}">
                <p14:modId xmlns:p14="http://schemas.microsoft.com/office/powerpoint/2010/main" val="3177411362"/>
              </p:ext>
            </p:extLst>
          </p:nvPr>
        </p:nvGraphicFramePr>
        <p:xfrm>
          <a:off x="521934" y="898862"/>
          <a:ext cx="11161194" cy="5300639"/>
        </p:xfrm>
        <a:graphic>
          <a:graphicData uri="http://schemas.openxmlformats.org/drawingml/2006/table">
            <a:tbl>
              <a:tblPr firstRow="1" bandRow="1">
                <a:tableStyleId>{5C22544A-7EE6-4342-B048-85BDC9FD1C3A}</a:tableStyleId>
              </a:tblPr>
              <a:tblGrid>
                <a:gridCol w="5580597">
                  <a:extLst>
                    <a:ext uri="{9D8B030D-6E8A-4147-A177-3AD203B41FA5}">
                      <a16:colId xmlns:a16="http://schemas.microsoft.com/office/drawing/2014/main" xmlns="" val="480741616"/>
                    </a:ext>
                  </a:extLst>
                </a:gridCol>
                <a:gridCol w="5580597">
                  <a:extLst>
                    <a:ext uri="{9D8B030D-6E8A-4147-A177-3AD203B41FA5}">
                      <a16:colId xmlns:a16="http://schemas.microsoft.com/office/drawing/2014/main" xmlns="" val="4252375242"/>
                    </a:ext>
                  </a:extLst>
                </a:gridCol>
              </a:tblGrid>
              <a:tr h="911519">
                <a:tc>
                  <a:txBody>
                    <a:bodyPr/>
                    <a:lstStyle/>
                    <a:p>
                      <a:r>
                        <a:rPr lang="vi-VN" sz="1800" b="0" i="0" kern="1200" dirty="0">
                          <a:solidFill>
                            <a:schemeClr val="tx1"/>
                          </a:solidFill>
                          <a:latin typeface="+mn-lt"/>
                          <a:ea typeface="+mn-ea"/>
                          <a:cs typeface="+mn-cs"/>
                        </a:rPr>
                        <a:t>Cât de eficient vă potriviți bunurile și serviciile cu nevoile clienților dvs</a:t>
                      </a:r>
                      <a:r>
                        <a:rPr lang="en-US" sz="1800" b="0" i="0" kern="1200" dirty="0">
                          <a:solidFill>
                            <a:schemeClr val="tx1"/>
                          </a:solidFill>
                          <a:latin typeface="+mn-lt"/>
                          <a:ea typeface="+mn-ea"/>
                          <a:cs typeface="+mn-cs"/>
                        </a:rPr>
                        <a:t> </a:t>
                      </a:r>
                      <a:r>
                        <a:rPr lang="en-GB" dirty="0">
                          <a:solidFill>
                            <a:schemeClr val="tx1"/>
                          </a:solidFill>
                          <a:latin typeface="+mn-lt"/>
                        </a:rPr>
                        <a:t>? </a:t>
                      </a:r>
                      <a:endParaRPr lang="it-IT"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lang="vi-VN" sz="1800" b="0" i="0" kern="1200" dirty="0">
                          <a:solidFill>
                            <a:schemeClr val="tx1"/>
                          </a:solidFill>
                          <a:latin typeface="+mn-lt"/>
                          <a:ea typeface="+mn-ea"/>
                          <a:cs typeface="+mn-cs"/>
                        </a:rPr>
                        <a:t>Dacă nu sunteți sigur care sunt aceste nevoi, puteți efectua analize suplimentare de piață sau de clienți</a:t>
                      </a:r>
                      <a:r>
                        <a:rPr lang="en-GB" b="0" dirty="0">
                          <a:solidFill>
                            <a:schemeClr val="tx1"/>
                          </a:solidFill>
                          <a:latin typeface="+mn-lt"/>
                        </a:rPr>
                        <a:t>. </a:t>
                      </a:r>
                      <a:endParaRPr lang="it-IT" b="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566436689"/>
                  </a:ext>
                </a:extLst>
              </a:tr>
              <a:tr h="911519">
                <a:tc>
                  <a:txBody>
                    <a:bodyPr/>
                    <a:lstStyle/>
                    <a:p>
                      <a:r>
                        <a:rPr lang="vi-VN" sz="1800" b="0" i="0" kern="1200" dirty="0">
                          <a:solidFill>
                            <a:schemeClr val="dk1"/>
                          </a:solidFill>
                          <a:latin typeface="+mn-lt"/>
                          <a:ea typeface="+mn-ea"/>
                          <a:cs typeface="+mn-cs"/>
                        </a:rPr>
                        <a:t>Care dintre produsele și serviciile dvs. au succes? Care nu funcționează conform planificării</a:t>
                      </a:r>
                      <a:r>
                        <a:rPr lang="en-US" sz="1800" b="0" i="0" kern="1200" dirty="0">
                          <a:solidFill>
                            <a:schemeClr val="dk1"/>
                          </a:solidFill>
                          <a:latin typeface="+mn-lt"/>
                          <a:ea typeface="+mn-ea"/>
                          <a:cs typeface="+mn-cs"/>
                        </a:rPr>
                        <a:t> ?</a:t>
                      </a:r>
                      <a:r>
                        <a:rPr lang="en-GB" b="1" dirty="0">
                          <a:solidFill>
                            <a:schemeClr val="tx1"/>
                          </a:solidFill>
                          <a:latin typeface="+mn-lt"/>
                        </a:rPr>
                        <a:t> </a:t>
                      </a:r>
                      <a:endParaRPr lang="it-IT" b="1"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lang="vi-VN" sz="1800" b="0" i="0" kern="1200" dirty="0">
                          <a:solidFill>
                            <a:schemeClr val="dk1"/>
                          </a:solidFill>
                          <a:latin typeface="+mn-lt"/>
                          <a:ea typeface="+mn-ea"/>
                          <a:cs typeface="+mn-cs"/>
                        </a:rPr>
                        <a:t>Decideți ce produse și servicii oferă atât un procent ridicat din vânzări, cât și marje de profit ridicate</a:t>
                      </a:r>
                      <a:r>
                        <a:rPr lang="en-GB" b="0" dirty="0">
                          <a:solidFill>
                            <a:schemeClr val="tx1"/>
                          </a:solidFill>
                          <a:latin typeface="+mn-lt"/>
                        </a:rPr>
                        <a:t>.</a:t>
                      </a:r>
                    </a:p>
                    <a:p>
                      <a:endParaRPr lang="it-IT" b="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3734689822"/>
                  </a:ext>
                </a:extLst>
              </a:tr>
              <a:tr h="1537733">
                <a:tc>
                  <a:txBody>
                    <a:bodyPr/>
                    <a:lstStyle/>
                    <a:p>
                      <a:r>
                        <a:rPr lang="vi-VN" sz="1800" b="0" i="0" kern="1200" dirty="0">
                          <a:solidFill>
                            <a:schemeClr val="dk1"/>
                          </a:solidFill>
                          <a:latin typeface="+mn-lt"/>
                          <a:ea typeface="+mn-ea"/>
                          <a:cs typeface="+mn-cs"/>
                        </a:rPr>
                        <a:t>Ce se află cu adevărat în spatele problemelor unui produs sau serviciu </a:t>
                      </a:r>
                      <a:r>
                        <a:rPr lang="en-GB" b="1" dirty="0">
                          <a:solidFill>
                            <a:schemeClr val="tx1"/>
                          </a:solidFill>
                          <a:latin typeface="+mn-lt"/>
                        </a:rPr>
                        <a:t>? </a:t>
                      </a:r>
                      <a:endParaRPr lang="it-IT" b="1"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lang="vi-VN" sz="1800" b="0" i="0" kern="1200" dirty="0">
                          <a:solidFill>
                            <a:schemeClr val="dk1"/>
                          </a:solidFill>
                          <a:latin typeface="+mn-lt"/>
                          <a:ea typeface="+mn-ea"/>
                          <a:cs typeface="+mn-cs"/>
                        </a:rPr>
                        <a:t>Luați în considerare domenii precum prețuri, marketing, vânzări și servicii post-vânzare, proiectare, ambalare și sisteme în timpul examinării. Căutați „victorii rapide” care vă oferă spațiul de respirație pentru a face îmbunătățiri mai fundamentale</a:t>
                      </a:r>
                      <a:r>
                        <a:rPr lang="en-GB" b="0" dirty="0">
                          <a:solidFill>
                            <a:schemeClr val="tx1"/>
                          </a:solidFill>
                          <a:latin typeface="+mn-lt"/>
                        </a:rPr>
                        <a:t>.</a:t>
                      </a:r>
                    </a:p>
                    <a:p>
                      <a:endParaRPr lang="it-IT" b="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3864158994"/>
                  </a:ext>
                </a:extLst>
              </a:tr>
              <a:tr h="1294933">
                <a:tc>
                  <a:txBody>
                    <a:bodyPr/>
                    <a:lstStyle/>
                    <a:p>
                      <a:r>
                        <a:rPr lang="vi-VN" sz="1800" b="0" i="0" kern="1200" dirty="0">
                          <a:solidFill>
                            <a:schemeClr val="dk1"/>
                          </a:solidFill>
                          <a:latin typeface="+mn-lt"/>
                          <a:ea typeface="+mn-ea"/>
                          <a:cs typeface="+mn-cs"/>
                        </a:rPr>
                        <a:t>Examinați frecvent costurile? Urmăriți suficient de aproape costurile dvs. directe, cheltuielile generale și activele dvs.? Există diferite moduri de a face lucruri sau materiale noi pe care le-ați putea folosi, care vă vor reduce costurile?</a:t>
                      </a:r>
                      <a:r>
                        <a:rPr lang="en-GB" b="1" dirty="0">
                          <a:solidFill>
                            <a:schemeClr val="tx1"/>
                          </a:solidFill>
                          <a:latin typeface="+mn-lt"/>
                        </a:rPr>
                        <a:t> </a:t>
                      </a:r>
                      <a:endParaRPr lang="it-IT" b="1"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lang="vi-VN" sz="1800" b="0" i="0" kern="1200" dirty="0">
                          <a:solidFill>
                            <a:schemeClr val="dk1"/>
                          </a:solidFill>
                          <a:latin typeface="+mn-lt"/>
                          <a:ea typeface="+mn-ea"/>
                          <a:cs typeface="+mn-cs"/>
                        </a:rPr>
                        <a:t>Luați în considerare modalitățile prin care puteți negocia oferte mai bune cu furnizorii dvs.</a:t>
                      </a:r>
                      <a:r>
                        <a:rPr lang="en-GB" b="0" dirty="0">
                          <a:solidFill>
                            <a:schemeClr val="tx1"/>
                          </a:solidFill>
                          <a:latin typeface="+mn-lt"/>
                        </a:rPr>
                        <a:t>.</a:t>
                      </a:r>
                      <a:endParaRPr lang="it-IT" b="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911294328"/>
                  </a:ext>
                </a:extLst>
              </a:tr>
            </a:tbl>
          </a:graphicData>
        </a:graphic>
      </p:graphicFrame>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272428"/>
            <a:ext cx="1755570" cy="398758"/>
          </a:xfrm>
          <a:prstGeom prst="rect">
            <a:avLst/>
          </a:prstGeom>
        </p:spPr>
      </p:pic>
      <p:sp>
        <p:nvSpPr>
          <p:cNvPr id="13"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6" name="Immagin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22339301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r>
              <a:rPr lang="vi-VN" sz="4800" dirty="0"/>
              <a:t>Impactul formării antreprenoriale</a:t>
            </a:r>
            <a:endParaRPr lang="en-GB" sz="48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46" y="111008"/>
            <a:ext cx="2246811" cy="628544"/>
          </a:xfrm>
          <a:prstGeom prst="rect">
            <a:avLst/>
          </a:prstGeom>
        </p:spPr>
      </p:pic>
      <p:graphicFrame>
        <p:nvGraphicFramePr>
          <p:cNvPr id="2" name="Tabella 2">
            <a:extLst>
              <a:ext uri="{FF2B5EF4-FFF2-40B4-BE49-F238E27FC236}">
                <a16:creationId xmlns:a16="http://schemas.microsoft.com/office/drawing/2014/main" xmlns="" id="{19011F6C-FA3D-42F9-87C8-5241872DEFCA}"/>
              </a:ext>
            </a:extLst>
          </p:cNvPr>
          <p:cNvGraphicFramePr>
            <a:graphicFrameLocks noGrp="1"/>
          </p:cNvGraphicFramePr>
          <p:nvPr>
            <p:extLst>
              <p:ext uri="{D42A27DB-BD31-4B8C-83A1-F6EECF244321}">
                <p14:modId xmlns:p14="http://schemas.microsoft.com/office/powerpoint/2010/main" val="1270421934"/>
              </p:ext>
            </p:extLst>
          </p:nvPr>
        </p:nvGraphicFramePr>
        <p:xfrm>
          <a:off x="452846" y="861987"/>
          <a:ext cx="11299370" cy="5166360"/>
        </p:xfrm>
        <a:graphic>
          <a:graphicData uri="http://schemas.openxmlformats.org/drawingml/2006/table">
            <a:tbl>
              <a:tblPr firstRow="1" bandRow="1">
                <a:tableStyleId>{5C22544A-7EE6-4342-B048-85BDC9FD1C3A}</a:tableStyleId>
              </a:tblPr>
              <a:tblGrid>
                <a:gridCol w="2259874">
                  <a:extLst>
                    <a:ext uri="{9D8B030D-6E8A-4147-A177-3AD203B41FA5}">
                      <a16:colId xmlns:a16="http://schemas.microsoft.com/office/drawing/2014/main" xmlns="" val="4207146655"/>
                    </a:ext>
                  </a:extLst>
                </a:gridCol>
                <a:gridCol w="2259874">
                  <a:extLst>
                    <a:ext uri="{9D8B030D-6E8A-4147-A177-3AD203B41FA5}">
                      <a16:colId xmlns:a16="http://schemas.microsoft.com/office/drawing/2014/main" xmlns="" val="1218829899"/>
                    </a:ext>
                  </a:extLst>
                </a:gridCol>
                <a:gridCol w="2259874">
                  <a:extLst>
                    <a:ext uri="{9D8B030D-6E8A-4147-A177-3AD203B41FA5}">
                      <a16:colId xmlns:a16="http://schemas.microsoft.com/office/drawing/2014/main" xmlns="" val="783528301"/>
                    </a:ext>
                  </a:extLst>
                </a:gridCol>
                <a:gridCol w="2259874">
                  <a:extLst>
                    <a:ext uri="{9D8B030D-6E8A-4147-A177-3AD203B41FA5}">
                      <a16:colId xmlns:a16="http://schemas.microsoft.com/office/drawing/2014/main" xmlns="" val="2078243402"/>
                    </a:ext>
                  </a:extLst>
                </a:gridCol>
                <a:gridCol w="2259874">
                  <a:extLst>
                    <a:ext uri="{9D8B030D-6E8A-4147-A177-3AD203B41FA5}">
                      <a16:colId xmlns:a16="http://schemas.microsoft.com/office/drawing/2014/main" xmlns="" val="3374226279"/>
                    </a:ext>
                  </a:extLst>
                </a:gridCol>
              </a:tblGrid>
              <a:tr h="5774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b="1" dirty="0">
                          <a:solidFill>
                            <a:schemeClr val="bg1"/>
                          </a:solidFill>
                          <a:latin typeface="+mn-lt"/>
                          <a:cs typeface="Arial" pitchFamily="34" charset="0"/>
                        </a:rPr>
                        <a:t>A</a:t>
                      </a:r>
                      <a:r>
                        <a:rPr lang="ro-RO" sz="2000" b="1" dirty="0">
                          <a:solidFill>
                            <a:schemeClr val="bg1"/>
                          </a:solidFill>
                          <a:latin typeface="+mn-lt"/>
                          <a:cs typeface="Arial" pitchFamily="34" charset="0"/>
                        </a:rPr>
                        <a:t>titud</a:t>
                      </a:r>
                      <a:r>
                        <a:rPr lang="en-US" sz="2000" b="1" dirty="0" err="1">
                          <a:solidFill>
                            <a:schemeClr val="bg1"/>
                          </a:solidFill>
                          <a:latin typeface="+mn-lt"/>
                          <a:cs typeface="Arial" pitchFamily="34" charset="0"/>
                        </a:rPr>
                        <a:t>ini</a:t>
                      </a:r>
                      <a:endParaRPr lang="en-US" sz="2000" b="1" dirty="0">
                        <a:solidFill>
                          <a:schemeClr val="bg1"/>
                        </a:solidFill>
                        <a:latin typeface="+mn-lt"/>
                        <a:cs typeface="Arial" pitchFamily="34" charset="0"/>
                      </a:endParaRPr>
                    </a:p>
                  </a:txBody>
                  <a:tcPr anchor="ctr">
                    <a:solidFill>
                      <a:srgbClr val="E08041"/>
                    </a:solidFill>
                  </a:tcPr>
                </a:tc>
                <a:tc>
                  <a:txBody>
                    <a:bodyPr/>
                    <a:lstStyle/>
                    <a:p>
                      <a:r>
                        <a:rPr lang="it-IT" sz="2000" dirty="0">
                          <a:solidFill>
                            <a:schemeClr val="bg1"/>
                          </a:solidFill>
                          <a:latin typeface="+mn-lt"/>
                        </a:rPr>
                        <a:t>Management de proiect</a:t>
                      </a:r>
                    </a:p>
                  </a:txBody>
                  <a:tcPr anchor="ctr">
                    <a:solidFill>
                      <a:srgbClr val="E0804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900" b="1" i="0" kern="1200" dirty="0">
                          <a:solidFill>
                            <a:schemeClr val="lt1"/>
                          </a:solidFill>
                          <a:latin typeface="+mn-lt"/>
                          <a:ea typeface="+mn-ea"/>
                          <a:cs typeface="+mn-cs"/>
                        </a:rPr>
                        <a:t>Abilități și competențe ușoare</a:t>
                      </a:r>
                      <a:endParaRPr lang="en-US" sz="1900" b="1" kern="1200" dirty="0">
                        <a:solidFill>
                          <a:schemeClr val="bg1"/>
                        </a:solidFill>
                        <a:latin typeface="Calibri" pitchFamily="34" charset="0"/>
                        <a:ea typeface="+mn-ea"/>
                        <a:cs typeface="+mn-cs"/>
                      </a:endParaRPr>
                    </a:p>
                  </a:txBody>
                  <a:tcPr anchor="ctr">
                    <a:solidFill>
                      <a:srgbClr val="E08041"/>
                    </a:solidFill>
                  </a:tcPr>
                </a:tc>
                <a:tc>
                  <a:txBody>
                    <a:bodyPr/>
                    <a:lstStyle/>
                    <a:p>
                      <a:pPr marL="0" algn="l" defTabSz="914400" rtl="0" eaLnBrk="1" latinLnBrk="0" hangingPunct="1"/>
                      <a:r>
                        <a:rPr lang="en-GB" sz="2000" b="1" kern="1200" noProof="0" dirty="0">
                          <a:solidFill>
                            <a:schemeClr val="bg1"/>
                          </a:solidFill>
                          <a:latin typeface="+mn-lt"/>
                          <a:ea typeface="+mn-ea"/>
                          <a:cs typeface="+mn-cs"/>
                        </a:rPr>
                        <a:t>Comunicare</a:t>
                      </a:r>
                    </a:p>
                  </a:txBody>
                  <a:tcPr anchor="ctr">
                    <a:solidFill>
                      <a:srgbClr val="E08041"/>
                    </a:solidFill>
                  </a:tcPr>
                </a:tc>
                <a:tc>
                  <a:txBody>
                    <a:bodyPr/>
                    <a:lstStyle/>
                    <a:p>
                      <a:pPr marL="0" algn="l" defTabSz="914400" rtl="0" eaLnBrk="1" latinLnBrk="0" hangingPunct="1"/>
                      <a:r>
                        <a:rPr lang="en-GB" sz="2000" b="1" kern="1200" noProof="0" dirty="0">
                          <a:solidFill>
                            <a:schemeClr val="bg1"/>
                          </a:solidFill>
                          <a:latin typeface="+mn-lt"/>
                          <a:ea typeface="+mn-ea"/>
                          <a:cs typeface="+mn-cs"/>
                        </a:rPr>
                        <a:t>Reputatie</a:t>
                      </a:r>
                    </a:p>
                  </a:txBody>
                  <a:tcPr anchor="ctr">
                    <a:solidFill>
                      <a:srgbClr val="E08041"/>
                    </a:solidFill>
                  </a:tcPr>
                </a:tc>
                <a:extLst>
                  <a:ext uri="{0D108BD9-81ED-4DB2-BD59-A6C34878D82A}">
                    <a16:rowId xmlns:a16="http://schemas.microsoft.com/office/drawing/2014/main" xmlns="" val="1715920008"/>
                  </a:ext>
                </a:extLst>
              </a:tr>
              <a:tr h="3891521">
                <a:tc>
                  <a:txBody>
                    <a:bodyPr/>
                    <a:lstStyle/>
                    <a:p>
                      <a:pPr marL="285750" indent="-285750">
                        <a:buFont typeface="Arial" panose="020B0604020202020204" pitchFamily="34" charset="0"/>
                        <a:buChar char="•"/>
                      </a:pPr>
                      <a:r>
                        <a:rPr lang="vi-VN" sz="1800" b="0" i="0" kern="1200" dirty="0">
                          <a:solidFill>
                            <a:schemeClr val="dk1"/>
                          </a:solidFill>
                          <a:latin typeface="+mn-lt"/>
                          <a:ea typeface="+mn-ea"/>
                          <a:cs typeface="+mn-cs"/>
                        </a:rPr>
                        <a:t>în căutarea independenței și a libertății. </a:t>
                      </a:r>
                      <a:endParaRPr lang="en-US" sz="1800" b="0" i="0" kern="1200" dirty="0">
                        <a:solidFill>
                          <a:schemeClr val="dk1"/>
                        </a:solidFill>
                        <a:latin typeface="+mn-lt"/>
                        <a:ea typeface="+mn-ea"/>
                        <a:cs typeface="+mn-cs"/>
                      </a:endParaRPr>
                    </a:p>
                    <a:p>
                      <a:pPr marL="285750" indent="-285750">
                        <a:buFont typeface="Arial" panose="020B0604020202020204" pitchFamily="34" charset="0"/>
                        <a:buChar char="•"/>
                      </a:pPr>
                      <a:r>
                        <a:rPr lang="en-US" sz="1800" b="0" i="0" kern="1200" dirty="0">
                          <a:solidFill>
                            <a:schemeClr val="dk1"/>
                          </a:solidFill>
                          <a:latin typeface="+mn-lt"/>
                          <a:ea typeface="+mn-ea"/>
                          <a:cs typeface="+mn-cs"/>
                        </a:rPr>
                        <a:t>f</a:t>
                      </a:r>
                      <a:r>
                        <a:rPr lang="vi-VN" sz="1800" b="0" i="0" kern="1200" dirty="0">
                          <a:solidFill>
                            <a:schemeClr val="dk1"/>
                          </a:solidFill>
                          <a:latin typeface="+mn-lt"/>
                          <a:ea typeface="+mn-ea"/>
                          <a:cs typeface="+mn-cs"/>
                        </a:rPr>
                        <a:t>ii dispus să organizezi și să mobilizezi resurse. </a:t>
                      </a:r>
                      <a:endParaRPr lang="en-US" sz="1800" b="0" i="0" kern="1200" dirty="0">
                        <a:solidFill>
                          <a:schemeClr val="dk1"/>
                        </a:solidFill>
                        <a:latin typeface="+mn-lt"/>
                        <a:ea typeface="+mn-ea"/>
                        <a:cs typeface="+mn-cs"/>
                      </a:endParaRPr>
                    </a:p>
                    <a:p>
                      <a:pPr marL="285750" indent="-285750">
                        <a:buFont typeface="Arial" panose="020B0604020202020204" pitchFamily="34" charset="0"/>
                        <a:buChar char="•"/>
                      </a:pPr>
                      <a:r>
                        <a:rPr lang="vi-VN" sz="1800" b="0" i="0" kern="1200" dirty="0">
                          <a:solidFill>
                            <a:schemeClr val="dk1"/>
                          </a:solidFill>
                          <a:latin typeface="+mn-lt"/>
                          <a:ea typeface="+mn-ea"/>
                          <a:cs typeface="+mn-cs"/>
                        </a:rPr>
                        <a:t>sim</a:t>
                      </a:r>
                      <a:r>
                        <a:rPr lang="en-US" sz="1800" b="0" i="0" kern="1200" dirty="0" err="1">
                          <a:solidFill>
                            <a:schemeClr val="dk1"/>
                          </a:solidFill>
                          <a:latin typeface="+mn-lt"/>
                          <a:ea typeface="+mn-ea"/>
                          <a:cs typeface="+mn-cs"/>
                        </a:rPr>
                        <a:t>te</a:t>
                      </a:r>
                      <a:r>
                        <a:rPr lang="vi-VN" sz="1800" b="0" i="0" kern="1200" dirty="0">
                          <a:solidFill>
                            <a:schemeClr val="dk1"/>
                          </a:solidFill>
                          <a:latin typeface="+mn-lt"/>
                          <a:ea typeface="+mn-ea"/>
                          <a:cs typeface="+mn-cs"/>
                        </a:rPr>
                        <a:t>-te capabil să i</a:t>
                      </a:r>
                      <a:r>
                        <a:rPr lang="en-US" sz="1800" b="0" i="0" kern="1200" dirty="0" err="1">
                          <a:solidFill>
                            <a:schemeClr val="dk1"/>
                          </a:solidFill>
                          <a:latin typeface="+mn-lt"/>
                          <a:ea typeface="+mn-ea"/>
                          <a:cs typeface="+mn-cs"/>
                        </a:rPr>
                        <a:t>ei</a:t>
                      </a:r>
                      <a:r>
                        <a:rPr lang="vi-VN" sz="1800" b="0" i="0" kern="1200" dirty="0">
                          <a:solidFill>
                            <a:schemeClr val="dk1"/>
                          </a:solidFill>
                          <a:latin typeface="+mn-lt"/>
                          <a:ea typeface="+mn-ea"/>
                          <a:cs typeface="+mn-cs"/>
                        </a:rPr>
                        <a:t> inițiative și să gestionez</a:t>
                      </a:r>
                      <a:r>
                        <a:rPr lang="en-US" sz="1800" b="0" i="0" kern="1200" dirty="0" err="1">
                          <a:solidFill>
                            <a:schemeClr val="dk1"/>
                          </a:solidFill>
                          <a:latin typeface="+mn-lt"/>
                          <a:ea typeface="+mn-ea"/>
                          <a:cs typeface="+mn-cs"/>
                        </a:rPr>
                        <a:t>i</a:t>
                      </a:r>
                      <a:r>
                        <a:rPr lang="vi-VN" sz="1800" b="0" i="0" kern="1200" dirty="0">
                          <a:solidFill>
                            <a:schemeClr val="dk1"/>
                          </a:solidFill>
                          <a:latin typeface="+mn-lt"/>
                          <a:ea typeface="+mn-ea"/>
                          <a:cs typeface="+mn-cs"/>
                        </a:rPr>
                        <a:t> neașteptatul</a:t>
                      </a:r>
                      <a:endParaRPr lang="en-US" sz="1800" b="0" i="0" kern="1200" dirty="0">
                        <a:solidFill>
                          <a:schemeClr val="dk1"/>
                        </a:solidFill>
                        <a:latin typeface="+mn-lt"/>
                        <a:ea typeface="+mn-ea"/>
                        <a:cs typeface="+mn-cs"/>
                      </a:endParaRPr>
                    </a:p>
                    <a:p>
                      <a:pPr marL="285750" indent="-285750">
                        <a:buFont typeface="Arial" panose="020B0604020202020204" pitchFamily="34" charset="0"/>
                        <a:buChar char="•"/>
                      </a:pPr>
                      <a:r>
                        <a:rPr lang="vi-VN" sz="1800" b="0" i="0" kern="1200" dirty="0">
                          <a:solidFill>
                            <a:schemeClr val="dk1"/>
                          </a:solidFill>
                          <a:latin typeface="+mn-lt"/>
                          <a:ea typeface="+mn-ea"/>
                          <a:cs typeface="+mn-cs"/>
                        </a:rPr>
                        <a:t>sim</a:t>
                      </a:r>
                      <a:r>
                        <a:rPr lang="en-US" sz="1800" b="0" i="0" kern="1200" dirty="0" err="1">
                          <a:solidFill>
                            <a:schemeClr val="dk1"/>
                          </a:solidFill>
                          <a:latin typeface="+mn-lt"/>
                          <a:ea typeface="+mn-ea"/>
                          <a:cs typeface="+mn-cs"/>
                        </a:rPr>
                        <a:t>te</a:t>
                      </a:r>
                      <a:r>
                        <a:rPr lang="vi-VN" sz="1800" b="0" i="0" kern="1200" dirty="0">
                          <a:solidFill>
                            <a:schemeClr val="dk1"/>
                          </a:solidFill>
                          <a:latin typeface="+mn-lt"/>
                          <a:ea typeface="+mn-ea"/>
                          <a:cs typeface="+mn-cs"/>
                        </a:rPr>
                        <a:t>-te eficient și performant în sarcinile îndeplinite </a:t>
                      </a:r>
                      <a:endParaRPr lang="en-GB" sz="1600" noProof="0" dirty="0">
                        <a:solidFill>
                          <a:schemeClr val="tx1"/>
                        </a:solidFill>
                        <a:latin typeface="+mn-lt"/>
                      </a:endParaRPr>
                    </a:p>
                  </a:txBody>
                  <a:tcPr>
                    <a:solidFill>
                      <a:schemeClr val="accent2">
                        <a:lumMod val="40000"/>
                        <a:lumOff val="60000"/>
                      </a:schemeClr>
                    </a:solidFill>
                  </a:tcPr>
                </a:tc>
                <a:tc>
                  <a:txBody>
                    <a:bodyPr/>
                    <a:lstStyle/>
                    <a:p>
                      <a:pPr marL="285750" indent="-285750">
                        <a:buFont typeface="Arial" panose="020B0604020202020204" pitchFamily="34" charset="0"/>
                        <a:buChar char="•"/>
                      </a:pPr>
                      <a:r>
                        <a:rPr lang="vi-VN" sz="1600" b="0" i="0" kern="1200" dirty="0">
                          <a:solidFill>
                            <a:schemeClr val="dk1"/>
                          </a:solidFill>
                          <a:latin typeface="+mn-lt"/>
                          <a:ea typeface="+mn-ea"/>
                          <a:cs typeface="+mn-cs"/>
                        </a:rPr>
                        <a:t>căutare de proiecte de aventură și provocatoare. </a:t>
                      </a:r>
                      <a:endParaRPr lang="en-US" sz="1600" b="0" i="0" kern="1200" dirty="0">
                        <a:solidFill>
                          <a:schemeClr val="dk1"/>
                        </a:solidFill>
                        <a:latin typeface="+mn-lt"/>
                        <a:ea typeface="+mn-ea"/>
                        <a:cs typeface="+mn-cs"/>
                      </a:endParaRPr>
                    </a:p>
                    <a:p>
                      <a:pPr marL="285750" indent="-285750">
                        <a:buFont typeface="Arial" panose="020B0604020202020204" pitchFamily="34" charset="0"/>
                        <a:buChar char="•"/>
                      </a:pPr>
                      <a:r>
                        <a:rPr lang="vi-VN" sz="1600" b="0" i="0" kern="1200" dirty="0">
                          <a:solidFill>
                            <a:schemeClr val="dk1"/>
                          </a:solidFill>
                          <a:latin typeface="+mn-lt"/>
                          <a:ea typeface="+mn-ea"/>
                          <a:cs typeface="+mn-cs"/>
                        </a:rPr>
                        <a:t>cu privire la motivația de a iniția sau a permite proiectului căutarea unei idei și informații de piață</a:t>
                      </a:r>
                      <a:endParaRPr lang="en-US" sz="1600" b="0" i="0" kern="1200" dirty="0">
                        <a:solidFill>
                          <a:schemeClr val="dk1"/>
                        </a:solidFill>
                        <a:latin typeface="+mn-lt"/>
                        <a:ea typeface="+mn-ea"/>
                        <a:cs typeface="+mn-cs"/>
                      </a:endParaRPr>
                    </a:p>
                    <a:p>
                      <a:pPr marL="285750" indent="-285750">
                        <a:buFont typeface="Arial" panose="020B0604020202020204" pitchFamily="34" charset="0"/>
                        <a:buChar char="•"/>
                      </a:pPr>
                      <a:r>
                        <a:rPr lang="vi-VN" sz="1600" b="0" i="0" kern="1200" dirty="0">
                          <a:solidFill>
                            <a:schemeClr val="dk1"/>
                          </a:solidFill>
                          <a:latin typeface="+mn-lt"/>
                          <a:ea typeface="+mn-ea"/>
                          <a:cs typeface="+mn-cs"/>
                        </a:rPr>
                        <a:t>sentimentul de a fi captivat și profund angajat în proiect </a:t>
                      </a:r>
                      <a:endParaRPr lang="en-US" sz="1600" b="0" i="0" kern="1200" dirty="0">
                        <a:solidFill>
                          <a:schemeClr val="dk1"/>
                        </a:solidFill>
                        <a:latin typeface="+mn-lt"/>
                        <a:ea typeface="+mn-ea"/>
                        <a:cs typeface="+mn-cs"/>
                      </a:endParaRPr>
                    </a:p>
                    <a:p>
                      <a:pPr marL="285750" indent="-285750">
                        <a:buFont typeface="Arial" panose="020B0604020202020204" pitchFamily="34" charset="0"/>
                        <a:buChar char="•"/>
                      </a:pPr>
                      <a:r>
                        <a:rPr lang="en-US" sz="1600" b="0" i="0" kern="1200" dirty="0">
                          <a:solidFill>
                            <a:schemeClr val="dk1"/>
                          </a:solidFill>
                          <a:latin typeface="+mn-lt"/>
                          <a:ea typeface="+mn-ea"/>
                          <a:cs typeface="+mn-cs"/>
                        </a:rPr>
                        <a:t>f</a:t>
                      </a:r>
                      <a:r>
                        <a:rPr lang="vi-VN" sz="1600" b="0" i="0" kern="1200" dirty="0">
                          <a:solidFill>
                            <a:schemeClr val="dk1"/>
                          </a:solidFill>
                          <a:latin typeface="+mn-lt"/>
                          <a:ea typeface="+mn-ea"/>
                          <a:cs typeface="+mn-cs"/>
                        </a:rPr>
                        <a:t>aptul de a avea o procedură globală de proiect </a:t>
                      </a:r>
                      <a:endParaRPr lang="en-GB" sz="1400" noProof="0" dirty="0">
                        <a:solidFill>
                          <a:schemeClr val="tx1"/>
                        </a:solidFill>
                        <a:latin typeface="+mn-lt"/>
                      </a:endParaRPr>
                    </a:p>
                  </a:txBody>
                  <a:tcPr>
                    <a:solidFill>
                      <a:schemeClr val="accent2">
                        <a:lumMod val="40000"/>
                        <a:lumOff val="60000"/>
                      </a:schemeClr>
                    </a:solidFill>
                  </a:tcPr>
                </a:tc>
                <a:tc>
                  <a:txBody>
                    <a:bodyPr/>
                    <a:lstStyle/>
                    <a:p>
                      <a:pPr marL="285750" indent="-285750">
                        <a:buFont typeface="Arial" panose="020B0604020202020204" pitchFamily="34" charset="0"/>
                        <a:buChar char="•"/>
                      </a:pPr>
                      <a:r>
                        <a:rPr lang="vi-VN" sz="1800" b="0" i="0" kern="1200" dirty="0">
                          <a:solidFill>
                            <a:schemeClr val="dk1"/>
                          </a:solidFill>
                          <a:latin typeface="+mn-lt"/>
                          <a:ea typeface="+mn-ea"/>
                          <a:cs typeface="+mn-cs"/>
                        </a:rPr>
                        <a:t>asupra atitudinii antreprenoriale: să se simtă susținut de anturajul său să fie mai eficient în munca sa </a:t>
                      </a:r>
                      <a:endParaRPr lang="en-GB" sz="1600" noProof="0" dirty="0">
                        <a:solidFill>
                          <a:schemeClr val="tx1"/>
                        </a:solidFill>
                        <a:latin typeface="+mn-lt"/>
                      </a:endParaRPr>
                    </a:p>
                  </a:txBody>
                  <a:tcPr>
                    <a:solidFill>
                      <a:schemeClr val="accent2">
                        <a:lumMod val="40000"/>
                        <a:lumOff val="60000"/>
                      </a:schemeClr>
                    </a:solidFill>
                  </a:tcPr>
                </a:tc>
                <a:tc>
                  <a:txBody>
                    <a:bodyPr/>
                    <a:lstStyle/>
                    <a:p>
                      <a:pPr marL="285750" indent="-285750">
                        <a:buFont typeface="Arial" panose="020B0604020202020204" pitchFamily="34" charset="0"/>
                        <a:buChar char="•"/>
                      </a:pPr>
                      <a:r>
                        <a:rPr lang="vi-VN" sz="1800" b="0" i="0" kern="1200" dirty="0">
                          <a:solidFill>
                            <a:schemeClr val="dk1"/>
                          </a:solidFill>
                          <a:latin typeface="+mn-lt"/>
                          <a:ea typeface="+mn-ea"/>
                          <a:cs typeface="+mn-cs"/>
                        </a:rPr>
                        <a:t>integrarea la locul de muncă și societate </a:t>
                      </a:r>
                      <a:endParaRPr lang="en-US" sz="1800" b="0" i="0" kern="1200" dirty="0">
                        <a:solidFill>
                          <a:schemeClr val="dk1"/>
                        </a:solidFill>
                        <a:latin typeface="+mn-lt"/>
                        <a:ea typeface="+mn-ea"/>
                        <a:cs typeface="+mn-cs"/>
                      </a:endParaRPr>
                    </a:p>
                    <a:p>
                      <a:pPr marL="285750" indent="-285750">
                        <a:buFont typeface="Arial" panose="020B0604020202020204" pitchFamily="34" charset="0"/>
                        <a:buChar char="•"/>
                      </a:pPr>
                      <a:r>
                        <a:rPr lang="en-US" sz="1800" b="0" i="0" kern="1200" dirty="0">
                          <a:solidFill>
                            <a:schemeClr val="dk1"/>
                          </a:solidFill>
                          <a:latin typeface="+mn-lt"/>
                          <a:ea typeface="+mn-ea"/>
                          <a:cs typeface="+mn-cs"/>
                        </a:rPr>
                        <a:t>a</a:t>
                      </a:r>
                      <a:r>
                        <a:rPr lang="vi-VN" sz="1800" b="0" i="0" kern="1200" dirty="0">
                          <a:solidFill>
                            <a:schemeClr val="dk1"/>
                          </a:solidFill>
                          <a:latin typeface="+mn-lt"/>
                          <a:ea typeface="+mn-ea"/>
                          <a:cs typeface="+mn-cs"/>
                        </a:rPr>
                        <a:t>bilități interpersonale și de comunicare</a:t>
                      </a:r>
                      <a:endParaRPr lang="en-US" sz="1800" b="0" i="0" kern="1200" dirty="0">
                        <a:solidFill>
                          <a:schemeClr val="dk1"/>
                        </a:solidFill>
                        <a:latin typeface="+mn-lt"/>
                        <a:ea typeface="+mn-ea"/>
                        <a:cs typeface="+mn-cs"/>
                      </a:endParaRPr>
                    </a:p>
                    <a:p>
                      <a:pPr marL="285750" indent="-285750">
                        <a:buFont typeface="Arial" panose="020B0604020202020204" pitchFamily="34" charset="0"/>
                        <a:buChar char="•"/>
                      </a:pPr>
                      <a:r>
                        <a:rPr lang="vi-VN" sz="1800" b="0" i="0" kern="1200" dirty="0">
                          <a:solidFill>
                            <a:schemeClr val="dk1"/>
                          </a:solidFill>
                          <a:latin typeface="+mn-lt"/>
                          <a:ea typeface="+mn-ea"/>
                          <a:cs typeface="+mn-cs"/>
                        </a:rPr>
                        <a:t>învățați să cooperați și să aveți spiritul grupului</a:t>
                      </a:r>
                      <a:endParaRPr lang="en-US" sz="1800" b="0" i="0" kern="1200" dirty="0">
                        <a:solidFill>
                          <a:schemeClr val="dk1"/>
                        </a:solidFill>
                        <a:latin typeface="+mn-lt"/>
                        <a:ea typeface="+mn-ea"/>
                        <a:cs typeface="+mn-cs"/>
                      </a:endParaRPr>
                    </a:p>
                    <a:p>
                      <a:pPr marL="285750" indent="-285750">
                        <a:buFont typeface="Arial" panose="020B0604020202020204" pitchFamily="34" charset="0"/>
                        <a:buChar char="•"/>
                      </a:pPr>
                      <a:r>
                        <a:rPr lang="vi-VN" sz="1800" b="0" i="0" kern="1200" dirty="0">
                          <a:solidFill>
                            <a:schemeClr val="dk1"/>
                          </a:solidFill>
                          <a:latin typeface="+mn-lt"/>
                          <a:ea typeface="+mn-ea"/>
                          <a:cs typeface="+mn-cs"/>
                        </a:rPr>
                        <a:t>reprezintă în mod adecvat mediul său </a:t>
                      </a:r>
                      <a:endParaRPr lang="en-GB" sz="1600" noProof="0" dirty="0">
                        <a:solidFill>
                          <a:schemeClr val="tx1"/>
                        </a:solidFill>
                        <a:latin typeface="+mn-lt"/>
                      </a:endParaRPr>
                    </a:p>
                  </a:txBody>
                  <a:tcPr>
                    <a:solidFill>
                      <a:schemeClr val="accent2">
                        <a:lumMod val="40000"/>
                        <a:lumOff val="60000"/>
                      </a:schemeClr>
                    </a:solidFill>
                  </a:tcPr>
                </a:tc>
                <a:tc>
                  <a:txBody>
                    <a:bodyPr/>
                    <a:lstStyle/>
                    <a:p>
                      <a:pPr marL="285750" indent="-285750">
                        <a:buFont typeface="Arial" panose="020B0604020202020204" pitchFamily="34" charset="0"/>
                        <a:buChar char="•"/>
                      </a:pPr>
                      <a:r>
                        <a:rPr lang="it-IT" sz="1800" b="0" i="0" kern="1200" dirty="0">
                          <a:solidFill>
                            <a:schemeClr val="dk1"/>
                          </a:solidFill>
                          <a:latin typeface="+mn-lt"/>
                          <a:ea typeface="+mn-ea"/>
                          <a:cs typeface="+mn-cs"/>
                        </a:rPr>
                        <a:t>având dorința de a fi „autoritate” pe un anumit domeniu</a:t>
                      </a:r>
                      <a:endParaRPr lang="en-GB" sz="1600" noProof="0" dirty="0">
                        <a:solidFill>
                          <a:schemeClr val="tx1"/>
                        </a:solidFill>
                        <a:latin typeface="+mn-lt"/>
                      </a:endParaRPr>
                    </a:p>
                  </a:txBody>
                  <a:tcPr>
                    <a:solidFill>
                      <a:schemeClr val="accent2">
                        <a:lumMod val="40000"/>
                        <a:lumOff val="60000"/>
                      </a:schemeClr>
                    </a:solidFill>
                  </a:tcPr>
                </a:tc>
                <a:extLst>
                  <a:ext uri="{0D108BD9-81ED-4DB2-BD59-A6C34878D82A}">
                    <a16:rowId xmlns:a16="http://schemas.microsoft.com/office/drawing/2014/main" xmlns="" val="3704851312"/>
                  </a:ext>
                </a:extLst>
              </a:tr>
            </a:tbl>
          </a:graphicData>
        </a:graphic>
      </p:graphicFrame>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272428"/>
            <a:ext cx="1755570" cy="398758"/>
          </a:xfrm>
          <a:prstGeom prst="rect">
            <a:avLst/>
          </a:prstGeom>
        </p:spPr>
      </p:pic>
      <p:sp>
        <p:nvSpPr>
          <p:cNvPr id="13"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6" name="Immagin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4992772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2473" y="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1692771"/>
          </a:xfrm>
          <a:prstGeom prst="rect">
            <a:avLst/>
          </a:prstGeom>
          <a:noFill/>
        </p:spPr>
        <p:txBody>
          <a:bodyPr wrap="square" rtlCol="0">
            <a:spAutoFit/>
          </a:bodyPr>
          <a:lstStyle/>
          <a:p>
            <a:pPr algn="ctr"/>
            <a:r>
              <a:rPr lang="en-GB" sz="4400" b="1" dirty="0"/>
              <a:t>1.5 </a:t>
            </a:r>
            <a:r>
              <a:rPr lang="vi-VN" sz="4400" b="1" dirty="0"/>
              <a:t>Gândire etică și durabilă </a:t>
            </a:r>
            <a:endParaRPr lang="en-GB" sz="4400" b="1" dirty="0"/>
          </a:p>
          <a:p>
            <a:pPr algn="ctr"/>
            <a:endParaRPr lang="en-GB" sz="1600" b="1" dirty="0"/>
          </a:p>
          <a:p>
            <a:pPr algn="ctr"/>
            <a:r>
              <a:rPr lang="en-GB" sz="4400" b="1" dirty="0"/>
              <a:t>1.5.D </a:t>
            </a:r>
            <a:r>
              <a:rPr lang="ro-RO" sz="4400" b="1" dirty="0"/>
              <a:t>Fi</a:t>
            </a:r>
            <a:r>
              <a:rPr lang="en-US" sz="4400" b="1" dirty="0" err="1"/>
              <a:t>i</a:t>
            </a:r>
            <a:r>
              <a:rPr lang="ro-RO" sz="4400" b="1" dirty="0"/>
              <a:t> responsabil</a:t>
            </a:r>
            <a:endParaRPr lang="en-GB" sz="4400" b="1" dirty="0"/>
          </a:p>
        </p:txBody>
      </p:sp>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272428"/>
            <a:ext cx="1755570" cy="398758"/>
          </a:xfrm>
          <a:prstGeom prst="rect">
            <a:avLst/>
          </a:prstGeom>
        </p:spPr>
      </p:pic>
      <p:sp>
        <p:nvSpPr>
          <p:cNvPr id="12"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31550557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a:t>Noțiunea de fundal </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3539430"/>
          </a:xfrm>
          <a:prstGeom prst="rect">
            <a:avLst/>
          </a:prstGeom>
          <a:noFill/>
        </p:spPr>
        <p:txBody>
          <a:bodyPr wrap="square" rtlCol="0">
            <a:spAutoFit/>
          </a:bodyPr>
          <a:lstStyle/>
          <a:p>
            <a:pPr algn="just"/>
            <a:r>
              <a:rPr lang="ro-RO" sz="3200" dirty="0"/>
              <a:t>„A fi responsabil” înseamnă a recunoaște efectul propriilor alegeri și comportamente în cadrul comunității și al mediului și a fi condus de etică și durabilitate, atunci când se iau decizii</a:t>
            </a:r>
            <a:r>
              <a:rPr lang="en-US" sz="3200" dirty="0">
                <a:cs typeface="Arial" pitchFamily="34" charset="0"/>
              </a:rPr>
              <a:t>. </a:t>
            </a:r>
          </a:p>
          <a:p>
            <a:pPr algn="just"/>
            <a:endParaRPr lang="en-US" sz="3200" dirty="0">
              <a:cs typeface="Arial" pitchFamily="34" charset="0"/>
            </a:endParaRPr>
          </a:p>
          <a:p>
            <a:pPr algn="just"/>
            <a:r>
              <a:rPr lang="vi-VN" sz="2800" dirty="0"/>
              <a:t>Acestea fiind spuse, responsabilitatea de sine se bazează pe cinci piloni majori </a:t>
            </a:r>
            <a:r>
              <a:rPr lang="en-US" sz="3200" dirty="0">
                <a:cs typeface="Arial" pitchFamily="34" charset="0"/>
              </a:rPr>
              <a:t>…</a:t>
            </a:r>
          </a:p>
          <a:p>
            <a:pPr algn="just"/>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272428"/>
            <a:ext cx="1755570" cy="398758"/>
          </a:xfrm>
          <a:prstGeom prst="rect">
            <a:avLst/>
          </a:prstGeom>
        </p:spPr>
      </p:pic>
      <p:sp>
        <p:nvSpPr>
          <p:cNvPr id="16"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3207749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a:t>Luarea deciziilor etice</a:t>
            </a:r>
            <a:endParaRPr lang="en-GB" sz="4800" b="1" dirty="0">
              <a:cs typeface="Arial" panose="020B0604020202020204" pitchFamily="34" charset="0"/>
            </a:endParaRP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4798832" cy="4524315"/>
          </a:xfrm>
          <a:prstGeom prst="rect">
            <a:avLst/>
          </a:prstGeom>
          <a:noFill/>
        </p:spPr>
        <p:txBody>
          <a:bodyPr wrap="square" rtlCol="0">
            <a:spAutoFit/>
          </a:bodyPr>
          <a:lstStyle/>
          <a:p>
            <a:pPr algn="just"/>
            <a:r>
              <a:rPr lang="ro-RO" sz="3200" b="1" dirty="0"/>
              <a:t>Luarea deciziilor etice</a:t>
            </a:r>
            <a:r>
              <a:rPr lang="ro-RO" sz="3200" dirty="0"/>
              <a:t> este de a evalua consecințele și impactul ideilor și acțiunilor care aduc valori, precum și efectul</a:t>
            </a:r>
            <a:r>
              <a:rPr lang="en-US" sz="3200" dirty="0"/>
              <a:t> </a:t>
            </a:r>
            <a:r>
              <a:rPr lang="ro-RO" sz="3200" dirty="0"/>
              <a:t>acțiunii antreprenoriale asupra comunității țintă, piață, societate și mediu</a:t>
            </a:r>
            <a:r>
              <a:rPr lang="en-US" sz="3200" dirty="0">
                <a:solidFill>
                  <a:prstClr val="black"/>
                </a:solidFill>
              </a:rPr>
              <a:t>. </a:t>
            </a:r>
            <a:endParaRPr lang="en-GB" sz="3200" dirty="0">
              <a:cs typeface="Arial" panose="020B0604020202020204" pitchFamily="34" charset="0"/>
            </a:endParaRPr>
          </a:p>
          <a:p>
            <a:pPr algn="just"/>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46" y="111008"/>
            <a:ext cx="2246811" cy="628544"/>
          </a:xfrm>
          <a:prstGeom prst="rect">
            <a:avLst/>
          </a:prstGeom>
        </p:spPr>
      </p:pic>
      <p:graphicFrame>
        <p:nvGraphicFramePr>
          <p:cNvPr id="8" name="Diagramm 3">
            <a:extLst>
              <a:ext uri="{FF2B5EF4-FFF2-40B4-BE49-F238E27FC236}">
                <a16:creationId xmlns:a16="http://schemas.microsoft.com/office/drawing/2014/main" xmlns="" id="{4A590AEE-C181-4C10-A96A-988051A33685}"/>
              </a:ext>
            </a:extLst>
          </p:cNvPr>
          <p:cNvGraphicFramePr/>
          <p:nvPr>
            <p:extLst>
              <p:ext uri="{D42A27DB-BD31-4B8C-83A1-F6EECF244321}">
                <p14:modId xmlns:p14="http://schemas.microsoft.com/office/powerpoint/2010/main" val="323458825"/>
              </p:ext>
            </p:extLst>
          </p:nvPr>
        </p:nvGraphicFramePr>
        <p:xfrm>
          <a:off x="4012513" y="1250943"/>
          <a:ext cx="8179487" cy="45337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8" cstate="print"/>
          <a:stretch>
            <a:fillRect/>
          </a:stretch>
        </p:blipFill>
        <p:spPr>
          <a:xfrm>
            <a:off x="71846" y="6272428"/>
            <a:ext cx="1755570" cy="398758"/>
          </a:xfrm>
          <a:prstGeom prst="rect">
            <a:avLst/>
          </a:prstGeom>
        </p:spPr>
      </p:pic>
      <p:sp>
        <p:nvSpPr>
          <p:cNvPr id="17"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8" name="Immagin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1. </a:t>
            </a:r>
            <a:r>
              <a:rPr lang="en-US" sz="4800" b="1" dirty="0" err="1"/>
              <a:t>Responsabilitate</a:t>
            </a:r>
            <a:r>
              <a:rPr lang="en-US" sz="4800" b="1" dirty="0"/>
              <a:t> </a:t>
            </a:r>
            <a:r>
              <a:rPr lang="en-US" sz="4800" b="1" dirty="0" err="1"/>
              <a:t>Sociala</a:t>
            </a:r>
            <a:r>
              <a:rPr lang="en-US" sz="4800" b="1" dirty="0"/>
              <a:t> </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3170099"/>
          </a:xfrm>
          <a:prstGeom prst="rect">
            <a:avLst/>
          </a:prstGeom>
          <a:noFill/>
        </p:spPr>
        <p:txBody>
          <a:bodyPr wrap="square" rtlCol="0">
            <a:spAutoFit/>
          </a:bodyPr>
          <a:lstStyle/>
          <a:p>
            <a:pPr algn="just"/>
            <a:r>
              <a:rPr lang="vi-VN" sz="2800" dirty="0"/>
              <a:t>Antreprenorii sunt oameni care trebuie să dea dovadă de multă responsabilitate</a:t>
            </a:r>
            <a:r>
              <a:rPr lang="en-US" sz="2800" dirty="0">
                <a:cs typeface="Arial" pitchFamily="34" charset="0"/>
              </a:rPr>
              <a:t>. </a:t>
            </a:r>
          </a:p>
          <a:p>
            <a:pPr algn="just"/>
            <a:endParaRPr lang="en-US" sz="2800" dirty="0">
              <a:cs typeface="Arial" pitchFamily="34" charset="0"/>
            </a:endParaRPr>
          </a:p>
          <a:p>
            <a:pPr algn="just"/>
            <a:r>
              <a:rPr lang="vi-VN" sz="2800" dirty="0"/>
              <a:t>Spre deosebire de non-antreprenori, aceștia sunt responsabili nu numai față de propria persoană și familie, ci și față de toți cei implicați, direct sau indirect, în afacerea pe care o dezvoltă un antreprenor</a:t>
            </a:r>
            <a:r>
              <a:rPr lang="en-US" sz="2800" dirty="0">
                <a:cs typeface="Arial" pitchFamily="34" charset="0"/>
              </a:rPr>
              <a:t>.</a:t>
            </a:r>
          </a:p>
          <a:p>
            <a:pPr algn="just"/>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272428"/>
            <a:ext cx="1755570" cy="398758"/>
          </a:xfrm>
          <a:prstGeom prst="rect">
            <a:avLst/>
          </a:prstGeom>
        </p:spPr>
      </p:pic>
      <p:sp>
        <p:nvSpPr>
          <p:cNvPr id="16"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7263856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449070" cy="830997"/>
          </a:xfrm>
          <a:prstGeom prst="rect">
            <a:avLst/>
          </a:prstGeom>
          <a:noFill/>
        </p:spPr>
        <p:txBody>
          <a:bodyPr wrap="square" rtlCol="0">
            <a:spAutoFit/>
          </a:bodyPr>
          <a:lstStyle/>
          <a:p>
            <a:pPr algn="just"/>
            <a:r>
              <a:rPr lang="en-US" sz="4800" b="1" dirty="0"/>
              <a:t>2. </a:t>
            </a:r>
            <a:r>
              <a:rPr lang="vi-VN" sz="4000" b="1" dirty="0"/>
              <a:t>Luare rapidă și eficientă a deciziilor</a:t>
            </a:r>
            <a:endParaRPr lang="en-GB" sz="40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3539430"/>
          </a:xfrm>
          <a:prstGeom prst="rect">
            <a:avLst/>
          </a:prstGeom>
          <a:noFill/>
        </p:spPr>
        <p:txBody>
          <a:bodyPr wrap="square" rtlCol="0">
            <a:spAutoFit/>
          </a:bodyPr>
          <a:lstStyle/>
          <a:p>
            <a:pPr algn="just"/>
            <a:r>
              <a:rPr lang="vi-VN" sz="2800" dirty="0"/>
              <a:t>Poate că cel mai important lucru pe care îl face un antreprenor în fiecare zi este să ia rapid deciziile corecte. </a:t>
            </a:r>
            <a:endParaRPr lang="en-US" sz="2800" dirty="0"/>
          </a:p>
          <a:p>
            <a:pPr algn="just"/>
            <a:endParaRPr lang="en-US" sz="2800" dirty="0"/>
          </a:p>
          <a:p>
            <a:pPr algn="just"/>
            <a:r>
              <a:rPr lang="vi-VN" sz="2800" dirty="0"/>
              <a:t>Există oameni care așteaptă aceste decizii, atât din vânzări, cât și din achiziții, din finanțe, din producție. </a:t>
            </a:r>
            <a:endParaRPr lang="en-US" sz="2800" dirty="0"/>
          </a:p>
          <a:p>
            <a:pPr algn="just"/>
            <a:endParaRPr lang="en-US" sz="2800" dirty="0"/>
          </a:p>
          <a:p>
            <a:pPr algn="just"/>
            <a:r>
              <a:rPr lang="vi-VN" sz="2800" dirty="0"/>
              <a:t>Uneori, întârzierea unei decizii poate însemna pierderea unei oportunități sau chiar pierderi financiare reale. </a:t>
            </a:r>
            <a:endParaRPr lang="en-GB" sz="28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272428"/>
            <a:ext cx="1755570" cy="398758"/>
          </a:xfrm>
          <a:prstGeom prst="rect">
            <a:avLst/>
          </a:prstGeom>
        </p:spPr>
      </p:pic>
      <p:sp>
        <p:nvSpPr>
          <p:cNvPr id="16"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23320927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3. </a:t>
            </a:r>
            <a:r>
              <a:rPr lang="en-US" sz="4400" b="1" dirty="0" err="1"/>
              <a:t>Intuitie</a:t>
            </a:r>
            <a:r>
              <a:rPr lang="en-US" sz="4400" b="1" dirty="0"/>
              <a:t> </a:t>
            </a:r>
            <a:r>
              <a:rPr lang="vi-VN" sz="4400" b="1" dirty="0"/>
              <a:t>(cu limitări)</a:t>
            </a:r>
            <a:endParaRPr lang="en-GB" sz="44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3970318"/>
          </a:xfrm>
          <a:prstGeom prst="rect">
            <a:avLst/>
          </a:prstGeom>
          <a:noFill/>
        </p:spPr>
        <p:txBody>
          <a:bodyPr wrap="square" rtlCol="0">
            <a:spAutoFit/>
          </a:bodyPr>
          <a:lstStyle/>
          <a:p>
            <a:pPr algn="just"/>
            <a:r>
              <a:rPr lang="vi-VN" sz="2800" dirty="0"/>
              <a:t>Un antreprenor poate face altceva decât ceea ce ar fi dictat o analiză rațională</a:t>
            </a:r>
            <a:r>
              <a:rPr lang="en-US" sz="2800" dirty="0">
                <a:cs typeface="Arial" pitchFamily="34" charset="0"/>
              </a:rPr>
              <a:t>. </a:t>
            </a:r>
          </a:p>
          <a:p>
            <a:pPr algn="just"/>
            <a:endParaRPr lang="en-US" sz="2800" dirty="0">
              <a:cs typeface="Arial" pitchFamily="34" charset="0"/>
            </a:endParaRPr>
          </a:p>
          <a:p>
            <a:pPr algn="just"/>
            <a:r>
              <a:rPr lang="ro-RO" sz="2800" dirty="0"/>
              <a:t>Ar trebui să ne bazăm doar pe sentimentul intestinului atunci când nu avem date concludente despre o anumită situație, astfel încât orice decizie pe care o luăm ar fi o decizie de „aruncare a monedei” - în aceste situații, este recomandat antreprenorilor să utilizeze mai bine intestinele lor. sentiment, care, într-o măsură mai mare sau mai mică, este prezent la orice antreprenor valoros</a:t>
            </a:r>
            <a:r>
              <a:rPr lang="en-US" sz="2800" dirty="0">
                <a:cs typeface="Arial" pitchFamily="34" charset="0"/>
              </a:rPr>
              <a:t>.</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272428"/>
            <a:ext cx="1755570" cy="398758"/>
          </a:xfrm>
          <a:prstGeom prst="rect">
            <a:avLst/>
          </a:prstGeom>
        </p:spPr>
      </p:pic>
      <p:sp>
        <p:nvSpPr>
          <p:cNvPr id="16"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33174835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4. </a:t>
            </a:r>
            <a:r>
              <a:rPr lang="ro-RO" sz="4800" b="1" dirty="0"/>
              <a:t>Gandire pozitiva</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3170099"/>
          </a:xfrm>
          <a:prstGeom prst="rect">
            <a:avLst/>
          </a:prstGeom>
          <a:noFill/>
        </p:spPr>
        <p:txBody>
          <a:bodyPr wrap="square" rtlCol="0">
            <a:spAutoFit/>
          </a:bodyPr>
          <a:lstStyle/>
          <a:p>
            <a:pPr algn="just"/>
            <a:r>
              <a:rPr lang="ro-RO" sz="2800" dirty="0"/>
              <a:t>Pesimistii, negativistii, nihilistii sau orice astfel de specie umana care au gândire negativă nu au cu adevărat ce căuta în activitatea antreprenorială</a:t>
            </a:r>
            <a:r>
              <a:rPr lang="en-US" sz="2800" dirty="0">
                <a:cs typeface="Arial" pitchFamily="34" charset="0"/>
              </a:rPr>
              <a:t>. </a:t>
            </a:r>
          </a:p>
          <a:p>
            <a:pPr algn="just"/>
            <a:endParaRPr lang="en-US" sz="2800" dirty="0">
              <a:cs typeface="Arial" pitchFamily="34" charset="0"/>
            </a:endParaRPr>
          </a:p>
          <a:p>
            <a:pPr algn="just"/>
            <a:r>
              <a:rPr lang="ro-RO" sz="2800" dirty="0"/>
              <a:t>Dacă un om cu o personalitate negativă sau pesimistă este interesat să devină antreprenor, este bine să „lăsăm la ușă” aceste caracteristici și să îmbrățișăm de la început una dintre cele mai importante calități antreprenoriale, aceea a gândirii pozitive</a:t>
            </a:r>
            <a:r>
              <a:rPr lang="en-US" sz="2800" dirty="0">
                <a:cs typeface="Arial" pitchFamily="34" charset="0"/>
              </a:rPr>
              <a:t>.</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272428"/>
            <a:ext cx="1755570" cy="398758"/>
          </a:xfrm>
          <a:prstGeom prst="rect">
            <a:avLst/>
          </a:prstGeom>
        </p:spPr>
      </p:pic>
      <p:sp>
        <p:nvSpPr>
          <p:cNvPr id="16"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36885263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5. </a:t>
            </a:r>
            <a:r>
              <a:rPr lang="vi-VN" sz="4400" b="1" dirty="0"/>
              <a:t>Etică personală (adică valori) </a:t>
            </a:r>
            <a:endParaRPr lang="en-GB" sz="4400" b="1" dirty="0">
              <a:latin typeface="Calibri" pitchFamily="34" charset="0"/>
            </a:endParaRP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3785652"/>
          </a:xfrm>
          <a:prstGeom prst="rect">
            <a:avLst/>
          </a:prstGeom>
          <a:noFill/>
        </p:spPr>
        <p:txBody>
          <a:bodyPr wrap="square" rtlCol="0">
            <a:spAutoFit/>
          </a:bodyPr>
          <a:lstStyle/>
          <a:p>
            <a:pPr algn="just"/>
            <a:r>
              <a:rPr lang="vi-VN" sz="2800" dirty="0"/>
              <a:t>Un antreprenor valoros nu încalcă niciodată principiile etice în viața personală sau de afaceri. Sau, așa cum ar spune un teoretician al eticii în afaceri </a:t>
            </a:r>
            <a:r>
              <a:rPr lang="en-US" sz="2800" dirty="0">
                <a:cs typeface="Arial" pitchFamily="34" charset="0"/>
              </a:rPr>
              <a:t>:</a:t>
            </a:r>
          </a:p>
          <a:p>
            <a:pPr algn="just"/>
            <a:endParaRPr lang="en-US" sz="3200" i="1" dirty="0">
              <a:cs typeface="Arial" pitchFamily="34" charset="0"/>
            </a:endParaRPr>
          </a:p>
          <a:p>
            <a:pPr algn="ctr"/>
            <a:r>
              <a:rPr lang="vi-VN" sz="3200" i="1" dirty="0"/>
              <a:t>Câștigătorii nu trișează niciodată</a:t>
            </a:r>
            <a:r>
              <a:rPr lang="en-US" sz="3200" i="1" dirty="0">
                <a:cs typeface="Arial" pitchFamily="34" charset="0"/>
              </a:rPr>
              <a:t>.</a:t>
            </a:r>
            <a:r>
              <a:rPr lang="en-US" sz="3200" dirty="0">
                <a:cs typeface="Arial" pitchFamily="34" charset="0"/>
              </a:rPr>
              <a:t> </a:t>
            </a:r>
          </a:p>
          <a:p>
            <a:pPr algn="just"/>
            <a:endParaRPr lang="en-US" sz="3200" dirty="0">
              <a:cs typeface="Arial" pitchFamily="34" charset="0"/>
            </a:endParaRPr>
          </a:p>
          <a:p>
            <a:pPr algn="just"/>
            <a:r>
              <a:rPr lang="vi-VN" sz="2800" dirty="0"/>
              <a:t>În esență, chiar dacă îi convingi pe ceilalți, nu te poți păcăli și vei ști că nu ești un succes, ci doar un „eșec deghizat în succes”.</a:t>
            </a:r>
            <a:endParaRPr lang="en-US" sz="2800" dirty="0">
              <a:cs typeface="Arial"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272428"/>
            <a:ext cx="1755570" cy="398758"/>
          </a:xfrm>
          <a:prstGeom prst="rect">
            <a:avLst/>
          </a:prstGeom>
        </p:spPr>
      </p:pic>
      <p:sp>
        <p:nvSpPr>
          <p:cNvPr id="16"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27542200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a:t>Începerea propriei afaceri</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584775"/>
          </a:xfrm>
          <a:prstGeom prst="rect">
            <a:avLst/>
          </a:prstGeom>
          <a:noFill/>
        </p:spPr>
        <p:txBody>
          <a:bodyPr wrap="square" rtlCol="0">
            <a:spAutoFit/>
          </a:bodyPr>
          <a:lstStyle/>
          <a:p>
            <a:pPr algn="just"/>
            <a:r>
              <a:rPr lang="it-IT" sz="3200" dirty="0"/>
              <a:t>Pro și contra de a merge solo </a:t>
            </a:r>
            <a:r>
              <a:rPr lang="en-US" sz="3200" dirty="0"/>
              <a:t>:</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46" y="111008"/>
            <a:ext cx="2246811" cy="628544"/>
          </a:xfrm>
          <a:prstGeom prst="rect">
            <a:avLst/>
          </a:prstGeom>
        </p:spPr>
      </p:pic>
      <p:graphicFrame>
        <p:nvGraphicFramePr>
          <p:cNvPr id="2" name="Tabella 2">
            <a:extLst>
              <a:ext uri="{FF2B5EF4-FFF2-40B4-BE49-F238E27FC236}">
                <a16:creationId xmlns:a16="http://schemas.microsoft.com/office/drawing/2014/main" xmlns="" id="{0F9B7D07-748C-4804-8F2C-6C5B3234E583}"/>
              </a:ext>
            </a:extLst>
          </p:cNvPr>
          <p:cNvGraphicFramePr>
            <a:graphicFrameLocks noGrp="1"/>
          </p:cNvGraphicFramePr>
          <p:nvPr>
            <p:extLst>
              <p:ext uri="{D42A27DB-BD31-4B8C-83A1-F6EECF244321}">
                <p14:modId xmlns:p14="http://schemas.microsoft.com/office/powerpoint/2010/main" val="3743203787"/>
              </p:ext>
            </p:extLst>
          </p:nvPr>
        </p:nvGraphicFramePr>
        <p:xfrm>
          <a:off x="439102" y="2081086"/>
          <a:ext cx="11313796" cy="3915939"/>
        </p:xfrm>
        <a:graphic>
          <a:graphicData uri="http://schemas.openxmlformats.org/drawingml/2006/table">
            <a:tbl>
              <a:tblPr firstRow="1" bandRow="1">
                <a:tableStyleId>{5C22544A-7EE6-4342-B048-85BDC9FD1C3A}</a:tableStyleId>
              </a:tblPr>
              <a:tblGrid>
                <a:gridCol w="5656898">
                  <a:extLst>
                    <a:ext uri="{9D8B030D-6E8A-4147-A177-3AD203B41FA5}">
                      <a16:colId xmlns:a16="http://schemas.microsoft.com/office/drawing/2014/main" xmlns="" val="1070362437"/>
                    </a:ext>
                  </a:extLst>
                </a:gridCol>
                <a:gridCol w="5656898">
                  <a:extLst>
                    <a:ext uri="{9D8B030D-6E8A-4147-A177-3AD203B41FA5}">
                      <a16:colId xmlns:a16="http://schemas.microsoft.com/office/drawing/2014/main" xmlns="" val="379317945"/>
                    </a:ext>
                  </a:extLst>
                </a:gridCol>
              </a:tblGrid>
              <a:tr h="312228">
                <a:tc>
                  <a:txBody>
                    <a:bodyPr/>
                    <a:lstStyle/>
                    <a:p>
                      <a:pPr algn="ctr"/>
                      <a:r>
                        <a:rPr lang="en-GB" sz="2800" b="1" i="0" noProof="0" dirty="0">
                          <a:solidFill>
                            <a:schemeClr val="bg1"/>
                          </a:solidFill>
                        </a:rPr>
                        <a:t>PRO</a:t>
                      </a:r>
                    </a:p>
                  </a:txBody>
                  <a:tcPr>
                    <a:solidFill>
                      <a:srgbClr val="E08041"/>
                    </a:solidFill>
                  </a:tcPr>
                </a:tc>
                <a:tc>
                  <a:txBody>
                    <a:bodyPr/>
                    <a:lstStyle/>
                    <a:p>
                      <a:pPr algn="ctr"/>
                      <a:r>
                        <a:rPr lang="en-GB" sz="2800" b="1" i="0" noProof="0" dirty="0">
                          <a:solidFill>
                            <a:schemeClr val="bg1"/>
                          </a:solidFill>
                        </a:rPr>
                        <a:t>CONTRA</a:t>
                      </a:r>
                    </a:p>
                  </a:txBody>
                  <a:tcPr>
                    <a:solidFill>
                      <a:srgbClr val="E08041"/>
                    </a:solidFill>
                  </a:tcPr>
                </a:tc>
                <a:extLst>
                  <a:ext uri="{0D108BD9-81ED-4DB2-BD59-A6C34878D82A}">
                    <a16:rowId xmlns:a16="http://schemas.microsoft.com/office/drawing/2014/main" xmlns="" val="1521148936"/>
                  </a:ext>
                </a:extLst>
              </a:tr>
              <a:tr h="3397779">
                <a:tc>
                  <a:txBody>
                    <a:bodyPr/>
                    <a:lstStyle/>
                    <a:p>
                      <a:pPr marL="285750" indent="-285750">
                        <a:buFont typeface="Arial" panose="020B0604020202020204" pitchFamily="34" charset="0"/>
                        <a:buChar char="•"/>
                      </a:pPr>
                      <a:r>
                        <a:rPr lang="vi-VN" sz="2000" b="0" i="0" kern="1200" dirty="0">
                          <a:solidFill>
                            <a:schemeClr val="dk1"/>
                          </a:solidFill>
                          <a:latin typeface="+mn-lt"/>
                          <a:ea typeface="+mn-ea"/>
                          <a:cs typeface="+mn-cs"/>
                        </a:rPr>
                        <a:t>Fii propriul tău șef și ia toate deciziile cruciale pentru propriul succes </a:t>
                      </a:r>
                      <a:endParaRPr lang="en-US" sz="2000" b="0" i="0" kern="1200" dirty="0">
                        <a:solidFill>
                          <a:schemeClr val="dk1"/>
                        </a:solidFill>
                        <a:latin typeface="Calibri" pitchFamily="34" charset="0"/>
                        <a:ea typeface="+mn-ea"/>
                        <a:cs typeface="+mn-cs"/>
                      </a:endParaRPr>
                    </a:p>
                    <a:p>
                      <a:pPr marL="285750" indent="-285750">
                        <a:buFont typeface="Arial" panose="020B0604020202020204" pitchFamily="34" charset="0"/>
                        <a:buChar char="•"/>
                      </a:pPr>
                      <a:r>
                        <a:rPr lang="vi-VN" sz="2000" b="0" i="0" kern="1200" dirty="0">
                          <a:solidFill>
                            <a:schemeClr val="dk1"/>
                          </a:solidFill>
                          <a:latin typeface="+mn-lt"/>
                          <a:ea typeface="+mn-ea"/>
                          <a:cs typeface="+mn-cs"/>
                        </a:rPr>
                        <a:t>Ai putea câștiga mult mai mulți bani decât lucrul pentru altcineva </a:t>
                      </a:r>
                      <a:endParaRPr lang="en-US" sz="2000" b="0" i="0" kern="1200" dirty="0">
                        <a:solidFill>
                          <a:schemeClr val="dk1"/>
                        </a:solidFill>
                        <a:latin typeface="Calibri" pitchFamily="34" charset="0"/>
                        <a:ea typeface="+mn-ea"/>
                        <a:cs typeface="+mn-cs"/>
                      </a:endParaRPr>
                    </a:p>
                    <a:p>
                      <a:pPr marL="285750" indent="-285750">
                        <a:buFont typeface="Arial" panose="020B0604020202020204" pitchFamily="34" charset="0"/>
                        <a:buChar char="•"/>
                      </a:pPr>
                      <a:r>
                        <a:rPr lang="vi-VN" sz="2000" b="0" i="0" kern="1200" dirty="0">
                          <a:solidFill>
                            <a:schemeClr val="dk1"/>
                          </a:solidFill>
                          <a:latin typeface="+mn-lt"/>
                          <a:ea typeface="+mn-ea"/>
                          <a:cs typeface="+mn-cs"/>
                        </a:rPr>
                        <a:t>Colaborați direct cu clienții dvs. și vedeți de ce au nevoie în mod direct </a:t>
                      </a:r>
                      <a:endParaRPr lang="en-US" sz="2000" b="0" i="0" kern="1200" dirty="0">
                        <a:solidFill>
                          <a:schemeClr val="dk1"/>
                        </a:solidFill>
                        <a:latin typeface="Calibri" pitchFamily="34" charset="0"/>
                        <a:ea typeface="+mn-ea"/>
                        <a:cs typeface="+mn-cs"/>
                      </a:endParaRPr>
                    </a:p>
                    <a:p>
                      <a:pPr marL="285750" indent="-285750">
                        <a:buFont typeface="Arial" panose="020B0604020202020204" pitchFamily="34" charset="0"/>
                        <a:buChar char="•"/>
                      </a:pPr>
                      <a:r>
                        <a:rPr lang="vi-VN" sz="2000" b="0" i="0" kern="1200" dirty="0">
                          <a:solidFill>
                            <a:schemeClr val="dk1"/>
                          </a:solidFill>
                          <a:latin typeface="+mn-lt"/>
                          <a:ea typeface="+mn-ea"/>
                          <a:cs typeface="+mn-cs"/>
                        </a:rPr>
                        <a:t>Lucrați într-un domeniu sau zonă care vă place cu adevărat sau care vă obligă să excelați</a:t>
                      </a:r>
                      <a:r>
                        <a:rPr lang="vi-VN" sz="2400" b="0" i="0" kern="1200" dirty="0">
                          <a:solidFill>
                            <a:schemeClr val="dk1"/>
                          </a:solidFill>
                          <a:latin typeface="+mn-lt"/>
                          <a:ea typeface="+mn-ea"/>
                          <a:cs typeface="+mn-cs"/>
                        </a:rPr>
                        <a:t> </a:t>
                      </a:r>
                      <a:endParaRPr lang="en-US" sz="2400" dirty="0">
                        <a:latin typeface="Calibri" pitchFamily="34" charset="0"/>
                        <a:cs typeface="Arial" pitchFamily="34" charset="0"/>
                      </a:endParaRPr>
                    </a:p>
                    <a:p>
                      <a:endParaRPr lang="en-GB" sz="2500" noProof="0" dirty="0"/>
                    </a:p>
                  </a:txBody>
                  <a:tcPr>
                    <a:solidFill>
                      <a:schemeClr val="accent2">
                        <a:lumMod val="40000"/>
                        <a:lumOff val="60000"/>
                      </a:schemeClr>
                    </a:solidFill>
                  </a:tcPr>
                </a:tc>
                <a:tc>
                  <a:txBody>
                    <a:bodyPr/>
                    <a:lstStyle/>
                    <a:p>
                      <a:pPr marL="285750" indent="-285750">
                        <a:buFont typeface="Arial" panose="020B0604020202020204" pitchFamily="34" charset="0"/>
                        <a:buChar char="•"/>
                      </a:pPr>
                      <a:r>
                        <a:rPr lang="vi-VN" sz="2000" b="0" i="0" kern="1200" dirty="0">
                          <a:solidFill>
                            <a:schemeClr val="dk1"/>
                          </a:solidFill>
                          <a:latin typeface="+mn-lt"/>
                          <a:ea typeface="+mn-ea"/>
                          <a:cs typeface="+mn-cs"/>
                        </a:rPr>
                        <a:t>Probabil va trebui să lucrați ore lungi </a:t>
                      </a:r>
                      <a:endParaRPr lang="en-US" sz="2000" b="0" i="0" kern="1200" dirty="0">
                        <a:solidFill>
                          <a:schemeClr val="dk1"/>
                        </a:solidFill>
                        <a:latin typeface="Calibri" pitchFamily="34" charset="0"/>
                        <a:ea typeface="+mn-ea"/>
                        <a:cs typeface="+mn-cs"/>
                      </a:endParaRPr>
                    </a:p>
                    <a:p>
                      <a:pPr marL="285750" indent="-285750">
                        <a:buFont typeface="Arial" panose="020B0604020202020204" pitchFamily="34" charset="0"/>
                        <a:buChar char="•"/>
                      </a:pPr>
                      <a:r>
                        <a:rPr lang="vi-VN" sz="2000" b="0" i="0" kern="1200" dirty="0">
                          <a:solidFill>
                            <a:schemeClr val="dk1"/>
                          </a:solidFill>
                          <a:latin typeface="+mn-lt"/>
                          <a:ea typeface="+mn-ea"/>
                          <a:cs typeface="+mn-cs"/>
                        </a:rPr>
                        <a:t>Este posibil ca veniturile dvs. să nu fie constante; s-ar putea să apară momente în care să intre foarte puțin </a:t>
                      </a:r>
                      <a:endParaRPr lang="en-GB" sz="2000" noProof="0" dirty="0">
                        <a:latin typeface="Calibri" pitchFamily="34" charset="0"/>
                      </a:endParaRPr>
                    </a:p>
                  </a:txBody>
                  <a:tcPr>
                    <a:solidFill>
                      <a:schemeClr val="accent2">
                        <a:lumMod val="40000"/>
                        <a:lumOff val="60000"/>
                      </a:schemeClr>
                    </a:solidFill>
                  </a:tcPr>
                </a:tc>
                <a:extLst>
                  <a:ext uri="{0D108BD9-81ED-4DB2-BD59-A6C34878D82A}">
                    <a16:rowId xmlns:a16="http://schemas.microsoft.com/office/drawing/2014/main" xmlns="" val="653242165"/>
                  </a:ext>
                </a:extLst>
              </a:tr>
            </a:tbl>
          </a:graphicData>
        </a:graphic>
      </p:graphicFrame>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272428"/>
            <a:ext cx="1755570" cy="398758"/>
          </a:xfrm>
          <a:prstGeom prst="rect">
            <a:avLst/>
          </a:prstGeom>
        </p:spPr>
      </p:pic>
      <p:sp>
        <p:nvSpPr>
          <p:cNvPr id="17"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8" name="Immagin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20413818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461665"/>
          </a:xfrm>
          <a:prstGeom prst="rect">
            <a:avLst/>
          </a:prstGeom>
          <a:noFill/>
        </p:spPr>
        <p:txBody>
          <a:bodyPr wrap="square" rtlCol="0">
            <a:spAutoFit/>
          </a:bodyPr>
          <a:lstStyle/>
          <a:p>
            <a:pPr algn="just"/>
            <a:r>
              <a:rPr lang="vi-VN" sz="2400" b="1" dirty="0"/>
              <a:t>Pentru a recapitula: Listă de verificare pentru auto-verificare</a:t>
            </a:r>
            <a:endParaRPr lang="en-GB" sz="2400" b="1" u="sng" dirty="0">
              <a:cs typeface="Arial" panose="020B0604020202020204" pitchFamily="34" charset="0"/>
            </a:endParaRP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584775"/>
          </a:xfrm>
          <a:prstGeom prst="rect">
            <a:avLst/>
          </a:prstGeom>
          <a:noFill/>
        </p:spPr>
        <p:txBody>
          <a:bodyPr wrap="square" rtlCol="0">
            <a:spAutoFit/>
          </a:bodyPr>
          <a:lstStyle/>
          <a:p>
            <a:pPr algn="just"/>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46" y="111008"/>
            <a:ext cx="2246811" cy="628544"/>
          </a:xfrm>
          <a:prstGeom prst="rect">
            <a:avLst/>
          </a:prstGeom>
        </p:spPr>
      </p:pic>
      <p:graphicFrame>
        <p:nvGraphicFramePr>
          <p:cNvPr id="16" name="Tabelle 5">
            <a:extLst>
              <a:ext uri="{FF2B5EF4-FFF2-40B4-BE49-F238E27FC236}">
                <a16:creationId xmlns:a16="http://schemas.microsoft.com/office/drawing/2014/main" xmlns="" id="{9AD78A02-DB13-494E-9318-4205325E3BB8}"/>
              </a:ext>
            </a:extLst>
          </p:cNvPr>
          <p:cNvGraphicFramePr>
            <a:graphicFrameLocks noGrp="1"/>
          </p:cNvGraphicFramePr>
          <p:nvPr>
            <p:extLst>
              <p:ext uri="{D42A27DB-BD31-4B8C-83A1-F6EECF244321}">
                <p14:modId xmlns:p14="http://schemas.microsoft.com/office/powerpoint/2010/main" val="4206827909"/>
              </p:ext>
            </p:extLst>
          </p:nvPr>
        </p:nvGraphicFramePr>
        <p:xfrm>
          <a:off x="338314" y="1445641"/>
          <a:ext cx="11594607" cy="4545474"/>
        </p:xfrm>
        <a:graphic>
          <a:graphicData uri="http://schemas.openxmlformats.org/drawingml/2006/table">
            <a:tbl>
              <a:tblPr firstRow="1" bandRow="1">
                <a:tableStyleId>{21E4AEA4-8DFA-4A89-87EB-49C32662AFE0}</a:tableStyleId>
              </a:tblPr>
              <a:tblGrid>
                <a:gridCol w="3437788">
                  <a:extLst>
                    <a:ext uri="{9D8B030D-6E8A-4147-A177-3AD203B41FA5}">
                      <a16:colId xmlns:a16="http://schemas.microsoft.com/office/drawing/2014/main" xmlns="" val="2486591683"/>
                    </a:ext>
                  </a:extLst>
                </a:gridCol>
                <a:gridCol w="8156819">
                  <a:extLst>
                    <a:ext uri="{9D8B030D-6E8A-4147-A177-3AD203B41FA5}">
                      <a16:colId xmlns:a16="http://schemas.microsoft.com/office/drawing/2014/main" xmlns="" val="1011666794"/>
                    </a:ext>
                  </a:extLst>
                </a:gridCol>
              </a:tblGrid>
              <a:tr h="1111128">
                <a:tc>
                  <a:txBody>
                    <a:bodyPr/>
                    <a:lstStyle/>
                    <a:p>
                      <a:pPr marL="285750" indent="-285750" algn="l">
                        <a:lnSpc>
                          <a:spcPct val="115000"/>
                        </a:lnSpc>
                        <a:spcAft>
                          <a:spcPts val="1000"/>
                        </a:spcAft>
                        <a:buFont typeface="Arial" panose="020B0604020202020204" pitchFamily="34" charset="0"/>
                        <a:buChar char="•"/>
                      </a:pPr>
                      <a:r>
                        <a:rPr lang="it-IT" sz="1800" b="0" i="0" kern="1200" dirty="0">
                          <a:solidFill>
                            <a:schemeClr val="bg1"/>
                          </a:solidFill>
                          <a:latin typeface="+mn-lt"/>
                          <a:ea typeface="+mn-ea"/>
                          <a:cs typeface="+mn-cs"/>
                        </a:rPr>
                        <a:t>Care sunt cele cinci caracteristici ale comportamentului etic</a:t>
                      </a:r>
                      <a:r>
                        <a:rPr lang="es-ES" sz="1800" b="0" i="0" dirty="0">
                          <a:solidFill>
                            <a:schemeClr val="bg1"/>
                          </a:solidFill>
                          <a:effectLst/>
                          <a:latin typeface="+mn-lt"/>
                          <a:ea typeface="Calibri" panose="020F0502020204030204" pitchFamily="34" charset="0"/>
                          <a:cs typeface="Times New Roman" panose="02020603050405020304" pitchFamily="18" charset="0"/>
                        </a:rPr>
                        <a:t>?</a:t>
                      </a: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08041"/>
                    </a:solidFill>
                  </a:tcPr>
                </a:tc>
                <a:tc>
                  <a:txBody>
                    <a:bodyPr/>
                    <a:lstStyle/>
                    <a:p>
                      <a:endParaRPr lang="de-DE" sz="1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CECE8"/>
                    </a:solidFill>
                  </a:tcPr>
                </a:tc>
                <a:extLst>
                  <a:ext uri="{0D108BD9-81ED-4DB2-BD59-A6C34878D82A}">
                    <a16:rowId xmlns:a16="http://schemas.microsoft.com/office/drawing/2014/main" xmlns="" val="512524371"/>
                  </a:ext>
                </a:extLst>
              </a:tr>
              <a:tr h="1111128">
                <a:tc>
                  <a:txBody>
                    <a:bodyPr/>
                    <a:lstStyle/>
                    <a:p>
                      <a:pPr marL="285750" indent="-285750" algn="l">
                        <a:lnSpc>
                          <a:spcPct val="115000"/>
                        </a:lnSpc>
                        <a:spcAft>
                          <a:spcPts val="1000"/>
                        </a:spcAft>
                        <a:buFont typeface="Arial" panose="020B0604020202020204" pitchFamily="34" charset="0"/>
                        <a:buChar char="•"/>
                      </a:pPr>
                      <a:r>
                        <a:rPr lang="it-IT" sz="1800" b="0" i="0" kern="1200" dirty="0">
                          <a:solidFill>
                            <a:schemeClr val="bg1"/>
                          </a:solidFill>
                          <a:latin typeface="+mn-lt"/>
                          <a:ea typeface="+mn-ea"/>
                          <a:cs typeface="+mn-cs"/>
                        </a:rPr>
                        <a:t>Care trei factori influențează deciziile etice</a:t>
                      </a:r>
                      <a:r>
                        <a:rPr lang="es-ES" sz="1800" b="0" i="0" dirty="0">
                          <a:solidFill>
                            <a:schemeClr val="bg1"/>
                          </a:solidFill>
                          <a:effectLst/>
                          <a:latin typeface="+mn-lt"/>
                          <a:ea typeface="Calibri" panose="020F0502020204030204" pitchFamily="34" charset="0"/>
                          <a:cs typeface="Times New Roman" panose="02020603050405020304" pitchFamily="18" charset="0"/>
                        </a:rPr>
                        <a:t>?</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08041"/>
                    </a:solidFill>
                  </a:tcPr>
                </a:tc>
                <a:tc>
                  <a:txBody>
                    <a:bodyPr/>
                    <a:lstStyle/>
                    <a:p>
                      <a:endParaRPr lang="de-DE" sz="14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4171357012"/>
                  </a:ext>
                </a:extLst>
              </a:tr>
              <a:tr h="990961">
                <a:tc>
                  <a:txBody>
                    <a:bodyPr/>
                    <a:lstStyle/>
                    <a:p>
                      <a:pPr marL="285750" indent="-285750" algn="l">
                        <a:lnSpc>
                          <a:spcPct val="115000"/>
                        </a:lnSpc>
                        <a:spcAft>
                          <a:spcPts val="1000"/>
                        </a:spcAft>
                        <a:buFont typeface="Arial" panose="020B0604020202020204" pitchFamily="34" charset="0"/>
                        <a:buChar char="•"/>
                      </a:pPr>
                      <a:r>
                        <a:rPr lang="fr-FR" sz="1800" b="0" i="0" kern="1200" dirty="0">
                          <a:solidFill>
                            <a:schemeClr val="bg1"/>
                          </a:solidFill>
                          <a:latin typeface="+mn-lt"/>
                          <a:ea typeface="+mn-ea"/>
                          <a:cs typeface="+mn-cs"/>
                        </a:rPr>
                        <a:t>De ce </a:t>
                      </a:r>
                      <a:r>
                        <a:rPr lang="fr-FR" sz="1800" b="0" i="0" kern="1200" dirty="0" err="1">
                          <a:solidFill>
                            <a:schemeClr val="bg1"/>
                          </a:solidFill>
                          <a:latin typeface="+mn-lt"/>
                          <a:ea typeface="+mn-ea"/>
                          <a:cs typeface="+mn-cs"/>
                        </a:rPr>
                        <a:t>sunt</a:t>
                      </a:r>
                      <a:r>
                        <a:rPr lang="fr-FR" sz="1800" b="0" i="0" kern="1200" dirty="0">
                          <a:solidFill>
                            <a:schemeClr val="bg1"/>
                          </a:solidFill>
                          <a:latin typeface="+mn-lt"/>
                          <a:ea typeface="+mn-ea"/>
                          <a:cs typeface="+mn-cs"/>
                        </a:rPr>
                        <a:t> importante </a:t>
                      </a:r>
                      <a:r>
                        <a:rPr lang="fr-FR" sz="1800" b="0" i="0" kern="1200" dirty="0" err="1">
                          <a:solidFill>
                            <a:schemeClr val="bg1"/>
                          </a:solidFill>
                          <a:latin typeface="+mn-lt"/>
                          <a:ea typeface="+mn-ea"/>
                          <a:cs typeface="+mn-cs"/>
                        </a:rPr>
                        <a:t>deciziile</a:t>
                      </a:r>
                      <a:r>
                        <a:rPr lang="fr-FR" sz="1800" b="0" i="0" kern="1200" dirty="0">
                          <a:solidFill>
                            <a:schemeClr val="bg1"/>
                          </a:solidFill>
                          <a:latin typeface="+mn-lt"/>
                          <a:ea typeface="+mn-ea"/>
                          <a:cs typeface="+mn-cs"/>
                        </a:rPr>
                        <a:t> </a:t>
                      </a:r>
                      <a:r>
                        <a:rPr lang="fr-FR" sz="1800" b="0" i="0" kern="1200" dirty="0" err="1">
                          <a:solidFill>
                            <a:schemeClr val="bg1"/>
                          </a:solidFill>
                          <a:latin typeface="+mn-lt"/>
                          <a:ea typeface="+mn-ea"/>
                          <a:cs typeface="+mn-cs"/>
                        </a:rPr>
                        <a:t>etice</a:t>
                      </a:r>
                      <a:r>
                        <a:rPr lang="es-ES" sz="1800" b="0" i="0" dirty="0">
                          <a:solidFill>
                            <a:schemeClr val="bg1"/>
                          </a:solidFill>
                          <a:effectLst/>
                          <a:latin typeface="+mn-lt"/>
                          <a:ea typeface="Calibri" panose="020F0502020204030204" pitchFamily="34" charset="0"/>
                          <a:cs typeface="Times New Roman" panose="02020603050405020304" pitchFamily="18" charset="0"/>
                        </a:rPr>
                        <a:t>?</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08041"/>
                    </a:solidFill>
                  </a:tcPr>
                </a:tc>
                <a:tc>
                  <a:txBody>
                    <a:bodyPr/>
                    <a:lstStyle/>
                    <a:p>
                      <a:endParaRPr lang="de-DE" sz="1400" dirty="0"/>
                    </a:p>
                    <a:p>
                      <a:endParaRPr lang="de-DE"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133510732"/>
                  </a:ext>
                </a:extLst>
              </a:tr>
              <a:tr h="1332257">
                <a:tc>
                  <a:txBody>
                    <a:bodyPr/>
                    <a:lstStyle/>
                    <a:p>
                      <a:pPr marL="285750" indent="-285750" algn="l">
                        <a:lnSpc>
                          <a:spcPct val="115000"/>
                        </a:lnSpc>
                        <a:spcAft>
                          <a:spcPts val="1000"/>
                        </a:spcAft>
                        <a:buFont typeface="Arial" panose="020B0604020202020204" pitchFamily="34" charset="0"/>
                        <a:buChar char="•"/>
                      </a:pPr>
                      <a:r>
                        <a:rPr lang="vi-VN" sz="1800" b="0" i="0" kern="1200" dirty="0">
                          <a:solidFill>
                            <a:schemeClr val="bg1"/>
                          </a:solidFill>
                          <a:latin typeface="+mn-lt"/>
                          <a:ea typeface="+mn-ea"/>
                          <a:cs typeface="+mn-cs"/>
                        </a:rPr>
                        <a:t>Enumerați cele cinci abordări ale luării deciziilor etice </a:t>
                      </a:r>
                      <a:r>
                        <a:rPr lang="en-GB" sz="1800" b="0" i="0" dirty="0">
                          <a:solidFill>
                            <a:schemeClr val="bg1"/>
                          </a:solidFill>
                          <a:effectLst/>
                          <a:latin typeface="+mn-lt"/>
                          <a:ea typeface="Calibri" panose="020F0502020204030204" pitchFamily="34" charset="0"/>
                          <a:cs typeface="Times New Roman" panose="02020603050405020304" pitchFamily="18" charset="0"/>
                        </a:rPr>
                        <a:t>!</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08041"/>
                    </a:solidFill>
                  </a:tcPr>
                </a:tc>
                <a:tc>
                  <a:txBody>
                    <a:bodyPr/>
                    <a:lstStyle/>
                    <a:p>
                      <a:endParaRPr lang="de-DE"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238832448"/>
                  </a:ext>
                </a:extLst>
              </a:tr>
            </a:tbl>
          </a:graphicData>
        </a:graphic>
      </p:graphicFrame>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272428"/>
            <a:ext cx="1755570" cy="398758"/>
          </a:xfrm>
          <a:prstGeom prst="rect">
            <a:avLst/>
          </a:prstGeom>
        </p:spPr>
      </p:pic>
      <p:sp>
        <p:nvSpPr>
          <p:cNvPr id="18"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9" name="Immagin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19625515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461665"/>
          </a:xfrm>
          <a:prstGeom prst="rect">
            <a:avLst/>
          </a:prstGeom>
          <a:noFill/>
        </p:spPr>
        <p:txBody>
          <a:bodyPr wrap="square" rtlCol="0">
            <a:spAutoFit/>
          </a:bodyPr>
          <a:lstStyle/>
          <a:p>
            <a:pPr algn="just"/>
            <a:r>
              <a:rPr lang="vi-VN" sz="2400" b="1" dirty="0"/>
              <a:t>Pentru a recapitula: Listă de verificare pentru auto-verificare</a:t>
            </a:r>
            <a:endParaRPr lang="en-GB" sz="2400" b="1" u="sng" dirty="0">
              <a:cs typeface="Arial" panose="020B0604020202020204" pitchFamily="34" charset="0"/>
            </a:endParaRP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584775"/>
          </a:xfrm>
          <a:prstGeom prst="rect">
            <a:avLst/>
          </a:prstGeom>
          <a:noFill/>
        </p:spPr>
        <p:txBody>
          <a:bodyPr wrap="square" rtlCol="0">
            <a:spAutoFit/>
          </a:bodyPr>
          <a:lstStyle/>
          <a:p>
            <a:pPr algn="just"/>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46" y="111008"/>
            <a:ext cx="2246811" cy="628544"/>
          </a:xfrm>
          <a:prstGeom prst="rect">
            <a:avLst/>
          </a:prstGeom>
        </p:spPr>
      </p:pic>
      <p:graphicFrame>
        <p:nvGraphicFramePr>
          <p:cNvPr id="16" name="Tabelle 5">
            <a:extLst>
              <a:ext uri="{FF2B5EF4-FFF2-40B4-BE49-F238E27FC236}">
                <a16:creationId xmlns:a16="http://schemas.microsoft.com/office/drawing/2014/main" xmlns="" id="{9AD78A02-DB13-494E-9318-4205325E3BB8}"/>
              </a:ext>
            </a:extLst>
          </p:cNvPr>
          <p:cNvGraphicFramePr>
            <a:graphicFrameLocks noGrp="1"/>
          </p:cNvGraphicFramePr>
          <p:nvPr>
            <p:extLst>
              <p:ext uri="{D42A27DB-BD31-4B8C-83A1-F6EECF244321}">
                <p14:modId xmlns:p14="http://schemas.microsoft.com/office/powerpoint/2010/main" val="3724852159"/>
              </p:ext>
            </p:extLst>
          </p:nvPr>
        </p:nvGraphicFramePr>
        <p:xfrm>
          <a:off x="298696" y="1803590"/>
          <a:ext cx="11594607" cy="3213217"/>
        </p:xfrm>
        <a:graphic>
          <a:graphicData uri="http://schemas.openxmlformats.org/drawingml/2006/table">
            <a:tbl>
              <a:tblPr firstRow="1" bandRow="1">
                <a:tableStyleId>{21E4AEA4-8DFA-4A89-87EB-49C32662AFE0}</a:tableStyleId>
              </a:tblPr>
              <a:tblGrid>
                <a:gridCol w="3437788">
                  <a:extLst>
                    <a:ext uri="{9D8B030D-6E8A-4147-A177-3AD203B41FA5}">
                      <a16:colId xmlns:a16="http://schemas.microsoft.com/office/drawing/2014/main" xmlns="" val="2486591683"/>
                    </a:ext>
                  </a:extLst>
                </a:gridCol>
                <a:gridCol w="8156819">
                  <a:extLst>
                    <a:ext uri="{9D8B030D-6E8A-4147-A177-3AD203B41FA5}">
                      <a16:colId xmlns:a16="http://schemas.microsoft.com/office/drawing/2014/main" xmlns="" val="1011666794"/>
                    </a:ext>
                  </a:extLst>
                </a:gridCol>
              </a:tblGrid>
              <a:tr h="1111128">
                <a:tc>
                  <a:txBody>
                    <a:bodyPr/>
                    <a:lstStyle/>
                    <a:p>
                      <a:pPr marL="285750" indent="-285750" algn="l">
                        <a:lnSpc>
                          <a:spcPct val="115000"/>
                        </a:lnSpc>
                        <a:spcAft>
                          <a:spcPts val="1000"/>
                        </a:spcAft>
                        <a:buFont typeface="Arial" panose="020B0604020202020204" pitchFamily="34" charset="0"/>
                        <a:buChar char="•"/>
                      </a:pPr>
                      <a:r>
                        <a:rPr lang="vi-VN" sz="1800" b="0" i="0" kern="1200" dirty="0">
                          <a:solidFill>
                            <a:schemeClr val="lt1"/>
                          </a:solidFill>
                          <a:latin typeface="+mn-lt"/>
                          <a:ea typeface="+mn-ea"/>
                          <a:cs typeface="+mn-cs"/>
                        </a:rPr>
                        <a:t>Enumerați patru exemple de comportament ecologic care beneficiază o comunitate </a:t>
                      </a:r>
                      <a:r>
                        <a:rPr lang="en-GB" sz="1800" b="0" i="0" dirty="0">
                          <a:solidFill>
                            <a:schemeClr val="bg1"/>
                          </a:solidFill>
                          <a:effectLst/>
                          <a:latin typeface="+mn-lt"/>
                          <a:ea typeface="Calibri" panose="020F0502020204030204" pitchFamily="34" charset="0"/>
                          <a:cs typeface="Times New Roman" panose="02020603050405020304" pitchFamily="18" charset="0"/>
                        </a:rPr>
                        <a:t>!</a:t>
                      </a: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08041"/>
                    </a:solidFill>
                  </a:tcPr>
                </a:tc>
                <a:tc>
                  <a:txBody>
                    <a:bodyPr/>
                    <a:lstStyle/>
                    <a:p>
                      <a:endParaRPr lang="de-DE" sz="1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CECE8"/>
                    </a:solidFill>
                  </a:tcPr>
                </a:tc>
                <a:extLst>
                  <a:ext uri="{0D108BD9-81ED-4DB2-BD59-A6C34878D82A}">
                    <a16:rowId xmlns:a16="http://schemas.microsoft.com/office/drawing/2014/main" xmlns="" val="512524371"/>
                  </a:ext>
                </a:extLst>
              </a:tr>
              <a:tr h="1111128">
                <a:tc>
                  <a:txBody>
                    <a:bodyPr/>
                    <a:lstStyle/>
                    <a:p>
                      <a:pPr marL="285750" indent="-285750" algn="l">
                        <a:lnSpc>
                          <a:spcPct val="115000"/>
                        </a:lnSpc>
                        <a:spcAft>
                          <a:spcPts val="1000"/>
                        </a:spcAft>
                        <a:buFont typeface="Arial" panose="020B0604020202020204" pitchFamily="34" charset="0"/>
                        <a:buChar char="•"/>
                      </a:pPr>
                      <a:r>
                        <a:rPr lang="it-IT" sz="1800" b="0" i="0" kern="1200" dirty="0">
                          <a:solidFill>
                            <a:schemeClr val="bg1"/>
                          </a:solidFill>
                          <a:latin typeface="+mn-lt"/>
                          <a:ea typeface="+mn-ea"/>
                          <a:cs typeface="+mn-cs"/>
                        </a:rPr>
                        <a:t>Numiți trei obiective principale ale durabilității </a:t>
                      </a:r>
                      <a:r>
                        <a:rPr lang="en-GB" sz="1800" b="0" i="0" dirty="0">
                          <a:solidFill>
                            <a:schemeClr val="bg1"/>
                          </a:solidFill>
                          <a:effectLst/>
                          <a:latin typeface="+mn-lt"/>
                          <a:ea typeface="Calibri" panose="020F0502020204030204" pitchFamily="34" charset="0"/>
                          <a:cs typeface="Times New Roman" panose="02020603050405020304" pitchFamily="18" charset="0"/>
                        </a:rPr>
                        <a:t>!</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08041"/>
                    </a:solidFill>
                  </a:tcPr>
                </a:tc>
                <a:tc>
                  <a:txBody>
                    <a:bodyPr/>
                    <a:lstStyle/>
                    <a:p>
                      <a:endParaRPr lang="de-DE" sz="14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4171357012"/>
                  </a:ext>
                </a:extLst>
              </a:tr>
              <a:tr h="990961">
                <a:tc>
                  <a:txBody>
                    <a:bodyPr/>
                    <a:lstStyle/>
                    <a:p>
                      <a:pPr marL="285750" indent="-285750" algn="l">
                        <a:lnSpc>
                          <a:spcPct val="115000"/>
                        </a:lnSpc>
                        <a:spcAft>
                          <a:spcPts val="1000"/>
                        </a:spcAft>
                        <a:buFont typeface="Arial" panose="020B0604020202020204" pitchFamily="34" charset="0"/>
                        <a:buChar char="•"/>
                      </a:pPr>
                      <a:r>
                        <a:rPr lang="vi-VN" sz="1800" b="0" i="0" kern="1200" dirty="0">
                          <a:solidFill>
                            <a:schemeClr val="bg1"/>
                          </a:solidFill>
                          <a:latin typeface="+mn-lt"/>
                          <a:ea typeface="+mn-ea"/>
                          <a:cs typeface="+mn-cs"/>
                        </a:rPr>
                        <a:t>Care sunt cele trei domenii de bază ale sustenabilității </a:t>
                      </a:r>
                      <a:r>
                        <a:rPr lang="en-GB" sz="1800" b="0" i="0" dirty="0">
                          <a:solidFill>
                            <a:schemeClr val="bg1"/>
                          </a:solidFill>
                          <a:effectLst/>
                          <a:latin typeface="+mn-lt"/>
                          <a:ea typeface="Calibri" panose="020F0502020204030204" pitchFamily="34" charset="0"/>
                          <a:cs typeface="Times New Roman" panose="02020603050405020304" pitchFamily="18" charset="0"/>
                        </a:rPr>
                        <a:t>?</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08041"/>
                    </a:solidFill>
                  </a:tcPr>
                </a:tc>
                <a:tc>
                  <a:txBody>
                    <a:bodyPr/>
                    <a:lstStyle/>
                    <a:p>
                      <a:endParaRPr lang="de-DE" sz="1400" dirty="0"/>
                    </a:p>
                    <a:p>
                      <a:endParaRPr lang="de-DE"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133510732"/>
                  </a:ext>
                </a:extLst>
              </a:tr>
            </a:tbl>
          </a:graphicData>
        </a:graphic>
      </p:graphicFrame>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272428"/>
            <a:ext cx="1755570" cy="398758"/>
          </a:xfrm>
          <a:prstGeom prst="rect">
            <a:avLst/>
          </a:prstGeom>
        </p:spPr>
      </p:pic>
      <p:sp>
        <p:nvSpPr>
          <p:cNvPr id="18"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9" name="Immagin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1168006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fr-FR" sz="4800" b="1" dirty="0" err="1"/>
              <a:t>Decizii</a:t>
            </a:r>
            <a:r>
              <a:rPr lang="fr-FR" sz="4800" b="1" dirty="0"/>
              <a:t> </a:t>
            </a:r>
            <a:r>
              <a:rPr lang="fr-FR" sz="4800" b="1" dirty="0" err="1"/>
              <a:t>etice</a:t>
            </a:r>
            <a:r>
              <a:rPr lang="fr-FR" sz="4800" b="1" dirty="0"/>
              <a:t>: de ce </a:t>
            </a:r>
            <a:r>
              <a:rPr lang="fr-FR" sz="4800" b="1" dirty="0" err="1"/>
              <a:t>contează</a:t>
            </a:r>
            <a:r>
              <a:rPr lang="en-GB" sz="4800" b="1" dirty="0"/>
              <a:t>?</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5139869"/>
          </a:xfrm>
          <a:prstGeom prst="rect">
            <a:avLst/>
          </a:prstGeom>
          <a:noFill/>
        </p:spPr>
        <p:txBody>
          <a:bodyPr wrap="square" rtlCol="0">
            <a:spAutoFit/>
          </a:bodyPr>
          <a:lstStyle/>
          <a:p>
            <a:pPr marL="285750" indent="-285750" algn="just">
              <a:buFont typeface="Arial" panose="020B0604020202020204" pitchFamily="34" charset="0"/>
              <a:buChar char="•"/>
            </a:pPr>
            <a:r>
              <a:rPr lang="en-GB" sz="3600" dirty="0">
                <a:cs typeface="Arial" panose="020B0604020202020204" pitchFamily="34" charset="0"/>
              </a:rPr>
              <a:t>Digitalizarea si cresterea companiilor devin din ce in ce mai rapide</a:t>
            </a:r>
            <a:r>
              <a:rPr lang="en-GB" sz="3200" dirty="0">
                <a:cs typeface="Arial" panose="020B0604020202020204" pitchFamily="34" charset="0"/>
              </a:rPr>
              <a:t> </a:t>
            </a:r>
          </a:p>
          <a:p>
            <a:pPr marL="893763" indent="-271463" algn="just"/>
            <a:r>
              <a:rPr lang="en-GB" sz="3200" dirty="0">
                <a:cs typeface="Arial" panose="020B0604020202020204" pitchFamily="34" charset="0"/>
                <a:sym typeface="Wingdings" panose="05000000000000000000" pitchFamily="2" charset="2"/>
              </a:rPr>
              <a:t> 			</a:t>
            </a:r>
            <a:r>
              <a:rPr lang="vi-VN" sz="3200" dirty="0"/>
              <a:t> Această tendință vine cu </a:t>
            </a:r>
            <a:r>
              <a:rPr lang="vi-VN" sz="3200" b="1" dirty="0"/>
              <a:t>provocări etice</a:t>
            </a:r>
            <a:r>
              <a:rPr lang="vi-VN" sz="3200" dirty="0"/>
              <a:t> pentru societate, deoarece companiile își aduc inovația / produsele / ideile către diferite părți fără a lua în considerare implicațiile depline ale afacerii lor</a:t>
            </a:r>
            <a:endParaRPr lang="en-GB" sz="3200" dirty="0">
              <a:cs typeface="Arial" panose="020B0604020202020204" pitchFamily="34" charset="0"/>
            </a:endParaRPr>
          </a:p>
          <a:p>
            <a:pPr algn="just"/>
            <a:endParaRPr lang="en-GB" sz="3200" dirty="0">
              <a:cs typeface="Arial" panose="020B0604020202020204" pitchFamily="34" charset="0"/>
            </a:endParaRPr>
          </a:p>
          <a:p>
            <a:pPr marL="285750" indent="-285750" algn="just">
              <a:buFont typeface="Arial" panose="020B0604020202020204" pitchFamily="34" charset="0"/>
              <a:buChar char="•"/>
            </a:pPr>
            <a:r>
              <a:rPr lang="ro-RO" sz="3200" dirty="0"/>
              <a:t>Antreprenorii </a:t>
            </a:r>
            <a:r>
              <a:rPr lang="ro-RO" sz="3200" b="1" dirty="0"/>
              <a:t>nu sunt conștienți</a:t>
            </a:r>
            <a:r>
              <a:rPr lang="ro-RO" sz="3200" dirty="0"/>
              <a:t> de consecințele etice ale deciziilor lor</a:t>
            </a:r>
            <a:endParaRPr lang="en-GB" sz="3200" dirty="0">
              <a:cs typeface="Arial" panose="020B0604020202020204" pitchFamily="34" charset="0"/>
            </a:endParaRPr>
          </a:p>
          <a:p>
            <a:pPr algn="just"/>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49A89427-A216-4E5E-9DB6-EAABEA560A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79056" y="2518113"/>
            <a:ext cx="508494" cy="423865"/>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272428"/>
            <a:ext cx="1755570" cy="398758"/>
          </a:xfrm>
          <a:prstGeom prst="rect">
            <a:avLst/>
          </a:prstGeom>
        </p:spPr>
      </p:pic>
      <p:sp>
        <p:nvSpPr>
          <p:cNvPr id="17"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1819237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fr-FR" sz="4800" b="1" dirty="0" err="1"/>
              <a:t>Decizii</a:t>
            </a:r>
            <a:r>
              <a:rPr lang="fr-FR" sz="4800" b="1" dirty="0"/>
              <a:t> </a:t>
            </a:r>
            <a:r>
              <a:rPr lang="fr-FR" sz="4800" b="1" dirty="0" err="1"/>
              <a:t>etice</a:t>
            </a:r>
            <a:r>
              <a:rPr lang="fr-FR" sz="4800" b="1" dirty="0"/>
              <a:t>: de ce </a:t>
            </a:r>
            <a:r>
              <a:rPr lang="fr-FR" sz="4800" b="1" dirty="0" err="1"/>
              <a:t>contează</a:t>
            </a:r>
            <a:r>
              <a:rPr lang="en-GB" sz="4800" b="1" dirty="0"/>
              <a:t>?</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2369880"/>
          </a:xfrm>
          <a:prstGeom prst="rect">
            <a:avLst/>
          </a:prstGeom>
          <a:noFill/>
        </p:spPr>
        <p:txBody>
          <a:bodyPr wrap="square" rtlCol="0">
            <a:spAutoFit/>
          </a:bodyPr>
          <a:lstStyle/>
          <a:p>
            <a:pPr marL="285750" indent="-285750" algn="just">
              <a:buFont typeface="Arial" panose="020B0604020202020204" pitchFamily="34" charset="0"/>
              <a:buChar char="•"/>
            </a:pPr>
            <a:r>
              <a:rPr lang="vi-VN" sz="2800" dirty="0"/>
              <a:t>În majoritatea cazurilor, antreprenorul folosește o </a:t>
            </a:r>
            <a:r>
              <a:rPr lang="vi-VN" sz="2800" b="1" dirty="0"/>
              <a:t>abordare nestructurată</a:t>
            </a:r>
            <a:r>
              <a:rPr lang="vi-VN" sz="2800" dirty="0"/>
              <a:t> pentru a rezolva dileme etice, cu instincte sau „bun simț” ca factori principali pentru luarea deciziilor.</a:t>
            </a:r>
            <a:r>
              <a:rPr lang="en-GB" sz="2800" dirty="0">
                <a:cs typeface="Arial" panose="020B0604020202020204" pitchFamily="34" charset="0"/>
              </a:rPr>
              <a:t> </a:t>
            </a:r>
          </a:p>
          <a:p>
            <a:pPr marL="893763" indent="-271463" algn="just"/>
            <a:r>
              <a:rPr lang="en-GB" sz="3200" dirty="0">
                <a:cs typeface="Arial" panose="020B0604020202020204" pitchFamily="34" charset="0"/>
                <a:sym typeface="Wingdings" panose="05000000000000000000" pitchFamily="2" charset="2"/>
              </a:rPr>
              <a:t>			</a:t>
            </a:r>
            <a:r>
              <a:rPr lang="vi-VN" sz="3200" dirty="0"/>
              <a:t> </a:t>
            </a:r>
            <a:r>
              <a:rPr lang="vi-VN" sz="2800" dirty="0"/>
              <a:t>Antreprenorii s-au concentrat pe </a:t>
            </a:r>
            <a:r>
              <a:rPr lang="vi-VN" sz="2800" b="1" dirty="0"/>
              <a:t>supraviețuirea </a:t>
            </a:r>
            <a:r>
              <a:rPr lang="en-US" sz="2800" b="1" dirty="0"/>
              <a:t>				</a:t>
            </a:r>
            <a:r>
              <a:rPr lang="vi-VN" sz="2800" b="1" dirty="0"/>
              <a:t>companiei</a:t>
            </a:r>
            <a:r>
              <a:rPr lang="vi-VN" sz="2800" dirty="0"/>
              <a:t>, fără a lua în considerare alte părți</a:t>
            </a:r>
            <a:endParaRPr lang="en-GB" sz="2800" b="1"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46" y="111008"/>
            <a:ext cx="2246811" cy="628544"/>
          </a:xfrm>
          <a:prstGeom prst="rect">
            <a:avLst/>
          </a:prstGeom>
        </p:spPr>
      </p:pic>
      <p:sp>
        <p:nvSpPr>
          <p:cNvPr id="8" name="Textfeld 11">
            <a:extLst>
              <a:ext uri="{FF2B5EF4-FFF2-40B4-BE49-F238E27FC236}">
                <a16:creationId xmlns:a16="http://schemas.microsoft.com/office/drawing/2014/main" xmlns="" id="{9ABD6B21-DDE4-4ED2-AFCD-9F502EE09B50}"/>
              </a:ext>
            </a:extLst>
          </p:cNvPr>
          <p:cNvSpPr txBox="1"/>
          <p:nvPr/>
        </p:nvSpPr>
        <p:spPr>
          <a:xfrm>
            <a:off x="905847" y="4696124"/>
            <a:ext cx="10380306" cy="830997"/>
          </a:xfrm>
          <a:prstGeom prst="rect">
            <a:avLst/>
          </a:prstGeom>
          <a:solidFill>
            <a:srgbClr val="E08041">
              <a:alpha val="20000"/>
            </a:srgbClr>
          </a:solidFill>
          <a:ln>
            <a:solidFill>
              <a:srgbClr val="E08041"/>
            </a:solidFill>
          </a:ln>
          <a:scene3d>
            <a:camera prst="orthographicFront"/>
            <a:lightRig rig="threePt" dir="t"/>
          </a:scene3d>
          <a:sp3d>
            <a:bevelT/>
          </a:sp3d>
        </p:spPr>
        <p:txBody>
          <a:bodyPr wrap="square">
            <a:spAutoFit/>
          </a:bodyPr>
          <a:lstStyle/>
          <a:p>
            <a:pPr algn="ctr"/>
            <a:r>
              <a:rPr lang="vi-VN" sz="2400" dirty="0"/>
              <a:t>Decizia etică duce la implicarea tuturor părților interesate într-o afacere și la necesitatea lor de a fi ascultate și luate în considerare de către companii </a:t>
            </a:r>
            <a:endParaRPr lang="en-GB" sz="2200" b="1" dirty="0">
              <a:solidFill>
                <a:schemeClr val="accent2">
                  <a:lumMod val="75000"/>
                </a:schemeClr>
              </a:solidFill>
              <a:cs typeface="Arial" panose="020B0604020202020204" pitchFamily="34" charset="0"/>
            </a:endParaRPr>
          </a:p>
        </p:txBody>
      </p:sp>
      <p:sp>
        <p:nvSpPr>
          <p:cNvPr id="9" name="Textfeld 1">
            <a:extLst>
              <a:ext uri="{FF2B5EF4-FFF2-40B4-BE49-F238E27FC236}">
                <a16:creationId xmlns:a16="http://schemas.microsoft.com/office/drawing/2014/main" xmlns="" id="{7CD64E42-A26B-416B-8B6E-46F4F753BF3B}"/>
              </a:ext>
            </a:extLst>
          </p:cNvPr>
          <p:cNvSpPr txBox="1"/>
          <p:nvPr/>
        </p:nvSpPr>
        <p:spPr>
          <a:xfrm>
            <a:off x="1316704" y="5655099"/>
            <a:ext cx="9571654" cy="461665"/>
          </a:xfrm>
          <a:prstGeom prst="rect">
            <a:avLst/>
          </a:prstGeom>
          <a:noFill/>
        </p:spPr>
        <p:txBody>
          <a:bodyPr wrap="square">
            <a:spAutoFit/>
          </a:bodyPr>
          <a:lstStyle/>
          <a:p>
            <a:pPr algn="r"/>
            <a:r>
              <a:rPr lang="es-ES" sz="1200" dirty="0">
                <a:effectLst/>
                <a:ea typeface="Calibri" panose="020F0502020204030204" pitchFamily="34" charset="0"/>
              </a:rPr>
              <a:t>Source: Velasquez, M., Andre C., Shanks, T., S.J., Meyer M. (2015). Thinking Ethically, Santa Clara: publicised through Markkula Center for Applied Science at Santa Clara University, via https://www.scu.edu/ethics/ethics-resources/ethical-decision-making/thinking-ethically/, access: 28.10.2020</a:t>
            </a:r>
            <a:endParaRPr lang="de-DE" sz="1200" dirty="0"/>
          </a:p>
        </p:txBody>
      </p:sp>
      <p:pic>
        <p:nvPicPr>
          <p:cNvPr id="2" name="Immagine 1">
            <a:extLst>
              <a:ext uri="{FF2B5EF4-FFF2-40B4-BE49-F238E27FC236}">
                <a16:creationId xmlns:a16="http://schemas.microsoft.com/office/drawing/2014/main" xmlns="" id="{84F1BF63-C87D-4374-B5E4-5281E99CF3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96842" y="3016766"/>
            <a:ext cx="512108" cy="426757"/>
          </a:xfrm>
          <a:prstGeom prst="rect">
            <a:avLst/>
          </a:prstGeom>
        </p:spPr>
      </p:pic>
      <p:sp>
        <p:nvSpPr>
          <p:cNvPr id="16"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272428"/>
            <a:ext cx="1755570" cy="398758"/>
          </a:xfrm>
          <a:prstGeom prst="rect">
            <a:avLst/>
          </a:prstGeom>
        </p:spPr>
      </p:pic>
      <p:sp>
        <p:nvSpPr>
          <p:cNvPr id="18"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9" name="Immagin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1017833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Norme si valori</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1384995"/>
          </a:xfrm>
          <a:prstGeom prst="rect">
            <a:avLst/>
          </a:prstGeom>
          <a:noFill/>
        </p:spPr>
        <p:txBody>
          <a:bodyPr wrap="square" rtlCol="0">
            <a:spAutoFit/>
          </a:bodyPr>
          <a:lstStyle/>
          <a:p>
            <a:pPr algn="just"/>
            <a:r>
              <a:rPr lang="vi-VN" sz="2800" dirty="0"/>
              <a:t>Normele și valorile ar trebui să ghideze luarea deciziilor etice. Decidentul trebuie să ia întotdeauna în considerare impactul său asupra tuturor părților implicate și influențat de decizie</a:t>
            </a:r>
            <a:r>
              <a:rPr lang="en-US" sz="2800" dirty="0">
                <a:cs typeface="Arial" panose="020B0604020202020204" pitchFamily="34" charset="0"/>
              </a:rPr>
              <a:t>.</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846" y="111008"/>
            <a:ext cx="2246811" cy="628544"/>
          </a:xfrm>
          <a:prstGeom prst="rect">
            <a:avLst/>
          </a:prstGeom>
        </p:spPr>
      </p:pic>
      <p:graphicFrame>
        <p:nvGraphicFramePr>
          <p:cNvPr id="8" name="Diagramm 3">
            <a:extLst>
              <a:ext uri="{FF2B5EF4-FFF2-40B4-BE49-F238E27FC236}">
                <a16:creationId xmlns:a16="http://schemas.microsoft.com/office/drawing/2014/main" xmlns="" id="{971B7E9C-B7EB-4E79-88A1-4422534E0C2F}"/>
              </a:ext>
            </a:extLst>
          </p:cNvPr>
          <p:cNvGraphicFramePr/>
          <p:nvPr>
            <p:extLst>
              <p:ext uri="{D42A27DB-BD31-4B8C-83A1-F6EECF244321}">
                <p14:modId xmlns:p14="http://schemas.microsoft.com/office/powerpoint/2010/main" val="3422789831"/>
              </p:ext>
            </p:extLst>
          </p:nvPr>
        </p:nvGraphicFramePr>
        <p:xfrm>
          <a:off x="814976" y="2972445"/>
          <a:ext cx="10650192" cy="26811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feld 1">
            <a:extLst>
              <a:ext uri="{FF2B5EF4-FFF2-40B4-BE49-F238E27FC236}">
                <a16:creationId xmlns:a16="http://schemas.microsoft.com/office/drawing/2014/main" xmlns="" id="{CC0C62B8-78EF-4AB9-B161-BC74E01BA70B}"/>
              </a:ext>
            </a:extLst>
          </p:cNvPr>
          <p:cNvSpPr txBox="1"/>
          <p:nvPr/>
        </p:nvSpPr>
        <p:spPr>
          <a:xfrm>
            <a:off x="951328" y="5777182"/>
            <a:ext cx="10377487" cy="461665"/>
          </a:xfrm>
          <a:prstGeom prst="rect">
            <a:avLst/>
          </a:prstGeom>
          <a:noFill/>
        </p:spPr>
        <p:txBody>
          <a:bodyPr wrap="square">
            <a:spAutoFit/>
          </a:bodyPr>
          <a:lstStyle/>
          <a:p>
            <a:pPr algn="r"/>
            <a:r>
              <a:rPr lang="es-ES" sz="1200" dirty="0">
                <a:effectLst/>
                <a:ea typeface="Calibri" panose="020F0502020204030204" pitchFamily="34" charset="0"/>
              </a:rPr>
              <a:t>Source: Velasquez, M., Andre C., Shanks, T., S.J., Meyer M. (2015). Thinking Ethically, Santa Clara: publicised through Markkula Center for Applied Science at Santa Clara University, via https://www.scu.edu/ethics/ethics-resources/ethical-decision-making/thinking-ethically/, access: 28.10.2020</a:t>
            </a:r>
            <a:endParaRPr lang="de-DE" sz="1200" dirty="0"/>
          </a:p>
        </p:txBody>
      </p:sp>
      <p:sp>
        <p:nvSpPr>
          <p:cNvPr id="16"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9" cstate="print"/>
          <a:stretch>
            <a:fillRect/>
          </a:stretch>
        </p:blipFill>
        <p:spPr>
          <a:xfrm>
            <a:off x="71846" y="6272428"/>
            <a:ext cx="1755570" cy="398758"/>
          </a:xfrm>
          <a:prstGeom prst="rect">
            <a:avLst/>
          </a:prstGeom>
        </p:spPr>
      </p:pic>
      <p:sp>
        <p:nvSpPr>
          <p:cNvPr id="18"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9" name="Immagin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2809867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vi-VN" sz="4400" b="1" dirty="0"/>
              <a:t>O abordare utilitară</a:t>
            </a:r>
            <a:r>
              <a:rPr lang="vi-VN" sz="4800" dirty="0"/>
              <a:t> </a:t>
            </a:r>
            <a:endParaRPr lang="en-GB" sz="4800" b="1" dirty="0">
              <a:cs typeface="Arial" panose="020B0604020202020204" pitchFamily="34" charset="0"/>
            </a:endParaRP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5143228" cy="1569660"/>
          </a:xfrm>
          <a:prstGeom prst="rect">
            <a:avLst/>
          </a:prstGeom>
          <a:noFill/>
        </p:spPr>
        <p:txBody>
          <a:bodyPr wrap="square" rtlCol="0">
            <a:spAutoFit/>
          </a:bodyPr>
          <a:lstStyle/>
          <a:p>
            <a:pPr algn="just"/>
            <a:r>
              <a:rPr lang="ro-RO" sz="3200" dirty="0"/>
              <a:t>Alegerea etică este cea care produce cel mai mare bine pentru cel mai mare număr</a:t>
            </a:r>
            <a:r>
              <a:rPr lang="en-GB" sz="3200" dirty="0">
                <a:cs typeface="Arial" panose="020B0604020202020204" pitchFamily="34" charset="0"/>
              </a:rPr>
              <a:t>.</a:t>
            </a:r>
            <a:endParaRPr lang="de-DE"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46" y="111008"/>
            <a:ext cx="2246811" cy="628544"/>
          </a:xfrm>
          <a:prstGeom prst="rect">
            <a:avLst/>
          </a:prstGeom>
        </p:spPr>
      </p:pic>
      <p:pic>
        <p:nvPicPr>
          <p:cNvPr id="8" name="Grafik 11">
            <a:extLst>
              <a:ext uri="{FF2B5EF4-FFF2-40B4-BE49-F238E27FC236}">
                <a16:creationId xmlns:a16="http://schemas.microsoft.com/office/drawing/2014/main" xmlns="" id="{0F97EFC5-6052-4F26-906C-81EAC9EA73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83209" y="968111"/>
            <a:ext cx="6049712" cy="5175576"/>
          </a:xfrm>
          <a:prstGeom prst="rect">
            <a:avLst/>
          </a:prstGeom>
        </p:spPr>
      </p:pic>
      <p:sp>
        <p:nvSpPr>
          <p:cNvPr id="9" name="Textfeld 1">
            <a:extLst>
              <a:ext uri="{FF2B5EF4-FFF2-40B4-BE49-F238E27FC236}">
                <a16:creationId xmlns:a16="http://schemas.microsoft.com/office/drawing/2014/main" xmlns="" id="{A16802D1-DFCC-4D7E-885E-65FBE78B0908}"/>
              </a:ext>
            </a:extLst>
          </p:cNvPr>
          <p:cNvSpPr txBox="1"/>
          <p:nvPr/>
        </p:nvSpPr>
        <p:spPr>
          <a:xfrm>
            <a:off x="243907" y="5312690"/>
            <a:ext cx="5430475" cy="830997"/>
          </a:xfrm>
          <a:prstGeom prst="rect">
            <a:avLst/>
          </a:prstGeom>
          <a:noFill/>
        </p:spPr>
        <p:txBody>
          <a:bodyPr wrap="square">
            <a:spAutoFit/>
          </a:bodyPr>
          <a:lstStyle/>
          <a:p>
            <a:pPr algn="just"/>
            <a:r>
              <a:rPr lang="es-ES" sz="1200" dirty="0">
                <a:effectLst/>
                <a:ea typeface="Calibri" panose="020F0502020204030204" pitchFamily="34" charset="0"/>
              </a:rPr>
              <a:t>Source: Velasquez, M., Andre C., Shanks, T., S.J., Meyer M. (2015). Thinking Ethically, Santa Clara: publicised through Markkula Center for Applied Science at Santa Clara University, via https://www.scu.edu/ethics/ethics-resources/ethical-decision-making/thinking-ethically/, access: 28.10.2020</a:t>
            </a:r>
            <a:endParaRPr lang="de-DE" sz="1200" dirty="0"/>
          </a:p>
        </p:txBody>
      </p:sp>
      <p:sp>
        <p:nvSpPr>
          <p:cNvPr id="16"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272428"/>
            <a:ext cx="1755570" cy="398758"/>
          </a:xfrm>
          <a:prstGeom prst="rect">
            <a:avLst/>
          </a:prstGeom>
        </p:spPr>
      </p:pic>
      <p:sp>
        <p:nvSpPr>
          <p:cNvPr id="18"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9" name="Immagin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1875070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vi-VN" sz="4800" dirty="0"/>
              <a:t>O abordare comună-bună</a:t>
            </a:r>
            <a:endParaRPr lang="en-GB" sz="4800" b="1" dirty="0">
              <a:cs typeface="Arial" panose="020B0604020202020204" pitchFamily="34" charset="0"/>
            </a:endParaRP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5708469" cy="3200876"/>
          </a:xfrm>
          <a:prstGeom prst="rect">
            <a:avLst/>
          </a:prstGeom>
          <a:noFill/>
        </p:spPr>
        <p:txBody>
          <a:bodyPr wrap="square" rtlCol="0">
            <a:spAutoFit/>
          </a:bodyPr>
          <a:lstStyle/>
          <a:p>
            <a:pPr marL="342900" lvl="0" indent="-342900" algn="just">
              <a:buFont typeface="Arial" panose="020B0604020202020204" pitchFamily="34" charset="0"/>
              <a:buChar char="•"/>
            </a:pPr>
            <a:r>
              <a:rPr lang="vi-VN" sz="2400" dirty="0"/>
              <a:t>Această abordare etică se bazează pe o societate formată din indivizi a căror bunăstare este inseparabil legată de bunăstarea comunității</a:t>
            </a:r>
            <a:r>
              <a:rPr lang="vi-VN" sz="2800" dirty="0"/>
              <a:t> </a:t>
            </a:r>
            <a:endParaRPr lang="en-US" sz="2800" dirty="0"/>
          </a:p>
          <a:p>
            <a:pPr marL="342900" lvl="0" indent="-342900" algn="just"/>
            <a:endParaRPr lang="de-DE" sz="2600" dirty="0">
              <a:cs typeface="Arial" panose="020B0604020202020204" pitchFamily="34" charset="0"/>
            </a:endParaRPr>
          </a:p>
          <a:p>
            <a:pPr marL="342900" lvl="0" indent="-342900" algn="just">
              <a:buFont typeface="Arial" panose="020B0604020202020204" pitchFamily="34" charset="0"/>
              <a:buChar char="•"/>
            </a:pPr>
            <a:r>
              <a:rPr lang="vi-VN" sz="2400" dirty="0"/>
              <a:t>Membrii comunității sunt legați de urmărirea unor valori și obiective comune</a:t>
            </a:r>
            <a:r>
              <a:rPr lang="vi-VN" sz="2800" dirty="0"/>
              <a:t> </a:t>
            </a:r>
            <a:endParaRPr lang="de-DE" sz="2600"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236CD218-1291-42A0-A18E-CE3CE8B83F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06907" y="1127450"/>
            <a:ext cx="5578264" cy="4947844"/>
          </a:xfrm>
          <a:prstGeom prst="rect">
            <a:avLst/>
          </a:prstGeom>
        </p:spPr>
      </p:pic>
      <p:sp>
        <p:nvSpPr>
          <p:cNvPr id="9" name="Textfeld 1">
            <a:extLst>
              <a:ext uri="{FF2B5EF4-FFF2-40B4-BE49-F238E27FC236}">
                <a16:creationId xmlns:a16="http://schemas.microsoft.com/office/drawing/2014/main" xmlns="" id="{AECE1548-F4EB-4CB8-93D7-16B93DF07E87}"/>
              </a:ext>
            </a:extLst>
          </p:cNvPr>
          <p:cNvSpPr txBox="1"/>
          <p:nvPr/>
        </p:nvSpPr>
        <p:spPr>
          <a:xfrm>
            <a:off x="387530" y="5244297"/>
            <a:ext cx="5708470" cy="830997"/>
          </a:xfrm>
          <a:prstGeom prst="rect">
            <a:avLst/>
          </a:prstGeom>
          <a:noFill/>
        </p:spPr>
        <p:txBody>
          <a:bodyPr wrap="square">
            <a:spAutoFit/>
          </a:bodyPr>
          <a:lstStyle/>
          <a:p>
            <a:pPr algn="just"/>
            <a:r>
              <a:rPr lang="es-ES" sz="1200" dirty="0">
                <a:effectLst/>
                <a:ea typeface="Calibri" panose="020F0502020204030204" pitchFamily="34" charset="0"/>
              </a:rPr>
              <a:t>Source: Velasquez, M., Andre C., Shanks, T., S.J., Meyer M. (2015). Thinking Ethically, Santa Clara: publicised through Markkula Center for Applied Science at Santa Clara University, via https://www.scu.edu/ethics/ethics-resources/ethical-decision-making/thinking-ethically/, access: 28.10.2020</a:t>
            </a:r>
            <a:endParaRPr lang="de-DE" sz="1200" dirty="0"/>
          </a:p>
        </p:txBody>
      </p:sp>
      <p:sp>
        <p:nvSpPr>
          <p:cNvPr id="16"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272428"/>
            <a:ext cx="1755570" cy="398758"/>
          </a:xfrm>
          <a:prstGeom prst="rect">
            <a:avLst/>
          </a:prstGeom>
        </p:spPr>
      </p:pic>
      <p:sp>
        <p:nvSpPr>
          <p:cNvPr id="18"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9" name="Immagin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387856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TotalTime>
  <Words>8325</Words>
  <Application>Microsoft Office PowerPoint</Application>
  <PresentationFormat>Widescreen</PresentationFormat>
  <Paragraphs>376</Paragraphs>
  <Slides>47</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47</vt:i4>
      </vt:variant>
    </vt:vector>
  </HeadingPairs>
  <TitlesOfParts>
    <vt:vector size="53" baseType="lpstr">
      <vt:lpstr>Arial</vt:lpstr>
      <vt:lpstr>Calibri</vt:lpstr>
      <vt:lpstr>Calibri Light</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riccardo di marco</dc:creator>
  <cp:lastModifiedBy>Windows User</cp:lastModifiedBy>
  <cp:revision>65</cp:revision>
  <dcterms:created xsi:type="dcterms:W3CDTF">2020-06-03T14:30:57Z</dcterms:created>
  <dcterms:modified xsi:type="dcterms:W3CDTF">2022-06-14T09:41:51Z</dcterms:modified>
</cp:coreProperties>
</file>