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3" r:id="rId2"/>
    <p:sldId id="264" r:id="rId3"/>
    <p:sldId id="265" r:id="rId4"/>
    <p:sldId id="266" r:id="rId5"/>
    <p:sldId id="267" r:id="rId6"/>
    <p:sldId id="268" r:id="rId7"/>
    <p:sldId id="271" r:id="rId8"/>
    <p:sldId id="269" r:id="rId9"/>
    <p:sldId id="270" r:id="rId10"/>
    <p:sldId id="272" r:id="rId11"/>
    <p:sldId id="273" r:id="rId12"/>
    <p:sldId id="280"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3"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7"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E0635-85DE-436F-BB28-D728E9161C45}" type="doc">
      <dgm:prSet loTypeId="urn:microsoft.com/office/officeart/2005/8/layout/process1" loCatId="process" qsTypeId="urn:microsoft.com/office/officeart/2005/8/quickstyle/simple1" qsCatId="simple" csTypeId="urn:microsoft.com/office/officeart/2005/8/colors/accent1_2" csCatId="accent1" phldr="1"/>
      <dgm:spPr/>
    </dgm:pt>
    <dgm:pt modelId="{DB7C9706-8643-4250-BE43-B11D66AFFB41}">
      <dgm:prSet phldrT="[Text]" custT="1"/>
      <dgm:spPr>
        <a:solidFill>
          <a:srgbClr val="E08041"/>
        </a:solidFill>
      </dgm:spPr>
      <dgm:t>
        <a:bodyPr/>
        <a:lstStyle/>
        <a:p>
          <a:r>
            <a:rPr lang="de-DE" sz="2000" dirty="0"/>
            <a:t>Absender (</a:t>
          </a:r>
          <a:r>
            <a:rPr lang="en-US" sz="2000" noProof="0" dirty="0"/>
            <a:t>Ideen</a:t>
          </a:r>
          <a:r>
            <a:rPr lang="de-DE" sz="2000" dirty="0"/>
            <a:t>)</a:t>
          </a:r>
        </a:p>
      </dgm:t>
    </dgm:pt>
    <dgm:pt modelId="{EA65E803-11AD-400A-A98C-6B713F1FFF83}" type="parTrans" cxnId="{5E84AC48-608A-406D-95F4-8EC6A68513FF}">
      <dgm:prSet/>
      <dgm:spPr/>
      <dgm:t>
        <a:bodyPr/>
        <a:lstStyle/>
        <a:p>
          <a:endParaRPr lang="de-DE"/>
        </a:p>
      </dgm:t>
    </dgm:pt>
    <dgm:pt modelId="{EF3378F3-0737-4D05-998E-70E863A3CDF1}" type="sibTrans" cxnId="{5E84AC48-608A-406D-95F4-8EC6A68513FF}">
      <dgm:prSet/>
      <dgm:spPr>
        <a:solidFill>
          <a:srgbClr val="F8D7CD"/>
        </a:solidFill>
      </dgm:spPr>
      <dgm:t>
        <a:bodyPr/>
        <a:lstStyle/>
        <a:p>
          <a:endParaRPr lang="de-DE"/>
        </a:p>
      </dgm:t>
    </dgm:pt>
    <dgm:pt modelId="{709B4B1F-78BB-46E3-ABA7-5297ACEC41CC}">
      <dgm:prSet custT="1"/>
      <dgm:spPr>
        <a:solidFill>
          <a:srgbClr val="E08041"/>
        </a:solidFill>
      </dgm:spPr>
      <dgm:t>
        <a:bodyPr/>
        <a:lstStyle/>
        <a:p>
          <a:r>
            <a:rPr lang="de-DE" sz="2000" dirty="0"/>
            <a:t>Signale</a:t>
          </a:r>
        </a:p>
      </dgm:t>
    </dgm:pt>
    <dgm:pt modelId="{DEBB81AE-3520-4991-81D6-AE3636EC021B}" type="parTrans" cxnId="{0EE88CC9-CBA9-4B6A-82A0-B3DBD70B4AEE}">
      <dgm:prSet/>
      <dgm:spPr/>
      <dgm:t>
        <a:bodyPr/>
        <a:lstStyle/>
        <a:p>
          <a:endParaRPr lang="de-DE"/>
        </a:p>
      </dgm:t>
    </dgm:pt>
    <dgm:pt modelId="{5326422F-9ECD-49AE-8E7D-142EC131AA8D}" type="sibTrans" cxnId="{0EE88CC9-CBA9-4B6A-82A0-B3DBD70B4AEE}">
      <dgm:prSet/>
      <dgm:spPr>
        <a:solidFill>
          <a:srgbClr val="F8D7CD"/>
        </a:solidFill>
      </dgm:spPr>
      <dgm:t>
        <a:bodyPr/>
        <a:lstStyle/>
        <a:p>
          <a:endParaRPr lang="de-DE"/>
        </a:p>
      </dgm:t>
    </dgm:pt>
    <dgm:pt modelId="{676C4F3A-6145-4866-967A-7180B61170D9}">
      <dgm:prSet custT="1"/>
      <dgm:spPr>
        <a:solidFill>
          <a:srgbClr val="E08041"/>
        </a:solidFill>
      </dgm:spPr>
      <dgm:t>
        <a:bodyPr/>
        <a:lstStyle/>
        <a:p>
          <a:r>
            <a:rPr lang="en-US" sz="2000" noProof="0" dirty="0"/>
            <a:t>Empfänger (Bedeutung</a:t>
          </a:r>
          <a:r>
            <a:rPr lang="de-DE" sz="2000" dirty="0"/>
            <a:t>)</a:t>
          </a:r>
        </a:p>
      </dgm:t>
    </dgm:pt>
    <dgm:pt modelId="{F9276B2D-3ADC-4D62-8E05-FA05B06BD52C}" type="parTrans" cxnId="{C5351E6E-F21E-49DE-9B65-3DF1CD37FD84}">
      <dgm:prSet/>
      <dgm:spPr/>
      <dgm:t>
        <a:bodyPr/>
        <a:lstStyle/>
        <a:p>
          <a:endParaRPr lang="de-DE"/>
        </a:p>
      </dgm:t>
    </dgm:pt>
    <dgm:pt modelId="{5011A512-5C9E-43EF-BD25-E3348CE58E6C}" type="sibTrans" cxnId="{C5351E6E-F21E-49DE-9B65-3DF1CD37FD84}">
      <dgm:prSet/>
      <dgm:spPr/>
      <dgm:t>
        <a:bodyPr/>
        <a:lstStyle/>
        <a:p>
          <a:endParaRPr lang="de-DE"/>
        </a:p>
      </dgm:t>
    </dgm:pt>
    <dgm:pt modelId="{3853ED69-A2B0-4FAC-A6AA-4F5665191A27}">
      <dgm:prSet custT="1"/>
      <dgm:spPr>
        <a:solidFill>
          <a:srgbClr val="E08041"/>
        </a:solidFill>
      </dgm:spPr>
      <dgm:t>
        <a:bodyPr/>
        <a:lstStyle/>
        <a:p>
          <a:r>
            <a:rPr lang="de-DE" sz="2000" dirty="0"/>
            <a:t>Meldungen (</a:t>
          </a:r>
          <a:r>
            <a:rPr lang="en-US" sz="2000" noProof="0" dirty="0"/>
            <a:t>kodiert</a:t>
          </a:r>
          <a:r>
            <a:rPr lang="de-DE" sz="2000" dirty="0"/>
            <a:t>)</a:t>
          </a:r>
        </a:p>
      </dgm:t>
    </dgm:pt>
    <dgm:pt modelId="{932E6F30-B957-4245-96CD-6A8149D2F1FA}" type="parTrans" cxnId="{88D3EF1B-CE50-43E7-AC25-BE696F935457}">
      <dgm:prSet/>
      <dgm:spPr/>
      <dgm:t>
        <a:bodyPr/>
        <a:lstStyle/>
        <a:p>
          <a:endParaRPr lang="de-DE"/>
        </a:p>
      </dgm:t>
    </dgm:pt>
    <dgm:pt modelId="{FC1A0939-A4DD-4007-90AE-D7974CFB77A8}" type="sibTrans" cxnId="{88D3EF1B-CE50-43E7-AC25-BE696F935457}">
      <dgm:prSet/>
      <dgm:spPr>
        <a:solidFill>
          <a:srgbClr val="F8D7CD"/>
        </a:solidFill>
      </dgm:spPr>
      <dgm:t>
        <a:bodyPr/>
        <a:lstStyle/>
        <a:p>
          <a:endParaRPr lang="de-DE"/>
        </a:p>
      </dgm:t>
    </dgm:pt>
    <dgm:pt modelId="{691D5445-B0DD-479C-867D-E13F4C83ACBB}">
      <dgm:prSet custT="1"/>
      <dgm:spPr>
        <a:solidFill>
          <a:srgbClr val="E08041"/>
        </a:solidFill>
      </dgm:spPr>
      <dgm:t>
        <a:bodyPr/>
        <a:lstStyle/>
        <a:p>
          <a:r>
            <a:rPr lang="en-US" sz="2000" noProof="0" dirty="0"/>
            <a:t>Empfänger (dekodiert</a:t>
          </a:r>
          <a:r>
            <a:rPr lang="de-DE" sz="2000" dirty="0"/>
            <a:t>)</a:t>
          </a:r>
        </a:p>
      </dgm:t>
    </dgm:pt>
    <dgm:pt modelId="{8164B300-6059-4A6C-B7BE-C23D4C0BAFE2}" type="parTrans" cxnId="{2F087233-0B21-4D57-AC85-46CB481A5576}">
      <dgm:prSet/>
      <dgm:spPr/>
      <dgm:t>
        <a:bodyPr/>
        <a:lstStyle/>
        <a:p>
          <a:endParaRPr lang="de-DE"/>
        </a:p>
      </dgm:t>
    </dgm:pt>
    <dgm:pt modelId="{D6632E80-CC1B-404C-9A24-7C1287ED1BAE}" type="sibTrans" cxnId="{2F087233-0B21-4D57-AC85-46CB481A5576}">
      <dgm:prSet/>
      <dgm:spPr>
        <a:solidFill>
          <a:srgbClr val="F8D7CD"/>
        </a:solidFill>
      </dgm:spPr>
      <dgm:t>
        <a:bodyPr/>
        <a:lstStyle/>
        <a:p>
          <a:endParaRPr lang="de-DE"/>
        </a:p>
      </dgm:t>
    </dgm:pt>
    <dgm:pt modelId="{6400612D-7ACC-4054-9084-DDBE15F4C221}" type="pres">
      <dgm:prSet presAssocID="{4D3E0635-85DE-436F-BB28-D728E9161C45}" presName="Name0" presStyleCnt="0">
        <dgm:presLayoutVars>
          <dgm:dir/>
          <dgm:resizeHandles val="exact"/>
        </dgm:presLayoutVars>
      </dgm:prSet>
      <dgm:spPr/>
    </dgm:pt>
    <dgm:pt modelId="{9A15FD1F-3256-4EC6-B392-69E163E94F90}" type="pres">
      <dgm:prSet presAssocID="{DB7C9706-8643-4250-BE43-B11D66AFFB41}" presName="node" presStyleLbl="node1" presStyleIdx="0" presStyleCnt="5">
        <dgm:presLayoutVars>
          <dgm:bulletEnabled val="1"/>
        </dgm:presLayoutVars>
      </dgm:prSet>
      <dgm:spPr/>
      <dgm:t>
        <a:bodyPr/>
        <a:lstStyle/>
        <a:p>
          <a:endParaRPr lang="it-IT"/>
        </a:p>
      </dgm:t>
    </dgm:pt>
    <dgm:pt modelId="{79E30955-D3DC-4260-9ACB-2BF184BA8B0D}" type="pres">
      <dgm:prSet presAssocID="{EF3378F3-0737-4D05-998E-70E863A3CDF1}" presName="sibTrans" presStyleLbl="sibTrans2D1" presStyleIdx="0" presStyleCnt="4"/>
      <dgm:spPr/>
      <dgm:t>
        <a:bodyPr/>
        <a:lstStyle/>
        <a:p>
          <a:endParaRPr lang="it-IT"/>
        </a:p>
      </dgm:t>
    </dgm:pt>
    <dgm:pt modelId="{C5BA0446-AAA8-4651-82E2-1C78F9958083}" type="pres">
      <dgm:prSet presAssocID="{EF3378F3-0737-4D05-998E-70E863A3CDF1}" presName="connectorText" presStyleLbl="sibTrans2D1" presStyleIdx="0" presStyleCnt="4"/>
      <dgm:spPr/>
      <dgm:t>
        <a:bodyPr/>
        <a:lstStyle/>
        <a:p>
          <a:endParaRPr lang="it-IT"/>
        </a:p>
      </dgm:t>
    </dgm:pt>
    <dgm:pt modelId="{E8121C6F-C1B8-4BAB-A1F6-DFB453CA04A9}" type="pres">
      <dgm:prSet presAssocID="{3853ED69-A2B0-4FAC-A6AA-4F5665191A27}" presName="node" presStyleLbl="node1" presStyleIdx="1" presStyleCnt="5">
        <dgm:presLayoutVars>
          <dgm:bulletEnabled val="1"/>
        </dgm:presLayoutVars>
      </dgm:prSet>
      <dgm:spPr/>
      <dgm:t>
        <a:bodyPr/>
        <a:lstStyle/>
        <a:p>
          <a:endParaRPr lang="it-IT"/>
        </a:p>
      </dgm:t>
    </dgm:pt>
    <dgm:pt modelId="{FAF57BA5-8DEA-4664-B4BD-0692AF4F4CCF}" type="pres">
      <dgm:prSet presAssocID="{FC1A0939-A4DD-4007-90AE-D7974CFB77A8}" presName="sibTrans" presStyleLbl="sibTrans2D1" presStyleIdx="1" presStyleCnt="4"/>
      <dgm:spPr/>
      <dgm:t>
        <a:bodyPr/>
        <a:lstStyle/>
        <a:p>
          <a:endParaRPr lang="it-IT"/>
        </a:p>
      </dgm:t>
    </dgm:pt>
    <dgm:pt modelId="{097144EE-D108-4407-B4B9-8C873DD5F83C}" type="pres">
      <dgm:prSet presAssocID="{FC1A0939-A4DD-4007-90AE-D7974CFB77A8}" presName="connectorText" presStyleLbl="sibTrans2D1" presStyleIdx="1" presStyleCnt="4"/>
      <dgm:spPr/>
      <dgm:t>
        <a:bodyPr/>
        <a:lstStyle/>
        <a:p>
          <a:endParaRPr lang="it-IT"/>
        </a:p>
      </dgm:t>
    </dgm:pt>
    <dgm:pt modelId="{758359CE-3CAE-43EC-85CB-EE7B638A5D28}" type="pres">
      <dgm:prSet presAssocID="{709B4B1F-78BB-46E3-ABA7-5297ACEC41CC}" presName="node" presStyleLbl="node1" presStyleIdx="2" presStyleCnt="5">
        <dgm:presLayoutVars>
          <dgm:bulletEnabled val="1"/>
        </dgm:presLayoutVars>
      </dgm:prSet>
      <dgm:spPr/>
      <dgm:t>
        <a:bodyPr/>
        <a:lstStyle/>
        <a:p>
          <a:endParaRPr lang="it-IT"/>
        </a:p>
      </dgm:t>
    </dgm:pt>
    <dgm:pt modelId="{6334E80B-B729-4FDD-9C72-598158A94C56}" type="pres">
      <dgm:prSet presAssocID="{5326422F-9ECD-49AE-8E7D-142EC131AA8D}" presName="sibTrans" presStyleLbl="sibTrans2D1" presStyleIdx="2" presStyleCnt="4"/>
      <dgm:spPr/>
      <dgm:t>
        <a:bodyPr/>
        <a:lstStyle/>
        <a:p>
          <a:endParaRPr lang="it-IT"/>
        </a:p>
      </dgm:t>
    </dgm:pt>
    <dgm:pt modelId="{35D244F8-7EE5-4606-92AD-88682C0478A6}" type="pres">
      <dgm:prSet presAssocID="{5326422F-9ECD-49AE-8E7D-142EC131AA8D}" presName="connectorText" presStyleLbl="sibTrans2D1" presStyleIdx="2" presStyleCnt="4"/>
      <dgm:spPr/>
      <dgm:t>
        <a:bodyPr/>
        <a:lstStyle/>
        <a:p>
          <a:endParaRPr lang="it-IT"/>
        </a:p>
      </dgm:t>
    </dgm:pt>
    <dgm:pt modelId="{905E7B83-AAC9-4F9E-B984-A49038750B2C}" type="pres">
      <dgm:prSet presAssocID="{691D5445-B0DD-479C-867D-E13F4C83ACBB}" presName="node" presStyleLbl="node1" presStyleIdx="3" presStyleCnt="5">
        <dgm:presLayoutVars>
          <dgm:bulletEnabled val="1"/>
        </dgm:presLayoutVars>
      </dgm:prSet>
      <dgm:spPr/>
      <dgm:t>
        <a:bodyPr/>
        <a:lstStyle/>
        <a:p>
          <a:endParaRPr lang="it-IT"/>
        </a:p>
      </dgm:t>
    </dgm:pt>
    <dgm:pt modelId="{91FA1D23-AF2D-486B-9140-216C8FC0B3CE}" type="pres">
      <dgm:prSet presAssocID="{D6632E80-CC1B-404C-9A24-7C1287ED1BAE}" presName="sibTrans" presStyleLbl="sibTrans2D1" presStyleIdx="3" presStyleCnt="4"/>
      <dgm:spPr/>
      <dgm:t>
        <a:bodyPr/>
        <a:lstStyle/>
        <a:p>
          <a:endParaRPr lang="it-IT"/>
        </a:p>
      </dgm:t>
    </dgm:pt>
    <dgm:pt modelId="{DE0EF612-AF95-474F-BC09-5C79375BB7DF}" type="pres">
      <dgm:prSet presAssocID="{D6632E80-CC1B-404C-9A24-7C1287ED1BAE}" presName="connectorText" presStyleLbl="sibTrans2D1" presStyleIdx="3" presStyleCnt="4"/>
      <dgm:spPr/>
      <dgm:t>
        <a:bodyPr/>
        <a:lstStyle/>
        <a:p>
          <a:endParaRPr lang="it-IT"/>
        </a:p>
      </dgm:t>
    </dgm:pt>
    <dgm:pt modelId="{6ED076FD-7FFE-4982-93C3-76700BE1F788}" type="pres">
      <dgm:prSet presAssocID="{676C4F3A-6145-4866-967A-7180B61170D9}" presName="node" presStyleLbl="node1" presStyleIdx="4" presStyleCnt="5">
        <dgm:presLayoutVars>
          <dgm:bulletEnabled val="1"/>
        </dgm:presLayoutVars>
      </dgm:prSet>
      <dgm:spPr/>
      <dgm:t>
        <a:bodyPr/>
        <a:lstStyle/>
        <a:p>
          <a:endParaRPr lang="it-IT"/>
        </a:p>
      </dgm:t>
    </dgm:pt>
  </dgm:ptLst>
  <dgm:cxnLst>
    <dgm:cxn modelId="{0EE88CC9-CBA9-4B6A-82A0-B3DBD70B4AEE}" srcId="{4D3E0635-85DE-436F-BB28-D728E9161C45}" destId="{709B4B1F-78BB-46E3-ABA7-5297ACEC41CC}" srcOrd="2" destOrd="0" parTransId="{DEBB81AE-3520-4991-81D6-AE3636EC021B}" sibTransId="{5326422F-9ECD-49AE-8E7D-142EC131AA8D}"/>
    <dgm:cxn modelId="{9D66E0E3-2675-4183-AE7E-65A4F037F747}" type="presOf" srcId="{709B4B1F-78BB-46E3-ABA7-5297ACEC41CC}" destId="{758359CE-3CAE-43EC-85CB-EE7B638A5D28}" srcOrd="0" destOrd="0" presId="urn:microsoft.com/office/officeart/2005/8/layout/process1"/>
    <dgm:cxn modelId="{D7A1B546-82A5-4934-8E38-2FB34A4BDA96}" type="presOf" srcId="{691D5445-B0DD-479C-867D-E13F4C83ACBB}" destId="{905E7B83-AAC9-4F9E-B984-A49038750B2C}" srcOrd="0" destOrd="0" presId="urn:microsoft.com/office/officeart/2005/8/layout/process1"/>
    <dgm:cxn modelId="{A6CE03D9-E06D-4E31-9E8D-5F06DAE8C763}" type="presOf" srcId="{5326422F-9ECD-49AE-8E7D-142EC131AA8D}" destId="{6334E80B-B729-4FDD-9C72-598158A94C56}" srcOrd="0" destOrd="0" presId="urn:microsoft.com/office/officeart/2005/8/layout/process1"/>
    <dgm:cxn modelId="{5802EC11-AC75-4E0E-92C4-1DB34DCD95B5}" type="presOf" srcId="{DB7C9706-8643-4250-BE43-B11D66AFFB41}" destId="{9A15FD1F-3256-4EC6-B392-69E163E94F90}" srcOrd="0" destOrd="0" presId="urn:microsoft.com/office/officeart/2005/8/layout/process1"/>
    <dgm:cxn modelId="{72C310B5-0D70-4050-8B16-7DEDE1356551}" type="presOf" srcId="{676C4F3A-6145-4866-967A-7180B61170D9}" destId="{6ED076FD-7FFE-4982-93C3-76700BE1F788}" srcOrd="0" destOrd="0" presId="urn:microsoft.com/office/officeart/2005/8/layout/process1"/>
    <dgm:cxn modelId="{C5351E6E-F21E-49DE-9B65-3DF1CD37FD84}" srcId="{4D3E0635-85DE-436F-BB28-D728E9161C45}" destId="{676C4F3A-6145-4866-967A-7180B61170D9}" srcOrd="4" destOrd="0" parTransId="{F9276B2D-3ADC-4D62-8E05-FA05B06BD52C}" sibTransId="{5011A512-5C9E-43EF-BD25-E3348CE58E6C}"/>
    <dgm:cxn modelId="{5E84AC48-608A-406D-95F4-8EC6A68513FF}" srcId="{4D3E0635-85DE-436F-BB28-D728E9161C45}" destId="{DB7C9706-8643-4250-BE43-B11D66AFFB41}" srcOrd="0" destOrd="0" parTransId="{EA65E803-11AD-400A-A98C-6B713F1FFF83}" sibTransId="{EF3378F3-0737-4D05-998E-70E863A3CDF1}"/>
    <dgm:cxn modelId="{BDD56D27-D41B-4B75-B405-EA42E9E495DA}" type="presOf" srcId="{4D3E0635-85DE-436F-BB28-D728E9161C45}" destId="{6400612D-7ACC-4054-9084-DDBE15F4C221}" srcOrd="0" destOrd="0" presId="urn:microsoft.com/office/officeart/2005/8/layout/process1"/>
    <dgm:cxn modelId="{791B4D03-7F91-4522-B51B-CF24C0F2D364}" type="presOf" srcId="{D6632E80-CC1B-404C-9A24-7C1287ED1BAE}" destId="{DE0EF612-AF95-474F-BC09-5C79375BB7DF}" srcOrd="1" destOrd="0" presId="urn:microsoft.com/office/officeart/2005/8/layout/process1"/>
    <dgm:cxn modelId="{AC916BAF-6779-4DE5-A7DA-FD41565A1E22}" type="presOf" srcId="{EF3378F3-0737-4D05-998E-70E863A3CDF1}" destId="{79E30955-D3DC-4260-9ACB-2BF184BA8B0D}" srcOrd="0" destOrd="0" presId="urn:microsoft.com/office/officeart/2005/8/layout/process1"/>
    <dgm:cxn modelId="{19DCD59F-53A1-4122-9073-00AC7CD87A83}" type="presOf" srcId="{5326422F-9ECD-49AE-8E7D-142EC131AA8D}" destId="{35D244F8-7EE5-4606-92AD-88682C0478A6}" srcOrd="1" destOrd="0" presId="urn:microsoft.com/office/officeart/2005/8/layout/process1"/>
    <dgm:cxn modelId="{949B895B-F9A2-491C-8814-1F24282E8D25}" type="presOf" srcId="{D6632E80-CC1B-404C-9A24-7C1287ED1BAE}" destId="{91FA1D23-AF2D-486B-9140-216C8FC0B3CE}" srcOrd="0" destOrd="0" presId="urn:microsoft.com/office/officeart/2005/8/layout/process1"/>
    <dgm:cxn modelId="{97B39AB7-F6B8-4655-AFFC-7EDE422F7018}" type="presOf" srcId="{EF3378F3-0737-4D05-998E-70E863A3CDF1}" destId="{C5BA0446-AAA8-4651-82E2-1C78F9958083}" srcOrd="1" destOrd="0" presId="urn:microsoft.com/office/officeart/2005/8/layout/process1"/>
    <dgm:cxn modelId="{47E25F63-C5D2-40F9-885E-602EEC945F7D}" type="presOf" srcId="{FC1A0939-A4DD-4007-90AE-D7974CFB77A8}" destId="{FAF57BA5-8DEA-4664-B4BD-0692AF4F4CCF}" srcOrd="0" destOrd="0" presId="urn:microsoft.com/office/officeart/2005/8/layout/process1"/>
    <dgm:cxn modelId="{BCE5EB65-D356-4EAB-B58F-4421588A0CDD}" type="presOf" srcId="{3853ED69-A2B0-4FAC-A6AA-4F5665191A27}" destId="{E8121C6F-C1B8-4BAB-A1F6-DFB453CA04A9}" srcOrd="0" destOrd="0" presId="urn:microsoft.com/office/officeart/2005/8/layout/process1"/>
    <dgm:cxn modelId="{88D3EF1B-CE50-43E7-AC25-BE696F935457}" srcId="{4D3E0635-85DE-436F-BB28-D728E9161C45}" destId="{3853ED69-A2B0-4FAC-A6AA-4F5665191A27}" srcOrd="1" destOrd="0" parTransId="{932E6F30-B957-4245-96CD-6A8149D2F1FA}" sibTransId="{FC1A0939-A4DD-4007-90AE-D7974CFB77A8}"/>
    <dgm:cxn modelId="{2F087233-0B21-4D57-AC85-46CB481A5576}" srcId="{4D3E0635-85DE-436F-BB28-D728E9161C45}" destId="{691D5445-B0DD-479C-867D-E13F4C83ACBB}" srcOrd="3" destOrd="0" parTransId="{8164B300-6059-4A6C-B7BE-C23D4C0BAFE2}" sibTransId="{D6632E80-CC1B-404C-9A24-7C1287ED1BAE}"/>
    <dgm:cxn modelId="{E5513CCF-561A-4627-BDFD-F60DDA7594CE}" type="presOf" srcId="{FC1A0939-A4DD-4007-90AE-D7974CFB77A8}" destId="{097144EE-D108-4407-B4B9-8C873DD5F83C}" srcOrd="1" destOrd="0" presId="urn:microsoft.com/office/officeart/2005/8/layout/process1"/>
    <dgm:cxn modelId="{504AFC3B-B41A-4785-9708-69C81792938B}" type="presParOf" srcId="{6400612D-7ACC-4054-9084-DDBE15F4C221}" destId="{9A15FD1F-3256-4EC6-B392-69E163E94F90}" srcOrd="0" destOrd="0" presId="urn:microsoft.com/office/officeart/2005/8/layout/process1"/>
    <dgm:cxn modelId="{845B99F1-0E33-4D0B-ABE6-ACA94FBA9F32}" type="presParOf" srcId="{6400612D-7ACC-4054-9084-DDBE15F4C221}" destId="{79E30955-D3DC-4260-9ACB-2BF184BA8B0D}" srcOrd="1" destOrd="0" presId="urn:microsoft.com/office/officeart/2005/8/layout/process1"/>
    <dgm:cxn modelId="{4FF5543D-44E0-4242-BC10-76EBD9F7A9F6}" type="presParOf" srcId="{79E30955-D3DC-4260-9ACB-2BF184BA8B0D}" destId="{C5BA0446-AAA8-4651-82E2-1C78F9958083}" srcOrd="0" destOrd="0" presId="urn:microsoft.com/office/officeart/2005/8/layout/process1"/>
    <dgm:cxn modelId="{D0AC7E6B-2291-47D1-839C-31777E0D3D41}" type="presParOf" srcId="{6400612D-7ACC-4054-9084-DDBE15F4C221}" destId="{E8121C6F-C1B8-4BAB-A1F6-DFB453CA04A9}" srcOrd="2" destOrd="0" presId="urn:microsoft.com/office/officeart/2005/8/layout/process1"/>
    <dgm:cxn modelId="{9B1C6900-7EEC-4115-AAD1-F24601A01CA6}" type="presParOf" srcId="{6400612D-7ACC-4054-9084-DDBE15F4C221}" destId="{FAF57BA5-8DEA-4664-B4BD-0692AF4F4CCF}" srcOrd="3" destOrd="0" presId="urn:microsoft.com/office/officeart/2005/8/layout/process1"/>
    <dgm:cxn modelId="{6B9405CE-DD49-441E-9A4E-0636D3E3E5F4}" type="presParOf" srcId="{FAF57BA5-8DEA-4664-B4BD-0692AF4F4CCF}" destId="{097144EE-D108-4407-B4B9-8C873DD5F83C}" srcOrd="0" destOrd="0" presId="urn:microsoft.com/office/officeart/2005/8/layout/process1"/>
    <dgm:cxn modelId="{4E64903B-F470-49FE-9D32-7FFD6B41D4CA}" type="presParOf" srcId="{6400612D-7ACC-4054-9084-DDBE15F4C221}" destId="{758359CE-3CAE-43EC-85CB-EE7B638A5D28}" srcOrd="4" destOrd="0" presId="urn:microsoft.com/office/officeart/2005/8/layout/process1"/>
    <dgm:cxn modelId="{77C1952A-0A2D-456D-9234-1BB015A5419D}" type="presParOf" srcId="{6400612D-7ACC-4054-9084-DDBE15F4C221}" destId="{6334E80B-B729-4FDD-9C72-598158A94C56}" srcOrd="5" destOrd="0" presId="urn:microsoft.com/office/officeart/2005/8/layout/process1"/>
    <dgm:cxn modelId="{5F817EA1-4C80-45A8-911F-02134471B44E}" type="presParOf" srcId="{6334E80B-B729-4FDD-9C72-598158A94C56}" destId="{35D244F8-7EE5-4606-92AD-88682C0478A6}" srcOrd="0" destOrd="0" presId="urn:microsoft.com/office/officeart/2005/8/layout/process1"/>
    <dgm:cxn modelId="{BF0B9B49-4059-4645-BAB7-3B25865EA0DA}" type="presParOf" srcId="{6400612D-7ACC-4054-9084-DDBE15F4C221}" destId="{905E7B83-AAC9-4F9E-B984-A49038750B2C}" srcOrd="6" destOrd="0" presId="urn:microsoft.com/office/officeart/2005/8/layout/process1"/>
    <dgm:cxn modelId="{D4941947-DBD0-4749-9123-19F6C461A1D1}" type="presParOf" srcId="{6400612D-7ACC-4054-9084-DDBE15F4C221}" destId="{91FA1D23-AF2D-486B-9140-216C8FC0B3CE}" srcOrd="7" destOrd="0" presId="urn:microsoft.com/office/officeart/2005/8/layout/process1"/>
    <dgm:cxn modelId="{EC52E315-CCF2-4B56-9261-E4AA0FAABCDD}" type="presParOf" srcId="{91FA1D23-AF2D-486B-9140-216C8FC0B3CE}" destId="{DE0EF612-AF95-474F-BC09-5C79375BB7DF}" srcOrd="0" destOrd="0" presId="urn:microsoft.com/office/officeart/2005/8/layout/process1"/>
    <dgm:cxn modelId="{FF97972C-AFAD-4BFF-A207-60CA335EA427}" type="presParOf" srcId="{6400612D-7ACC-4054-9084-DDBE15F4C221}" destId="{6ED076FD-7FFE-4982-93C3-76700BE1F78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E55E4-8A73-41FE-8C76-23EFE1FF6048}" type="doc">
      <dgm:prSet loTypeId="urn:microsoft.com/office/officeart/2005/8/layout/process1" loCatId="process" qsTypeId="urn:microsoft.com/office/officeart/2005/8/quickstyle/simple1" qsCatId="simple" csTypeId="urn:microsoft.com/office/officeart/2005/8/colors/accent1_2" csCatId="accent1" phldr="1"/>
      <dgm:spPr/>
    </dgm:pt>
    <dgm:pt modelId="{FE24D34A-1613-4376-BA60-0724F945E95F}">
      <dgm:prSet phldrT="[Text]" custT="1"/>
      <dgm:spPr>
        <a:solidFill>
          <a:srgbClr val="E08041"/>
        </a:solidFill>
      </dgm:spPr>
      <dgm:t>
        <a:bodyPr/>
        <a:lstStyle/>
        <a:p>
          <a:r>
            <a:rPr lang="en-US" sz="2000" dirty="0"/>
            <a:t>Versuchen Sie, klar zu kommunizieren: Das ist gut für eine gute Kommunikation </a:t>
          </a:r>
          <a:endParaRPr lang="de-DE" sz="2000" dirty="0"/>
        </a:p>
      </dgm:t>
    </dgm:pt>
    <dgm:pt modelId="{1BAB75A0-53E8-48D5-B3AC-A6841957A075}" type="parTrans" cxnId="{D43BC05F-B4C7-4F00-B7E6-535E493D0FE9}">
      <dgm:prSet/>
      <dgm:spPr/>
      <dgm:t>
        <a:bodyPr/>
        <a:lstStyle/>
        <a:p>
          <a:endParaRPr lang="de-DE" sz="2000"/>
        </a:p>
      </dgm:t>
    </dgm:pt>
    <dgm:pt modelId="{CA8D637F-9882-4988-A8DC-C80CD77CA165}" type="sibTrans" cxnId="{D43BC05F-B4C7-4F00-B7E6-535E493D0FE9}">
      <dgm:prSet custT="1"/>
      <dgm:spPr>
        <a:solidFill>
          <a:srgbClr val="F8D7CD"/>
        </a:solidFill>
        <a:ln>
          <a:solidFill>
            <a:srgbClr val="F8D7CD"/>
          </a:solidFill>
        </a:ln>
      </dgm:spPr>
      <dgm:t>
        <a:bodyPr/>
        <a:lstStyle/>
        <a:p>
          <a:endParaRPr lang="de-DE" sz="2000"/>
        </a:p>
      </dgm:t>
    </dgm:pt>
    <dgm:pt modelId="{6A08331F-780E-48CE-BF3A-EAEA6BB0EA58}">
      <dgm:prSet custT="1"/>
      <dgm:spPr>
        <a:solidFill>
          <a:srgbClr val="E08041"/>
        </a:solidFill>
      </dgm:spPr>
      <dgm:t>
        <a:bodyPr/>
        <a:lstStyle/>
        <a:p>
          <a:r>
            <a:rPr lang="en-US" sz="2000" dirty="0"/>
            <a:t>Nutzen Sie alle Ihre Möglichkeiten, um Feedback zu erhalten </a:t>
          </a:r>
          <a:endParaRPr lang="de-DE" sz="2000" dirty="0"/>
        </a:p>
      </dgm:t>
    </dgm:pt>
    <dgm:pt modelId="{E0249CCE-6A82-41DE-90E2-C450B626B2CB}" type="parTrans" cxnId="{EC91B0C3-F8CE-4DEA-A1E6-3462C6D09E78}">
      <dgm:prSet/>
      <dgm:spPr/>
      <dgm:t>
        <a:bodyPr/>
        <a:lstStyle/>
        <a:p>
          <a:endParaRPr lang="de-DE" sz="2000"/>
        </a:p>
      </dgm:t>
    </dgm:pt>
    <dgm:pt modelId="{55196829-139A-4188-B3B1-208712ADF1EE}" type="sibTrans" cxnId="{EC91B0C3-F8CE-4DEA-A1E6-3462C6D09E78}">
      <dgm:prSet custT="1"/>
      <dgm:spPr>
        <a:solidFill>
          <a:srgbClr val="F8D7CD"/>
        </a:solidFill>
        <a:ln>
          <a:solidFill>
            <a:srgbClr val="F8D7CD"/>
          </a:solidFill>
        </a:ln>
      </dgm:spPr>
      <dgm:t>
        <a:bodyPr/>
        <a:lstStyle/>
        <a:p>
          <a:endParaRPr lang="de-DE" sz="2000"/>
        </a:p>
      </dgm:t>
    </dgm:pt>
    <dgm:pt modelId="{E7A12FE0-BED2-4B39-AA27-D427CB27BEC2}">
      <dgm:prSet custT="1"/>
      <dgm:spPr>
        <a:solidFill>
          <a:srgbClr val="E08041"/>
        </a:solidFill>
      </dgm:spPr>
      <dgm:t>
        <a:bodyPr/>
        <a:lstStyle/>
        <a:p>
          <a:r>
            <a:rPr lang="en-US" sz="2000" dirty="0"/>
            <a:t>Seien Sie immer kritisch mit sich selbst </a:t>
          </a:r>
          <a:endParaRPr lang="de-DE" sz="2000" dirty="0"/>
        </a:p>
      </dgm:t>
    </dgm:pt>
    <dgm:pt modelId="{69E54FEB-F6C8-417D-B959-8EF7284C3009}" type="parTrans" cxnId="{A5348BB6-3FF2-480B-A8C7-9628BF52D9E2}">
      <dgm:prSet/>
      <dgm:spPr/>
      <dgm:t>
        <a:bodyPr/>
        <a:lstStyle/>
        <a:p>
          <a:endParaRPr lang="de-DE" sz="2000"/>
        </a:p>
      </dgm:t>
    </dgm:pt>
    <dgm:pt modelId="{6F80D9CB-A6CF-4819-87E7-EB83D966442B}" type="sibTrans" cxnId="{A5348BB6-3FF2-480B-A8C7-9628BF52D9E2}">
      <dgm:prSet/>
      <dgm:spPr/>
      <dgm:t>
        <a:bodyPr/>
        <a:lstStyle/>
        <a:p>
          <a:endParaRPr lang="de-DE" sz="2000"/>
        </a:p>
      </dgm:t>
    </dgm:pt>
    <dgm:pt modelId="{B4DDE780-B7AC-4B81-9E5F-DBA45B7BF18D}" type="pres">
      <dgm:prSet presAssocID="{461E55E4-8A73-41FE-8C76-23EFE1FF6048}" presName="Name0" presStyleCnt="0">
        <dgm:presLayoutVars>
          <dgm:dir/>
          <dgm:resizeHandles val="exact"/>
        </dgm:presLayoutVars>
      </dgm:prSet>
      <dgm:spPr/>
    </dgm:pt>
    <dgm:pt modelId="{755B3483-1E21-4E58-B46F-E787654E23BB}" type="pres">
      <dgm:prSet presAssocID="{FE24D34A-1613-4376-BA60-0724F945E95F}" presName="node" presStyleLbl="node1" presStyleIdx="0" presStyleCnt="3" custScaleY="100317">
        <dgm:presLayoutVars>
          <dgm:bulletEnabled val="1"/>
        </dgm:presLayoutVars>
      </dgm:prSet>
      <dgm:spPr/>
      <dgm:t>
        <a:bodyPr/>
        <a:lstStyle/>
        <a:p>
          <a:endParaRPr lang="it-IT"/>
        </a:p>
      </dgm:t>
    </dgm:pt>
    <dgm:pt modelId="{19055676-AD57-47CA-8670-F913B3DF2316}" type="pres">
      <dgm:prSet presAssocID="{CA8D637F-9882-4988-A8DC-C80CD77CA165}" presName="sibTrans" presStyleLbl="sibTrans2D1" presStyleIdx="0" presStyleCnt="2"/>
      <dgm:spPr/>
      <dgm:t>
        <a:bodyPr/>
        <a:lstStyle/>
        <a:p>
          <a:endParaRPr lang="it-IT"/>
        </a:p>
      </dgm:t>
    </dgm:pt>
    <dgm:pt modelId="{0DA139BD-0AD3-47A9-AF80-B5E86CBEEC94}" type="pres">
      <dgm:prSet presAssocID="{CA8D637F-9882-4988-A8DC-C80CD77CA165}" presName="connectorText" presStyleLbl="sibTrans2D1" presStyleIdx="0" presStyleCnt="2"/>
      <dgm:spPr/>
      <dgm:t>
        <a:bodyPr/>
        <a:lstStyle/>
        <a:p>
          <a:endParaRPr lang="it-IT"/>
        </a:p>
      </dgm:t>
    </dgm:pt>
    <dgm:pt modelId="{248D6C44-A458-425E-81BC-E710FE54DADC}" type="pres">
      <dgm:prSet presAssocID="{6A08331F-780E-48CE-BF3A-EAEA6BB0EA58}" presName="node" presStyleLbl="node1" presStyleIdx="1" presStyleCnt="3">
        <dgm:presLayoutVars>
          <dgm:bulletEnabled val="1"/>
        </dgm:presLayoutVars>
      </dgm:prSet>
      <dgm:spPr/>
      <dgm:t>
        <a:bodyPr/>
        <a:lstStyle/>
        <a:p>
          <a:endParaRPr lang="it-IT"/>
        </a:p>
      </dgm:t>
    </dgm:pt>
    <dgm:pt modelId="{F0E978EE-4DB7-4AFE-9A70-ACF537D969E7}" type="pres">
      <dgm:prSet presAssocID="{55196829-139A-4188-B3B1-208712ADF1EE}" presName="sibTrans" presStyleLbl="sibTrans2D1" presStyleIdx="1" presStyleCnt="2"/>
      <dgm:spPr/>
      <dgm:t>
        <a:bodyPr/>
        <a:lstStyle/>
        <a:p>
          <a:endParaRPr lang="it-IT"/>
        </a:p>
      </dgm:t>
    </dgm:pt>
    <dgm:pt modelId="{8C21E29B-274F-4B08-8A4F-5D739B164DC3}" type="pres">
      <dgm:prSet presAssocID="{55196829-139A-4188-B3B1-208712ADF1EE}" presName="connectorText" presStyleLbl="sibTrans2D1" presStyleIdx="1" presStyleCnt="2"/>
      <dgm:spPr/>
      <dgm:t>
        <a:bodyPr/>
        <a:lstStyle/>
        <a:p>
          <a:endParaRPr lang="it-IT"/>
        </a:p>
      </dgm:t>
    </dgm:pt>
    <dgm:pt modelId="{4A31DC19-D046-45EF-A1CF-8A0BE43955DF}" type="pres">
      <dgm:prSet presAssocID="{E7A12FE0-BED2-4B39-AA27-D427CB27BEC2}" presName="node" presStyleLbl="node1" presStyleIdx="2" presStyleCnt="3">
        <dgm:presLayoutVars>
          <dgm:bulletEnabled val="1"/>
        </dgm:presLayoutVars>
      </dgm:prSet>
      <dgm:spPr/>
      <dgm:t>
        <a:bodyPr/>
        <a:lstStyle/>
        <a:p>
          <a:endParaRPr lang="it-IT"/>
        </a:p>
      </dgm:t>
    </dgm:pt>
  </dgm:ptLst>
  <dgm:cxnLst>
    <dgm:cxn modelId="{EC91B0C3-F8CE-4DEA-A1E6-3462C6D09E78}" srcId="{461E55E4-8A73-41FE-8C76-23EFE1FF6048}" destId="{6A08331F-780E-48CE-BF3A-EAEA6BB0EA58}" srcOrd="1" destOrd="0" parTransId="{E0249CCE-6A82-41DE-90E2-C450B626B2CB}" sibTransId="{55196829-139A-4188-B3B1-208712ADF1EE}"/>
    <dgm:cxn modelId="{D43BC05F-B4C7-4F00-B7E6-535E493D0FE9}" srcId="{461E55E4-8A73-41FE-8C76-23EFE1FF6048}" destId="{FE24D34A-1613-4376-BA60-0724F945E95F}" srcOrd="0" destOrd="0" parTransId="{1BAB75A0-53E8-48D5-B3AC-A6841957A075}" sibTransId="{CA8D637F-9882-4988-A8DC-C80CD77CA165}"/>
    <dgm:cxn modelId="{40BDCE89-250C-4598-BF86-6828DF679D7A}" type="presOf" srcId="{CA8D637F-9882-4988-A8DC-C80CD77CA165}" destId="{0DA139BD-0AD3-47A9-AF80-B5E86CBEEC94}" srcOrd="1" destOrd="0" presId="urn:microsoft.com/office/officeart/2005/8/layout/process1"/>
    <dgm:cxn modelId="{AE8F19FC-7D4E-47FD-A4BF-20D6D710433D}" type="presOf" srcId="{CA8D637F-9882-4988-A8DC-C80CD77CA165}" destId="{19055676-AD57-47CA-8670-F913B3DF2316}" srcOrd="0" destOrd="0" presId="urn:microsoft.com/office/officeart/2005/8/layout/process1"/>
    <dgm:cxn modelId="{ABD1CDC8-8FCD-4FEE-BEE7-CF05512E9FF3}" type="presOf" srcId="{55196829-139A-4188-B3B1-208712ADF1EE}" destId="{8C21E29B-274F-4B08-8A4F-5D739B164DC3}" srcOrd="1" destOrd="0" presId="urn:microsoft.com/office/officeart/2005/8/layout/process1"/>
    <dgm:cxn modelId="{C7039DC8-ABED-4980-9497-EB8D3B747B8D}" type="presOf" srcId="{E7A12FE0-BED2-4B39-AA27-D427CB27BEC2}" destId="{4A31DC19-D046-45EF-A1CF-8A0BE43955DF}" srcOrd="0" destOrd="0" presId="urn:microsoft.com/office/officeart/2005/8/layout/process1"/>
    <dgm:cxn modelId="{EBD51154-D9A4-4190-B8FC-654F526C9127}" type="presOf" srcId="{FE24D34A-1613-4376-BA60-0724F945E95F}" destId="{755B3483-1E21-4E58-B46F-E787654E23BB}" srcOrd="0" destOrd="0" presId="urn:microsoft.com/office/officeart/2005/8/layout/process1"/>
    <dgm:cxn modelId="{1F6E4684-3260-4DAB-B9C6-88B0508971F7}" type="presOf" srcId="{461E55E4-8A73-41FE-8C76-23EFE1FF6048}" destId="{B4DDE780-B7AC-4B81-9E5F-DBA45B7BF18D}" srcOrd="0" destOrd="0" presId="urn:microsoft.com/office/officeart/2005/8/layout/process1"/>
    <dgm:cxn modelId="{E6EE152D-2A38-43AD-8119-F854523C3572}" type="presOf" srcId="{55196829-139A-4188-B3B1-208712ADF1EE}" destId="{F0E978EE-4DB7-4AFE-9A70-ACF537D969E7}" srcOrd="0" destOrd="0" presId="urn:microsoft.com/office/officeart/2005/8/layout/process1"/>
    <dgm:cxn modelId="{4AA12AB5-9810-45E8-824B-80A80F76DFFD}" type="presOf" srcId="{6A08331F-780E-48CE-BF3A-EAEA6BB0EA58}" destId="{248D6C44-A458-425E-81BC-E710FE54DADC}" srcOrd="0" destOrd="0" presId="urn:microsoft.com/office/officeart/2005/8/layout/process1"/>
    <dgm:cxn modelId="{A5348BB6-3FF2-480B-A8C7-9628BF52D9E2}" srcId="{461E55E4-8A73-41FE-8C76-23EFE1FF6048}" destId="{E7A12FE0-BED2-4B39-AA27-D427CB27BEC2}" srcOrd="2" destOrd="0" parTransId="{69E54FEB-F6C8-417D-B959-8EF7284C3009}" sibTransId="{6F80D9CB-A6CF-4819-87E7-EB83D966442B}"/>
    <dgm:cxn modelId="{AF286C66-6BDD-4502-80FB-DA64EB5371E1}" type="presParOf" srcId="{B4DDE780-B7AC-4B81-9E5F-DBA45B7BF18D}" destId="{755B3483-1E21-4E58-B46F-E787654E23BB}" srcOrd="0" destOrd="0" presId="urn:microsoft.com/office/officeart/2005/8/layout/process1"/>
    <dgm:cxn modelId="{129BFE10-BE80-41BD-AEB3-530A20E4BCCD}" type="presParOf" srcId="{B4DDE780-B7AC-4B81-9E5F-DBA45B7BF18D}" destId="{19055676-AD57-47CA-8670-F913B3DF2316}" srcOrd="1" destOrd="0" presId="urn:microsoft.com/office/officeart/2005/8/layout/process1"/>
    <dgm:cxn modelId="{6F05A78B-FD7E-46EE-B721-DEB25444036E}" type="presParOf" srcId="{19055676-AD57-47CA-8670-F913B3DF2316}" destId="{0DA139BD-0AD3-47A9-AF80-B5E86CBEEC94}" srcOrd="0" destOrd="0" presId="urn:microsoft.com/office/officeart/2005/8/layout/process1"/>
    <dgm:cxn modelId="{45B96D48-7241-4422-A158-73274D2D0514}" type="presParOf" srcId="{B4DDE780-B7AC-4B81-9E5F-DBA45B7BF18D}" destId="{248D6C44-A458-425E-81BC-E710FE54DADC}" srcOrd="2" destOrd="0" presId="urn:microsoft.com/office/officeart/2005/8/layout/process1"/>
    <dgm:cxn modelId="{89F4426A-8A1D-4A51-B7E6-794DD57CC3CB}" type="presParOf" srcId="{B4DDE780-B7AC-4B81-9E5F-DBA45B7BF18D}" destId="{F0E978EE-4DB7-4AFE-9A70-ACF537D969E7}" srcOrd="3" destOrd="0" presId="urn:microsoft.com/office/officeart/2005/8/layout/process1"/>
    <dgm:cxn modelId="{405CE9AD-477D-4694-B2E2-E07541314AA4}" type="presParOf" srcId="{F0E978EE-4DB7-4AFE-9A70-ACF537D969E7}" destId="{8C21E29B-274F-4B08-8A4F-5D739B164DC3}" srcOrd="0" destOrd="0" presId="urn:microsoft.com/office/officeart/2005/8/layout/process1"/>
    <dgm:cxn modelId="{71B6DBC8-B14B-4A35-94F9-E9A332D221A4}" type="presParOf" srcId="{B4DDE780-B7AC-4B81-9E5F-DBA45B7BF18D}" destId="{4A31DC19-D046-45EF-A1CF-8A0BE43955DF}"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E551-B635-3E40-913F-9E790601A0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B223985-34BA-5941-A350-70D8DD6E84BE}">
      <dgm:prSet custT="1"/>
      <dgm:spPr>
        <a:solidFill>
          <a:srgbClr val="F8D7CD"/>
        </a:solidFill>
        <a:ln>
          <a:solidFill>
            <a:srgbClr val="F8D7CD"/>
          </a:solidFill>
        </a:ln>
      </dgm:spPr>
      <dgm:t>
        <a:bodyPr/>
        <a:lstStyle/>
        <a:p>
          <a:r>
            <a:rPr lang="en-GB" sz="2000" dirty="0">
              <a:solidFill>
                <a:schemeClr val="tx1"/>
              </a:solidFill>
            </a:rPr>
            <a:t>Präsentieren Sie Ihre Idee </a:t>
          </a:r>
          <a:r>
            <a:rPr lang="en-GB" sz="2000" dirty="0" err="1">
              <a:solidFill>
                <a:schemeClr val="tx1"/>
              </a:solidFill>
            </a:rPr>
            <a:t>effektiv</a:t>
          </a:r>
          <a:r>
            <a:rPr lang="en-GB" sz="2000" dirty="0">
              <a:solidFill>
                <a:schemeClr val="tx1"/>
              </a:solidFill>
            </a:rPr>
            <a:t> und stark</a:t>
          </a:r>
          <a:endParaRPr lang="x-none" sz="2000" dirty="0">
            <a:solidFill>
              <a:schemeClr val="tx1"/>
            </a:solidFill>
          </a:endParaRPr>
        </a:p>
      </dgm:t>
    </dgm:pt>
    <dgm:pt modelId="{1A6F98E1-5375-6D49-BFCD-5E243AE0AC9B}" type="parTrans" cxnId="{92AD2A11-C166-1D48-9DD4-576BA34737F6}">
      <dgm:prSet/>
      <dgm:spPr/>
      <dgm:t>
        <a:bodyPr/>
        <a:lstStyle/>
        <a:p>
          <a:endParaRPr lang="en-GB" sz="2000"/>
        </a:p>
      </dgm:t>
    </dgm:pt>
    <dgm:pt modelId="{15DDBB93-5E50-6C4E-9F26-1716676408F9}" type="sibTrans" cxnId="{92AD2A11-C166-1D48-9DD4-576BA34737F6}">
      <dgm:prSet/>
      <dgm:spPr/>
      <dgm:t>
        <a:bodyPr/>
        <a:lstStyle/>
        <a:p>
          <a:endParaRPr lang="en-GB" sz="2000"/>
        </a:p>
      </dgm:t>
    </dgm:pt>
    <dgm:pt modelId="{6B481F94-BDB4-B14F-96B3-E9CB2CC11D3F}">
      <dgm:prSet custT="1"/>
      <dgm:spPr>
        <a:solidFill>
          <a:srgbClr val="F8D7CD"/>
        </a:solidFill>
        <a:ln>
          <a:solidFill>
            <a:srgbClr val="F8D7CD"/>
          </a:solidFill>
        </a:ln>
      </dgm:spPr>
      <dgm:t>
        <a:bodyPr/>
        <a:lstStyle/>
        <a:p>
          <a:r>
            <a:rPr lang="en-GB" sz="2000" dirty="0">
              <a:solidFill>
                <a:schemeClr val="tx1"/>
              </a:solidFill>
            </a:rPr>
            <a:t>Erstellen Sie einen Aktionsaufruf, um die </a:t>
          </a:r>
          <a:r>
            <a:rPr lang="en-GB" sz="2000" dirty="0" err="1">
              <a:solidFill>
                <a:schemeClr val="tx1"/>
              </a:solidFill>
            </a:rPr>
            <a:t>Zuhörer</a:t>
          </a:r>
          <a:r>
            <a:rPr lang="en-GB" sz="2000" dirty="0">
              <a:solidFill>
                <a:schemeClr val="tx1"/>
              </a:solidFill>
            </a:rPr>
            <a:t> “an Bord” zu holen</a:t>
          </a:r>
          <a:endParaRPr lang="x-none" sz="2000" dirty="0">
            <a:solidFill>
              <a:schemeClr val="tx1"/>
            </a:solidFill>
          </a:endParaRPr>
        </a:p>
      </dgm:t>
    </dgm:pt>
    <dgm:pt modelId="{C18560FC-5C6D-EA4C-9902-A465F79ADE71}" type="parTrans" cxnId="{DFC96D2F-392E-E645-89C9-77F274D69D65}">
      <dgm:prSet/>
      <dgm:spPr/>
      <dgm:t>
        <a:bodyPr/>
        <a:lstStyle/>
        <a:p>
          <a:endParaRPr lang="en-GB" sz="2000"/>
        </a:p>
      </dgm:t>
    </dgm:pt>
    <dgm:pt modelId="{5C69691D-016B-BE47-87DB-7F65C2894183}" type="sibTrans" cxnId="{DFC96D2F-392E-E645-89C9-77F274D69D65}">
      <dgm:prSet/>
      <dgm:spPr/>
      <dgm:t>
        <a:bodyPr/>
        <a:lstStyle/>
        <a:p>
          <a:endParaRPr lang="en-GB" sz="2000"/>
        </a:p>
      </dgm:t>
    </dgm:pt>
    <dgm:pt modelId="{48C0A269-1081-3A40-94D2-403F5F995C88}">
      <dgm:prSet custT="1"/>
      <dgm:spPr>
        <a:solidFill>
          <a:srgbClr val="F8D7CD"/>
        </a:solidFill>
        <a:ln>
          <a:solidFill>
            <a:srgbClr val="F8D7CD"/>
          </a:solidFill>
        </a:ln>
      </dgm:spPr>
      <dgm:t>
        <a:bodyPr/>
        <a:lstStyle/>
        <a:p>
          <a:r>
            <a:rPr lang="en-GB" sz="2000" dirty="0" err="1">
              <a:solidFill>
                <a:schemeClr val="tx1"/>
              </a:solidFill>
            </a:rPr>
            <a:t>Handeln</a:t>
          </a:r>
          <a:r>
            <a:rPr lang="en-GB" sz="2000" dirty="0">
              <a:solidFill>
                <a:schemeClr val="tx1"/>
              </a:solidFill>
            </a:rPr>
            <a:t> Sie für die </a:t>
          </a:r>
          <a:r>
            <a:rPr lang="en-GB" sz="2000" dirty="0" err="1">
              <a:solidFill>
                <a:schemeClr val="tx1"/>
              </a:solidFill>
            </a:rPr>
            <a:t>Unterstützung</a:t>
          </a:r>
          <a:r>
            <a:rPr lang="en-GB" sz="2000" dirty="0">
              <a:solidFill>
                <a:schemeClr val="tx1"/>
              </a:solidFill>
            </a:rPr>
            <a:t> </a:t>
          </a:r>
          <a:r>
            <a:rPr lang="en-GB" sz="2000" dirty="0" err="1">
              <a:solidFill>
                <a:schemeClr val="tx1"/>
              </a:solidFill>
            </a:rPr>
            <a:t>Ihrer</a:t>
          </a:r>
          <a:r>
            <a:rPr lang="en-GB" sz="2000" dirty="0">
              <a:solidFill>
                <a:schemeClr val="tx1"/>
              </a:solidFill>
            </a:rPr>
            <a:t> Idee die </a:t>
          </a:r>
          <a:r>
            <a:rPr lang="en-GB" sz="2000" dirty="0" err="1">
              <a:solidFill>
                <a:schemeClr val="tx1"/>
              </a:solidFill>
            </a:rPr>
            <a:t>Unterstützung</a:t>
          </a:r>
          <a:r>
            <a:rPr lang="en-GB" sz="2000" dirty="0">
              <a:solidFill>
                <a:schemeClr val="tx1"/>
              </a:solidFill>
            </a:rPr>
            <a:t> </a:t>
          </a:r>
          <a:r>
            <a:rPr lang="en-GB" sz="2000" dirty="0" err="1">
              <a:solidFill>
                <a:schemeClr val="tx1"/>
              </a:solidFill>
            </a:rPr>
            <a:t>aus</a:t>
          </a:r>
          <a:endParaRPr lang="x-none" sz="2000" dirty="0">
            <a:solidFill>
              <a:schemeClr val="tx1"/>
            </a:solidFill>
          </a:endParaRPr>
        </a:p>
      </dgm:t>
    </dgm:pt>
    <dgm:pt modelId="{EE39376B-6B77-6648-9611-C16BF1706C61}" type="parTrans" cxnId="{E110AC74-F0F5-9747-80F4-C4047F8DF0C3}">
      <dgm:prSet/>
      <dgm:spPr/>
      <dgm:t>
        <a:bodyPr/>
        <a:lstStyle/>
        <a:p>
          <a:endParaRPr lang="en-GB" sz="2000"/>
        </a:p>
      </dgm:t>
    </dgm:pt>
    <dgm:pt modelId="{BE541B01-516D-BE42-B029-AB414F4AC92B}" type="sibTrans" cxnId="{E110AC74-F0F5-9747-80F4-C4047F8DF0C3}">
      <dgm:prSet/>
      <dgm:spPr/>
      <dgm:t>
        <a:bodyPr/>
        <a:lstStyle/>
        <a:p>
          <a:endParaRPr lang="en-GB" sz="2000"/>
        </a:p>
      </dgm:t>
    </dgm:pt>
    <dgm:pt modelId="{4A327089-A8D9-AC43-B779-7A9B1F97C43C}">
      <dgm:prSet custT="1"/>
      <dgm:spPr>
        <a:solidFill>
          <a:srgbClr val="F8D7CD"/>
        </a:solidFill>
        <a:ln>
          <a:solidFill>
            <a:srgbClr val="F8D7CD"/>
          </a:solidFill>
        </a:ln>
      </dgm:spPr>
      <dgm:t>
        <a:bodyPr/>
        <a:lstStyle/>
        <a:p>
          <a:r>
            <a:rPr lang="en-GB" sz="2000" dirty="0">
              <a:solidFill>
                <a:schemeClr val="tx1"/>
              </a:solidFill>
            </a:rPr>
            <a:t>Appellieren Sie an die </a:t>
          </a:r>
          <a:r>
            <a:rPr lang="en-GB" sz="2000" dirty="0" err="1">
              <a:solidFill>
                <a:schemeClr val="tx1"/>
              </a:solidFill>
            </a:rPr>
            <a:t>Emotionen</a:t>
          </a:r>
          <a:r>
            <a:rPr lang="en-GB" sz="2000" dirty="0">
              <a:solidFill>
                <a:schemeClr val="tx1"/>
              </a:solidFill>
            </a:rPr>
            <a:t> </a:t>
          </a:r>
          <a:r>
            <a:rPr lang="en-GB" sz="2000" dirty="0" err="1">
              <a:solidFill>
                <a:schemeClr val="tx1"/>
              </a:solidFill>
            </a:rPr>
            <a:t>ihrer</a:t>
          </a:r>
          <a:r>
            <a:rPr lang="en-GB" sz="2000" dirty="0">
              <a:solidFill>
                <a:schemeClr val="tx1"/>
              </a:solidFill>
            </a:rPr>
            <a:t> </a:t>
          </a:r>
          <a:r>
            <a:rPr lang="en-GB" sz="2000" dirty="0" err="1">
              <a:solidFill>
                <a:schemeClr val="tx1"/>
              </a:solidFill>
            </a:rPr>
            <a:t>Zuhörer</a:t>
          </a:r>
          <a:endParaRPr lang="en-GB" sz="2000" dirty="0">
            <a:solidFill>
              <a:schemeClr val="tx1"/>
            </a:solidFill>
          </a:endParaRPr>
        </a:p>
      </dgm:t>
    </dgm:pt>
    <dgm:pt modelId="{0B7B0741-5951-3344-A659-32914DE27D01}" type="parTrans" cxnId="{3A2E522C-ACB2-C84C-8EF5-674CA9618627}">
      <dgm:prSet/>
      <dgm:spPr/>
      <dgm:t>
        <a:bodyPr/>
        <a:lstStyle/>
        <a:p>
          <a:endParaRPr lang="en-GB" sz="2000"/>
        </a:p>
      </dgm:t>
    </dgm:pt>
    <dgm:pt modelId="{0D70DED6-6CC5-974C-830C-8D3CC8F29A2F}" type="sibTrans" cxnId="{3A2E522C-ACB2-C84C-8EF5-674CA9618627}">
      <dgm:prSet/>
      <dgm:spPr/>
      <dgm:t>
        <a:bodyPr/>
        <a:lstStyle/>
        <a:p>
          <a:endParaRPr lang="en-GB" sz="2000"/>
        </a:p>
      </dgm:t>
    </dgm:pt>
    <dgm:pt modelId="{5EB126FB-6CC1-7E4D-9CDA-9D25C71417B3}" type="pres">
      <dgm:prSet presAssocID="{4E28E551-B635-3E40-913F-9E790601A02F}" presName="CompostProcess" presStyleCnt="0">
        <dgm:presLayoutVars>
          <dgm:dir/>
          <dgm:resizeHandles val="exact"/>
        </dgm:presLayoutVars>
      </dgm:prSet>
      <dgm:spPr/>
      <dgm:t>
        <a:bodyPr/>
        <a:lstStyle/>
        <a:p>
          <a:endParaRPr lang="it-IT"/>
        </a:p>
      </dgm:t>
    </dgm:pt>
    <dgm:pt modelId="{E874A5AE-8DA9-5446-BD2C-F29407EA2550}" type="pres">
      <dgm:prSet presAssocID="{4E28E551-B635-3E40-913F-9E790601A02F}" presName="arrow" presStyleLbl="bgShp" presStyleIdx="0" presStyleCnt="1" custLinFactNeighborX="637" custLinFactNeighborY="432"/>
      <dgm:spPr>
        <a:solidFill>
          <a:srgbClr val="E08041"/>
        </a:solidFill>
      </dgm:spPr>
    </dgm:pt>
    <dgm:pt modelId="{BBEA4D1F-6388-4048-9914-66E5A7BFE878}" type="pres">
      <dgm:prSet presAssocID="{4E28E551-B635-3E40-913F-9E790601A02F}" presName="linearProcess" presStyleCnt="0"/>
      <dgm:spPr/>
    </dgm:pt>
    <dgm:pt modelId="{277DF75A-3BDD-424C-B0B5-73B9A5360BC9}" type="pres">
      <dgm:prSet presAssocID="{1B223985-34BA-5941-A350-70D8DD6E84BE}" presName="textNode" presStyleLbl="node1" presStyleIdx="0" presStyleCnt="4">
        <dgm:presLayoutVars>
          <dgm:bulletEnabled val="1"/>
        </dgm:presLayoutVars>
      </dgm:prSet>
      <dgm:spPr/>
      <dgm:t>
        <a:bodyPr/>
        <a:lstStyle/>
        <a:p>
          <a:endParaRPr lang="it-IT"/>
        </a:p>
      </dgm:t>
    </dgm:pt>
    <dgm:pt modelId="{8EAD8411-0FB6-FB4B-9B75-F692AFBB4910}" type="pres">
      <dgm:prSet presAssocID="{15DDBB93-5E50-6C4E-9F26-1716676408F9}" presName="sibTrans" presStyleCnt="0"/>
      <dgm:spPr/>
    </dgm:pt>
    <dgm:pt modelId="{E2C0A6F6-9ABE-1D46-9C50-5E6479469148}" type="pres">
      <dgm:prSet presAssocID="{4A327089-A8D9-AC43-B779-7A9B1F97C43C}" presName="textNode" presStyleLbl="node1" presStyleIdx="1" presStyleCnt="4">
        <dgm:presLayoutVars>
          <dgm:bulletEnabled val="1"/>
        </dgm:presLayoutVars>
      </dgm:prSet>
      <dgm:spPr/>
      <dgm:t>
        <a:bodyPr/>
        <a:lstStyle/>
        <a:p>
          <a:endParaRPr lang="it-IT"/>
        </a:p>
      </dgm:t>
    </dgm:pt>
    <dgm:pt modelId="{093C4CD6-4CEA-0B41-8DBB-13C36CF3D314}" type="pres">
      <dgm:prSet presAssocID="{0D70DED6-6CC5-974C-830C-8D3CC8F29A2F}" presName="sibTrans" presStyleCnt="0"/>
      <dgm:spPr/>
    </dgm:pt>
    <dgm:pt modelId="{8C8F5DC3-8EA2-DC49-9E99-32EC1F133570}" type="pres">
      <dgm:prSet presAssocID="{6B481F94-BDB4-B14F-96B3-E9CB2CC11D3F}" presName="textNode" presStyleLbl="node1" presStyleIdx="2" presStyleCnt="4">
        <dgm:presLayoutVars>
          <dgm:bulletEnabled val="1"/>
        </dgm:presLayoutVars>
      </dgm:prSet>
      <dgm:spPr/>
      <dgm:t>
        <a:bodyPr/>
        <a:lstStyle/>
        <a:p>
          <a:endParaRPr lang="it-IT"/>
        </a:p>
      </dgm:t>
    </dgm:pt>
    <dgm:pt modelId="{8678EFB2-4C52-9744-90D2-A61338F075B3}" type="pres">
      <dgm:prSet presAssocID="{5C69691D-016B-BE47-87DB-7F65C2894183}" presName="sibTrans" presStyleCnt="0"/>
      <dgm:spPr/>
    </dgm:pt>
    <dgm:pt modelId="{A63BBFAA-1E5D-D04C-A4E6-1C95AC280118}" type="pres">
      <dgm:prSet presAssocID="{48C0A269-1081-3A40-94D2-403F5F995C88}" presName="textNode" presStyleLbl="node1" presStyleIdx="3" presStyleCnt="4">
        <dgm:presLayoutVars>
          <dgm:bulletEnabled val="1"/>
        </dgm:presLayoutVars>
      </dgm:prSet>
      <dgm:spPr/>
      <dgm:t>
        <a:bodyPr/>
        <a:lstStyle/>
        <a:p>
          <a:endParaRPr lang="it-IT"/>
        </a:p>
      </dgm:t>
    </dgm:pt>
  </dgm:ptLst>
  <dgm:cxnLst>
    <dgm:cxn modelId="{3A2E522C-ACB2-C84C-8EF5-674CA9618627}" srcId="{4E28E551-B635-3E40-913F-9E790601A02F}" destId="{4A327089-A8D9-AC43-B779-7A9B1F97C43C}" srcOrd="1" destOrd="0" parTransId="{0B7B0741-5951-3344-A659-32914DE27D01}" sibTransId="{0D70DED6-6CC5-974C-830C-8D3CC8F29A2F}"/>
    <dgm:cxn modelId="{B28193F5-A469-2F4E-853B-C447604E0560}" type="presOf" srcId="{1B223985-34BA-5941-A350-70D8DD6E84BE}" destId="{277DF75A-3BDD-424C-B0B5-73B9A5360BC9}" srcOrd="0" destOrd="0" presId="urn:microsoft.com/office/officeart/2005/8/layout/hProcess9"/>
    <dgm:cxn modelId="{720A485F-1AA0-7548-9123-3DB70B0A2A56}" type="presOf" srcId="{4A327089-A8D9-AC43-B779-7A9B1F97C43C}" destId="{E2C0A6F6-9ABE-1D46-9C50-5E6479469148}" srcOrd="0" destOrd="0" presId="urn:microsoft.com/office/officeart/2005/8/layout/hProcess9"/>
    <dgm:cxn modelId="{92AD2A11-C166-1D48-9DD4-576BA34737F6}" srcId="{4E28E551-B635-3E40-913F-9E790601A02F}" destId="{1B223985-34BA-5941-A350-70D8DD6E84BE}" srcOrd="0" destOrd="0" parTransId="{1A6F98E1-5375-6D49-BFCD-5E243AE0AC9B}" sibTransId="{15DDBB93-5E50-6C4E-9F26-1716676408F9}"/>
    <dgm:cxn modelId="{E110AC74-F0F5-9747-80F4-C4047F8DF0C3}" srcId="{4E28E551-B635-3E40-913F-9E790601A02F}" destId="{48C0A269-1081-3A40-94D2-403F5F995C88}" srcOrd="3" destOrd="0" parTransId="{EE39376B-6B77-6648-9611-C16BF1706C61}" sibTransId="{BE541B01-516D-BE42-B029-AB414F4AC92B}"/>
    <dgm:cxn modelId="{ACC9FAC3-E3D1-5242-9983-52A35F7705B5}" type="presOf" srcId="{6B481F94-BDB4-B14F-96B3-E9CB2CC11D3F}" destId="{8C8F5DC3-8EA2-DC49-9E99-32EC1F133570}" srcOrd="0" destOrd="0" presId="urn:microsoft.com/office/officeart/2005/8/layout/hProcess9"/>
    <dgm:cxn modelId="{7ED464F4-5C4D-9742-B145-6517739D367E}" type="presOf" srcId="{48C0A269-1081-3A40-94D2-403F5F995C88}" destId="{A63BBFAA-1E5D-D04C-A4E6-1C95AC280118}" srcOrd="0" destOrd="0" presId="urn:microsoft.com/office/officeart/2005/8/layout/hProcess9"/>
    <dgm:cxn modelId="{5A58F60A-9202-7648-BAB3-03F1B4315538}" type="presOf" srcId="{4E28E551-B635-3E40-913F-9E790601A02F}" destId="{5EB126FB-6CC1-7E4D-9CDA-9D25C71417B3}" srcOrd="0" destOrd="0" presId="urn:microsoft.com/office/officeart/2005/8/layout/hProcess9"/>
    <dgm:cxn modelId="{DFC96D2F-392E-E645-89C9-77F274D69D65}" srcId="{4E28E551-B635-3E40-913F-9E790601A02F}" destId="{6B481F94-BDB4-B14F-96B3-E9CB2CC11D3F}" srcOrd="2" destOrd="0" parTransId="{C18560FC-5C6D-EA4C-9902-A465F79ADE71}" sibTransId="{5C69691D-016B-BE47-87DB-7F65C2894183}"/>
    <dgm:cxn modelId="{B0CEF14F-5762-A44E-BDA6-F9F62689D7C9}" type="presParOf" srcId="{5EB126FB-6CC1-7E4D-9CDA-9D25C71417B3}" destId="{E874A5AE-8DA9-5446-BD2C-F29407EA2550}" srcOrd="0" destOrd="0" presId="urn:microsoft.com/office/officeart/2005/8/layout/hProcess9"/>
    <dgm:cxn modelId="{A4F5F041-ADE5-264A-800F-D09854B69433}" type="presParOf" srcId="{5EB126FB-6CC1-7E4D-9CDA-9D25C71417B3}" destId="{BBEA4D1F-6388-4048-9914-66E5A7BFE878}" srcOrd="1" destOrd="0" presId="urn:microsoft.com/office/officeart/2005/8/layout/hProcess9"/>
    <dgm:cxn modelId="{B34EC6FE-07FA-4A48-B2D3-4ED964009C16}" type="presParOf" srcId="{BBEA4D1F-6388-4048-9914-66E5A7BFE878}" destId="{277DF75A-3BDD-424C-B0B5-73B9A5360BC9}" srcOrd="0" destOrd="0" presId="urn:microsoft.com/office/officeart/2005/8/layout/hProcess9"/>
    <dgm:cxn modelId="{B683272C-416E-DB4A-9AB8-A35D03224C24}" type="presParOf" srcId="{BBEA4D1F-6388-4048-9914-66E5A7BFE878}" destId="{8EAD8411-0FB6-FB4B-9B75-F692AFBB4910}" srcOrd="1" destOrd="0" presId="urn:microsoft.com/office/officeart/2005/8/layout/hProcess9"/>
    <dgm:cxn modelId="{2FA975C4-7DA7-9345-AB82-E2F631C886EC}" type="presParOf" srcId="{BBEA4D1F-6388-4048-9914-66E5A7BFE878}" destId="{E2C0A6F6-9ABE-1D46-9C50-5E6479469148}" srcOrd="2" destOrd="0" presId="urn:microsoft.com/office/officeart/2005/8/layout/hProcess9"/>
    <dgm:cxn modelId="{7BB6D738-2B2E-9044-AD32-9D228EE99485}" type="presParOf" srcId="{BBEA4D1F-6388-4048-9914-66E5A7BFE878}" destId="{093C4CD6-4CEA-0B41-8DBB-13C36CF3D314}" srcOrd="3" destOrd="0" presId="urn:microsoft.com/office/officeart/2005/8/layout/hProcess9"/>
    <dgm:cxn modelId="{BB9D395C-1586-9B48-B02A-6BD6E9F4D2C9}" type="presParOf" srcId="{BBEA4D1F-6388-4048-9914-66E5A7BFE878}" destId="{8C8F5DC3-8EA2-DC49-9E99-32EC1F133570}" srcOrd="4" destOrd="0" presId="urn:microsoft.com/office/officeart/2005/8/layout/hProcess9"/>
    <dgm:cxn modelId="{5CB6990B-DE25-1D47-83C2-85D08AAEC66D}" type="presParOf" srcId="{BBEA4D1F-6388-4048-9914-66E5A7BFE878}" destId="{8678EFB2-4C52-9744-90D2-A61338F075B3}" srcOrd="5" destOrd="0" presId="urn:microsoft.com/office/officeart/2005/8/layout/hProcess9"/>
    <dgm:cxn modelId="{24C02A19-395F-E940-98B0-D4BA0531EC3C}" type="presParOf" srcId="{BBEA4D1F-6388-4048-9914-66E5A7BFE878}" destId="{A63BBFAA-1E5D-D04C-A4E6-1C95AC2801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9AE8-08AC-8542-818B-C2FAFE3468FA}" type="doc">
      <dgm:prSet loTypeId="urn:microsoft.com/office/officeart/2005/8/layout/pyramid2" loCatId="pyramid" qsTypeId="urn:microsoft.com/office/officeart/2005/8/quickstyle/simple1" qsCatId="simple" csTypeId="urn:microsoft.com/office/officeart/2005/8/colors/colorful1" csCatId="colorful" phldr="1"/>
      <dgm:spPr/>
    </dgm:pt>
    <dgm:pt modelId="{BF788316-7D28-8540-8DAE-9245BBB94CFD}">
      <dgm:prSet phldrT="[Text]" custT="1"/>
      <dgm:spPr>
        <a:solidFill>
          <a:srgbClr val="E08041">
            <a:alpha val="90000"/>
          </a:srgbClr>
        </a:solidFill>
        <a:ln>
          <a:solidFill>
            <a:srgbClr val="E08041"/>
          </a:solidFill>
        </a:ln>
      </dgm:spPr>
      <dgm:t>
        <a:bodyPr/>
        <a:lstStyle/>
        <a:p>
          <a:r>
            <a:rPr lang="en-GB" sz="2000" dirty="0"/>
            <a:t>4. Ergebnis</a:t>
          </a:r>
        </a:p>
      </dgm:t>
    </dgm:pt>
    <dgm:pt modelId="{7B962E28-6159-2B4A-A535-09760E81554A}" type="parTrans" cxnId="{A8EF62F1-4036-9745-86BA-88BE79385382}">
      <dgm:prSet/>
      <dgm:spPr/>
      <dgm:t>
        <a:bodyPr/>
        <a:lstStyle/>
        <a:p>
          <a:endParaRPr lang="en-GB" sz="2000"/>
        </a:p>
      </dgm:t>
    </dgm:pt>
    <dgm:pt modelId="{5DD02D2B-D732-634B-BD2A-EFFDDF5CE76E}" type="sibTrans" cxnId="{A8EF62F1-4036-9745-86BA-88BE79385382}">
      <dgm:prSet/>
      <dgm:spPr/>
      <dgm:t>
        <a:bodyPr/>
        <a:lstStyle/>
        <a:p>
          <a:endParaRPr lang="en-GB" sz="2000"/>
        </a:p>
      </dgm:t>
    </dgm:pt>
    <dgm:pt modelId="{5619ACF5-B0A7-E84D-917E-66D913857E12}">
      <dgm:prSet phldrT="[Text]" custT="1"/>
      <dgm:spPr>
        <a:solidFill>
          <a:srgbClr val="E08041">
            <a:alpha val="90000"/>
          </a:srgbClr>
        </a:solidFill>
        <a:ln>
          <a:solidFill>
            <a:srgbClr val="E08041"/>
          </a:solidFill>
        </a:ln>
      </dgm:spPr>
      <dgm:t>
        <a:bodyPr/>
        <a:lstStyle/>
        <a:p>
          <a:r>
            <a:rPr lang="en-GB" sz="2000" dirty="0"/>
            <a:t>3. Präsentation</a:t>
          </a:r>
        </a:p>
      </dgm:t>
    </dgm:pt>
    <dgm:pt modelId="{6BA1B4E9-B533-2748-91A8-377F222AB6E5}" type="parTrans" cxnId="{95E11B2B-2A95-6F4F-82D9-5DA6F415C578}">
      <dgm:prSet/>
      <dgm:spPr/>
      <dgm:t>
        <a:bodyPr/>
        <a:lstStyle/>
        <a:p>
          <a:endParaRPr lang="en-GB" sz="2000"/>
        </a:p>
      </dgm:t>
    </dgm:pt>
    <dgm:pt modelId="{1EE787B1-EDFA-2949-8978-5BBB77DEB61F}" type="sibTrans" cxnId="{95E11B2B-2A95-6F4F-82D9-5DA6F415C578}">
      <dgm:prSet/>
      <dgm:spPr/>
      <dgm:t>
        <a:bodyPr/>
        <a:lstStyle/>
        <a:p>
          <a:endParaRPr lang="en-GB" sz="2000"/>
        </a:p>
      </dgm:t>
    </dgm:pt>
    <dgm:pt modelId="{28F67379-ACAC-3843-A7C1-528007C05409}">
      <dgm:prSet phldrT="[Text]" custT="1"/>
      <dgm:spPr>
        <a:solidFill>
          <a:srgbClr val="E08041">
            <a:alpha val="90000"/>
          </a:srgbClr>
        </a:solidFill>
        <a:ln>
          <a:solidFill>
            <a:srgbClr val="E08041"/>
          </a:solidFill>
        </a:ln>
      </dgm:spPr>
      <dgm:t>
        <a:bodyPr/>
        <a:lstStyle/>
        <a:p>
          <a:r>
            <a:rPr lang="en-GB" sz="2000" dirty="0"/>
            <a:t>2. Vorbereitung</a:t>
          </a:r>
        </a:p>
      </dgm:t>
    </dgm:pt>
    <dgm:pt modelId="{BBD64778-0684-E14D-A6F6-16E3761AF77E}" type="parTrans" cxnId="{AB053CC5-9FF8-884D-B11F-B63CA2476F11}">
      <dgm:prSet/>
      <dgm:spPr/>
      <dgm:t>
        <a:bodyPr/>
        <a:lstStyle/>
        <a:p>
          <a:endParaRPr lang="en-GB" sz="2000"/>
        </a:p>
      </dgm:t>
    </dgm:pt>
    <dgm:pt modelId="{F2D87B99-1469-3444-A10D-7109FB9D204C}" type="sibTrans" cxnId="{AB053CC5-9FF8-884D-B11F-B63CA2476F11}">
      <dgm:prSet/>
      <dgm:spPr/>
      <dgm:t>
        <a:bodyPr/>
        <a:lstStyle/>
        <a:p>
          <a:endParaRPr lang="en-GB" sz="2000"/>
        </a:p>
      </dgm:t>
    </dgm:pt>
    <dgm:pt modelId="{5577D9F0-E6EE-DF41-94BD-EA76294DE170}">
      <dgm:prSet custT="1"/>
      <dgm:spPr>
        <a:solidFill>
          <a:srgbClr val="E08041">
            <a:alpha val="90000"/>
          </a:srgbClr>
        </a:solidFill>
        <a:ln>
          <a:solidFill>
            <a:srgbClr val="E08041"/>
          </a:solidFill>
        </a:ln>
      </dgm:spPr>
      <dgm:t>
        <a:bodyPr/>
        <a:lstStyle/>
        <a:p>
          <a:r>
            <a:rPr lang="en-GB" sz="2000" dirty="0"/>
            <a:t>1. </a:t>
          </a:r>
          <a:r>
            <a:rPr lang="en-GB" sz="2000" dirty="0" err="1"/>
            <a:t>Grundlagen</a:t>
          </a:r>
          <a:endParaRPr lang="en-GB" sz="2000" dirty="0"/>
        </a:p>
      </dgm:t>
    </dgm:pt>
    <dgm:pt modelId="{9E6FDAD7-8259-354B-9347-BEDC85961371}" type="parTrans" cxnId="{58C1709C-E2BE-4B4F-BFFB-5D79BE9123A4}">
      <dgm:prSet/>
      <dgm:spPr/>
      <dgm:t>
        <a:bodyPr/>
        <a:lstStyle/>
        <a:p>
          <a:endParaRPr lang="en-GB" sz="2000"/>
        </a:p>
      </dgm:t>
    </dgm:pt>
    <dgm:pt modelId="{5DB7CE16-B01F-4C43-928D-475BE153F83C}" type="sibTrans" cxnId="{58C1709C-E2BE-4B4F-BFFB-5D79BE9123A4}">
      <dgm:prSet/>
      <dgm:spPr/>
      <dgm:t>
        <a:bodyPr/>
        <a:lstStyle/>
        <a:p>
          <a:endParaRPr lang="en-GB" sz="2000"/>
        </a:p>
      </dgm:t>
    </dgm:pt>
    <dgm:pt modelId="{9F1FBACD-4391-0447-9C80-847369E003EB}" type="pres">
      <dgm:prSet presAssocID="{A86D9AE8-08AC-8542-818B-C2FAFE3468FA}" presName="compositeShape" presStyleCnt="0">
        <dgm:presLayoutVars>
          <dgm:dir/>
          <dgm:resizeHandles/>
        </dgm:presLayoutVars>
      </dgm:prSet>
      <dgm:spPr/>
    </dgm:pt>
    <dgm:pt modelId="{BA6655C2-CE5B-D744-BE64-DE264068F45B}" type="pres">
      <dgm:prSet presAssocID="{A86D9AE8-08AC-8542-818B-C2FAFE3468FA}" presName="pyramid" presStyleLbl="node1" presStyleIdx="0" presStyleCnt="1"/>
      <dgm:spPr>
        <a:solidFill>
          <a:schemeClr val="accent2">
            <a:lumMod val="40000"/>
            <a:lumOff val="60000"/>
          </a:schemeClr>
        </a:solidFill>
      </dgm:spPr>
    </dgm:pt>
    <dgm:pt modelId="{A4C5094A-CD4B-5C40-949F-FC586EDC2113}" type="pres">
      <dgm:prSet presAssocID="{A86D9AE8-08AC-8542-818B-C2FAFE3468FA}" presName="theList" presStyleCnt="0"/>
      <dgm:spPr/>
    </dgm:pt>
    <dgm:pt modelId="{C460FA81-880C-B04F-9CAB-4DAF4AFCC155}" type="pres">
      <dgm:prSet presAssocID="{BF788316-7D28-8540-8DAE-9245BBB94CFD}" presName="aNode" presStyleLbl="fgAcc1" presStyleIdx="0" presStyleCnt="4">
        <dgm:presLayoutVars>
          <dgm:bulletEnabled val="1"/>
        </dgm:presLayoutVars>
      </dgm:prSet>
      <dgm:spPr/>
      <dgm:t>
        <a:bodyPr/>
        <a:lstStyle/>
        <a:p>
          <a:endParaRPr lang="it-IT"/>
        </a:p>
      </dgm:t>
    </dgm:pt>
    <dgm:pt modelId="{C7F21833-2528-1440-88D1-363314793C72}" type="pres">
      <dgm:prSet presAssocID="{BF788316-7D28-8540-8DAE-9245BBB94CFD}" presName="aSpace" presStyleCnt="0"/>
      <dgm:spPr/>
    </dgm:pt>
    <dgm:pt modelId="{372BD853-79D6-7B42-B42C-59C2DF668C0C}" type="pres">
      <dgm:prSet presAssocID="{5619ACF5-B0A7-E84D-917E-66D913857E12}" presName="aNode" presStyleLbl="fgAcc1" presStyleIdx="1" presStyleCnt="4">
        <dgm:presLayoutVars>
          <dgm:bulletEnabled val="1"/>
        </dgm:presLayoutVars>
      </dgm:prSet>
      <dgm:spPr/>
      <dgm:t>
        <a:bodyPr/>
        <a:lstStyle/>
        <a:p>
          <a:endParaRPr lang="it-IT"/>
        </a:p>
      </dgm:t>
    </dgm:pt>
    <dgm:pt modelId="{F7B07651-217C-764F-B93A-F6C4391F49C1}" type="pres">
      <dgm:prSet presAssocID="{5619ACF5-B0A7-E84D-917E-66D913857E12}" presName="aSpace" presStyleCnt="0"/>
      <dgm:spPr/>
    </dgm:pt>
    <dgm:pt modelId="{CDEB3A02-4518-0041-8D84-A2E40366513A}" type="pres">
      <dgm:prSet presAssocID="{28F67379-ACAC-3843-A7C1-528007C05409}" presName="aNode" presStyleLbl="fgAcc1" presStyleIdx="2" presStyleCnt="4">
        <dgm:presLayoutVars>
          <dgm:bulletEnabled val="1"/>
        </dgm:presLayoutVars>
      </dgm:prSet>
      <dgm:spPr/>
      <dgm:t>
        <a:bodyPr/>
        <a:lstStyle/>
        <a:p>
          <a:endParaRPr lang="it-IT"/>
        </a:p>
      </dgm:t>
    </dgm:pt>
    <dgm:pt modelId="{FC316FDB-06FF-BF49-A5BF-6A3681997487}" type="pres">
      <dgm:prSet presAssocID="{28F67379-ACAC-3843-A7C1-528007C05409}" presName="aSpace" presStyleCnt="0"/>
      <dgm:spPr/>
    </dgm:pt>
    <dgm:pt modelId="{47AEE6EE-395B-2B4A-8212-FF2B0110C8FF}" type="pres">
      <dgm:prSet presAssocID="{5577D9F0-E6EE-DF41-94BD-EA76294DE170}" presName="aNode" presStyleLbl="fgAcc1" presStyleIdx="3" presStyleCnt="4">
        <dgm:presLayoutVars>
          <dgm:bulletEnabled val="1"/>
        </dgm:presLayoutVars>
      </dgm:prSet>
      <dgm:spPr/>
      <dgm:t>
        <a:bodyPr/>
        <a:lstStyle/>
        <a:p>
          <a:endParaRPr lang="it-IT"/>
        </a:p>
      </dgm:t>
    </dgm:pt>
    <dgm:pt modelId="{31B940F5-5660-AB45-8C6B-D38350936A1A}" type="pres">
      <dgm:prSet presAssocID="{5577D9F0-E6EE-DF41-94BD-EA76294DE170}" presName="aSpace" presStyleCnt="0"/>
      <dgm:spPr/>
    </dgm:pt>
  </dgm:ptLst>
  <dgm:cxnLst>
    <dgm:cxn modelId="{58C1709C-E2BE-4B4F-BFFB-5D79BE9123A4}" srcId="{A86D9AE8-08AC-8542-818B-C2FAFE3468FA}" destId="{5577D9F0-E6EE-DF41-94BD-EA76294DE170}" srcOrd="3" destOrd="0" parTransId="{9E6FDAD7-8259-354B-9347-BEDC85961371}" sibTransId="{5DB7CE16-B01F-4C43-928D-475BE153F83C}"/>
    <dgm:cxn modelId="{A8EF62F1-4036-9745-86BA-88BE79385382}" srcId="{A86D9AE8-08AC-8542-818B-C2FAFE3468FA}" destId="{BF788316-7D28-8540-8DAE-9245BBB94CFD}" srcOrd="0" destOrd="0" parTransId="{7B962E28-6159-2B4A-A535-09760E81554A}" sibTransId="{5DD02D2B-D732-634B-BD2A-EFFDDF5CE76E}"/>
    <dgm:cxn modelId="{5FEC090E-2293-FE41-B969-E32B41D6C8C3}" type="presOf" srcId="{BF788316-7D28-8540-8DAE-9245BBB94CFD}" destId="{C460FA81-880C-B04F-9CAB-4DAF4AFCC155}" srcOrd="0" destOrd="0" presId="urn:microsoft.com/office/officeart/2005/8/layout/pyramid2"/>
    <dgm:cxn modelId="{AB053CC5-9FF8-884D-B11F-B63CA2476F11}" srcId="{A86D9AE8-08AC-8542-818B-C2FAFE3468FA}" destId="{28F67379-ACAC-3843-A7C1-528007C05409}" srcOrd="2" destOrd="0" parTransId="{BBD64778-0684-E14D-A6F6-16E3761AF77E}" sibTransId="{F2D87B99-1469-3444-A10D-7109FB9D204C}"/>
    <dgm:cxn modelId="{8AF6A074-3D8C-1048-9DF8-D869A45FC761}" type="presOf" srcId="{A86D9AE8-08AC-8542-818B-C2FAFE3468FA}" destId="{9F1FBACD-4391-0447-9C80-847369E003EB}" srcOrd="0" destOrd="0" presId="urn:microsoft.com/office/officeart/2005/8/layout/pyramid2"/>
    <dgm:cxn modelId="{A6D79463-A66D-7A46-9588-BB4FD823CD1D}" type="presOf" srcId="{5619ACF5-B0A7-E84D-917E-66D913857E12}" destId="{372BD853-79D6-7B42-B42C-59C2DF668C0C}" srcOrd="0" destOrd="0" presId="urn:microsoft.com/office/officeart/2005/8/layout/pyramid2"/>
    <dgm:cxn modelId="{3FB06F11-626B-454E-8A46-6537F76AB98C}" type="presOf" srcId="{28F67379-ACAC-3843-A7C1-528007C05409}" destId="{CDEB3A02-4518-0041-8D84-A2E40366513A}" srcOrd="0" destOrd="0" presId="urn:microsoft.com/office/officeart/2005/8/layout/pyramid2"/>
    <dgm:cxn modelId="{95E11B2B-2A95-6F4F-82D9-5DA6F415C578}" srcId="{A86D9AE8-08AC-8542-818B-C2FAFE3468FA}" destId="{5619ACF5-B0A7-E84D-917E-66D913857E12}" srcOrd="1" destOrd="0" parTransId="{6BA1B4E9-B533-2748-91A8-377F222AB6E5}" sibTransId="{1EE787B1-EDFA-2949-8978-5BBB77DEB61F}"/>
    <dgm:cxn modelId="{942A6309-B539-364B-8BE7-064F263F24D0}" type="presOf" srcId="{5577D9F0-E6EE-DF41-94BD-EA76294DE170}" destId="{47AEE6EE-395B-2B4A-8212-FF2B0110C8FF}" srcOrd="0" destOrd="0" presId="urn:microsoft.com/office/officeart/2005/8/layout/pyramid2"/>
    <dgm:cxn modelId="{C65B96E9-E073-7441-94E8-9F24EE69515A}" type="presParOf" srcId="{9F1FBACD-4391-0447-9C80-847369E003EB}" destId="{BA6655C2-CE5B-D744-BE64-DE264068F45B}" srcOrd="0" destOrd="0" presId="urn:microsoft.com/office/officeart/2005/8/layout/pyramid2"/>
    <dgm:cxn modelId="{C6F82597-17FF-AA46-ADD3-2B2CCE3541C8}" type="presParOf" srcId="{9F1FBACD-4391-0447-9C80-847369E003EB}" destId="{A4C5094A-CD4B-5C40-949F-FC586EDC2113}" srcOrd="1" destOrd="0" presId="urn:microsoft.com/office/officeart/2005/8/layout/pyramid2"/>
    <dgm:cxn modelId="{B5266238-2984-E445-B89B-BEC81646B64A}" type="presParOf" srcId="{A4C5094A-CD4B-5C40-949F-FC586EDC2113}" destId="{C460FA81-880C-B04F-9CAB-4DAF4AFCC155}" srcOrd="0" destOrd="0" presId="urn:microsoft.com/office/officeart/2005/8/layout/pyramid2"/>
    <dgm:cxn modelId="{6BC8B9A4-E281-1E4B-AC1A-5E38D5009B93}" type="presParOf" srcId="{A4C5094A-CD4B-5C40-949F-FC586EDC2113}" destId="{C7F21833-2528-1440-88D1-363314793C72}" srcOrd="1" destOrd="0" presId="urn:microsoft.com/office/officeart/2005/8/layout/pyramid2"/>
    <dgm:cxn modelId="{8CF3F153-6FB9-3340-893E-90174CF35476}" type="presParOf" srcId="{A4C5094A-CD4B-5C40-949F-FC586EDC2113}" destId="{372BD853-79D6-7B42-B42C-59C2DF668C0C}" srcOrd="2" destOrd="0" presId="urn:microsoft.com/office/officeart/2005/8/layout/pyramid2"/>
    <dgm:cxn modelId="{5A38CE98-67D8-434B-BEA8-48247309F075}" type="presParOf" srcId="{A4C5094A-CD4B-5C40-949F-FC586EDC2113}" destId="{F7B07651-217C-764F-B93A-F6C4391F49C1}" srcOrd="3" destOrd="0" presId="urn:microsoft.com/office/officeart/2005/8/layout/pyramid2"/>
    <dgm:cxn modelId="{47A02A9F-4C6B-1D42-8AF5-EC0035D825EC}" type="presParOf" srcId="{A4C5094A-CD4B-5C40-949F-FC586EDC2113}" destId="{CDEB3A02-4518-0041-8D84-A2E40366513A}" srcOrd="4" destOrd="0" presId="urn:microsoft.com/office/officeart/2005/8/layout/pyramid2"/>
    <dgm:cxn modelId="{9011AB09-E2A9-7841-8D61-7F6ADE39FF5C}" type="presParOf" srcId="{A4C5094A-CD4B-5C40-949F-FC586EDC2113}" destId="{FC316FDB-06FF-BF49-A5BF-6A3681997487}" srcOrd="5" destOrd="0" presId="urn:microsoft.com/office/officeart/2005/8/layout/pyramid2"/>
    <dgm:cxn modelId="{0DBE2DA8-3ED5-9046-8BF7-5F3BDEFDCAF6}" type="presParOf" srcId="{A4C5094A-CD4B-5C40-949F-FC586EDC2113}" destId="{47AEE6EE-395B-2B4A-8212-FF2B0110C8FF}" srcOrd="6" destOrd="0" presId="urn:microsoft.com/office/officeart/2005/8/layout/pyramid2"/>
    <dgm:cxn modelId="{9C243487-5EC2-5143-BD9C-006FD2405A4E}" type="presParOf" srcId="{A4C5094A-CD4B-5C40-949F-FC586EDC2113}" destId="{31B940F5-5660-AB45-8C6B-D38350936A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96B70-9265-A248-AD43-E30114227EF1}" type="doc">
      <dgm:prSet loTypeId="urn:microsoft.com/office/officeart/2005/8/layout/default" loCatId="relationship" qsTypeId="urn:microsoft.com/office/officeart/2005/8/quickstyle/simple1" qsCatId="simple" csTypeId="urn:microsoft.com/office/officeart/2005/8/colors/colorful1" csCatId="colorful" phldr="1"/>
      <dgm:spPr/>
      <dgm:t>
        <a:bodyPr/>
        <a:lstStyle/>
        <a:p>
          <a:endParaRPr lang="en-GB"/>
        </a:p>
      </dgm:t>
    </dgm:pt>
    <dgm:pt modelId="{E8FAFFB4-89A3-8D4F-924E-C5BC70FBF637}">
      <dgm:prSet phldrT="[Text]" custT="1"/>
      <dgm:spPr>
        <a:solidFill>
          <a:srgbClr val="F8D7CD"/>
        </a:solidFill>
        <a:ln>
          <a:solidFill>
            <a:srgbClr val="E08041"/>
          </a:solidFill>
        </a:ln>
      </dgm:spPr>
      <dgm:t>
        <a:bodyPr/>
        <a:lstStyle/>
        <a:p>
          <a:r>
            <a:rPr lang="en-GB" sz="2000" dirty="0">
              <a:solidFill>
                <a:schemeClr val="tx1"/>
              </a:solidFill>
            </a:rPr>
            <a:t>Analysieren Sie Ihr Publikum</a:t>
          </a:r>
        </a:p>
      </dgm:t>
    </dgm:pt>
    <dgm:pt modelId="{94E0653D-B607-6748-A645-60ECD3F26879}" type="parTrans" cxnId="{394CD4B2-F5F4-C64A-AD26-423D5836E1DA}">
      <dgm:prSet/>
      <dgm:spPr/>
      <dgm:t>
        <a:bodyPr/>
        <a:lstStyle/>
        <a:p>
          <a:endParaRPr lang="en-GB" sz="2000"/>
        </a:p>
      </dgm:t>
    </dgm:pt>
    <dgm:pt modelId="{21B99064-0DBC-9F47-A71B-1FF6A7419262}" type="sibTrans" cxnId="{394CD4B2-F5F4-C64A-AD26-423D5836E1DA}">
      <dgm:prSet/>
      <dgm:spPr/>
      <dgm:t>
        <a:bodyPr/>
        <a:lstStyle/>
        <a:p>
          <a:endParaRPr lang="en-GB" sz="2000"/>
        </a:p>
      </dgm:t>
    </dgm:pt>
    <dgm:pt modelId="{27D69D93-E3D3-DA49-92CC-63F1FFCE492B}">
      <dgm:prSet phldrT="[Text]" custT="1"/>
      <dgm:spPr>
        <a:solidFill>
          <a:srgbClr val="F8D7CD"/>
        </a:solidFill>
        <a:ln>
          <a:solidFill>
            <a:srgbClr val="E08041"/>
          </a:solidFill>
        </a:ln>
      </dgm:spPr>
      <dgm:t>
        <a:bodyPr/>
        <a:lstStyle/>
        <a:p>
          <a:r>
            <a:rPr lang="en-GB" sz="2000" dirty="0">
              <a:solidFill>
                <a:schemeClr val="tx1"/>
              </a:solidFill>
            </a:rPr>
            <a:t>Setzen Sie sich ein konkretes Ziel</a:t>
          </a:r>
        </a:p>
      </dgm:t>
    </dgm:pt>
    <dgm:pt modelId="{8D247138-CDEE-C543-880F-D5EA516ACF16}" type="parTrans" cxnId="{1BC25322-A13C-3441-91BA-B2C4754E71B4}">
      <dgm:prSet/>
      <dgm:spPr/>
      <dgm:t>
        <a:bodyPr/>
        <a:lstStyle/>
        <a:p>
          <a:endParaRPr lang="en-GB" sz="2000"/>
        </a:p>
      </dgm:t>
    </dgm:pt>
    <dgm:pt modelId="{6D8C7299-B067-A942-AA4A-FE4A79A707BE}" type="sibTrans" cxnId="{1BC25322-A13C-3441-91BA-B2C4754E71B4}">
      <dgm:prSet/>
      <dgm:spPr/>
      <dgm:t>
        <a:bodyPr/>
        <a:lstStyle/>
        <a:p>
          <a:endParaRPr lang="en-GB" sz="2000"/>
        </a:p>
      </dgm:t>
    </dgm:pt>
    <dgm:pt modelId="{94CFC2CD-9F0E-0040-94C9-E65FF124D38C}">
      <dgm:prSet phldrT="[Text]" custT="1"/>
      <dgm:spPr>
        <a:solidFill>
          <a:srgbClr val="F8D7CD"/>
        </a:solidFill>
        <a:ln>
          <a:solidFill>
            <a:srgbClr val="E08041"/>
          </a:solidFill>
        </a:ln>
      </dgm:spPr>
      <dgm:t>
        <a:bodyPr/>
        <a:lstStyle/>
        <a:p>
          <a:r>
            <a:rPr lang="en-GB" sz="2000" dirty="0" err="1">
              <a:solidFill>
                <a:schemeClr val="tx1"/>
              </a:solidFill>
            </a:rPr>
            <a:t>Sammeln</a:t>
          </a:r>
          <a:r>
            <a:rPr lang="en-GB" sz="2000" dirty="0">
              <a:solidFill>
                <a:schemeClr val="tx1"/>
              </a:solidFill>
            </a:rPr>
            <a:t> Sie </a:t>
          </a:r>
          <a:r>
            <a:rPr lang="en-GB" sz="2000" dirty="0" err="1">
              <a:solidFill>
                <a:schemeClr val="tx1"/>
              </a:solidFill>
            </a:rPr>
            <a:t>Informationen</a:t>
          </a:r>
          <a:endParaRPr lang="en-GB" sz="2000" dirty="0">
            <a:solidFill>
              <a:schemeClr val="tx1"/>
            </a:solidFill>
          </a:endParaRPr>
        </a:p>
      </dgm:t>
    </dgm:pt>
    <dgm:pt modelId="{4ACDE71C-D33A-4A45-A3AB-2C0EB2B7B390}" type="parTrans" cxnId="{C20CD5DA-E48F-6045-A5C4-2F9040F1C316}">
      <dgm:prSet/>
      <dgm:spPr/>
      <dgm:t>
        <a:bodyPr/>
        <a:lstStyle/>
        <a:p>
          <a:endParaRPr lang="en-GB" sz="2000"/>
        </a:p>
      </dgm:t>
    </dgm:pt>
    <dgm:pt modelId="{A426D63F-3640-894B-B825-AFD5920B7BD0}" type="sibTrans" cxnId="{C20CD5DA-E48F-6045-A5C4-2F9040F1C316}">
      <dgm:prSet/>
      <dgm:spPr/>
      <dgm:t>
        <a:bodyPr/>
        <a:lstStyle/>
        <a:p>
          <a:endParaRPr lang="en-GB" sz="2000"/>
        </a:p>
      </dgm:t>
    </dgm:pt>
    <dgm:pt modelId="{899184AA-000C-CD40-AA2B-20538CE04CCA}">
      <dgm:prSet phldrT="[Text]" custT="1"/>
      <dgm:spPr>
        <a:solidFill>
          <a:srgbClr val="F8D7CD"/>
        </a:solidFill>
        <a:ln>
          <a:solidFill>
            <a:srgbClr val="E08041"/>
          </a:solidFill>
        </a:ln>
      </dgm:spPr>
      <dgm:t>
        <a:bodyPr/>
        <a:lstStyle/>
        <a:p>
          <a:r>
            <a:rPr lang="en-GB" sz="2000" dirty="0">
              <a:solidFill>
                <a:schemeClr val="tx1"/>
              </a:solidFill>
            </a:rPr>
            <a:t>Codieren Sie Ihre Nachricht</a:t>
          </a:r>
        </a:p>
      </dgm:t>
    </dgm:pt>
    <dgm:pt modelId="{9DA3772A-FD47-244A-93AD-135E0035ADF2}" type="parTrans" cxnId="{1C0CA0F2-11DB-8B42-9F9D-FD6F0AED6211}">
      <dgm:prSet/>
      <dgm:spPr/>
      <dgm:t>
        <a:bodyPr/>
        <a:lstStyle/>
        <a:p>
          <a:endParaRPr lang="en-GB" sz="2000"/>
        </a:p>
      </dgm:t>
    </dgm:pt>
    <dgm:pt modelId="{391CD10E-4BF4-934D-AF1F-A08DC791DD27}" type="sibTrans" cxnId="{1C0CA0F2-11DB-8B42-9F9D-FD6F0AED6211}">
      <dgm:prSet/>
      <dgm:spPr/>
      <dgm:t>
        <a:bodyPr/>
        <a:lstStyle/>
        <a:p>
          <a:endParaRPr lang="en-GB" sz="2000"/>
        </a:p>
      </dgm:t>
    </dgm:pt>
    <dgm:pt modelId="{69029AF1-5419-C840-8659-0872DFF37D99}">
      <dgm:prSet phldrT="[Text]" custT="1"/>
      <dgm:spPr>
        <a:solidFill>
          <a:srgbClr val="F8D7CD"/>
        </a:solidFill>
        <a:ln>
          <a:solidFill>
            <a:srgbClr val="E08041"/>
          </a:solidFill>
        </a:ln>
      </dgm:spPr>
      <dgm:t>
        <a:bodyPr/>
        <a:lstStyle/>
        <a:p>
          <a:r>
            <a:rPr lang="en-GB" sz="2000" dirty="0">
              <a:solidFill>
                <a:schemeClr val="tx1"/>
              </a:solidFill>
            </a:rPr>
            <a:t>Praxis-</a:t>
          </a:r>
          <a:r>
            <a:rPr lang="en-GB" sz="2000" dirty="0" err="1">
              <a:solidFill>
                <a:schemeClr val="tx1"/>
              </a:solidFill>
            </a:rPr>
            <a:t>orientierung</a:t>
          </a:r>
          <a:r>
            <a:rPr lang="en-GB" sz="2000" dirty="0">
              <a:solidFill>
                <a:schemeClr val="tx1"/>
              </a:solidFill>
            </a:rPr>
            <a:t> </a:t>
          </a:r>
        </a:p>
      </dgm:t>
    </dgm:pt>
    <dgm:pt modelId="{8A5823D1-29F6-B445-897F-CC52972742D5}" type="parTrans" cxnId="{038B2A3A-91FF-AF41-ACFE-C0A453528958}">
      <dgm:prSet/>
      <dgm:spPr/>
      <dgm:t>
        <a:bodyPr/>
        <a:lstStyle/>
        <a:p>
          <a:endParaRPr lang="en-GB" sz="2000"/>
        </a:p>
      </dgm:t>
    </dgm:pt>
    <dgm:pt modelId="{009BDB71-28D1-4841-9786-3D67DD47D0CD}" type="sibTrans" cxnId="{038B2A3A-91FF-AF41-ACFE-C0A453528958}">
      <dgm:prSet/>
      <dgm:spPr/>
      <dgm:t>
        <a:bodyPr/>
        <a:lstStyle/>
        <a:p>
          <a:endParaRPr lang="en-GB" sz="2000"/>
        </a:p>
      </dgm:t>
    </dgm:pt>
    <dgm:pt modelId="{EDE6EA69-4267-3847-B5C2-B7CA4AB856BF}" type="pres">
      <dgm:prSet presAssocID="{1C496B70-9265-A248-AD43-E30114227EF1}" presName="diagram" presStyleCnt="0">
        <dgm:presLayoutVars>
          <dgm:dir/>
          <dgm:resizeHandles val="exact"/>
        </dgm:presLayoutVars>
      </dgm:prSet>
      <dgm:spPr/>
      <dgm:t>
        <a:bodyPr/>
        <a:lstStyle/>
        <a:p>
          <a:endParaRPr lang="it-IT"/>
        </a:p>
      </dgm:t>
    </dgm:pt>
    <dgm:pt modelId="{067CACCD-6295-934E-A702-42A6D0F27929}" type="pres">
      <dgm:prSet presAssocID="{E8FAFFB4-89A3-8D4F-924E-C5BC70FBF637}" presName="node" presStyleLbl="node1" presStyleIdx="0" presStyleCnt="5">
        <dgm:presLayoutVars>
          <dgm:bulletEnabled val="1"/>
        </dgm:presLayoutVars>
      </dgm:prSet>
      <dgm:spPr/>
      <dgm:t>
        <a:bodyPr/>
        <a:lstStyle/>
        <a:p>
          <a:endParaRPr lang="it-IT"/>
        </a:p>
      </dgm:t>
    </dgm:pt>
    <dgm:pt modelId="{8ADF7446-9B0E-BE46-B4FB-56EDFD8A4E12}" type="pres">
      <dgm:prSet presAssocID="{21B99064-0DBC-9F47-A71B-1FF6A7419262}" presName="sibTrans" presStyleCnt="0"/>
      <dgm:spPr/>
    </dgm:pt>
    <dgm:pt modelId="{0EFDB490-F63F-FE40-AAA5-9A74A4E62B99}" type="pres">
      <dgm:prSet presAssocID="{27D69D93-E3D3-DA49-92CC-63F1FFCE492B}" presName="node" presStyleLbl="node1" presStyleIdx="1" presStyleCnt="5">
        <dgm:presLayoutVars>
          <dgm:bulletEnabled val="1"/>
        </dgm:presLayoutVars>
      </dgm:prSet>
      <dgm:spPr/>
      <dgm:t>
        <a:bodyPr/>
        <a:lstStyle/>
        <a:p>
          <a:endParaRPr lang="it-IT"/>
        </a:p>
      </dgm:t>
    </dgm:pt>
    <dgm:pt modelId="{81C324D2-DFCC-0343-8B0C-BB2F3224E6D1}" type="pres">
      <dgm:prSet presAssocID="{6D8C7299-B067-A942-AA4A-FE4A79A707BE}" presName="sibTrans" presStyleCnt="0"/>
      <dgm:spPr/>
    </dgm:pt>
    <dgm:pt modelId="{943B3662-0A0D-8E47-8F93-E8DBE943B7D9}" type="pres">
      <dgm:prSet presAssocID="{94CFC2CD-9F0E-0040-94C9-E65FF124D38C}" presName="node" presStyleLbl="node1" presStyleIdx="2" presStyleCnt="5">
        <dgm:presLayoutVars>
          <dgm:bulletEnabled val="1"/>
        </dgm:presLayoutVars>
      </dgm:prSet>
      <dgm:spPr/>
      <dgm:t>
        <a:bodyPr/>
        <a:lstStyle/>
        <a:p>
          <a:endParaRPr lang="it-IT"/>
        </a:p>
      </dgm:t>
    </dgm:pt>
    <dgm:pt modelId="{C74AF876-3BE1-E649-A842-8DA97CA4D90F}" type="pres">
      <dgm:prSet presAssocID="{A426D63F-3640-894B-B825-AFD5920B7BD0}" presName="sibTrans" presStyleCnt="0"/>
      <dgm:spPr/>
    </dgm:pt>
    <dgm:pt modelId="{9B32FE87-73C7-4F44-AAE2-CFADAE5FF1E3}" type="pres">
      <dgm:prSet presAssocID="{899184AA-000C-CD40-AA2B-20538CE04CCA}" presName="node" presStyleLbl="node1" presStyleIdx="3" presStyleCnt="5">
        <dgm:presLayoutVars>
          <dgm:bulletEnabled val="1"/>
        </dgm:presLayoutVars>
      </dgm:prSet>
      <dgm:spPr/>
      <dgm:t>
        <a:bodyPr/>
        <a:lstStyle/>
        <a:p>
          <a:endParaRPr lang="it-IT"/>
        </a:p>
      </dgm:t>
    </dgm:pt>
    <dgm:pt modelId="{4A594BA3-AC9D-CE4E-837D-BC746A0BDC62}" type="pres">
      <dgm:prSet presAssocID="{391CD10E-4BF4-934D-AF1F-A08DC791DD27}" presName="sibTrans" presStyleCnt="0"/>
      <dgm:spPr/>
    </dgm:pt>
    <dgm:pt modelId="{DD72A954-332F-E643-8C97-C9B7457F5681}" type="pres">
      <dgm:prSet presAssocID="{69029AF1-5419-C840-8659-0872DFF37D99}" presName="node" presStyleLbl="node1" presStyleIdx="4" presStyleCnt="5">
        <dgm:presLayoutVars>
          <dgm:bulletEnabled val="1"/>
        </dgm:presLayoutVars>
      </dgm:prSet>
      <dgm:spPr/>
      <dgm:t>
        <a:bodyPr/>
        <a:lstStyle/>
        <a:p>
          <a:endParaRPr lang="it-IT"/>
        </a:p>
      </dgm:t>
    </dgm:pt>
  </dgm:ptLst>
  <dgm:cxnLst>
    <dgm:cxn modelId="{9C2555EE-6956-B148-83E8-C08D49BC11FF}" type="presOf" srcId="{899184AA-000C-CD40-AA2B-20538CE04CCA}" destId="{9B32FE87-73C7-4F44-AAE2-CFADAE5FF1E3}" srcOrd="0" destOrd="0" presId="urn:microsoft.com/office/officeart/2005/8/layout/default"/>
    <dgm:cxn modelId="{1C0CA0F2-11DB-8B42-9F9D-FD6F0AED6211}" srcId="{1C496B70-9265-A248-AD43-E30114227EF1}" destId="{899184AA-000C-CD40-AA2B-20538CE04CCA}" srcOrd="3" destOrd="0" parTransId="{9DA3772A-FD47-244A-93AD-135E0035ADF2}" sibTransId="{391CD10E-4BF4-934D-AF1F-A08DC791DD27}"/>
    <dgm:cxn modelId="{F7FEE7B5-A648-1C48-8707-9E425C2CED53}" type="presOf" srcId="{E8FAFFB4-89A3-8D4F-924E-C5BC70FBF637}" destId="{067CACCD-6295-934E-A702-42A6D0F27929}" srcOrd="0" destOrd="0" presId="urn:microsoft.com/office/officeart/2005/8/layout/default"/>
    <dgm:cxn modelId="{C20CD5DA-E48F-6045-A5C4-2F9040F1C316}" srcId="{1C496B70-9265-A248-AD43-E30114227EF1}" destId="{94CFC2CD-9F0E-0040-94C9-E65FF124D38C}" srcOrd="2" destOrd="0" parTransId="{4ACDE71C-D33A-4A45-A3AB-2C0EB2B7B390}" sibTransId="{A426D63F-3640-894B-B825-AFD5920B7BD0}"/>
    <dgm:cxn modelId="{3E4CEECC-BB0C-5840-875D-0C8AEB44758C}" type="presOf" srcId="{94CFC2CD-9F0E-0040-94C9-E65FF124D38C}" destId="{943B3662-0A0D-8E47-8F93-E8DBE943B7D9}" srcOrd="0" destOrd="0" presId="urn:microsoft.com/office/officeart/2005/8/layout/default"/>
    <dgm:cxn modelId="{B4B18060-5E1D-3C4A-A49F-C2B9BF0F2793}" type="presOf" srcId="{1C496B70-9265-A248-AD43-E30114227EF1}" destId="{EDE6EA69-4267-3847-B5C2-B7CA4AB856BF}" srcOrd="0" destOrd="0" presId="urn:microsoft.com/office/officeart/2005/8/layout/default"/>
    <dgm:cxn modelId="{9D155A76-DCAD-E641-B6AF-210F7C3854F4}" type="presOf" srcId="{69029AF1-5419-C840-8659-0872DFF37D99}" destId="{DD72A954-332F-E643-8C97-C9B7457F5681}" srcOrd="0" destOrd="0" presId="urn:microsoft.com/office/officeart/2005/8/layout/default"/>
    <dgm:cxn modelId="{394CD4B2-F5F4-C64A-AD26-423D5836E1DA}" srcId="{1C496B70-9265-A248-AD43-E30114227EF1}" destId="{E8FAFFB4-89A3-8D4F-924E-C5BC70FBF637}" srcOrd="0" destOrd="0" parTransId="{94E0653D-B607-6748-A645-60ECD3F26879}" sibTransId="{21B99064-0DBC-9F47-A71B-1FF6A7419262}"/>
    <dgm:cxn modelId="{038B2A3A-91FF-AF41-ACFE-C0A453528958}" srcId="{1C496B70-9265-A248-AD43-E30114227EF1}" destId="{69029AF1-5419-C840-8659-0872DFF37D99}" srcOrd="4" destOrd="0" parTransId="{8A5823D1-29F6-B445-897F-CC52972742D5}" sibTransId="{009BDB71-28D1-4841-9786-3D67DD47D0CD}"/>
    <dgm:cxn modelId="{1BC25322-A13C-3441-91BA-B2C4754E71B4}" srcId="{1C496B70-9265-A248-AD43-E30114227EF1}" destId="{27D69D93-E3D3-DA49-92CC-63F1FFCE492B}" srcOrd="1" destOrd="0" parTransId="{8D247138-CDEE-C543-880F-D5EA516ACF16}" sibTransId="{6D8C7299-B067-A942-AA4A-FE4A79A707BE}"/>
    <dgm:cxn modelId="{69FAB8A4-DA4B-8440-AB71-2AAB6FC26F7F}" type="presOf" srcId="{27D69D93-E3D3-DA49-92CC-63F1FFCE492B}" destId="{0EFDB490-F63F-FE40-AAA5-9A74A4E62B99}" srcOrd="0" destOrd="0" presId="urn:microsoft.com/office/officeart/2005/8/layout/default"/>
    <dgm:cxn modelId="{71EA1CBB-C611-B24B-94A4-77DE95EE397C}" type="presParOf" srcId="{EDE6EA69-4267-3847-B5C2-B7CA4AB856BF}" destId="{067CACCD-6295-934E-A702-42A6D0F27929}" srcOrd="0" destOrd="0" presId="urn:microsoft.com/office/officeart/2005/8/layout/default"/>
    <dgm:cxn modelId="{7D90F544-5402-C240-A98F-75E908783939}" type="presParOf" srcId="{EDE6EA69-4267-3847-B5C2-B7CA4AB856BF}" destId="{8ADF7446-9B0E-BE46-B4FB-56EDFD8A4E12}" srcOrd="1" destOrd="0" presId="urn:microsoft.com/office/officeart/2005/8/layout/default"/>
    <dgm:cxn modelId="{45DA2853-E5EF-414E-8078-E67D439A8B2B}" type="presParOf" srcId="{EDE6EA69-4267-3847-B5C2-B7CA4AB856BF}" destId="{0EFDB490-F63F-FE40-AAA5-9A74A4E62B99}" srcOrd="2" destOrd="0" presId="urn:microsoft.com/office/officeart/2005/8/layout/default"/>
    <dgm:cxn modelId="{F2D88988-E325-6343-8A63-B1CCFCF05394}" type="presParOf" srcId="{EDE6EA69-4267-3847-B5C2-B7CA4AB856BF}" destId="{81C324D2-DFCC-0343-8B0C-BB2F3224E6D1}" srcOrd="3" destOrd="0" presId="urn:microsoft.com/office/officeart/2005/8/layout/default"/>
    <dgm:cxn modelId="{19B80865-BB2B-B34A-B189-E4E4B37801EC}" type="presParOf" srcId="{EDE6EA69-4267-3847-B5C2-B7CA4AB856BF}" destId="{943B3662-0A0D-8E47-8F93-E8DBE943B7D9}" srcOrd="4" destOrd="0" presId="urn:microsoft.com/office/officeart/2005/8/layout/default"/>
    <dgm:cxn modelId="{70D372F4-BE8D-C743-A08B-860F0010A97C}" type="presParOf" srcId="{EDE6EA69-4267-3847-B5C2-B7CA4AB856BF}" destId="{C74AF876-3BE1-E649-A842-8DA97CA4D90F}" srcOrd="5" destOrd="0" presId="urn:microsoft.com/office/officeart/2005/8/layout/default"/>
    <dgm:cxn modelId="{CE910BA2-368D-6747-98B2-6FABC5E5785D}" type="presParOf" srcId="{EDE6EA69-4267-3847-B5C2-B7CA4AB856BF}" destId="{9B32FE87-73C7-4F44-AAE2-CFADAE5FF1E3}" srcOrd="6" destOrd="0" presId="urn:microsoft.com/office/officeart/2005/8/layout/default"/>
    <dgm:cxn modelId="{D9B20830-1934-C349-9F98-8190AD7E8EFD}" type="presParOf" srcId="{EDE6EA69-4267-3847-B5C2-B7CA4AB856BF}" destId="{4A594BA3-AC9D-CE4E-837D-BC746A0BDC62}" srcOrd="7" destOrd="0" presId="urn:microsoft.com/office/officeart/2005/8/layout/default"/>
    <dgm:cxn modelId="{19AF51EA-96B0-554B-8CC7-50C7637BC2D9}" type="presParOf" srcId="{EDE6EA69-4267-3847-B5C2-B7CA4AB856BF}" destId="{DD72A954-332F-E643-8C97-C9B7457F56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C80-876B-6141-9860-358FE3BA86C4}"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n-GB"/>
        </a:p>
      </dgm:t>
    </dgm:pt>
    <dgm:pt modelId="{5C271150-551D-774C-B93F-5D855BB7AC3C}">
      <dgm:prSet custT="1"/>
      <dgm:spPr>
        <a:solidFill>
          <a:srgbClr val="F8D7CD"/>
        </a:solidFill>
        <a:ln>
          <a:solidFill>
            <a:srgbClr val="E08041"/>
          </a:solidFill>
        </a:ln>
      </dgm:spPr>
      <dgm:t>
        <a:bodyPr/>
        <a:lstStyle/>
        <a:p>
          <a:r>
            <a:rPr lang="x-none" sz="2000" dirty="0"/>
            <a:t>Effektive verbale Kommunikation</a:t>
          </a:r>
        </a:p>
      </dgm:t>
    </dgm:pt>
    <dgm:pt modelId="{A3EA96E4-7DE8-0F4E-B4C3-BB68EA022E54}" type="parTrans" cxnId="{0C237AFE-4C3D-F941-BC9F-4060B8EF65FD}">
      <dgm:prSet/>
      <dgm:spPr/>
      <dgm:t>
        <a:bodyPr/>
        <a:lstStyle/>
        <a:p>
          <a:endParaRPr lang="en-GB" sz="2000"/>
        </a:p>
      </dgm:t>
    </dgm:pt>
    <dgm:pt modelId="{4E79470C-99AA-A246-986F-117E8F0F48D0}" type="sibTrans" cxnId="{0C237AFE-4C3D-F941-BC9F-4060B8EF65FD}">
      <dgm:prSet/>
      <dgm:spPr/>
      <dgm:t>
        <a:bodyPr/>
        <a:lstStyle/>
        <a:p>
          <a:endParaRPr lang="en-GB" sz="2000"/>
        </a:p>
      </dgm:t>
    </dgm:pt>
    <dgm:pt modelId="{792946B6-630A-5B43-9723-9A099F1CA187}">
      <dgm:prSet custT="1"/>
      <dgm:spPr>
        <a:solidFill>
          <a:srgbClr val="F8D7CD"/>
        </a:solidFill>
        <a:ln>
          <a:solidFill>
            <a:srgbClr val="E08041"/>
          </a:solidFill>
        </a:ln>
      </dgm:spPr>
      <dgm:t>
        <a:bodyPr/>
        <a:lstStyle/>
        <a:p>
          <a:pPr algn="ctr"/>
          <a:r>
            <a:rPr lang="de-DE" sz="2000" dirty="0"/>
            <a:t>Zuhören</a:t>
          </a:r>
          <a:endParaRPr lang="x-none" sz="2000" dirty="0"/>
        </a:p>
      </dgm:t>
    </dgm:pt>
    <dgm:pt modelId="{DBDB0CA3-71D9-F145-82FB-72FEA0C55419}" type="parTrans" cxnId="{12FD0EFE-9966-4C4A-A3D8-989A98E3525F}">
      <dgm:prSet/>
      <dgm:spPr/>
      <dgm:t>
        <a:bodyPr/>
        <a:lstStyle/>
        <a:p>
          <a:endParaRPr lang="en-GB" sz="2000"/>
        </a:p>
      </dgm:t>
    </dgm:pt>
    <dgm:pt modelId="{4196241B-A98B-5945-B56E-2EA566DAA3E9}" type="sibTrans" cxnId="{12FD0EFE-9966-4C4A-A3D8-989A98E3525F}">
      <dgm:prSet/>
      <dgm:spPr/>
      <dgm:t>
        <a:bodyPr/>
        <a:lstStyle/>
        <a:p>
          <a:endParaRPr lang="en-GB" sz="2000"/>
        </a:p>
      </dgm:t>
    </dgm:pt>
    <dgm:pt modelId="{B6066CDE-B724-474C-B0A8-133FDE9727D4}">
      <dgm:prSet custT="1"/>
      <dgm:spPr>
        <a:solidFill>
          <a:srgbClr val="F8D7CD"/>
        </a:solidFill>
        <a:ln>
          <a:solidFill>
            <a:srgbClr val="E08041"/>
          </a:solidFill>
        </a:ln>
      </dgm:spPr>
      <dgm:t>
        <a:bodyPr/>
        <a:lstStyle/>
        <a:p>
          <a:pPr algn="ctr"/>
          <a:r>
            <a:rPr lang="en-US" sz="2000" dirty="0"/>
            <a:t>Eine Verbindung herstellen </a:t>
          </a:r>
          <a:endParaRPr lang="x-none" sz="2000" dirty="0"/>
        </a:p>
      </dgm:t>
    </dgm:pt>
    <dgm:pt modelId="{D9373560-1EEB-F549-8E55-E9C75F26D398}" type="parTrans" cxnId="{9C2CE177-8B49-B440-B914-C01A98BAAD07}">
      <dgm:prSet/>
      <dgm:spPr/>
      <dgm:t>
        <a:bodyPr/>
        <a:lstStyle/>
        <a:p>
          <a:endParaRPr lang="en-GB" sz="2000"/>
        </a:p>
      </dgm:t>
    </dgm:pt>
    <dgm:pt modelId="{861B3962-EF37-3144-AA4E-2F6B0C7EDBD8}" type="sibTrans" cxnId="{9C2CE177-8B49-B440-B914-C01A98BAAD07}">
      <dgm:prSet/>
      <dgm:spPr/>
      <dgm:t>
        <a:bodyPr/>
        <a:lstStyle/>
        <a:p>
          <a:endParaRPr lang="en-GB" sz="2000"/>
        </a:p>
      </dgm:t>
    </dgm:pt>
    <dgm:pt modelId="{79ECA22B-ACFB-724F-BCB9-3FED6CE21402}">
      <dgm:prSet custT="1"/>
      <dgm:spPr>
        <a:solidFill>
          <a:srgbClr val="F8D7CD"/>
        </a:solidFill>
        <a:ln>
          <a:solidFill>
            <a:srgbClr val="E08041"/>
          </a:solidFill>
        </a:ln>
      </dgm:spPr>
      <dgm:t>
        <a:bodyPr/>
        <a:lstStyle/>
        <a:p>
          <a:pPr algn="ctr"/>
          <a:r>
            <a:rPr lang="x-none" sz="2000" dirty="0"/>
            <a:t>Problemlösung</a:t>
          </a:r>
        </a:p>
      </dgm:t>
    </dgm:pt>
    <dgm:pt modelId="{C3928223-21B8-0048-A31C-CBC5A7DF56D5}" type="parTrans" cxnId="{200D5242-6D6C-434F-9C46-9B488804EAD9}">
      <dgm:prSet/>
      <dgm:spPr/>
      <dgm:t>
        <a:bodyPr/>
        <a:lstStyle/>
        <a:p>
          <a:endParaRPr lang="en-GB" sz="2000"/>
        </a:p>
      </dgm:t>
    </dgm:pt>
    <dgm:pt modelId="{EAFF6B7E-931C-1645-A7DA-7688D9752795}" type="sibTrans" cxnId="{200D5242-6D6C-434F-9C46-9B488804EAD9}">
      <dgm:prSet/>
      <dgm:spPr/>
      <dgm:t>
        <a:bodyPr/>
        <a:lstStyle/>
        <a:p>
          <a:endParaRPr lang="en-GB" sz="2000"/>
        </a:p>
      </dgm:t>
    </dgm:pt>
    <dgm:pt modelId="{E1DF05BA-9587-D74A-B537-47FB15D59183}">
      <dgm:prSet custT="1"/>
      <dgm:spPr>
        <a:solidFill>
          <a:srgbClr val="F8D7CD"/>
        </a:solidFill>
        <a:ln>
          <a:solidFill>
            <a:srgbClr val="E08041"/>
          </a:solidFill>
        </a:ln>
      </dgm:spPr>
      <dgm:t>
        <a:bodyPr/>
        <a:lstStyle/>
        <a:p>
          <a:pPr algn="ctr"/>
          <a:r>
            <a:rPr lang="en-US" sz="2000" dirty="0" err="1"/>
            <a:t>Entscheidungs-findung</a:t>
          </a:r>
          <a:r>
            <a:rPr lang="en-US" sz="2000" dirty="0"/>
            <a:t> </a:t>
          </a:r>
          <a:endParaRPr lang="x-none" sz="2000" dirty="0"/>
        </a:p>
      </dgm:t>
    </dgm:pt>
    <dgm:pt modelId="{5CF100FB-B728-C54D-83B0-64A619D23CD3}" type="parTrans" cxnId="{E91B97AB-B35E-184E-97D0-928628C12FC0}">
      <dgm:prSet/>
      <dgm:spPr/>
      <dgm:t>
        <a:bodyPr/>
        <a:lstStyle/>
        <a:p>
          <a:endParaRPr lang="en-GB" sz="2000"/>
        </a:p>
      </dgm:t>
    </dgm:pt>
    <dgm:pt modelId="{6CB17B00-5DC1-5848-940D-4F2DCF9C4B83}" type="sibTrans" cxnId="{E91B97AB-B35E-184E-97D0-928628C12FC0}">
      <dgm:prSet/>
      <dgm:spPr/>
      <dgm:t>
        <a:bodyPr/>
        <a:lstStyle/>
        <a:p>
          <a:endParaRPr lang="en-GB" sz="2000"/>
        </a:p>
      </dgm:t>
    </dgm:pt>
    <dgm:pt modelId="{DDDA7138-3C7B-1E4A-814A-9CF609AEDFDC}">
      <dgm:prSet custT="1"/>
      <dgm:spPr>
        <a:noFill/>
      </dgm:spPr>
      <dgm:t>
        <a:bodyPr/>
        <a:lstStyle/>
        <a:p>
          <a:endParaRPr lang="x-none" sz="2000" dirty="0"/>
        </a:p>
      </dgm:t>
    </dgm:pt>
    <dgm:pt modelId="{C091D678-BE7A-FC40-B223-B40572AEB8CA}" type="sibTrans" cxnId="{ACEE0EE7-BEF8-884D-AAFC-E403F533E445}">
      <dgm:prSet/>
      <dgm:spPr/>
      <dgm:t>
        <a:bodyPr/>
        <a:lstStyle/>
        <a:p>
          <a:endParaRPr lang="en-GB" sz="2000"/>
        </a:p>
      </dgm:t>
    </dgm:pt>
    <dgm:pt modelId="{55413F6A-9A2E-504F-B30B-8C22FB239070}" type="parTrans" cxnId="{ACEE0EE7-BEF8-884D-AAFC-E403F533E445}">
      <dgm:prSet/>
      <dgm:spPr/>
      <dgm:t>
        <a:bodyPr/>
        <a:lstStyle/>
        <a:p>
          <a:endParaRPr lang="en-GB" sz="2000"/>
        </a:p>
      </dgm:t>
    </dgm:pt>
    <dgm:pt modelId="{A0BE2F2E-E9D7-304F-B0DC-3307686DCF79}" type="pres">
      <dgm:prSet presAssocID="{1CE0AC80-876B-6141-9860-358FE3BA86C4}" presName="Name0" presStyleCnt="0">
        <dgm:presLayoutVars>
          <dgm:chMax val="7"/>
          <dgm:chPref val="5"/>
        </dgm:presLayoutVars>
      </dgm:prSet>
      <dgm:spPr/>
      <dgm:t>
        <a:bodyPr/>
        <a:lstStyle/>
        <a:p>
          <a:endParaRPr lang="it-IT"/>
        </a:p>
      </dgm:t>
    </dgm:pt>
    <dgm:pt modelId="{E13AF38D-F4A0-4543-8D11-AD8C17810237}" type="pres">
      <dgm:prSet presAssocID="{1CE0AC80-876B-6141-9860-358FE3BA86C4}" presName="arrowNode" presStyleLbl="node1" presStyleIdx="0" presStyleCnt="1" custScaleX="102894"/>
      <dgm:spPr/>
    </dgm:pt>
    <dgm:pt modelId="{88C00C22-8B6A-E44F-80D2-CC7AA6104684}" type="pres">
      <dgm:prSet presAssocID="{5C271150-551D-774C-B93F-5D855BB7AC3C}" presName="txNode1" presStyleLbl="revTx" presStyleIdx="0" presStyleCnt="6" custScaleX="127592" custLinFactNeighborX="-19065" custLinFactNeighborY="16131">
        <dgm:presLayoutVars>
          <dgm:bulletEnabled val="1"/>
        </dgm:presLayoutVars>
      </dgm:prSet>
      <dgm:spPr/>
      <dgm:t>
        <a:bodyPr/>
        <a:lstStyle/>
        <a:p>
          <a:endParaRPr lang="it-IT"/>
        </a:p>
      </dgm:t>
    </dgm:pt>
    <dgm:pt modelId="{5F6AAEF8-7191-734F-9CDB-EFA8BAE8C56D}" type="pres">
      <dgm:prSet presAssocID="{792946B6-630A-5B43-9723-9A099F1CA187}" presName="txNode2" presStyleLbl="revTx" presStyleIdx="1" presStyleCnt="6" custScaleX="85835" custLinFactNeighborX="-2283" custLinFactNeighborY="-12084">
        <dgm:presLayoutVars>
          <dgm:bulletEnabled val="1"/>
        </dgm:presLayoutVars>
      </dgm:prSet>
      <dgm:spPr/>
      <dgm:t>
        <a:bodyPr/>
        <a:lstStyle/>
        <a:p>
          <a:endParaRPr lang="it-IT"/>
        </a:p>
      </dgm:t>
    </dgm:pt>
    <dgm:pt modelId="{241AE6FF-7F66-3146-A18A-835CCF5070E9}" type="pres">
      <dgm:prSet presAssocID="{4196241B-A98B-5945-B56E-2EA566DAA3E9}" presName="dotNode2" presStyleCnt="0"/>
      <dgm:spPr/>
    </dgm:pt>
    <dgm:pt modelId="{350A5710-C5EA-054B-9768-F35E59950046}" type="pres">
      <dgm:prSet presAssocID="{4196241B-A98B-5945-B56E-2EA566DAA3E9}" presName="dotRepeatNode" presStyleLbl="fgShp" presStyleIdx="0" presStyleCnt="4"/>
      <dgm:spPr/>
      <dgm:t>
        <a:bodyPr/>
        <a:lstStyle/>
        <a:p>
          <a:endParaRPr lang="it-IT"/>
        </a:p>
      </dgm:t>
    </dgm:pt>
    <dgm:pt modelId="{267E1019-A7D4-D24C-8AA6-224AC257114E}" type="pres">
      <dgm:prSet presAssocID="{B6066CDE-B724-474C-B0A8-133FDE9727D4}" presName="txNode3" presStyleLbl="revTx" presStyleIdx="2" presStyleCnt="6" custScaleX="127592" custLinFactNeighborX="-33951">
        <dgm:presLayoutVars>
          <dgm:bulletEnabled val="1"/>
        </dgm:presLayoutVars>
      </dgm:prSet>
      <dgm:spPr/>
      <dgm:t>
        <a:bodyPr/>
        <a:lstStyle/>
        <a:p>
          <a:endParaRPr lang="it-IT"/>
        </a:p>
      </dgm:t>
    </dgm:pt>
    <dgm:pt modelId="{375B675F-EE89-E54B-9461-98F2F2B0B33E}" type="pres">
      <dgm:prSet presAssocID="{861B3962-EF37-3144-AA4E-2F6B0C7EDBD8}" presName="dotNode3" presStyleCnt="0"/>
      <dgm:spPr/>
    </dgm:pt>
    <dgm:pt modelId="{BC27E7B1-3CF6-B34A-BE01-C77303B101E0}" type="pres">
      <dgm:prSet presAssocID="{861B3962-EF37-3144-AA4E-2F6B0C7EDBD8}" presName="dotRepeatNode" presStyleLbl="fgShp" presStyleIdx="1" presStyleCnt="4"/>
      <dgm:spPr/>
      <dgm:t>
        <a:bodyPr/>
        <a:lstStyle/>
        <a:p>
          <a:endParaRPr lang="it-IT"/>
        </a:p>
      </dgm:t>
    </dgm:pt>
    <dgm:pt modelId="{80768E5C-774D-0C4D-9F0F-150B6AB9C965}" type="pres">
      <dgm:prSet presAssocID="{79ECA22B-ACFB-724F-BCB9-3FED6CE21402}" presName="txNode4" presStyleLbl="revTx" presStyleIdx="3" presStyleCnt="6" custScaleX="127592" custLinFactNeighborX="31824" custLinFactNeighborY="21071">
        <dgm:presLayoutVars>
          <dgm:bulletEnabled val="1"/>
        </dgm:presLayoutVars>
      </dgm:prSet>
      <dgm:spPr/>
      <dgm:t>
        <a:bodyPr/>
        <a:lstStyle/>
        <a:p>
          <a:endParaRPr lang="it-IT"/>
        </a:p>
      </dgm:t>
    </dgm:pt>
    <dgm:pt modelId="{4DDC7C22-7EAE-3849-BA4A-4F77A70E660E}" type="pres">
      <dgm:prSet presAssocID="{EAFF6B7E-931C-1645-A7DA-7688D9752795}" presName="dotNode4" presStyleCnt="0"/>
      <dgm:spPr/>
    </dgm:pt>
    <dgm:pt modelId="{90CB7D04-C22D-1B45-95AC-EC5EDBD73540}" type="pres">
      <dgm:prSet presAssocID="{EAFF6B7E-931C-1645-A7DA-7688D9752795}" presName="dotRepeatNode" presStyleLbl="fgShp" presStyleIdx="2" presStyleCnt="4"/>
      <dgm:spPr/>
      <dgm:t>
        <a:bodyPr/>
        <a:lstStyle/>
        <a:p>
          <a:endParaRPr lang="it-IT"/>
        </a:p>
      </dgm:t>
    </dgm:pt>
    <dgm:pt modelId="{8C79E238-BF26-B44B-B8E2-79CA0D32AC27}" type="pres">
      <dgm:prSet presAssocID="{E1DF05BA-9587-D74A-B537-47FB15D59183}" presName="txNode5" presStyleLbl="revTx" presStyleIdx="4" presStyleCnt="6" custScaleX="85835" custLinFactNeighborX="-2008" custLinFactNeighborY="-20047">
        <dgm:presLayoutVars>
          <dgm:bulletEnabled val="1"/>
        </dgm:presLayoutVars>
      </dgm:prSet>
      <dgm:spPr/>
      <dgm:t>
        <a:bodyPr/>
        <a:lstStyle/>
        <a:p>
          <a:endParaRPr lang="it-IT"/>
        </a:p>
      </dgm:t>
    </dgm:pt>
    <dgm:pt modelId="{C0E91C72-3B52-434C-A546-82F1D43BA3CE}" type="pres">
      <dgm:prSet presAssocID="{6CB17B00-5DC1-5848-940D-4F2DCF9C4B83}" presName="dotNode5" presStyleCnt="0"/>
      <dgm:spPr/>
    </dgm:pt>
    <dgm:pt modelId="{4B05B5BA-EB6D-2341-9C45-36BA27BC4B72}" type="pres">
      <dgm:prSet presAssocID="{6CB17B00-5DC1-5848-940D-4F2DCF9C4B83}" presName="dotRepeatNode" presStyleLbl="fgShp" presStyleIdx="3" presStyleCnt="4"/>
      <dgm:spPr/>
      <dgm:t>
        <a:bodyPr/>
        <a:lstStyle/>
        <a:p>
          <a:endParaRPr lang="it-IT"/>
        </a:p>
      </dgm:t>
    </dgm:pt>
    <dgm:pt modelId="{40EDAC29-40FF-504F-B9A4-095E79E9AEAB}" type="pres">
      <dgm:prSet presAssocID="{DDDA7138-3C7B-1E4A-814A-9CF609AEDFDC}" presName="txNode6" presStyleLbl="revTx" presStyleIdx="5" presStyleCnt="6">
        <dgm:presLayoutVars>
          <dgm:bulletEnabled val="1"/>
        </dgm:presLayoutVars>
      </dgm:prSet>
      <dgm:spPr/>
      <dgm:t>
        <a:bodyPr/>
        <a:lstStyle/>
        <a:p>
          <a:endParaRPr lang="it-IT"/>
        </a:p>
      </dgm:t>
    </dgm:pt>
  </dgm:ptLst>
  <dgm:cxnLst>
    <dgm:cxn modelId="{E91B97AB-B35E-184E-97D0-928628C12FC0}" srcId="{1CE0AC80-876B-6141-9860-358FE3BA86C4}" destId="{E1DF05BA-9587-D74A-B537-47FB15D59183}" srcOrd="4" destOrd="0" parTransId="{5CF100FB-B728-C54D-83B0-64A619D23CD3}" sibTransId="{6CB17B00-5DC1-5848-940D-4F2DCF9C4B83}"/>
    <dgm:cxn modelId="{200D5242-6D6C-434F-9C46-9B488804EAD9}" srcId="{1CE0AC80-876B-6141-9860-358FE3BA86C4}" destId="{79ECA22B-ACFB-724F-BCB9-3FED6CE21402}" srcOrd="3" destOrd="0" parTransId="{C3928223-21B8-0048-A31C-CBC5A7DF56D5}" sibTransId="{EAFF6B7E-931C-1645-A7DA-7688D9752795}"/>
    <dgm:cxn modelId="{7DC6426D-2AFA-C840-BB08-7EC552B6BAEA}" type="presOf" srcId="{E1DF05BA-9587-D74A-B537-47FB15D59183}" destId="{8C79E238-BF26-B44B-B8E2-79CA0D32AC27}" srcOrd="0" destOrd="0" presId="urn:microsoft.com/office/officeart/2009/3/layout/DescendingProcess"/>
    <dgm:cxn modelId="{C2175386-B335-4A4F-BCBA-EDD999A02136}" type="presOf" srcId="{1CE0AC80-876B-6141-9860-358FE3BA86C4}" destId="{A0BE2F2E-E9D7-304F-B0DC-3307686DCF79}" srcOrd="0" destOrd="0" presId="urn:microsoft.com/office/officeart/2009/3/layout/DescendingProcess"/>
    <dgm:cxn modelId="{86A33DF2-C08C-6D40-AD32-E28CEEB8BDDD}" type="presOf" srcId="{5C271150-551D-774C-B93F-5D855BB7AC3C}" destId="{88C00C22-8B6A-E44F-80D2-CC7AA6104684}" srcOrd="0" destOrd="0" presId="urn:microsoft.com/office/officeart/2009/3/layout/DescendingProcess"/>
    <dgm:cxn modelId="{9751EF36-F816-004A-8CDE-87CBBF29E953}" type="presOf" srcId="{DDDA7138-3C7B-1E4A-814A-9CF609AEDFDC}" destId="{40EDAC29-40FF-504F-B9A4-095E79E9AEAB}" srcOrd="0" destOrd="0" presId="urn:microsoft.com/office/officeart/2009/3/layout/DescendingProcess"/>
    <dgm:cxn modelId="{3EFE7E12-5E72-4049-8A4C-452FD7DC34F8}" type="presOf" srcId="{861B3962-EF37-3144-AA4E-2F6B0C7EDBD8}" destId="{BC27E7B1-3CF6-B34A-BE01-C77303B101E0}" srcOrd="0" destOrd="0" presId="urn:microsoft.com/office/officeart/2009/3/layout/DescendingProcess"/>
    <dgm:cxn modelId="{DE16C8E5-6B1C-8843-AE77-799FA1A90D93}" type="presOf" srcId="{792946B6-630A-5B43-9723-9A099F1CA187}" destId="{5F6AAEF8-7191-734F-9CDB-EFA8BAE8C56D}" srcOrd="0" destOrd="0" presId="urn:microsoft.com/office/officeart/2009/3/layout/DescendingProcess"/>
    <dgm:cxn modelId="{C7B75C88-0014-034C-BCE4-75FF8BCFEF28}" type="presOf" srcId="{79ECA22B-ACFB-724F-BCB9-3FED6CE21402}" destId="{80768E5C-774D-0C4D-9F0F-150B6AB9C965}" srcOrd="0" destOrd="0" presId="urn:microsoft.com/office/officeart/2009/3/layout/DescendingProcess"/>
    <dgm:cxn modelId="{12FD0EFE-9966-4C4A-A3D8-989A98E3525F}" srcId="{1CE0AC80-876B-6141-9860-358FE3BA86C4}" destId="{792946B6-630A-5B43-9723-9A099F1CA187}" srcOrd="1" destOrd="0" parTransId="{DBDB0CA3-71D9-F145-82FB-72FEA0C55419}" sibTransId="{4196241B-A98B-5945-B56E-2EA566DAA3E9}"/>
    <dgm:cxn modelId="{0C237AFE-4C3D-F941-BC9F-4060B8EF65FD}" srcId="{1CE0AC80-876B-6141-9860-358FE3BA86C4}" destId="{5C271150-551D-774C-B93F-5D855BB7AC3C}" srcOrd="0" destOrd="0" parTransId="{A3EA96E4-7DE8-0F4E-B4C3-BB68EA022E54}" sibTransId="{4E79470C-99AA-A246-986F-117E8F0F48D0}"/>
    <dgm:cxn modelId="{9C2CE177-8B49-B440-B914-C01A98BAAD07}" srcId="{1CE0AC80-876B-6141-9860-358FE3BA86C4}" destId="{B6066CDE-B724-474C-B0A8-133FDE9727D4}" srcOrd="2" destOrd="0" parTransId="{D9373560-1EEB-F549-8E55-E9C75F26D398}" sibTransId="{861B3962-EF37-3144-AA4E-2F6B0C7EDBD8}"/>
    <dgm:cxn modelId="{043C6DED-F15D-6841-8063-3C706EE20DCB}" type="presOf" srcId="{6CB17B00-5DC1-5848-940D-4F2DCF9C4B83}" destId="{4B05B5BA-EB6D-2341-9C45-36BA27BC4B72}" srcOrd="0" destOrd="0" presId="urn:microsoft.com/office/officeart/2009/3/layout/DescendingProcess"/>
    <dgm:cxn modelId="{E1BC60B6-41A1-C64D-A918-7ECF23DD7B83}" type="presOf" srcId="{B6066CDE-B724-474C-B0A8-133FDE9727D4}" destId="{267E1019-A7D4-D24C-8AA6-224AC257114E}" srcOrd="0" destOrd="0" presId="urn:microsoft.com/office/officeart/2009/3/layout/DescendingProcess"/>
    <dgm:cxn modelId="{5D8203C4-52F4-4941-ACD0-74AE635A89F0}" type="presOf" srcId="{4196241B-A98B-5945-B56E-2EA566DAA3E9}" destId="{350A5710-C5EA-054B-9768-F35E59950046}" srcOrd="0" destOrd="0" presId="urn:microsoft.com/office/officeart/2009/3/layout/DescendingProcess"/>
    <dgm:cxn modelId="{FBCAB755-3D73-1E41-BD31-AF7983AB91B0}" type="presOf" srcId="{EAFF6B7E-931C-1645-A7DA-7688D9752795}" destId="{90CB7D04-C22D-1B45-95AC-EC5EDBD73540}" srcOrd="0" destOrd="0" presId="urn:microsoft.com/office/officeart/2009/3/layout/DescendingProcess"/>
    <dgm:cxn modelId="{ACEE0EE7-BEF8-884D-AAFC-E403F533E445}" srcId="{1CE0AC80-876B-6141-9860-358FE3BA86C4}" destId="{DDDA7138-3C7B-1E4A-814A-9CF609AEDFDC}" srcOrd="5" destOrd="0" parTransId="{55413F6A-9A2E-504F-B30B-8C22FB239070}" sibTransId="{C091D678-BE7A-FC40-B223-B40572AEB8CA}"/>
    <dgm:cxn modelId="{456E8E51-B03F-3348-B3D4-5900BB527A34}" type="presParOf" srcId="{A0BE2F2E-E9D7-304F-B0DC-3307686DCF79}" destId="{E13AF38D-F4A0-4543-8D11-AD8C17810237}" srcOrd="0" destOrd="0" presId="urn:microsoft.com/office/officeart/2009/3/layout/DescendingProcess"/>
    <dgm:cxn modelId="{F33D062E-24E2-894B-B50F-D90865ADF1AC}" type="presParOf" srcId="{A0BE2F2E-E9D7-304F-B0DC-3307686DCF79}" destId="{88C00C22-8B6A-E44F-80D2-CC7AA6104684}" srcOrd="1" destOrd="0" presId="urn:microsoft.com/office/officeart/2009/3/layout/DescendingProcess"/>
    <dgm:cxn modelId="{4FA2079B-E37B-6D46-9ECE-584E7631C921}" type="presParOf" srcId="{A0BE2F2E-E9D7-304F-B0DC-3307686DCF79}" destId="{5F6AAEF8-7191-734F-9CDB-EFA8BAE8C56D}" srcOrd="2" destOrd="0" presId="urn:microsoft.com/office/officeart/2009/3/layout/DescendingProcess"/>
    <dgm:cxn modelId="{EEEBA49E-F30E-DC4A-9721-1D7F69B117C0}" type="presParOf" srcId="{A0BE2F2E-E9D7-304F-B0DC-3307686DCF79}" destId="{241AE6FF-7F66-3146-A18A-835CCF5070E9}" srcOrd="3" destOrd="0" presId="urn:microsoft.com/office/officeart/2009/3/layout/DescendingProcess"/>
    <dgm:cxn modelId="{B731443C-6F4D-ED4D-8357-39961C0DE652}" type="presParOf" srcId="{241AE6FF-7F66-3146-A18A-835CCF5070E9}" destId="{350A5710-C5EA-054B-9768-F35E59950046}" srcOrd="0" destOrd="0" presId="urn:microsoft.com/office/officeart/2009/3/layout/DescendingProcess"/>
    <dgm:cxn modelId="{030074C0-EC42-364D-B021-D33D45344570}" type="presParOf" srcId="{A0BE2F2E-E9D7-304F-B0DC-3307686DCF79}" destId="{267E1019-A7D4-D24C-8AA6-224AC257114E}" srcOrd="4" destOrd="0" presId="urn:microsoft.com/office/officeart/2009/3/layout/DescendingProcess"/>
    <dgm:cxn modelId="{347D136C-D787-984D-9806-37308AECB338}" type="presParOf" srcId="{A0BE2F2E-E9D7-304F-B0DC-3307686DCF79}" destId="{375B675F-EE89-E54B-9461-98F2F2B0B33E}" srcOrd="5" destOrd="0" presId="urn:microsoft.com/office/officeart/2009/3/layout/DescendingProcess"/>
    <dgm:cxn modelId="{45907687-BA98-154D-8911-EA32671F6B91}" type="presParOf" srcId="{375B675F-EE89-E54B-9461-98F2F2B0B33E}" destId="{BC27E7B1-3CF6-B34A-BE01-C77303B101E0}" srcOrd="0" destOrd="0" presId="urn:microsoft.com/office/officeart/2009/3/layout/DescendingProcess"/>
    <dgm:cxn modelId="{DA16DCE6-C773-9A43-A7C4-FB72512A6801}" type="presParOf" srcId="{A0BE2F2E-E9D7-304F-B0DC-3307686DCF79}" destId="{80768E5C-774D-0C4D-9F0F-150B6AB9C965}" srcOrd="6" destOrd="0" presId="urn:microsoft.com/office/officeart/2009/3/layout/DescendingProcess"/>
    <dgm:cxn modelId="{23580857-B55C-D849-88E2-0A7E3D71EEE0}" type="presParOf" srcId="{A0BE2F2E-E9D7-304F-B0DC-3307686DCF79}" destId="{4DDC7C22-7EAE-3849-BA4A-4F77A70E660E}" srcOrd="7" destOrd="0" presId="urn:microsoft.com/office/officeart/2009/3/layout/DescendingProcess"/>
    <dgm:cxn modelId="{F9F441A9-A21A-3E4E-8CCA-019F2C79D9A9}" type="presParOf" srcId="{4DDC7C22-7EAE-3849-BA4A-4F77A70E660E}" destId="{90CB7D04-C22D-1B45-95AC-EC5EDBD73540}" srcOrd="0" destOrd="0" presId="urn:microsoft.com/office/officeart/2009/3/layout/DescendingProcess"/>
    <dgm:cxn modelId="{4B359C72-E33E-8A4F-80F5-EB96CC27B319}" type="presParOf" srcId="{A0BE2F2E-E9D7-304F-B0DC-3307686DCF79}" destId="{8C79E238-BF26-B44B-B8E2-79CA0D32AC27}" srcOrd="8" destOrd="0" presId="urn:microsoft.com/office/officeart/2009/3/layout/DescendingProcess"/>
    <dgm:cxn modelId="{E26BC90F-2C74-9243-BE5B-44D87E0D6A23}" type="presParOf" srcId="{A0BE2F2E-E9D7-304F-B0DC-3307686DCF79}" destId="{C0E91C72-3B52-434C-A546-82F1D43BA3CE}" srcOrd="9" destOrd="0" presId="urn:microsoft.com/office/officeart/2009/3/layout/DescendingProcess"/>
    <dgm:cxn modelId="{D98AF4B2-96D9-9B42-9C1F-F550830A8464}" type="presParOf" srcId="{C0E91C72-3B52-434C-A546-82F1D43BA3CE}" destId="{4B05B5BA-EB6D-2341-9C45-36BA27BC4B72}" srcOrd="0" destOrd="0" presId="urn:microsoft.com/office/officeart/2009/3/layout/DescendingProcess"/>
    <dgm:cxn modelId="{10908262-27D7-FB45-A23E-926076A13DCA}" type="presParOf" srcId="{A0BE2F2E-E9D7-304F-B0DC-3307686DCF79}" destId="{40EDAC29-40FF-504F-B9A4-095E79E9AEAB}" srcOrd="10"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8F4A-E096-8D40-B526-CA697131727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29C600E-B8CF-874D-8D90-306C4EC7C29A}">
      <dgm:prSet custT="1"/>
      <dgm:spPr>
        <a:solidFill>
          <a:schemeClr val="accent2">
            <a:lumMod val="20000"/>
            <a:lumOff val="80000"/>
          </a:schemeClr>
        </a:solidFill>
      </dgm:spPr>
      <dgm:t>
        <a:bodyPr/>
        <a:lstStyle/>
        <a:p>
          <a:r>
            <a:rPr lang="x-none" sz="2000" dirty="0">
              <a:solidFill>
                <a:schemeClr val="tx1"/>
              </a:solidFill>
            </a:rPr>
            <a:t>Schritt 1: Stellen Sie Ihre Idee mit Hilfe der 5 überzeugen</a:t>
          </a:r>
          <a:r>
            <a:rPr lang="de-DE" sz="2000" dirty="0" err="1">
              <a:solidFill>
                <a:schemeClr val="tx1"/>
              </a:solidFill>
            </a:rPr>
            <a:t>dste</a:t>
          </a:r>
          <a:r>
            <a:rPr lang="x-none" sz="2000" dirty="0">
              <a:solidFill>
                <a:schemeClr val="tx1"/>
              </a:solidFill>
            </a:rPr>
            <a:t>n </a:t>
          </a:r>
          <a:r>
            <a:rPr lang="de-DE" sz="2000" dirty="0">
              <a:solidFill>
                <a:schemeClr val="tx1"/>
              </a:solidFill>
            </a:rPr>
            <a:t>Begriffe</a:t>
          </a:r>
          <a:r>
            <a:rPr lang="x-none" sz="2000" dirty="0">
              <a:solidFill>
                <a:schemeClr val="tx1"/>
              </a:solidFill>
            </a:rPr>
            <a:t> vor</a:t>
          </a:r>
          <a:r>
            <a:rPr lang="de-DE" sz="2000" dirty="0">
              <a:solidFill>
                <a:schemeClr val="tx1"/>
              </a:solidFill>
            </a:rPr>
            <a:t>.</a:t>
          </a:r>
          <a:r>
            <a:rPr lang="x-none" sz="2000" dirty="0">
              <a:solidFill>
                <a:schemeClr val="tx1"/>
              </a:solidFill>
            </a:rPr>
            <a:t> </a:t>
          </a:r>
        </a:p>
      </dgm:t>
    </dgm:pt>
    <dgm:pt modelId="{3DF3B8E4-ACE8-6D47-A3B9-F33F815A4026}" type="parTrans" cxnId="{0D5DE8AB-73EE-A542-9183-29C85B32DBF9}">
      <dgm:prSet/>
      <dgm:spPr/>
      <dgm:t>
        <a:bodyPr/>
        <a:lstStyle/>
        <a:p>
          <a:endParaRPr lang="en-GB" sz="2000"/>
        </a:p>
      </dgm:t>
    </dgm:pt>
    <dgm:pt modelId="{3B111AF8-035A-F14A-81F7-14F0ADFC5383}" type="sibTrans" cxnId="{0D5DE8AB-73EE-A542-9183-29C85B32DBF9}">
      <dgm:prSet/>
      <dgm:spPr/>
      <dgm:t>
        <a:bodyPr/>
        <a:lstStyle/>
        <a:p>
          <a:endParaRPr lang="en-GB" sz="2000"/>
        </a:p>
      </dgm:t>
    </dgm:pt>
    <dgm:pt modelId="{48ADE356-047E-8B43-937D-E842F6C1BDE7}">
      <dgm:prSet custT="1"/>
      <dgm:spPr>
        <a:solidFill>
          <a:schemeClr val="accent2">
            <a:lumMod val="40000"/>
            <a:lumOff val="60000"/>
          </a:schemeClr>
        </a:solidFill>
      </dgm:spPr>
      <dgm:t>
        <a:bodyPr/>
        <a:lstStyle/>
        <a:p>
          <a:r>
            <a:rPr lang="x-none" sz="2000" dirty="0">
              <a:solidFill>
                <a:schemeClr val="tx1"/>
              </a:solidFill>
            </a:rPr>
            <a:t>Schritt 2: Bereiten Sie Ihr</a:t>
          </a:r>
          <a:r>
            <a:rPr lang="de-DE" sz="2000" dirty="0">
              <a:solidFill>
                <a:schemeClr val="tx1"/>
              </a:solidFill>
            </a:rPr>
            <a:t>e Unterlagen </a:t>
          </a:r>
          <a:r>
            <a:rPr lang="x-none" sz="2000" dirty="0">
              <a:solidFill>
                <a:schemeClr val="tx1"/>
              </a:solidFill>
            </a:rPr>
            <a:t>vor. Z. B.</a:t>
          </a:r>
          <a:r>
            <a:rPr lang="de-DE" sz="2000" dirty="0">
              <a:solidFill>
                <a:schemeClr val="tx1"/>
              </a:solidFill>
            </a:rPr>
            <a:t>:</a:t>
          </a:r>
          <a:r>
            <a:rPr lang="x-none" sz="2000" dirty="0">
              <a:solidFill>
                <a:schemeClr val="tx1"/>
              </a:solidFill>
            </a:rPr>
            <a:t> Was ist Ihr Hauptziel? Verwenden Sie zwei der Vorbereitungsaktivitäten, die Sie sich ausgedacht haben. </a:t>
          </a:r>
        </a:p>
      </dgm:t>
    </dgm:pt>
    <dgm:pt modelId="{0F33F77C-EEAB-F240-8DA3-5EEBCBC0D5A7}" type="parTrans" cxnId="{CBCD9EDE-ACDD-0347-8AA2-88DE55094816}">
      <dgm:prSet/>
      <dgm:spPr/>
      <dgm:t>
        <a:bodyPr/>
        <a:lstStyle/>
        <a:p>
          <a:endParaRPr lang="en-GB" sz="2000"/>
        </a:p>
      </dgm:t>
    </dgm:pt>
    <dgm:pt modelId="{153C9890-D051-8A45-B65D-2EFA11F2684E}" type="sibTrans" cxnId="{CBCD9EDE-ACDD-0347-8AA2-88DE55094816}">
      <dgm:prSet/>
      <dgm:spPr/>
      <dgm:t>
        <a:bodyPr/>
        <a:lstStyle/>
        <a:p>
          <a:endParaRPr lang="en-GB" sz="2000"/>
        </a:p>
      </dgm:t>
    </dgm:pt>
    <dgm:pt modelId="{24CB63A4-7EA4-D34D-BFBD-3C1B3A313EA2}">
      <dgm:prSet custT="1"/>
      <dgm:spPr>
        <a:solidFill>
          <a:schemeClr val="accent2">
            <a:lumMod val="60000"/>
            <a:lumOff val="40000"/>
          </a:schemeClr>
        </a:solidFill>
      </dgm:spPr>
      <dgm:t>
        <a:bodyPr/>
        <a:lstStyle/>
        <a:p>
          <a:r>
            <a:rPr lang="x-none" sz="2000" dirty="0">
              <a:solidFill>
                <a:schemeClr val="tx1"/>
              </a:solidFill>
            </a:rPr>
            <a:t>Schritt 3: Üben Sie an Ihrer Präsentation. Z. B. Wie wird Ihre Körpersprache sein? </a:t>
          </a:r>
        </a:p>
      </dgm:t>
    </dgm:pt>
    <dgm:pt modelId="{8A2FF453-A3DA-F043-B115-1271CC75BF1C}" type="parTrans" cxnId="{FA546326-FD0A-2242-8D5F-D57EC0611CFC}">
      <dgm:prSet/>
      <dgm:spPr/>
      <dgm:t>
        <a:bodyPr/>
        <a:lstStyle/>
        <a:p>
          <a:endParaRPr lang="en-GB" sz="2000"/>
        </a:p>
      </dgm:t>
    </dgm:pt>
    <dgm:pt modelId="{EBE42BEC-7041-CD49-AE09-4F31A62E56FE}" type="sibTrans" cxnId="{FA546326-FD0A-2242-8D5F-D57EC0611CFC}">
      <dgm:prSet/>
      <dgm:spPr/>
      <dgm:t>
        <a:bodyPr/>
        <a:lstStyle/>
        <a:p>
          <a:endParaRPr lang="en-GB" sz="2000"/>
        </a:p>
      </dgm:t>
    </dgm:pt>
    <dgm:pt modelId="{640CDEAB-2462-F946-8AED-DED95A7456E8}">
      <dgm:prSet custT="1"/>
      <dgm:spPr>
        <a:solidFill>
          <a:schemeClr val="accent2"/>
        </a:solidFill>
      </dgm:spPr>
      <dgm:t>
        <a:bodyPr/>
        <a:lstStyle/>
        <a:p>
          <a:r>
            <a:rPr lang="x-none" sz="2000" dirty="0">
              <a:solidFill>
                <a:schemeClr val="tx1"/>
              </a:solidFill>
            </a:rPr>
            <a:t>Schritt 4: Wie werden Sie</a:t>
          </a:r>
          <a:r>
            <a:rPr lang="de-DE" sz="2000" dirty="0">
              <a:solidFill>
                <a:schemeClr val="tx1"/>
              </a:solidFill>
            </a:rPr>
            <a:t> noch</a:t>
          </a:r>
          <a:r>
            <a:rPr lang="x-none" sz="2000" dirty="0">
              <a:solidFill>
                <a:schemeClr val="tx1"/>
              </a:solidFill>
            </a:rPr>
            <a:t> besser mit dem Investor interagieren?</a:t>
          </a:r>
        </a:p>
      </dgm:t>
    </dgm:pt>
    <dgm:pt modelId="{7CBF6E6C-2085-664F-8751-B1342C2C8643}" type="parTrans" cxnId="{2E7FCFB8-6498-514C-92CE-9CEB6451B0D9}">
      <dgm:prSet/>
      <dgm:spPr/>
      <dgm:t>
        <a:bodyPr/>
        <a:lstStyle/>
        <a:p>
          <a:endParaRPr lang="en-GB" sz="2000"/>
        </a:p>
      </dgm:t>
    </dgm:pt>
    <dgm:pt modelId="{100F2022-1466-2545-B086-5CF8AE8D28B1}" type="sibTrans" cxnId="{2E7FCFB8-6498-514C-92CE-9CEB6451B0D9}">
      <dgm:prSet/>
      <dgm:spPr/>
      <dgm:t>
        <a:bodyPr/>
        <a:lstStyle/>
        <a:p>
          <a:endParaRPr lang="en-GB" sz="2000"/>
        </a:p>
      </dgm:t>
    </dgm:pt>
    <dgm:pt modelId="{E478BFE9-FC42-F94B-9A1D-54373FE22EAD}" type="pres">
      <dgm:prSet presAssocID="{8DD68F4A-E096-8D40-B526-CA697131727B}" presName="Name0" presStyleCnt="0">
        <dgm:presLayoutVars>
          <dgm:chMax val="7"/>
          <dgm:chPref val="7"/>
          <dgm:dir/>
        </dgm:presLayoutVars>
      </dgm:prSet>
      <dgm:spPr/>
      <dgm:t>
        <a:bodyPr/>
        <a:lstStyle/>
        <a:p>
          <a:endParaRPr lang="it-IT"/>
        </a:p>
      </dgm:t>
    </dgm:pt>
    <dgm:pt modelId="{5DB8E5F4-3938-0145-97CA-4C14AE6DEDAF}" type="pres">
      <dgm:prSet presAssocID="{8DD68F4A-E096-8D40-B526-CA697131727B}" presName="Name1" presStyleCnt="0"/>
      <dgm:spPr/>
    </dgm:pt>
    <dgm:pt modelId="{8B7D8711-E0C0-6041-A9B9-96D91CA527C7}" type="pres">
      <dgm:prSet presAssocID="{8DD68F4A-E096-8D40-B526-CA697131727B}" presName="cycle" presStyleCnt="0"/>
      <dgm:spPr/>
    </dgm:pt>
    <dgm:pt modelId="{188EFFA2-A587-8446-982B-B0F79F197D6A}" type="pres">
      <dgm:prSet presAssocID="{8DD68F4A-E096-8D40-B526-CA697131727B}" presName="srcNode" presStyleLbl="node1" presStyleIdx="0" presStyleCnt="4"/>
      <dgm:spPr/>
    </dgm:pt>
    <dgm:pt modelId="{D31B1E26-7A21-CE4A-8FB8-097270A72CBD}" type="pres">
      <dgm:prSet presAssocID="{8DD68F4A-E096-8D40-B526-CA697131727B}" presName="conn" presStyleLbl="parChTrans1D2" presStyleIdx="0" presStyleCnt="1"/>
      <dgm:spPr/>
      <dgm:t>
        <a:bodyPr/>
        <a:lstStyle/>
        <a:p>
          <a:endParaRPr lang="it-IT"/>
        </a:p>
      </dgm:t>
    </dgm:pt>
    <dgm:pt modelId="{32548BD7-03D2-774B-9F5B-F93579E97452}" type="pres">
      <dgm:prSet presAssocID="{8DD68F4A-E096-8D40-B526-CA697131727B}" presName="extraNode" presStyleLbl="node1" presStyleIdx="0" presStyleCnt="4"/>
      <dgm:spPr/>
    </dgm:pt>
    <dgm:pt modelId="{DFECD304-16FC-9C45-A3AC-F6DD2600D2F3}" type="pres">
      <dgm:prSet presAssocID="{8DD68F4A-E096-8D40-B526-CA697131727B}" presName="dstNode" presStyleLbl="node1" presStyleIdx="0" presStyleCnt="4"/>
      <dgm:spPr/>
    </dgm:pt>
    <dgm:pt modelId="{15A7DBF1-3056-5549-A8C5-DBDEF20F65A6}" type="pres">
      <dgm:prSet presAssocID="{529C600E-B8CF-874D-8D90-306C4EC7C29A}" presName="text_1" presStyleLbl="node1" presStyleIdx="0" presStyleCnt="4">
        <dgm:presLayoutVars>
          <dgm:bulletEnabled val="1"/>
        </dgm:presLayoutVars>
      </dgm:prSet>
      <dgm:spPr/>
      <dgm:t>
        <a:bodyPr/>
        <a:lstStyle/>
        <a:p>
          <a:endParaRPr lang="it-IT"/>
        </a:p>
      </dgm:t>
    </dgm:pt>
    <dgm:pt modelId="{C2FF6216-26C9-464B-BF5E-87E6106DFF6A}" type="pres">
      <dgm:prSet presAssocID="{529C600E-B8CF-874D-8D90-306C4EC7C29A}" presName="accent_1" presStyleCnt="0"/>
      <dgm:spPr/>
    </dgm:pt>
    <dgm:pt modelId="{512C187B-9972-8F45-8715-33A460286C8A}" type="pres">
      <dgm:prSet presAssocID="{529C600E-B8CF-874D-8D90-306C4EC7C29A}" presName="accentRepeatNode" presStyleLbl="solidFgAcc1" presStyleIdx="0" presStyleCnt="4"/>
      <dgm:spPr>
        <a:solidFill>
          <a:schemeClr val="bg1"/>
        </a:solidFill>
        <a:ln>
          <a:solidFill>
            <a:schemeClr val="accent2">
              <a:lumMod val="40000"/>
              <a:lumOff val="60000"/>
            </a:schemeClr>
          </a:solidFill>
        </a:ln>
      </dgm:spPr>
    </dgm:pt>
    <dgm:pt modelId="{AF3F923F-8FF5-9F47-8D36-C910E6CCFA41}" type="pres">
      <dgm:prSet presAssocID="{48ADE356-047E-8B43-937D-E842F6C1BDE7}" presName="text_2" presStyleLbl="node1" presStyleIdx="1" presStyleCnt="4">
        <dgm:presLayoutVars>
          <dgm:bulletEnabled val="1"/>
        </dgm:presLayoutVars>
      </dgm:prSet>
      <dgm:spPr/>
      <dgm:t>
        <a:bodyPr/>
        <a:lstStyle/>
        <a:p>
          <a:endParaRPr lang="it-IT"/>
        </a:p>
      </dgm:t>
    </dgm:pt>
    <dgm:pt modelId="{FC08E00F-4009-A744-993A-2ED1D7736911}" type="pres">
      <dgm:prSet presAssocID="{48ADE356-047E-8B43-937D-E842F6C1BDE7}" presName="accent_2" presStyleCnt="0"/>
      <dgm:spPr/>
    </dgm:pt>
    <dgm:pt modelId="{89C5C6C6-5CB2-0246-9BFB-9A783E479C98}" type="pres">
      <dgm:prSet presAssocID="{48ADE356-047E-8B43-937D-E842F6C1BDE7}" presName="accentRepeatNode" presStyleLbl="solidFgAcc1" presStyleIdx="1" presStyleCnt="4"/>
      <dgm:spPr>
        <a:ln>
          <a:solidFill>
            <a:schemeClr val="accent2">
              <a:lumMod val="60000"/>
              <a:lumOff val="40000"/>
            </a:schemeClr>
          </a:solidFill>
        </a:ln>
      </dgm:spPr>
    </dgm:pt>
    <dgm:pt modelId="{AFCD7AB8-C17C-FF49-AA5B-7FA013FC15C0}" type="pres">
      <dgm:prSet presAssocID="{24CB63A4-7EA4-D34D-BFBD-3C1B3A313EA2}" presName="text_3" presStyleLbl="node1" presStyleIdx="2" presStyleCnt="4">
        <dgm:presLayoutVars>
          <dgm:bulletEnabled val="1"/>
        </dgm:presLayoutVars>
      </dgm:prSet>
      <dgm:spPr/>
      <dgm:t>
        <a:bodyPr/>
        <a:lstStyle/>
        <a:p>
          <a:endParaRPr lang="it-IT"/>
        </a:p>
      </dgm:t>
    </dgm:pt>
    <dgm:pt modelId="{338A016D-CFCC-2446-BDDA-31259B2FF586}" type="pres">
      <dgm:prSet presAssocID="{24CB63A4-7EA4-D34D-BFBD-3C1B3A313EA2}" presName="accent_3" presStyleCnt="0"/>
      <dgm:spPr/>
    </dgm:pt>
    <dgm:pt modelId="{F5EA6093-9F2A-C449-9B2B-B7AC420B7C51}" type="pres">
      <dgm:prSet presAssocID="{24CB63A4-7EA4-D34D-BFBD-3C1B3A313EA2}" presName="accentRepeatNode" presStyleLbl="solidFgAcc1" presStyleIdx="2" presStyleCnt="4"/>
      <dgm:spPr>
        <a:ln>
          <a:solidFill>
            <a:schemeClr val="accent2">
              <a:lumMod val="75000"/>
            </a:schemeClr>
          </a:solidFill>
        </a:ln>
      </dgm:spPr>
    </dgm:pt>
    <dgm:pt modelId="{08E2B8A2-5D1B-754D-82F6-F60FC293C80B}" type="pres">
      <dgm:prSet presAssocID="{640CDEAB-2462-F946-8AED-DED95A7456E8}" presName="text_4" presStyleLbl="node1" presStyleIdx="3" presStyleCnt="4">
        <dgm:presLayoutVars>
          <dgm:bulletEnabled val="1"/>
        </dgm:presLayoutVars>
      </dgm:prSet>
      <dgm:spPr/>
      <dgm:t>
        <a:bodyPr/>
        <a:lstStyle/>
        <a:p>
          <a:endParaRPr lang="it-IT"/>
        </a:p>
      </dgm:t>
    </dgm:pt>
    <dgm:pt modelId="{230D3340-4D5F-7E49-8ECB-7F3237DF3999}" type="pres">
      <dgm:prSet presAssocID="{640CDEAB-2462-F946-8AED-DED95A7456E8}" presName="accent_4" presStyleCnt="0"/>
      <dgm:spPr/>
    </dgm:pt>
    <dgm:pt modelId="{C3546F41-7450-D440-91B1-F0219E424B21}" type="pres">
      <dgm:prSet presAssocID="{640CDEAB-2462-F946-8AED-DED95A7456E8}" presName="accentRepeatNode" presStyleLbl="solidFgAcc1" presStyleIdx="3" presStyleCnt="4"/>
      <dgm:spPr>
        <a:ln>
          <a:solidFill>
            <a:schemeClr val="accent2">
              <a:lumMod val="50000"/>
            </a:schemeClr>
          </a:solidFill>
        </a:ln>
      </dgm:spPr>
    </dgm:pt>
  </dgm:ptLst>
  <dgm:cxnLst>
    <dgm:cxn modelId="{1E1732A4-7457-4545-9A08-BDE74BE9B8E5}" type="presOf" srcId="{529C600E-B8CF-874D-8D90-306C4EC7C29A}" destId="{15A7DBF1-3056-5549-A8C5-DBDEF20F65A6}" srcOrd="0" destOrd="0" presId="urn:microsoft.com/office/officeart/2008/layout/VerticalCurvedList"/>
    <dgm:cxn modelId="{CBCD9EDE-ACDD-0347-8AA2-88DE55094816}" srcId="{8DD68F4A-E096-8D40-B526-CA697131727B}" destId="{48ADE356-047E-8B43-937D-E842F6C1BDE7}" srcOrd="1" destOrd="0" parTransId="{0F33F77C-EEAB-F240-8DA3-5EEBCBC0D5A7}" sibTransId="{153C9890-D051-8A45-B65D-2EFA11F2684E}"/>
    <dgm:cxn modelId="{0D5DE8AB-73EE-A542-9183-29C85B32DBF9}" srcId="{8DD68F4A-E096-8D40-B526-CA697131727B}" destId="{529C600E-B8CF-874D-8D90-306C4EC7C29A}" srcOrd="0" destOrd="0" parTransId="{3DF3B8E4-ACE8-6D47-A3B9-F33F815A4026}" sibTransId="{3B111AF8-035A-F14A-81F7-14F0ADFC5383}"/>
    <dgm:cxn modelId="{FA546326-FD0A-2242-8D5F-D57EC0611CFC}" srcId="{8DD68F4A-E096-8D40-B526-CA697131727B}" destId="{24CB63A4-7EA4-D34D-BFBD-3C1B3A313EA2}" srcOrd="2" destOrd="0" parTransId="{8A2FF453-A3DA-F043-B115-1271CC75BF1C}" sibTransId="{EBE42BEC-7041-CD49-AE09-4F31A62E56FE}"/>
    <dgm:cxn modelId="{5D4C8C3D-6053-D74E-A2ED-5EA33F0F23F5}" type="presOf" srcId="{3B111AF8-035A-F14A-81F7-14F0ADFC5383}" destId="{D31B1E26-7A21-CE4A-8FB8-097270A72CBD}" srcOrd="0" destOrd="0" presId="urn:microsoft.com/office/officeart/2008/layout/VerticalCurvedList"/>
    <dgm:cxn modelId="{209E10F7-E524-FA4C-8C25-8E21E715B6B4}" type="presOf" srcId="{640CDEAB-2462-F946-8AED-DED95A7456E8}" destId="{08E2B8A2-5D1B-754D-82F6-F60FC293C80B}" srcOrd="0" destOrd="0" presId="urn:microsoft.com/office/officeart/2008/layout/VerticalCurvedList"/>
    <dgm:cxn modelId="{0DAAEFC4-197F-7D49-B4A6-48BDDA0EFBB1}" type="presOf" srcId="{8DD68F4A-E096-8D40-B526-CA697131727B}" destId="{E478BFE9-FC42-F94B-9A1D-54373FE22EAD}" srcOrd="0" destOrd="0" presId="urn:microsoft.com/office/officeart/2008/layout/VerticalCurvedList"/>
    <dgm:cxn modelId="{219E105A-166E-6445-8BCD-D9D353F15BC4}" type="presOf" srcId="{48ADE356-047E-8B43-937D-E842F6C1BDE7}" destId="{AF3F923F-8FF5-9F47-8D36-C910E6CCFA41}" srcOrd="0" destOrd="0" presId="urn:microsoft.com/office/officeart/2008/layout/VerticalCurvedList"/>
    <dgm:cxn modelId="{2E7FCFB8-6498-514C-92CE-9CEB6451B0D9}" srcId="{8DD68F4A-E096-8D40-B526-CA697131727B}" destId="{640CDEAB-2462-F946-8AED-DED95A7456E8}" srcOrd="3" destOrd="0" parTransId="{7CBF6E6C-2085-664F-8751-B1342C2C8643}" sibTransId="{100F2022-1466-2545-B086-5CF8AE8D28B1}"/>
    <dgm:cxn modelId="{9A9096B4-3D87-2949-9E0A-EECF5DE2988A}" type="presOf" srcId="{24CB63A4-7EA4-D34D-BFBD-3C1B3A313EA2}" destId="{AFCD7AB8-C17C-FF49-AA5B-7FA013FC15C0}" srcOrd="0" destOrd="0" presId="urn:microsoft.com/office/officeart/2008/layout/VerticalCurvedList"/>
    <dgm:cxn modelId="{F460F43A-F419-884A-9897-356FF23E4D2C}" type="presParOf" srcId="{E478BFE9-FC42-F94B-9A1D-54373FE22EAD}" destId="{5DB8E5F4-3938-0145-97CA-4C14AE6DEDAF}" srcOrd="0" destOrd="0" presId="urn:microsoft.com/office/officeart/2008/layout/VerticalCurvedList"/>
    <dgm:cxn modelId="{2FED7A6A-BC3B-4C4C-AD00-771D0A118D2F}" type="presParOf" srcId="{5DB8E5F4-3938-0145-97CA-4C14AE6DEDAF}" destId="{8B7D8711-E0C0-6041-A9B9-96D91CA527C7}" srcOrd="0" destOrd="0" presId="urn:microsoft.com/office/officeart/2008/layout/VerticalCurvedList"/>
    <dgm:cxn modelId="{3D71186F-B061-AC4F-8542-F4A5F39A3791}" type="presParOf" srcId="{8B7D8711-E0C0-6041-A9B9-96D91CA527C7}" destId="{188EFFA2-A587-8446-982B-B0F79F197D6A}" srcOrd="0" destOrd="0" presId="urn:microsoft.com/office/officeart/2008/layout/VerticalCurvedList"/>
    <dgm:cxn modelId="{5FC0F452-6C7C-184C-B49C-CB0F8C90DCD1}" type="presParOf" srcId="{8B7D8711-E0C0-6041-A9B9-96D91CA527C7}" destId="{D31B1E26-7A21-CE4A-8FB8-097270A72CBD}" srcOrd="1" destOrd="0" presId="urn:microsoft.com/office/officeart/2008/layout/VerticalCurvedList"/>
    <dgm:cxn modelId="{918C21F5-53E7-004D-BAFE-C0D894BFFA7C}" type="presParOf" srcId="{8B7D8711-E0C0-6041-A9B9-96D91CA527C7}" destId="{32548BD7-03D2-774B-9F5B-F93579E97452}" srcOrd="2" destOrd="0" presId="urn:microsoft.com/office/officeart/2008/layout/VerticalCurvedList"/>
    <dgm:cxn modelId="{4FEE014B-7B65-EE44-A818-060012F3A462}" type="presParOf" srcId="{8B7D8711-E0C0-6041-A9B9-96D91CA527C7}" destId="{DFECD304-16FC-9C45-A3AC-F6DD2600D2F3}" srcOrd="3" destOrd="0" presId="urn:microsoft.com/office/officeart/2008/layout/VerticalCurvedList"/>
    <dgm:cxn modelId="{CBF0B36C-DB58-724F-9D4E-1E7733750706}" type="presParOf" srcId="{5DB8E5F4-3938-0145-97CA-4C14AE6DEDAF}" destId="{15A7DBF1-3056-5549-A8C5-DBDEF20F65A6}" srcOrd="1" destOrd="0" presId="urn:microsoft.com/office/officeart/2008/layout/VerticalCurvedList"/>
    <dgm:cxn modelId="{133BA3D1-2917-B249-AC71-7C0D19428494}" type="presParOf" srcId="{5DB8E5F4-3938-0145-97CA-4C14AE6DEDAF}" destId="{C2FF6216-26C9-464B-BF5E-87E6106DFF6A}" srcOrd="2" destOrd="0" presId="urn:microsoft.com/office/officeart/2008/layout/VerticalCurvedList"/>
    <dgm:cxn modelId="{01F6F33A-C91F-AF4A-B85D-446277C388B9}" type="presParOf" srcId="{C2FF6216-26C9-464B-BF5E-87E6106DFF6A}" destId="{512C187B-9972-8F45-8715-33A460286C8A}" srcOrd="0" destOrd="0" presId="urn:microsoft.com/office/officeart/2008/layout/VerticalCurvedList"/>
    <dgm:cxn modelId="{1F75535C-E648-994D-9E41-083A355235E5}" type="presParOf" srcId="{5DB8E5F4-3938-0145-97CA-4C14AE6DEDAF}" destId="{AF3F923F-8FF5-9F47-8D36-C910E6CCFA41}" srcOrd="3" destOrd="0" presId="urn:microsoft.com/office/officeart/2008/layout/VerticalCurvedList"/>
    <dgm:cxn modelId="{7B91DDE5-F419-1345-A7F0-1C9FAB70CDF0}" type="presParOf" srcId="{5DB8E5F4-3938-0145-97CA-4C14AE6DEDAF}" destId="{FC08E00F-4009-A744-993A-2ED1D7736911}" srcOrd="4" destOrd="0" presId="urn:microsoft.com/office/officeart/2008/layout/VerticalCurvedList"/>
    <dgm:cxn modelId="{E4C9F9B8-B425-954E-BED7-2DBBC4404C54}" type="presParOf" srcId="{FC08E00F-4009-A744-993A-2ED1D7736911}" destId="{89C5C6C6-5CB2-0246-9BFB-9A783E479C98}" srcOrd="0" destOrd="0" presId="urn:microsoft.com/office/officeart/2008/layout/VerticalCurvedList"/>
    <dgm:cxn modelId="{D5C266A3-FD09-7D49-8D5E-016FC8A59D90}" type="presParOf" srcId="{5DB8E5F4-3938-0145-97CA-4C14AE6DEDAF}" destId="{AFCD7AB8-C17C-FF49-AA5B-7FA013FC15C0}" srcOrd="5" destOrd="0" presId="urn:microsoft.com/office/officeart/2008/layout/VerticalCurvedList"/>
    <dgm:cxn modelId="{F88652B7-1AC8-A94C-B7C7-B58B7A577EF0}" type="presParOf" srcId="{5DB8E5F4-3938-0145-97CA-4C14AE6DEDAF}" destId="{338A016D-CFCC-2446-BDDA-31259B2FF586}" srcOrd="6" destOrd="0" presId="urn:microsoft.com/office/officeart/2008/layout/VerticalCurvedList"/>
    <dgm:cxn modelId="{AB7A6965-D867-3F40-A8B1-AF380E520125}" type="presParOf" srcId="{338A016D-CFCC-2446-BDDA-31259B2FF586}" destId="{F5EA6093-9F2A-C449-9B2B-B7AC420B7C51}" srcOrd="0" destOrd="0" presId="urn:microsoft.com/office/officeart/2008/layout/VerticalCurvedList"/>
    <dgm:cxn modelId="{30C6E277-AAAF-CB40-9E16-7A540A2F90DD}" type="presParOf" srcId="{5DB8E5F4-3938-0145-97CA-4C14AE6DEDAF}" destId="{08E2B8A2-5D1B-754D-82F6-F60FC293C80B}" srcOrd="7" destOrd="0" presId="urn:microsoft.com/office/officeart/2008/layout/VerticalCurvedList"/>
    <dgm:cxn modelId="{88693A12-EBA8-2243-9969-7E214ED03C78}" type="presParOf" srcId="{5DB8E5F4-3938-0145-97CA-4C14AE6DEDAF}" destId="{230D3340-4D5F-7E49-8ECB-7F3237DF3999}" srcOrd="8" destOrd="0" presId="urn:microsoft.com/office/officeart/2008/layout/VerticalCurvedList"/>
    <dgm:cxn modelId="{747AD0DA-3414-7241-9E89-396EC1DBCA0F}" type="presParOf" srcId="{230D3340-4D5F-7E49-8ECB-7F3237DF3999}" destId="{C3546F41-7450-D440-91B1-F0219E424B21}"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FD1F-3256-4EC6-B392-69E163E94F90}">
      <dsp:nvSpPr>
        <dsp:cNvPr id="0" name=""/>
        <dsp:cNvSpPr/>
      </dsp:nvSpPr>
      <dsp:spPr>
        <a:xfrm>
          <a:off x="5642"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Absender (</a:t>
          </a:r>
          <a:r>
            <a:rPr lang="en-US" sz="2000" kern="1200" noProof="0" dirty="0"/>
            <a:t>Ideen</a:t>
          </a:r>
          <a:r>
            <a:rPr lang="de-DE" sz="2000" kern="1200" dirty="0"/>
            <a:t>)</a:t>
          </a:r>
        </a:p>
      </dsp:txBody>
      <dsp:txXfrm>
        <a:off x="36378" y="287426"/>
        <a:ext cx="1687562" cy="987948"/>
      </dsp:txXfrm>
    </dsp:sp>
    <dsp:sp modelId="{79E30955-D3DC-4260-9ACB-2BF184BA8B0D}">
      <dsp:nvSpPr>
        <dsp:cNvPr id="0" name=""/>
        <dsp:cNvSpPr/>
      </dsp:nvSpPr>
      <dsp:spPr>
        <a:xfrm>
          <a:off x="1929579"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1929579" y="651272"/>
        <a:ext cx="259557" cy="260256"/>
      </dsp:txXfrm>
    </dsp:sp>
    <dsp:sp modelId="{E8121C6F-C1B8-4BAB-A1F6-DFB453CA04A9}">
      <dsp:nvSpPr>
        <dsp:cNvPr id="0" name=""/>
        <dsp:cNvSpPr/>
      </dsp:nvSpPr>
      <dsp:spPr>
        <a:xfrm>
          <a:off x="2454289"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Meldungen (</a:t>
          </a:r>
          <a:r>
            <a:rPr lang="en-US" sz="2000" kern="1200" noProof="0" dirty="0"/>
            <a:t>kodiert</a:t>
          </a:r>
          <a:r>
            <a:rPr lang="de-DE" sz="2000" kern="1200" dirty="0"/>
            <a:t>)</a:t>
          </a:r>
        </a:p>
      </dsp:txBody>
      <dsp:txXfrm>
        <a:off x="2485025" y="287426"/>
        <a:ext cx="1687562" cy="987948"/>
      </dsp:txXfrm>
    </dsp:sp>
    <dsp:sp modelId="{FAF57BA5-8DEA-4664-B4BD-0692AF4F4CCF}">
      <dsp:nvSpPr>
        <dsp:cNvPr id="0" name=""/>
        <dsp:cNvSpPr/>
      </dsp:nvSpPr>
      <dsp:spPr>
        <a:xfrm>
          <a:off x="4378227"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4378227" y="651272"/>
        <a:ext cx="259557" cy="260256"/>
      </dsp:txXfrm>
    </dsp:sp>
    <dsp:sp modelId="{758359CE-3CAE-43EC-85CB-EE7B638A5D28}">
      <dsp:nvSpPr>
        <dsp:cNvPr id="0" name=""/>
        <dsp:cNvSpPr/>
      </dsp:nvSpPr>
      <dsp:spPr>
        <a:xfrm>
          <a:off x="4902937"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Signale</a:t>
          </a:r>
        </a:p>
      </dsp:txBody>
      <dsp:txXfrm>
        <a:off x="4933673" y="287426"/>
        <a:ext cx="1687562" cy="987948"/>
      </dsp:txXfrm>
    </dsp:sp>
    <dsp:sp modelId="{6334E80B-B729-4FDD-9C72-598158A94C56}">
      <dsp:nvSpPr>
        <dsp:cNvPr id="0" name=""/>
        <dsp:cNvSpPr/>
      </dsp:nvSpPr>
      <dsp:spPr>
        <a:xfrm>
          <a:off x="6826875"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6826875" y="651272"/>
        <a:ext cx="259557" cy="260256"/>
      </dsp:txXfrm>
    </dsp:sp>
    <dsp:sp modelId="{905E7B83-AAC9-4F9E-B984-A49038750B2C}">
      <dsp:nvSpPr>
        <dsp:cNvPr id="0" name=""/>
        <dsp:cNvSpPr/>
      </dsp:nvSpPr>
      <dsp:spPr>
        <a:xfrm>
          <a:off x="7351585"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a:t>Empfänger (dekodiert</a:t>
          </a:r>
          <a:r>
            <a:rPr lang="de-DE" sz="2000" kern="1200" dirty="0"/>
            <a:t>)</a:t>
          </a:r>
        </a:p>
      </dsp:txBody>
      <dsp:txXfrm>
        <a:off x="7382321" y="287426"/>
        <a:ext cx="1687562" cy="987948"/>
      </dsp:txXfrm>
    </dsp:sp>
    <dsp:sp modelId="{91FA1D23-AF2D-486B-9140-216C8FC0B3CE}">
      <dsp:nvSpPr>
        <dsp:cNvPr id="0" name=""/>
        <dsp:cNvSpPr/>
      </dsp:nvSpPr>
      <dsp:spPr>
        <a:xfrm>
          <a:off x="9275523"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9275523" y="651272"/>
        <a:ext cx="259557" cy="260256"/>
      </dsp:txXfrm>
    </dsp:sp>
    <dsp:sp modelId="{6ED076FD-7FFE-4982-93C3-76700BE1F788}">
      <dsp:nvSpPr>
        <dsp:cNvPr id="0" name=""/>
        <dsp:cNvSpPr/>
      </dsp:nvSpPr>
      <dsp:spPr>
        <a:xfrm>
          <a:off x="9800233"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a:t>Empfänger (Bedeutung</a:t>
          </a:r>
          <a:r>
            <a:rPr lang="de-DE" sz="2000" kern="1200" dirty="0"/>
            <a:t>)</a:t>
          </a:r>
        </a:p>
      </dsp:txBody>
      <dsp:txXfrm>
        <a:off x="9830969" y="287426"/>
        <a:ext cx="1687562" cy="9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3483-1E21-4E58-B46F-E787654E23BB}">
      <dsp:nvSpPr>
        <dsp:cNvPr id="0" name=""/>
        <dsp:cNvSpPr/>
      </dsp:nvSpPr>
      <dsp:spPr>
        <a:xfrm>
          <a:off x="15690" y="0"/>
          <a:ext cx="3013763" cy="1241847"/>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Versuchen Sie, klar zu kommunizieren: Das ist gut für eine gute Kommunikation </a:t>
          </a:r>
          <a:endParaRPr lang="de-DE" sz="2000" kern="1200" dirty="0"/>
        </a:p>
      </dsp:txBody>
      <dsp:txXfrm>
        <a:off x="52062" y="36372"/>
        <a:ext cx="2941019" cy="1169103"/>
      </dsp:txXfrm>
    </dsp:sp>
    <dsp:sp modelId="{19055676-AD57-47CA-8670-F913B3DF2316}">
      <dsp:nvSpPr>
        <dsp:cNvPr id="0" name=""/>
        <dsp:cNvSpPr/>
      </dsp:nvSpPr>
      <dsp:spPr>
        <a:xfrm>
          <a:off x="3330830" y="247217"/>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3330830" y="396700"/>
        <a:ext cx="447242" cy="448447"/>
      </dsp:txXfrm>
    </dsp:sp>
    <dsp:sp modelId="{248D6C44-A458-425E-81BC-E710FE54DADC}">
      <dsp:nvSpPr>
        <dsp:cNvPr id="0" name=""/>
        <dsp:cNvSpPr/>
      </dsp:nvSpPr>
      <dsp:spPr>
        <a:xfrm>
          <a:off x="4234959" y="1962"/>
          <a:ext cx="3013763" cy="1237923"/>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Nutzen Sie alle Ihre Möglichkeiten, um Feedback zu erhalten </a:t>
          </a:r>
          <a:endParaRPr lang="de-DE" sz="2000" kern="1200" dirty="0"/>
        </a:p>
      </dsp:txBody>
      <dsp:txXfrm>
        <a:off x="4271217" y="38220"/>
        <a:ext cx="2941247" cy="1165407"/>
      </dsp:txXfrm>
    </dsp:sp>
    <dsp:sp modelId="{F0E978EE-4DB7-4AFE-9A70-ACF537D969E7}">
      <dsp:nvSpPr>
        <dsp:cNvPr id="0" name=""/>
        <dsp:cNvSpPr/>
      </dsp:nvSpPr>
      <dsp:spPr>
        <a:xfrm>
          <a:off x="7550099" y="247217"/>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7550099" y="396700"/>
        <a:ext cx="447242" cy="448447"/>
      </dsp:txXfrm>
    </dsp:sp>
    <dsp:sp modelId="{4A31DC19-D046-45EF-A1CF-8A0BE43955DF}">
      <dsp:nvSpPr>
        <dsp:cNvPr id="0" name=""/>
        <dsp:cNvSpPr/>
      </dsp:nvSpPr>
      <dsp:spPr>
        <a:xfrm>
          <a:off x="8454228" y="1962"/>
          <a:ext cx="3013763" cy="1237923"/>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Seien Sie immer kritisch mit sich selbst </a:t>
          </a:r>
          <a:endParaRPr lang="de-DE" sz="2000" kern="1200" dirty="0"/>
        </a:p>
      </dsp:txBody>
      <dsp:txXfrm>
        <a:off x="8490486" y="38220"/>
        <a:ext cx="2941247" cy="1165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A5AE-8DA9-5446-BD2C-F29407EA2550}">
      <dsp:nvSpPr>
        <dsp:cNvPr id="0" name=""/>
        <dsp:cNvSpPr/>
      </dsp:nvSpPr>
      <dsp:spPr>
        <a:xfrm>
          <a:off x="926375" y="0"/>
          <a:ext cx="9792000" cy="3600000"/>
        </a:xfrm>
        <a:prstGeom prst="rightArrow">
          <a:avLst/>
        </a:prstGeom>
        <a:solidFill>
          <a:srgbClr val="E08041"/>
        </a:solidFill>
        <a:ln>
          <a:noFill/>
        </a:ln>
        <a:effectLst/>
      </dsp:spPr>
      <dsp:style>
        <a:lnRef idx="0">
          <a:scrgbClr r="0" g="0" b="0"/>
        </a:lnRef>
        <a:fillRef idx="1">
          <a:scrgbClr r="0" g="0" b="0"/>
        </a:fillRef>
        <a:effectRef idx="0">
          <a:scrgbClr r="0" g="0" b="0"/>
        </a:effectRef>
        <a:fontRef idx="minor"/>
      </dsp:style>
    </dsp:sp>
    <dsp:sp modelId="{277DF75A-3BDD-424C-B0B5-73B9A5360BC9}">
      <dsp:nvSpPr>
        <dsp:cNvPr id="0" name=""/>
        <dsp:cNvSpPr/>
      </dsp:nvSpPr>
      <dsp:spPr>
        <a:xfrm>
          <a:off x="3937" y="1080000"/>
          <a:ext cx="2558250" cy="144000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Präsentieren Sie Ihre Idee </a:t>
          </a:r>
          <a:r>
            <a:rPr lang="en-GB" sz="2000" kern="1200" dirty="0" err="1">
              <a:solidFill>
                <a:schemeClr val="tx1"/>
              </a:solidFill>
            </a:rPr>
            <a:t>effektiv</a:t>
          </a:r>
          <a:r>
            <a:rPr lang="en-GB" sz="2000" kern="1200" dirty="0">
              <a:solidFill>
                <a:schemeClr val="tx1"/>
              </a:solidFill>
            </a:rPr>
            <a:t> und stark</a:t>
          </a:r>
          <a:endParaRPr lang="x-none" sz="2000" kern="1200" dirty="0">
            <a:solidFill>
              <a:schemeClr val="tx1"/>
            </a:solidFill>
          </a:endParaRPr>
        </a:p>
      </dsp:txBody>
      <dsp:txXfrm>
        <a:off x="74232" y="1150295"/>
        <a:ext cx="2417660" cy="1299410"/>
      </dsp:txXfrm>
    </dsp:sp>
    <dsp:sp modelId="{E2C0A6F6-9ABE-1D46-9C50-5E6479469148}">
      <dsp:nvSpPr>
        <dsp:cNvPr id="0" name=""/>
        <dsp:cNvSpPr/>
      </dsp:nvSpPr>
      <dsp:spPr>
        <a:xfrm>
          <a:off x="2988562" y="1080000"/>
          <a:ext cx="2558250" cy="144000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Appellieren Sie an die </a:t>
          </a:r>
          <a:r>
            <a:rPr lang="en-GB" sz="2000" kern="1200" dirty="0" err="1">
              <a:solidFill>
                <a:schemeClr val="tx1"/>
              </a:solidFill>
            </a:rPr>
            <a:t>Emotionen</a:t>
          </a:r>
          <a:r>
            <a:rPr lang="en-GB" sz="2000" kern="1200" dirty="0">
              <a:solidFill>
                <a:schemeClr val="tx1"/>
              </a:solidFill>
            </a:rPr>
            <a:t> </a:t>
          </a:r>
          <a:r>
            <a:rPr lang="en-GB" sz="2000" kern="1200" dirty="0" err="1">
              <a:solidFill>
                <a:schemeClr val="tx1"/>
              </a:solidFill>
            </a:rPr>
            <a:t>ihrer</a:t>
          </a:r>
          <a:r>
            <a:rPr lang="en-GB" sz="2000" kern="1200" dirty="0">
              <a:solidFill>
                <a:schemeClr val="tx1"/>
              </a:solidFill>
            </a:rPr>
            <a:t> </a:t>
          </a:r>
          <a:r>
            <a:rPr lang="en-GB" sz="2000" kern="1200" dirty="0" err="1">
              <a:solidFill>
                <a:schemeClr val="tx1"/>
              </a:solidFill>
            </a:rPr>
            <a:t>Zuhörer</a:t>
          </a:r>
          <a:endParaRPr lang="en-GB" sz="2000" kern="1200" dirty="0">
            <a:solidFill>
              <a:schemeClr val="tx1"/>
            </a:solidFill>
          </a:endParaRPr>
        </a:p>
      </dsp:txBody>
      <dsp:txXfrm>
        <a:off x="3058857" y="1150295"/>
        <a:ext cx="2417660" cy="1299410"/>
      </dsp:txXfrm>
    </dsp:sp>
    <dsp:sp modelId="{8C8F5DC3-8EA2-DC49-9E99-32EC1F133570}">
      <dsp:nvSpPr>
        <dsp:cNvPr id="0" name=""/>
        <dsp:cNvSpPr/>
      </dsp:nvSpPr>
      <dsp:spPr>
        <a:xfrm>
          <a:off x="5973187" y="1080000"/>
          <a:ext cx="2558250" cy="144000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Erstellen Sie einen Aktionsaufruf, um die </a:t>
          </a:r>
          <a:r>
            <a:rPr lang="en-GB" sz="2000" kern="1200" dirty="0" err="1">
              <a:solidFill>
                <a:schemeClr val="tx1"/>
              </a:solidFill>
            </a:rPr>
            <a:t>Zuhörer</a:t>
          </a:r>
          <a:r>
            <a:rPr lang="en-GB" sz="2000" kern="1200" dirty="0">
              <a:solidFill>
                <a:schemeClr val="tx1"/>
              </a:solidFill>
            </a:rPr>
            <a:t> “an Bord” zu holen</a:t>
          </a:r>
          <a:endParaRPr lang="x-none" sz="2000" kern="1200" dirty="0">
            <a:solidFill>
              <a:schemeClr val="tx1"/>
            </a:solidFill>
          </a:endParaRPr>
        </a:p>
      </dsp:txBody>
      <dsp:txXfrm>
        <a:off x="6043482" y="1150295"/>
        <a:ext cx="2417660" cy="1299410"/>
      </dsp:txXfrm>
    </dsp:sp>
    <dsp:sp modelId="{A63BBFAA-1E5D-D04C-A4E6-1C95AC280118}">
      <dsp:nvSpPr>
        <dsp:cNvPr id="0" name=""/>
        <dsp:cNvSpPr/>
      </dsp:nvSpPr>
      <dsp:spPr>
        <a:xfrm>
          <a:off x="8957812" y="1080000"/>
          <a:ext cx="2558250" cy="144000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a:solidFill>
                <a:schemeClr val="tx1"/>
              </a:solidFill>
            </a:rPr>
            <a:t>Handeln</a:t>
          </a:r>
          <a:r>
            <a:rPr lang="en-GB" sz="2000" kern="1200" dirty="0">
              <a:solidFill>
                <a:schemeClr val="tx1"/>
              </a:solidFill>
            </a:rPr>
            <a:t> Sie für die </a:t>
          </a:r>
          <a:r>
            <a:rPr lang="en-GB" sz="2000" kern="1200" dirty="0" err="1">
              <a:solidFill>
                <a:schemeClr val="tx1"/>
              </a:solidFill>
            </a:rPr>
            <a:t>Unterstützung</a:t>
          </a:r>
          <a:r>
            <a:rPr lang="en-GB" sz="2000" kern="1200" dirty="0">
              <a:solidFill>
                <a:schemeClr val="tx1"/>
              </a:solidFill>
            </a:rPr>
            <a:t> </a:t>
          </a:r>
          <a:r>
            <a:rPr lang="en-GB" sz="2000" kern="1200" dirty="0" err="1">
              <a:solidFill>
                <a:schemeClr val="tx1"/>
              </a:solidFill>
            </a:rPr>
            <a:t>Ihrer</a:t>
          </a:r>
          <a:r>
            <a:rPr lang="en-GB" sz="2000" kern="1200" dirty="0">
              <a:solidFill>
                <a:schemeClr val="tx1"/>
              </a:solidFill>
            </a:rPr>
            <a:t> Idee die </a:t>
          </a:r>
          <a:r>
            <a:rPr lang="en-GB" sz="2000" kern="1200" dirty="0" err="1">
              <a:solidFill>
                <a:schemeClr val="tx1"/>
              </a:solidFill>
            </a:rPr>
            <a:t>Unterstützung</a:t>
          </a:r>
          <a:r>
            <a:rPr lang="en-GB" sz="2000" kern="1200" dirty="0">
              <a:solidFill>
                <a:schemeClr val="tx1"/>
              </a:solidFill>
            </a:rPr>
            <a:t> </a:t>
          </a:r>
          <a:r>
            <a:rPr lang="en-GB" sz="2000" kern="1200" dirty="0" err="1">
              <a:solidFill>
                <a:schemeClr val="tx1"/>
              </a:solidFill>
            </a:rPr>
            <a:t>aus</a:t>
          </a:r>
          <a:endParaRPr lang="x-none" sz="2000" kern="1200" dirty="0">
            <a:solidFill>
              <a:schemeClr val="tx1"/>
            </a:solidFill>
          </a:endParaRPr>
        </a:p>
      </dsp:txBody>
      <dsp:txXfrm>
        <a:off x="9028107" y="1150295"/>
        <a:ext cx="2417660" cy="1299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55C2-CE5B-D744-BE64-DE264068F45B}">
      <dsp:nvSpPr>
        <dsp:cNvPr id="0" name=""/>
        <dsp:cNvSpPr/>
      </dsp:nvSpPr>
      <dsp:spPr>
        <a:xfrm>
          <a:off x="640799" y="0"/>
          <a:ext cx="4176000" cy="4176000"/>
        </a:xfrm>
        <a:prstGeom prst="triangl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FA81-880C-B04F-9CAB-4DAF4AFCC155}">
      <dsp:nvSpPr>
        <dsp:cNvPr id="0" name=""/>
        <dsp:cNvSpPr/>
      </dsp:nvSpPr>
      <dsp:spPr>
        <a:xfrm>
          <a:off x="2728799" y="418007"/>
          <a:ext cx="2714400" cy="74221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4. Ergebnis</a:t>
          </a:r>
        </a:p>
      </dsp:txBody>
      <dsp:txXfrm>
        <a:off x="2765031" y="454239"/>
        <a:ext cx="2641936" cy="669754"/>
      </dsp:txXfrm>
    </dsp:sp>
    <dsp:sp modelId="{372BD853-79D6-7B42-B42C-59C2DF668C0C}">
      <dsp:nvSpPr>
        <dsp:cNvPr id="0" name=""/>
        <dsp:cNvSpPr/>
      </dsp:nvSpPr>
      <dsp:spPr>
        <a:xfrm>
          <a:off x="2728799" y="1253003"/>
          <a:ext cx="2714400" cy="74221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3. Präsentation</a:t>
          </a:r>
        </a:p>
      </dsp:txBody>
      <dsp:txXfrm>
        <a:off x="2765031" y="1289235"/>
        <a:ext cx="2641936" cy="669754"/>
      </dsp:txXfrm>
    </dsp:sp>
    <dsp:sp modelId="{CDEB3A02-4518-0041-8D84-A2E40366513A}">
      <dsp:nvSpPr>
        <dsp:cNvPr id="0" name=""/>
        <dsp:cNvSpPr/>
      </dsp:nvSpPr>
      <dsp:spPr>
        <a:xfrm>
          <a:off x="2728799" y="2088000"/>
          <a:ext cx="2714400" cy="74221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2. Vorbereitung</a:t>
          </a:r>
        </a:p>
      </dsp:txBody>
      <dsp:txXfrm>
        <a:off x="2765031" y="2124232"/>
        <a:ext cx="2641936" cy="669754"/>
      </dsp:txXfrm>
    </dsp:sp>
    <dsp:sp modelId="{47AEE6EE-395B-2B4A-8212-FF2B0110C8FF}">
      <dsp:nvSpPr>
        <dsp:cNvPr id="0" name=""/>
        <dsp:cNvSpPr/>
      </dsp:nvSpPr>
      <dsp:spPr>
        <a:xfrm>
          <a:off x="2728799" y="2922996"/>
          <a:ext cx="2714400" cy="74221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1. </a:t>
          </a:r>
          <a:r>
            <a:rPr lang="en-GB" sz="2000" kern="1200" dirty="0" err="1"/>
            <a:t>Grundlagen</a:t>
          </a:r>
          <a:endParaRPr lang="en-GB" sz="2000" kern="1200" dirty="0"/>
        </a:p>
      </dsp:txBody>
      <dsp:txXfrm>
        <a:off x="2765031" y="2959228"/>
        <a:ext cx="2641936" cy="669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CCD-6295-934E-A702-42A6D0F27929}">
      <dsp:nvSpPr>
        <dsp:cNvPr id="0" name=""/>
        <dsp:cNvSpPr/>
      </dsp:nvSpPr>
      <dsp:spPr>
        <a:xfrm>
          <a:off x="463860"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Analysieren Sie Ihr Publikum</a:t>
          </a:r>
        </a:p>
      </dsp:txBody>
      <dsp:txXfrm>
        <a:off x="463860" y="144"/>
        <a:ext cx="1846992" cy="1108195"/>
      </dsp:txXfrm>
    </dsp:sp>
    <dsp:sp modelId="{0EFDB490-F63F-FE40-AAA5-9A74A4E62B99}">
      <dsp:nvSpPr>
        <dsp:cNvPr id="0" name=""/>
        <dsp:cNvSpPr/>
      </dsp:nvSpPr>
      <dsp:spPr>
        <a:xfrm>
          <a:off x="2495552"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Setzen Sie sich ein konkretes Ziel</a:t>
          </a:r>
        </a:p>
      </dsp:txBody>
      <dsp:txXfrm>
        <a:off x="2495552" y="144"/>
        <a:ext cx="1846992" cy="1108195"/>
      </dsp:txXfrm>
    </dsp:sp>
    <dsp:sp modelId="{943B3662-0A0D-8E47-8F93-E8DBE943B7D9}">
      <dsp:nvSpPr>
        <dsp:cNvPr id="0" name=""/>
        <dsp:cNvSpPr/>
      </dsp:nvSpPr>
      <dsp:spPr>
        <a:xfrm>
          <a:off x="463860"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a:solidFill>
                <a:schemeClr val="tx1"/>
              </a:solidFill>
            </a:rPr>
            <a:t>Sammeln</a:t>
          </a:r>
          <a:r>
            <a:rPr lang="en-GB" sz="2000" kern="1200" dirty="0">
              <a:solidFill>
                <a:schemeClr val="tx1"/>
              </a:solidFill>
            </a:rPr>
            <a:t> Sie </a:t>
          </a:r>
          <a:r>
            <a:rPr lang="en-GB" sz="2000" kern="1200" dirty="0" err="1">
              <a:solidFill>
                <a:schemeClr val="tx1"/>
              </a:solidFill>
            </a:rPr>
            <a:t>Informationen</a:t>
          </a:r>
          <a:endParaRPr lang="en-GB" sz="2000" kern="1200" dirty="0">
            <a:solidFill>
              <a:schemeClr val="tx1"/>
            </a:solidFill>
          </a:endParaRPr>
        </a:p>
      </dsp:txBody>
      <dsp:txXfrm>
        <a:off x="463860" y="1293039"/>
        <a:ext cx="1846992" cy="1108195"/>
      </dsp:txXfrm>
    </dsp:sp>
    <dsp:sp modelId="{9B32FE87-73C7-4F44-AAE2-CFADAE5FF1E3}">
      <dsp:nvSpPr>
        <dsp:cNvPr id="0" name=""/>
        <dsp:cNvSpPr/>
      </dsp:nvSpPr>
      <dsp:spPr>
        <a:xfrm>
          <a:off x="2495552"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Codieren Sie Ihre Nachricht</a:t>
          </a:r>
        </a:p>
      </dsp:txBody>
      <dsp:txXfrm>
        <a:off x="2495552" y="1293039"/>
        <a:ext cx="1846992" cy="1108195"/>
      </dsp:txXfrm>
    </dsp:sp>
    <dsp:sp modelId="{DD72A954-332F-E643-8C97-C9B7457F5681}">
      <dsp:nvSpPr>
        <dsp:cNvPr id="0" name=""/>
        <dsp:cNvSpPr/>
      </dsp:nvSpPr>
      <dsp:spPr>
        <a:xfrm>
          <a:off x="1479706" y="258593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Praxis-</a:t>
          </a:r>
          <a:r>
            <a:rPr lang="en-GB" sz="2000" kern="1200" dirty="0" err="1">
              <a:solidFill>
                <a:schemeClr val="tx1"/>
              </a:solidFill>
            </a:rPr>
            <a:t>orientierung</a:t>
          </a:r>
          <a:r>
            <a:rPr lang="en-GB" sz="2000" kern="1200" dirty="0">
              <a:solidFill>
                <a:schemeClr val="tx1"/>
              </a:solidFill>
            </a:rPr>
            <a:t> </a:t>
          </a:r>
        </a:p>
      </dsp:txBody>
      <dsp:txXfrm>
        <a:off x="1479706" y="2585934"/>
        <a:ext cx="1846992" cy="110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F38D-F4A0-4543-8D11-AD8C17810237}">
      <dsp:nvSpPr>
        <dsp:cNvPr id="0" name=""/>
        <dsp:cNvSpPr/>
      </dsp:nvSpPr>
      <dsp:spPr>
        <a:xfrm rot="4396374">
          <a:off x="3154143" y="770700"/>
          <a:ext cx="3556420" cy="26180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5710-C5EA-054B-9768-F35E59950046}">
      <dsp:nvSpPr>
        <dsp:cNvPr id="0" name=""/>
        <dsp:cNvSpPr/>
      </dsp:nvSpPr>
      <dsp:spPr>
        <a:xfrm>
          <a:off x="4360846" y="1074800"/>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7E7B1-3CF6-B34A-BE01-C77303B101E0}">
      <dsp:nvSpPr>
        <dsp:cNvPr id="0" name=""/>
        <dsp:cNvSpPr/>
      </dsp:nvSpPr>
      <dsp:spPr>
        <a:xfrm>
          <a:off x="4872831" y="1467867"/>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7D04-C22D-1B45-95AC-EC5EDBD73540}">
      <dsp:nvSpPr>
        <dsp:cNvPr id="0" name=""/>
        <dsp:cNvSpPr/>
      </dsp:nvSpPr>
      <dsp:spPr>
        <a:xfrm>
          <a:off x="5333116" y="1927902"/>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00C22-8B6A-E44F-80D2-CC7AA6104684}">
      <dsp:nvSpPr>
        <dsp:cNvPr id="0" name=""/>
        <dsp:cNvSpPr/>
      </dsp:nvSpPr>
      <dsp:spPr>
        <a:xfrm>
          <a:off x="2340003" y="107353"/>
          <a:ext cx="2159996"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x-none" sz="2000" kern="1200" dirty="0"/>
            <a:t>Effektive verbale Kommunikation</a:t>
          </a:r>
        </a:p>
      </dsp:txBody>
      <dsp:txXfrm>
        <a:off x="2340003" y="107353"/>
        <a:ext cx="2159996" cy="665511"/>
      </dsp:txXfrm>
    </dsp:sp>
    <dsp:sp modelId="{5F6AAEF8-7191-734F-9CDB-EFA8BAE8C56D}">
      <dsp:nvSpPr>
        <dsp:cNvPr id="0" name=""/>
        <dsp:cNvSpPr/>
      </dsp:nvSpPr>
      <dsp:spPr>
        <a:xfrm>
          <a:off x="5076008" y="706962"/>
          <a:ext cx="2160006"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a:t>Zuhören</a:t>
          </a:r>
          <a:endParaRPr lang="x-none" sz="2000" kern="1200" dirty="0"/>
        </a:p>
      </dsp:txBody>
      <dsp:txXfrm>
        <a:off x="5076008" y="706962"/>
        <a:ext cx="2160006" cy="665511"/>
      </dsp:txXfrm>
    </dsp:sp>
    <dsp:sp modelId="{267E1019-A7D4-D24C-8AA6-224AC257114E}">
      <dsp:nvSpPr>
        <dsp:cNvPr id="0" name=""/>
        <dsp:cNvSpPr/>
      </dsp:nvSpPr>
      <dsp:spPr>
        <a:xfrm>
          <a:off x="2087999" y="1180450"/>
          <a:ext cx="2159996"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Eine Verbindung herstellen </a:t>
          </a:r>
          <a:endParaRPr lang="x-none" sz="2000" kern="1200" dirty="0"/>
        </a:p>
      </dsp:txBody>
      <dsp:txXfrm>
        <a:off x="2087999" y="1180450"/>
        <a:ext cx="2159996" cy="665511"/>
      </dsp:txXfrm>
    </dsp:sp>
    <dsp:sp modelId="{4B05B5BA-EB6D-2341-9C45-36BA27BC4B72}">
      <dsp:nvSpPr>
        <dsp:cNvPr id="0" name=""/>
        <dsp:cNvSpPr/>
      </dsp:nvSpPr>
      <dsp:spPr>
        <a:xfrm>
          <a:off x="5666204" y="2434106"/>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68E5C-774D-0C4D-9F0F-150B6AB9C965}">
      <dsp:nvSpPr>
        <dsp:cNvPr id="0" name=""/>
        <dsp:cNvSpPr/>
      </dsp:nvSpPr>
      <dsp:spPr>
        <a:xfrm>
          <a:off x="6083995" y="1780714"/>
          <a:ext cx="2159996"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kern="1200" dirty="0"/>
            <a:t>Problemlösung</a:t>
          </a:r>
        </a:p>
      </dsp:txBody>
      <dsp:txXfrm>
        <a:off x="6083995" y="1780714"/>
        <a:ext cx="2159996" cy="665511"/>
      </dsp:txXfrm>
    </dsp:sp>
    <dsp:sp modelId="{8C79E238-BF26-B44B-B8E2-79CA0D32AC27}">
      <dsp:nvSpPr>
        <dsp:cNvPr id="0" name=""/>
        <dsp:cNvSpPr/>
      </dsp:nvSpPr>
      <dsp:spPr>
        <a:xfrm>
          <a:off x="3024003" y="2013274"/>
          <a:ext cx="2160006"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Entscheidungs-findung</a:t>
          </a:r>
          <a:r>
            <a:rPr lang="en-US" sz="2000" kern="1200" dirty="0"/>
            <a:t> </a:t>
          </a:r>
          <a:endParaRPr lang="x-none" sz="2000" kern="1200" dirty="0"/>
        </a:p>
      </dsp:txBody>
      <dsp:txXfrm>
        <a:off x="3024003" y="2013274"/>
        <a:ext cx="2160006" cy="665511"/>
      </dsp:txXfrm>
    </dsp:sp>
    <dsp:sp modelId="{40EDAC29-40FF-504F-B9A4-095E79E9AEAB}">
      <dsp:nvSpPr>
        <dsp:cNvPr id="0" name=""/>
        <dsp:cNvSpPr/>
      </dsp:nvSpPr>
      <dsp:spPr>
        <a:xfrm>
          <a:off x="5184000" y="3493932"/>
          <a:ext cx="2287694" cy="66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endParaRPr lang="x-none" sz="2000" kern="1200" dirty="0"/>
        </a:p>
      </dsp:txBody>
      <dsp:txXfrm>
        <a:off x="5184000" y="3493932"/>
        <a:ext cx="2287694" cy="66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1E26-7A21-CE4A-8FB8-097270A72CBD}">
      <dsp:nvSpPr>
        <dsp:cNvPr id="0" name=""/>
        <dsp:cNvSpPr/>
      </dsp:nvSpPr>
      <dsp:spPr>
        <a:xfrm>
          <a:off x="-3784266" y="-581255"/>
          <a:ext cx="4510512" cy="4510512"/>
        </a:xfrm>
        <a:prstGeom prst="blockArc">
          <a:avLst>
            <a:gd name="adj1" fmla="val 18900000"/>
            <a:gd name="adj2" fmla="val 2700000"/>
            <a:gd name="adj3" fmla="val 47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DBF1-3056-5549-A8C5-DBDEF20F65A6}">
      <dsp:nvSpPr>
        <dsp:cNvPr id="0" name=""/>
        <dsp:cNvSpPr/>
      </dsp:nvSpPr>
      <dsp:spPr>
        <a:xfrm>
          <a:off x="380648" y="257394"/>
          <a:ext cx="9403473" cy="51505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26" tIns="50800" rIns="50800" bIns="50800" numCol="1" spcCol="1270" anchor="ctr" anchorCtr="0">
          <a:noAutofit/>
        </a:bodyPr>
        <a:lstStyle/>
        <a:p>
          <a:pPr lvl="0" algn="l" defTabSz="889000">
            <a:lnSpc>
              <a:spcPct val="90000"/>
            </a:lnSpc>
            <a:spcBef>
              <a:spcPct val="0"/>
            </a:spcBef>
            <a:spcAft>
              <a:spcPct val="35000"/>
            </a:spcAft>
          </a:pPr>
          <a:r>
            <a:rPr lang="x-none" sz="2000" kern="1200" dirty="0">
              <a:solidFill>
                <a:schemeClr val="tx1"/>
              </a:solidFill>
            </a:rPr>
            <a:t>Schritt 1: Stellen Sie Ihre Idee mit Hilfe der 5 überzeugen</a:t>
          </a:r>
          <a:r>
            <a:rPr lang="de-DE" sz="2000" kern="1200" dirty="0" err="1">
              <a:solidFill>
                <a:schemeClr val="tx1"/>
              </a:solidFill>
            </a:rPr>
            <a:t>dste</a:t>
          </a:r>
          <a:r>
            <a:rPr lang="x-none" sz="2000" kern="1200" dirty="0">
              <a:solidFill>
                <a:schemeClr val="tx1"/>
              </a:solidFill>
            </a:rPr>
            <a:t>n </a:t>
          </a:r>
          <a:r>
            <a:rPr lang="de-DE" sz="2000" kern="1200" dirty="0">
              <a:solidFill>
                <a:schemeClr val="tx1"/>
              </a:solidFill>
            </a:rPr>
            <a:t>Begriffe</a:t>
          </a:r>
          <a:r>
            <a:rPr lang="x-none" sz="2000" kern="1200" dirty="0">
              <a:solidFill>
                <a:schemeClr val="tx1"/>
              </a:solidFill>
            </a:rPr>
            <a:t> vor</a:t>
          </a:r>
          <a:r>
            <a:rPr lang="de-DE" sz="2000" kern="1200" dirty="0">
              <a:solidFill>
                <a:schemeClr val="tx1"/>
              </a:solidFill>
            </a:rPr>
            <a:t>.</a:t>
          </a:r>
          <a:r>
            <a:rPr lang="x-none" sz="2000" kern="1200" dirty="0">
              <a:solidFill>
                <a:schemeClr val="tx1"/>
              </a:solidFill>
            </a:rPr>
            <a:t> </a:t>
          </a:r>
        </a:p>
      </dsp:txBody>
      <dsp:txXfrm>
        <a:off x="380648" y="257394"/>
        <a:ext cx="9403473" cy="515056"/>
      </dsp:txXfrm>
    </dsp:sp>
    <dsp:sp modelId="{512C187B-9972-8F45-8715-33A460286C8A}">
      <dsp:nvSpPr>
        <dsp:cNvPr id="0" name=""/>
        <dsp:cNvSpPr/>
      </dsp:nvSpPr>
      <dsp:spPr>
        <a:xfrm>
          <a:off x="58738" y="193012"/>
          <a:ext cx="643820" cy="643820"/>
        </a:xfrm>
        <a:prstGeom prst="ellipse">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F3F923F-8FF5-9F47-8D36-C910E6CCFA41}">
      <dsp:nvSpPr>
        <dsp:cNvPr id="0" name=""/>
        <dsp:cNvSpPr/>
      </dsp:nvSpPr>
      <dsp:spPr>
        <a:xfrm>
          <a:off x="675941" y="1030112"/>
          <a:ext cx="9108180" cy="51505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26" tIns="50800" rIns="50800" bIns="50800" numCol="1" spcCol="1270" anchor="ctr" anchorCtr="0">
          <a:noAutofit/>
        </a:bodyPr>
        <a:lstStyle/>
        <a:p>
          <a:pPr lvl="0" algn="l" defTabSz="889000">
            <a:lnSpc>
              <a:spcPct val="90000"/>
            </a:lnSpc>
            <a:spcBef>
              <a:spcPct val="0"/>
            </a:spcBef>
            <a:spcAft>
              <a:spcPct val="35000"/>
            </a:spcAft>
          </a:pPr>
          <a:r>
            <a:rPr lang="x-none" sz="2000" kern="1200" dirty="0">
              <a:solidFill>
                <a:schemeClr val="tx1"/>
              </a:solidFill>
            </a:rPr>
            <a:t>Schritt 2: Bereiten Sie Ihr</a:t>
          </a:r>
          <a:r>
            <a:rPr lang="de-DE" sz="2000" kern="1200" dirty="0">
              <a:solidFill>
                <a:schemeClr val="tx1"/>
              </a:solidFill>
            </a:rPr>
            <a:t>e Unterlagen </a:t>
          </a:r>
          <a:r>
            <a:rPr lang="x-none" sz="2000" kern="1200" dirty="0">
              <a:solidFill>
                <a:schemeClr val="tx1"/>
              </a:solidFill>
            </a:rPr>
            <a:t>vor. Z. B.</a:t>
          </a:r>
          <a:r>
            <a:rPr lang="de-DE" sz="2000" kern="1200" dirty="0">
              <a:solidFill>
                <a:schemeClr val="tx1"/>
              </a:solidFill>
            </a:rPr>
            <a:t>:</a:t>
          </a:r>
          <a:r>
            <a:rPr lang="x-none" sz="2000" kern="1200" dirty="0">
              <a:solidFill>
                <a:schemeClr val="tx1"/>
              </a:solidFill>
            </a:rPr>
            <a:t> Was ist Ihr Hauptziel? Verwenden Sie zwei der Vorbereitungsaktivitäten, die Sie sich ausgedacht haben. </a:t>
          </a:r>
        </a:p>
      </dsp:txBody>
      <dsp:txXfrm>
        <a:off x="675941" y="1030112"/>
        <a:ext cx="9108180" cy="515056"/>
      </dsp:txXfrm>
    </dsp:sp>
    <dsp:sp modelId="{89C5C6C6-5CB2-0246-9BFB-9A783E479C98}">
      <dsp:nvSpPr>
        <dsp:cNvPr id="0" name=""/>
        <dsp:cNvSpPr/>
      </dsp:nvSpPr>
      <dsp:spPr>
        <a:xfrm>
          <a:off x="354031" y="965730"/>
          <a:ext cx="643820" cy="643820"/>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FCD7AB8-C17C-FF49-AA5B-7FA013FC15C0}">
      <dsp:nvSpPr>
        <dsp:cNvPr id="0" name=""/>
        <dsp:cNvSpPr/>
      </dsp:nvSpPr>
      <dsp:spPr>
        <a:xfrm>
          <a:off x="675941" y="1802831"/>
          <a:ext cx="9108180" cy="51505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26" tIns="50800" rIns="50800" bIns="50800" numCol="1" spcCol="1270" anchor="ctr" anchorCtr="0">
          <a:noAutofit/>
        </a:bodyPr>
        <a:lstStyle/>
        <a:p>
          <a:pPr lvl="0" algn="l" defTabSz="889000">
            <a:lnSpc>
              <a:spcPct val="90000"/>
            </a:lnSpc>
            <a:spcBef>
              <a:spcPct val="0"/>
            </a:spcBef>
            <a:spcAft>
              <a:spcPct val="35000"/>
            </a:spcAft>
          </a:pPr>
          <a:r>
            <a:rPr lang="x-none" sz="2000" kern="1200" dirty="0">
              <a:solidFill>
                <a:schemeClr val="tx1"/>
              </a:solidFill>
            </a:rPr>
            <a:t>Schritt 3: Üben Sie an Ihrer Präsentation. Z. B. Wie wird Ihre Körpersprache sein? </a:t>
          </a:r>
        </a:p>
      </dsp:txBody>
      <dsp:txXfrm>
        <a:off x="675941" y="1802831"/>
        <a:ext cx="9108180" cy="515056"/>
      </dsp:txXfrm>
    </dsp:sp>
    <dsp:sp modelId="{F5EA6093-9F2A-C449-9B2B-B7AC420B7C51}">
      <dsp:nvSpPr>
        <dsp:cNvPr id="0" name=""/>
        <dsp:cNvSpPr/>
      </dsp:nvSpPr>
      <dsp:spPr>
        <a:xfrm>
          <a:off x="354031" y="1738449"/>
          <a:ext cx="643820" cy="643820"/>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8E2B8A2-5D1B-754D-82F6-F60FC293C80B}">
      <dsp:nvSpPr>
        <dsp:cNvPr id="0" name=""/>
        <dsp:cNvSpPr/>
      </dsp:nvSpPr>
      <dsp:spPr>
        <a:xfrm>
          <a:off x="380648" y="2575549"/>
          <a:ext cx="9403473" cy="5150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826" tIns="50800" rIns="50800" bIns="50800" numCol="1" spcCol="1270" anchor="ctr" anchorCtr="0">
          <a:noAutofit/>
        </a:bodyPr>
        <a:lstStyle/>
        <a:p>
          <a:pPr lvl="0" algn="l" defTabSz="889000">
            <a:lnSpc>
              <a:spcPct val="90000"/>
            </a:lnSpc>
            <a:spcBef>
              <a:spcPct val="0"/>
            </a:spcBef>
            <a:spcAft>
              <a:spcPct val="35000"/>
            </a:spcAft>
          </a:pPr>
          <a:r>
            <a:rPr lang="x-none" sz="2000" kern="1200" dirty="0">
              <a:solidFill>
                <a:schemeClr val="tx1"/>
              </a:solidFill>
            </a:rPr>
            <a:t>Schritt 4: Wie werden Sie</a:t>
          </a:r>
          <a:r>
            <a:rPr lang="de-DE" sz="2000" kern="1200" dirty="0">
              <a:solidFill>
                <a:schemeClr val="tx1"/>
              </a:solidFill>
            </a:rPr>
            <a:t> noch</a:t>
          </a:r>
          <a:r>
            <a:rPr lang="x-none" sz="2000" kern="1200" dirty="0">
              <a:solidFill>
                <a:schemeClr val="tx1"/>
              </a:solidFill>
            </a:rPr>
            <a:t> besser mit dem Investor interagieren?</a:t>
          </a:r>
        </a:p>
      </dsp:txBody>
      <dsp:txXfrm>
        <a:off x="380648" y="2575549"/>
        <a:ext cx="9403473" cy="515056"/>
      </dsp:txXfrm>
    </dsp:sp>
    <dsp:sp modelId="{C3546F41-7450-D440-91B1-F0219E424B21}">
      <dsp:nvSpPr>
        <dsp:cNvPr id="0" name=""/>
        <dsp:cNvSpPr/>
      </dsp:nvSpPr>
      <dsp:spPr>
        <a:xfrm>
          <a:off x="58738" y="2511167"/>
          <a:ext cx="643820" cy="643820"/>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Klicken Sie auf , um den Titelstil des Diagramms zu ändern</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zeitzuleben.de/kommunik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zielbar.de/magazine/bessere-interne-Kommunikation-2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link.springer.com/chapter/10.1007/978-3-322-83511-6_10" TargetMode="External"/><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jpeg"/><Relationship Id="rId4" Type="http://schemas.openxmlformats.org/officeDocument/2006/relationships/diagramData" Target="../diagrams/data2.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kommunikation-lernen.de/wp-content/uploads/2018/12/Smalltalk-Infografik.png" TargetMode="External"/><Relationship Id="rId7" Type="http://schemas.openxmlformats.org/officeDocument/2006/relationships/image" Target="../media/image16.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zeitblueten.com/news/interne-kommunikaton/"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jpeg"/><Relationship Id="rId4" Type="http://schemas.openxmlformats.org/officeDocument/2006/relationships/image" Target="../media/image2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ik-up-de/blog/interne-kommunikation-diese-trends-solltest-du-kenn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q8ED2lw_2E"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www.success.com/how-to-align-your-career-with-your-personal-definition-of-success/" TargetMode="External"/><Relationship Id="rId7"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4.jpeg"/><Relationship Id="rId5" Type="http://schemas.openxmlformats.org/officeDocument/2006/relationships/diagramData" Target="../diagrams/data6.xml"/><Relationship Id="rId10" Type="http://schemas.openxmlformats.org/officeDocument/2006/relationships/image" Target="../media/image3.png"/><Relationship Id="rId4" Type="http://schemas.openxmlformats.org/officeDocument/2006/relationships/image" Target="../media/image33.jpeg"/><Relationship Id="rId9" Type="http://schemas.microsoft.com/office/2007/relationships/diagramDrawing" Target="../diagrams/drawing6.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Andere mobilisieren </a:t>
            </a:r>
          </a:p>
          <a:p>
            <a:pPr algn="ctr"/>
            <a:endParaRPr lang="en-GB" sz="1600" b="1" dirty="0"/>
          </a:p>
          <a:p>
            <a:pPr algn="ctr"/>
            <a:r>
              <a:rPr lang="en-GB" sz="4400" b="1" dirty="0"/>
              <a:t>2.5.A Überzeugung durch Begeisterung und Inspiration</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02162"/>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84141"/>
            <a:ext cx="1755570" cy="398758"/>
          </a:xfrm>
          <a:prstGeom prst="rect">
            <a:avLst/>
          </a:prstGeom>
        </p:spPr>
      </p:pic>
      <p:sp>
        <p:nvSpPr>
          <p:cNvPr id="12" name="CasellaDiTesto 17"/>
          <p:cNvSpPr txBox="1"/>
          <p:nvPr/>
        </p:nvSpPr>
        <p:spPr>
          <a:xfrm>
            <a:off x="7255047" y="6131049"/>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97203"/>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Haus der </a:t>
            </a:r>
            <a:r>
              <a:rPr lang="en-US" sz="4100" b="1" dirty="0" err="1"/>
              <a:t>Begeisterung</a:t>
            </a:r>
            <a:endParaRPr lang="en-GB" sz="4100" b="1" baseline="30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5119F122-9507-47B5-B0CD-2463F312BDE1}"/>
              </a:ext>
            </a:extLst>
          </p:cNvPr>
          <p:cNvSpPr txBox="1"/>
          <p:nvPr/>
        </p:nvSpPr>
        <p:spPr>
          <a:xfrm>
            <a:off x="9400620" y="5194923"/>
            <a:ext cx="2088000"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Zielgruppe</a:t>
            </a:r>
          </a:p>
        </p:txBody>
      </p:sp>
      <p:sp>
        <p:nvSpPr>
          <p:cNvPr id="9" name="CasellaDiTesto 12">
            <a:extLst>
              <a:ext uri="{FF2B5EF4-FFF2-40B4-BE49-F238E27FC236}">
                <a16:creationId xmlns:a16="http://schemas.microsoft.com/office/drawing/2014/main" xmlns="" id="{0DDD3944-E040-432D-BBDA-3F86082C474E}"/>
              </a:ext>
            </a:extLst>
          </p:cNvPr>
          <p:cNvSpPr txBox="1"/>
          <p:nvPr/>
        </p:nvSpPr>
        <p:spPr>
          <a:xfrm>
            <a:off x="9400620" y="2062923"/>
            <a:ext cx="2088969" cy="2520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Methoden/ </a:t>
            </a:r>
            <a:r>
              <a:rPr lang="en-GB" sz="2000" dirty="0" err="1"/>
              <a:t>Maßnahmen</a:t>
            </a:r>
            <a:endParaRPr lang="en-GB" sz="2000" dirty="0"/>
          </a:p>
        </p:txBody>
      </p:sp>
      <p:sp>
        <p:nvSpPr>
          <p:cNvPr id="16" name="CasellaDiTesto 12">
            <a:extLst>
              <a:ext uri="{FF2B5EF4-FFF2-40B4-BE49-F238E27FC236}">
                <a16:creationId xmlns:a16="http://schemas.microsoft.com/office/drawing/2014/main" xmlns="" id="{37356FE8-8AE0-4EC9-B063-B007D8ACA918}"/>
              </a:ext>
            </a:extLst>
          </p:cNvPr>
          <p:cNvSpPr txBox="1"/>
          <p:nvPr/>
        </p:nvSpPr>
        <p:spPr>
          <a:xfrm>
            <a:off x="9400620" y="4474923"/>
            <a:ext cx="2088969"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Ziele</a:t>
            </a:r>
          </a:p>
        </p:txBody>
      </p:sp>
      <p:sp>
        <p:nvSpPr>
          <p:cNvPr id="17" name="CasellaDiTesto 12">
            <a:extLst>
              <a:ext uri="{FF2B5EF4-FFF2-40B4-BE49-F238E27FC236}">
                <a16:creationId xmlns:a16="http://schemas.microsoft.com/office/drawing/2014/main" xmlns="" id="{9AAFFBFE-F1E8-43D4-A13B-6317B92CAA12}"/>
              </a:ext>
            </a:extLst>
          </p:cNvPr>
          <p:cNvSpPr txBox="1"/>
          <p:nvPr/>
        </p:nvSpPr>
        <p:spPr>
          <a:xfrm>
            <a:off x="688620" y="5482923"/>
            <a:ext cx="2250000" cy="720000"/>
          </a:xfrm>
          <a:prstGeom prst="rect">
            <a:avLst/>
          </a:prstGeom>
          <a:solidFill>
            <a:schemeClr val="accent1"/>
          </a:solidFill>
          <a:ln w="28575">
            <a:solidFill>
              <a:schemeClr val="accent1"/>
            </a:solidFill>
          </a:ln>
        </p:spPr>
        <p:txBody>
          <a:bodyPr wrap="square" rtlCol="0" anchor="ctr">
            <a:noAutofit/>
          </a:bodyPr>
          <a:lstStyle/>
          <a:p>
            <a:pPr algn="ctr"/>
            <a:r>
              <a:rPr lang="en-GB" sz="2000" dirty="0"/>
              <a:t>Partner</a:t>
            </a:r>
          </a:p>
        </p:txBody>
      </p:sp>
      <p:sp>
        <p:nvSpPr>
          <p:cNvPr id="18" name="CasellaDiTesto 12">
            <a:extLst>
              <a:ext uri="{FF2B5EF4-FFF2-40B4-BE49-F238E27FC236}">
                <a16:creationId xmlns:a16="http://schemas.microsoft.com/office/drawing/2014/main" xmlns="" id="{4290CEF8-FEEE-4FC4-8C28-6402B356312F}"/>
              </a:ext>
            </a:extLst>
          </p:cNvPr>
          <p:cNvSpPr txBox="1"/>
          <p:nvPr/>
        </p:nvSpPr>
        <p:spPr>
          <a:xfrm>
            <a:off x="688620" y="4762923"/>
            <a:ext cx="2250000" cy="720000"/>
          </a:xfrm>
          <a:prstGeom prst="rect">
            <a:avLst/>
          </a:prstGeom>
          <a:noFill/>
          <a:ln w="28575">
            <a:solidFill>
              <a:schemeClr val="accent1"/>
            </a:solidFill>
          </a:ln>
        </p:spPr>
        <p:txBody>
          <a:bodyPr wrap="square" rtlCol="0">
            <a:noAutofit/>
          </a:bodyPr>
          <a:lstStyle/>
          <a:p>
            <a:endParaRPr lang="en-GB" sz="1500" dirty="0"/>
          </a:p>
        </p:txBody>
      </p:sp>
      <p:sp>
        <p:nvSpPr>
          <p:cNvPr id="19" name="CasellaDiTesto 12">
            <a:extLst>
              <a:ext uri="{FF2B5EF4-FFF2-40B4-BE49-F238E27FC236}">
                <a16:creationId xmlns:a16="http://schemas.microsoft.com/office/drawing/2014/main" xmlns="" id="{49B18800-ABAF-4EB0-A88E-21C982BA1BF3}"/>
              </a:ext>
            </a:extLst>
          </p:cNvPr>
          <p:cNvSpPr txBox="1"/>
          <p:nvPr/>
        </p:nvSpPr>
        <p:spPr>
          <a:xfrm>
            <a:off x="688620" y="2386923"/>
            <a:ext cx="2250000" cy="2376000"/>
          </a:xfrm>
          <a:prstGeom prst="rect">
            <a:avLst/>
          </a:prstGeom>
          <a:noFill/>
          <a:ln w="28575">
            <a:solidFill>
              <a:schemeClr val="accent1"/>
            </a:solidFill>
          </a:ln>
        </p:spPr>
        <p:txBody>
          <a:bodyPr wrap="square" rtlCol="0">
            <a:noAutofit/>
          </a:bodyPr>
          <a:lstStyle/>
          <a:p>
            <a:endParaRPr lang="en-GB" sz="1500" dirty="0"/>
          </a:p>
        </p:txBody>
      </p:sp>
      <p:sp>
        <p:nvSpPr>
          <p:cNvPr id="20" name="CasellaDiTesto 12">
            <a:extLst>
              <a:ext uri="{FF2B5EF4-FFF2-40B4-BE49-F238E27FC236}">
                <a16:creationId xmlns:a16="http://schemas.microsoft.com/office/drawing/2014/main" xmlns="" id="{4CDA2673-3D8C-43A3-AE40-F1DE3FF71CCA}"/>
              </a:ext>
            </a:extLst>
          </p:cNvPr>
          <p:cNvSpPr txBox="1"/>
          <p:nvPr/>
        </p:nvSpPr>
        <p:spPr>
          <a:xfrm>
            <a:off x="2938620" y="5482923"/>
            <a:ext cx="2250000" cy="720000"/>
          </a:xfrm>
          <a:prstGeom prst="rect">
            <a:avLst/>
          </a:prstGeom>
          <a:solidFill>
            <a:schemeClr val="accent2"/>
          </a:solidFill>
          <a:ln w="28575">
            <a:solidFill>
              <a:schemeClr val="accent2"/>
            </a:solidFill>
          </a:ln>
        </p:spPr>
        <p:txBody>
          <a:bodyPr wrap="square" rtlCol="0" anchor="ctr">
            <a:noAutofit/>
          </a:bodyPr>
          <a:lstStyle/>
          <a:p>
            <a:pPr algn="ctr"/>
            <a:r>
              <a:rPr lang="en-GB" sz="2000" dirty="0"/>
              <a:t>Kollegen</a:t>
            </a:r>
          </a:p>
        </p:txBody>
      </p:sp>
      <p:sp>
        <p:nvSpPr>
          <p:cNvPr id="21" name="CasellaDiTesto 12">
            <a:extLst>
              <a:ext uri="{FF2B5EF4-FFF2-40B4-BE49-F238E27FC236}">
                <a16:creationId xmlns:a16="http://schemas.microsoft.com/office/drawing/2014/main" xmlns="" id="{A2E905F6-FD5D-43BD-8FC5-88CC7A01B4B7}"/>
              </a:ext>
            </a:extLst>
          </p:cNvPr>
          <p:cNvSpPr txBox="1"/>
          <p:nvPr/>
        </p:nvSpPr>
        <p:spPr>
          <a:xfrm>
            <a:off x="2938620" y="4762923"/>
            <a:ext cx="2250000" cy="720000"/>
          </a:xfrm>
          <a:prstGeom prst="rect">
            <a:avLst/>
          </a:prstGeom>
          <a:noFill/>
          <a:ln w="28575">
            <a:solidFill>
              <a:schemeClr val="accent2"/>
            </a:solidFill>
          </a:ln>
        </p:spPr>
        <p:txBody>
          <a:bodyPr wrap="square" rtlCol="0">
            <a:noAutofit/>
          </a:bodyPr>
          <a:lstStyle/>
          <a:p>
            <a:r>
              <a:rPr lang="en-GB" sz="1500" dirty="0"/>
              <a:t>Ihre Kollegen von den richtigen Inhalten im Antrag zu überzeugen</a:t>
            </a:r>
          </a:p>
        </p:txBody>
      </p:sp>
      <p:sp>
        <p:nvSpPr>
          <p:cNvPr id="22" name="CasellaDiTesto 12">
            <a:extLst>
              <a:ext uri="{FF2B5EF4-FFF2-40B4-BE49-F238E27FC236}">
                <a16:creationId xmlns:a16="http://schemas.microsoft.com/office/drawing/2014/main" xmlns="" id="{D38BD127-930C-4A53-9C49-4DB26912B9B1}"/>
              </a:ext>
            </a:extLst>
          </p:cNvPr>
          <p:cNvSpPr txBox="1"/>
          <p:nvPr/>
        </p:nvSpPr>
        <p:spPr>
          <a:xfrm>
            <a:off x="2938620" y="2386923"/>
            <a:ext cx="2250000" cy="2376000"/>
          </a:xfrm>
          <a:prstGeom prst="rect">
            <a:avLst/>
          </a:prstGeom>
          <a:noFill/>
          <a:ln w="28575">
            <a:solidFill>
              <a:schemeClr val="accent2"/>
            </a:solidFill>
          </a:ln>
        </p:spPr>
        <p:txBody>
          <a:bodyPr wrap="square" rtlCol="0" anchor="ctr">
            <a:noAutofit/>
          </a:bodyPr>
          <a:lstStyle/>
          <a:p>
            <a:pPr marL="342900" indent="-342900">
              <a:buFont typeface="Arial" panose="020B0604020202020204" pitchFamily="34" charset="0"/>
              <a:buChar char="•"/>
            </a:pPr>
            <a:r>
              <a:rPr lang="en-GB" sz="1500" dirty="0"/>
              <a:t>Persönliche Diskussion</a:t>
            </a:r>
          </a:p>
          <a:p>
            <a:pPr marL="342900" indent="-342900">
              <a:buFont typeface="Arial" panose="020B0604020202020204" pitchFamily="34" charset="0"/>
              <a:buChar char="•"/>
            </a:pPr>
            <a:r>
              <a:rPr lang="en-GB" sz="1500" dirty="0"/>
              <a:t>Mit ehrlichen Punkten überzeugen</a:t>
            </a:r>
          </a:p>
          <a:p>
            <a:pPr marL="342900" indent="-342900">
              <a:buFont typeface="Arial" panose="020B0604020202020204" pitchFamily="34" charset="0"/>
              <a:buChar char="•"/>
            </a:pPr>
            <a:r>
              <a:rPr lang="en-GB" sz="1500" dirty="0"/>
              <a:t>Mit Beispielen</a:t>
            </a:r>
          </a:p>
          <a:p>
            <a:pPr marL="342900" indent="-342900">
              <a:buFont typeface="Arial" panose="020B0604020202020204" pitchFamily="34" charset="0"/>
              <a:buChar char="•"/>
            </a:pPr>
            <a:r>
              <a:rPr lang="en-GB" sz="1500" dirty="0"/>
              <a:t>Weisen Sie auf den konkreten Nutzen Ihrer Hilfe hin</a:t>
            </a:r>
          </a:p>
        </p:txBody>
      </p:sp>
      <p:sp>
        <p:nvSpPr>
          <p:cNvPr id="23" name="CasellaDiTesto 12">
            <a:extLst>
              <a:ext uri="{FF2B5EF4-FFF2-40B4-BE49-F238E27FC236}">
                <a16:creationId xmlns:a16="http://schemas.microsoft.com/office/drawing/2014/main" xmlns="" id="{46E48F5D-708F-4B76-AB97-1A42D0A7B071}"/>
              </a:ext>
            </a:extLst>
          </p:cNvPr>
          <p:cNvSpPr txBox="1"/>
          <p:nvPr/>
        </p:nvSpPr>
        <p:spPr>
          <a:xfrm>
            <a:off x="5188620" y="5482923"/>
            <a:ext cx="2250000" cy="720000"/>
          </a:xfrm>
          <a:prstGeom prst="rect">
            <a:avLst/>
          </a:prstGeom>
          <a:solidFill>
            <a:schemeClr val="accent3"/>
          </a:solidFill>
          <a:ln w="28575">
            <a:solidFill>
              <a:schemeClr val="accent3"/>
            </a:solidFill>
          </a:ln>
        </p:spPr>
        <p:txBody>
          <a:bodyPr wrap="square" rtlCol="0" anchor="ctr">
            <a:noAutofit/>
          </a:bodyPr>
          <a:lstStyle/>
          <a:p>
            <a:pPr algn="ctr"/>
            <a:r>
              <a:rPr lang="en-GB" sz="2000" dirty="0"/>
              <a:t>Stakeholder</a:t>
            </a:r>
          </a:p>
        </p:txBody>
      </p:sp>
      <p:sp>
        <p:nvSpPr>
          <p:cNvPr id="24" name="CasellaDiTesto 12">
            <a:extLst>
              <a:ext uri="{FF2B5EF4-FFF2-40B4-BE49-F238E27FC236}">
                <a16:creationId xmlns:a16="http://schemas.microsoft.com/office/drawing/2014/main" xmlns="" id="{F2BE7580-0DB1-4A9A-B06F-AC0F03D17293}"/>
              </a:ext>
            </a:extLst>
          </p:cNvPr>
          <p:cNvSpPr txBox="1"/>
          <p:nvPr/>
        </p:nvSpPr>
        <p:spPr>
          <a:xfrm>
            <a:off x="5188620" y="4762923"/>
            <a:ext cx="2250000" cy="720000"/>
          </a:xfrm>
          <a:prstGeom prst="rect">
            <a:avLst/>
          </a:prstGeom>
          <a:noFill/>
          <a:ln w="28575">
            <a:solidFill>
              <a:schemeClr val="accent3"/>
            </a:solidFill>
          </a:ln>
        </p:spPr>
        <p:txBody>
          <a:bodyPr wrap="square" rtlCol="0">
            <a:noAutofit/>
          </a:bodyPr>
          <a:lstStyle/>
          <a:p>
            <a:endParaRPr lang="en-GB" sz="1500" dirty="0"/>
          </a:p>
        </p:txBody>
      </p:sp>
      <p:sp>
        <p:nvSpPr>
          <p:cNvPr id="25" name="CasellaDiTesto 12">
            <a:extLst>
              <a:ext uri="{FF2B5EF4-FFF2-40B4-BE49-F238E27FC236}">
                <a16:creationId xmlns:a16="http://schemas.microsoft.com/office/drawing/2014/main" xmlns="" id="{5AD81316-B518-4A5B-AD6A-FDCF7E06C9F5}"/>
              </a:ext>
            </a:extLst>
          </p:cNvPr>
          <p:cNvSpPr txBox="1"/>
          <p:nvPr/>
        </p:nvSpPr>
        <p:spPr>
          <a:xfrm>
            <a:off x="5188620" y="2386923"/>
            <a:ext cx="2250000" cy="2376000"/>
          </a:xfrm>
          <a:prstGeom prst="rect">
            <a:avLst/>
          </a:prstGeom>
          <a:noFill/>
          <a:ln w="28575">
            <a:solidFill>
              <a:schemeClr val="accent3"/>
            </a:solidFill>
          </a:ln>
        </p:spPr>
        <p:txBody>
          <a:bodyPr wrap="square" rtlCol="0">
            <a:noAutofit/>
          </a:bodyPr>
          <a:lstStyle/>
          <a:p>
            <a:endParaRPr lang="en-GB" sz="1500" dirty="0"/>
          </a:p>
        </p:txBody>
      </p:sp>
      <p:sp>
        <p:nvSpPr>
          <p:cNvPr id="26" name="CasellaDiTesto 12">
            <a:extLst>
              <a:ext uri="{FF2B5EF4-FFF2-40B4-BE49-F238E27FC236}">
                <a16:creationId xmlns:a16="http://schemas.microsoft.com/office/drawing/2014/main" xmlns="" id="{09D5DEA9-1B2A-4D0F-8378-7FC25A464E58}"/>
              </a:ext>
            </a:extLst>
          </p:cNvPr>
          <p:cNvSpPr txBox="1"/>
          <p:nvPr/>
        </p:nvSpPr>
        <p:spPr>
          <a:xfrm>
            <a:off x="7438620" y="5482923"/>
            <a:ext cx="2250000" cy="720000"/>
          </a:xfrm>
          <a:prstGeom prst="rect">
            <a:avLst/>
          </a:prstGeom>
          <a:solidFill>
            <a:schemeClr val="accent6"/>
          </a:solidFill>
          <a:ln w="28575">
            <a:solidFill>
              <a:schemeClr val="accent6"/>
            </a:solidFill>
          </a:ln>
        </p:spPr>
        <p:txBody>
          <a:bodyPr wrap="square" rtlCol="0" anchor="ctr">
            <a:noAutofit/>
          </a:bodyPr>
          <a:lstStyle/>
          <a:p>
            <a:pPr algn="ctr"/>
            <a:r>
              <a:rPr lang="en-GB" sz="2000" dirty="0"/>
              <a:t>Freunde</a:t>
            </a:r>
          </a:p>
        </p:txBody>
      </p:sp>
      <p:sp>
        <p:nvSpPr>
          <p:cNvPr id="27" name="CasellaDiTesto 12">
            <a:extLst>
              <a:ext uri="{FF2B5EF4-FFF2-40B4-BE49-F238E27FC236}">
                <a16:creationId xmlns:a16="http://schemas.microsoft.com/office/drawing/2014/main" xmlns="" id="{B6EE5A64-2D3D-4FF0-961B-DCF540207779}"/>
              </a:ext>
            </a:extLst>
          </p:cNvPr>
          <p:cNvSpPr txBox="1"/>
          <p:nvPr/>
        </p:nvSpPr>
        <p:spPr>
          <a:xfrm>
            <a:off x="7438620" y="4762923"/>
            <a:ext cx="2250000" cy="720000"/>
          </a:xfrm>
          <a:prstGeom prst="rect">
            <a:avLst/>
          </a:prstGeom>
          <a:noFill/>
          <a:ln w="28575">
            <a:solidFill>
              <a:schemeClr val="accent6"/>
            </a:solidFill>
          </a:ln>
        </p:spPr>
        <p:txBody>
          <a:bodyPr wrap="square" rtlCol="0">
            <a:noAutofit/>
          </a:bodyPr>
          <a:lstStyle/>
          <a:p>
            <a:endParaRPr lang="en-GB" sz="1500" dirty="0"/>
          </a:p>
        </p:txBody>
      </p:sp>
      <p:sp>
        <p:nvSpPr>
          <p:cNvPr id="28" name="CasellaDiTesto 12">
            <a:extLst>
              <a:ext uri="{FF2B5EF4-FFF2-40B4-BE49-F238E27FC236}">
                <a16:creationId xmlns:a16="http://schemas.microsoft.com/office/drawing/2014/main" xmlns="" id="{C9C4C8FE-07DE-40E6-B15D-E57C67D86DA2}"/>
              </a:ext>
            </a:extLst>
          </p:cNvPr>
          <p:cNvSpPr txBox="1"/>
          <p:nvPr/>
        </p:nvSpPr>
        <p:spPr>
          <a:xfrm>
            <a:off x="7438620" y="2386923"/>
            <a:ext cx="2250000" cy="2376000"/>
          </a:xfrm>
          <a:prstGeom prst="rect">
            <a:avLst/>
          </a:prstGeom>
          <a:noFill/>
          <a:ln w="28575">
            <a:solidFill>
              <a:schemeClr val="accent6"/>
            </a:solidFill>
          </a:ln>
        </p:spPr>
        <p:txBody>
          <a:bodyPr wrap="square" rtlCol="0">
            <a:noAutofit/>
          </a:bodyPr>
          <a:lstStyle/>
          <a:p>
            <a:endParaRPr lang="en-GB" sz="1500" dirty="0"/>
          </a:p>
        </p:txBody>
      </p:sp>
      <p:sp>
        <p:nvSpPr>
          <p:cNvPr id="29" name="Freihandform: Form 21">
            <a:extLst>
              <a:ext uri="{FF2B5EF4-FFF2-40B4-BE49-F238E27FC236}">
                <a16:creationId xmlns:a16="http://schemas.microsoft.com/office/drawing/2014/main" xmlns="" id="{E55D23F7-F4FD-46C5-821E-93D7249C851A}"/>
              </a:ext>
            </a:extLst>
          </p:cNvPr>
          <p:cNvSpPr/>
          <p:nvPr/>
        </p:nvSpPr>
        <p:spPr>
          <a:xfrm>
            <a:off x="683462" y="1261789"/>
            <a:ext cx="9072000" cy="1152000"/>
          </a:xfrm>
          <a:custGeom>
            <a:avLst/>
            <a:gdLst>
              <a:gd name="connsiteX0" fmla="*/ 0 w 9034818"/>
              <a:gd name="connsiteY0" fmla="*/ 1091821 h 1119116"/>
              <a:gd name="connsiteX1" fmla="*/ 9034818 w 9034818"/>
              <a:gd name="connsiteY1" fmla="*/ 1119116 h 1119116"/>
              <a:gd name="connsiteX2" fmla="*/ 4531057 w 9034818"/>
              <a:gd name="connsiteY2" fmla="*/ 0 h 1119116"/>
              <a:gd name="connsiteX3" fmla="*/ 0 w 9034818"/>
              <a:gd name="connsiteY3" fmla="*/ 1091821 h 1119116"/>
            </a:gdLst>
            <a:ahLst/>
            <a:cxnLst>
              <a:cxn ang="0">
                <a:pos x="connsiteX0" y="connsiteY0"/>
              </a:cxn>
              <a:cxn ang="0">
                <a:pos x="connsiteX1" y="connsiteY1"/>
              </a:cxn>
              <a:cxn ang="0">
                <a:pos x="connsiteX2" y="connsiteY2"/>
              </a:cxn>
              <a:cxn ang="0">
                <a:pos x="connsiteX3" y="connsiteY3"/>
              </a:cxn>
            </a:cxnLst>
            <a:rect l="l" t="t" r="r" b="b"/>
            <a:pathLst>
              <a:path w="9034818" h="1119116">
                <a:moveTo>
                  <a:pt x="0" y="1091821"/>
                </a:moveTo>
                <a:lnTo>
                  <a:pt x="9034818" y="1119116"/>
                </a:lnTo>
                <a:lnTo>
                  <a:pt x="4531057" y="0"/>
                </a:lnTo>
                <a:lnTo>
                  <a:pt x="0" y="1091821"/>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3">
            <a:extLst>
              <a:ext uri="{FF2B5EF4-FFF2-40B4-BE49-F238E27FC236}">
                <a16:creationId xmlns:a16="http://schemas.microsoft.com/office/drawing/2014/main" xmlns="" id="{17E1833F-64D5-4346-B3AB-A342AFA05FF1}"/>
              </a:ext>
            </a:extLst>
          </p:cNvPr>
          <p:cNvSpPr/>
          <p:nvPr/>
        </p:nvSpPr>
        <p:spPr>
          <a:xfrm>
            <a:off x="5200871" y="975186"/>
            <a:ext cx="6018662" cy="1419367"/>
          </a:xfrm>
          <a:custGeom>
            <a:avLst/>
            <a:gdLst>
              <a:gd name="connsiteX0" fmla="*/ 0 w 6018662"/>
              <a:gd name="connsiteY0" fmla="*/ 272955 h 1419367"/>
              <a:gd name="connsiteX1" fmla="*/ 4544704 w 6018662"/>
              <a:gd name="connsiteY1" fmla="*/ 1419367 h 1419367"/>
              <a:gd name="connsiteX2" fmla="*/ 6018662 w 6018662"/>
              <a:gd name="connsiteY2" fmla="*/ 900752 h 1419367"/>
              <a:gd name="connsiteX3" fmla="*/ 1924334 w 6018662"/>
              <a:gd name="connsiteY3" fmla="*/ 0 h 1419367"/>
              <a:gd name="connsiteX4" fmla="*/ 0 w 6018662"/>
              <a:gd name="connsiteY4" fmla="*/ 272955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662" h="1419367">
                <a:moveTo>
                  <a:pt x="0" y="272955"/>
                </a:moveTo>
                <a:lnTo>
                  <a:pt x="4544704" y="1419367"/>
                </a:lnTo>
                <a:lnTo>
                  <a:pt x="6018662" y="900752"/>
                </a:lnTo>
                <a:lnTo>
                  <a:pt x="1924334" y="0"/>
                </a:lnTo>
                <a:lnTo>
                  <a:pt x="0" y="27295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ttangolo 1">
            <a:extLst>
              <a:ext uri="{FF2B5EF4-FFF2-40B4-BE49-F238E27FC236}">
                <a16:creationId xmlns:a16="http://schemas.microsoft.com/office/drawing/2014/main" xmlns="" id="{155156B0-3572-4719-9FF8-9021F2550E9D}"/>
              </a:ext>
            </a:extLst>
          </p:cNvPr>
          <p:cNvSpPr/>
          <p:nvPr/>
        </p:nvSpPr>
        <p:spPr>
          <a:xfrm>
            <a:off x="0" y="963038"/>
            <a:ext cx="1875835" cy="246221"/>
          </a:xfrm>
          <a:prstGeom prst="rect">
            <a:avLst/>
          </a:prstGeom>
        </p:spPr>
        <p:txBody>
          <a:bodyPr wrap="none">
            <a:spAutoFit/>
          </a:bodyPr>
          <a:lstStyle/>
          <a:p>
            <a:r>
              <a:rPr lang="en-GB" sz="1000" dirty="0">
                <a:cs typeface="Arial" panose="020B0604020202020204" pitchFamily="34" charset="0"/>
              </a:rPr>
              <a:t>Quelle: 1 © Dorr, d-ialogo, 2020 </a:t>
            </a:r>
            <a:endParaRPr lang="en-GB" sz="1000" dirty="0"/>
          </a:p>
        </p:txBody>
      </p:sp>
      <p:sp>
        <p:nvSpPr>
          <p:cNvPr id="31"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33"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90051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2"/>
            <a:ext cx="9314087" cy="723275"/>
          </a:xfrm>
          <a:prstGeom prst="rect">
            <a:avLst/>
          </a:prstGeom>
          <a:noFill/>
        </p:spPr>
        <p:txBody>
          <a:bodyPr wrap="square" rtlCol="0" anchor="ctr">
            <a:spAutoFit/>
          </a:bodyPr>
          <a:lstStyle/>
          <a:p>
            <a:r>
              <a:rPr lang="en-US" sz="4100" b="1" dirty="0" err="1"/>
              <a:t>Anleitung</a:t>
            </a:r>
            <a:r>
              <a:rPr lang="en-US" sz="4100" b="1" dirty="0"/>
              <a:t> für das Haus der </a:t>
            </a:r>
            <a:r>
              <a:rPr lang="en-US" sz="4100" b="1" dirty="0" err="1"/>
              <a:t>Begeisterung</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spAutoFit/>
          </a:bodyPr>
          <a:lstStyle/>
          <a:p>
            <a:pPr marL="457200" indent="-457200" algn="just">
              <a:buFont typeface="+mj-lt"/>
              <a:buAutoNum type="arabicPeriod"/>
            </a:pPr>
            <a:r>
              <a:rPr lang="en-GB" sz="3200" dirty="0"/>
              <a:t>Definieren Sie zunächst die für Sie wichtigsten Zielgruppen</a:t>
            </a:r>
          </a:p>
          <a:p>
            <a:pPr marL="457200" indent="-457200" algn="just">
              <a:buFont typeface="+mj-lt"/>
              <a:buAutoNum type="arabicPeriod"/>
            </a:pPr>
            <a:endParaRPr lang="en-GB" sz="3200" dirty="0"/>
          </a:p>
          <a:p>
            <a:pPr marL="457200" indent="-457200" algn="just">
              <a:buFont typeface="+mj-lt"/>
              <a:buAutoNum type="arabicPeriod"/>
            </a:pPr>
            <a:r>
              <a:rPr lang="en-GB" sz="3200" dirty="0"/>
              <a:t>Formulieren Sie für jede Gruppe mindestens 3 konkrete Ziele, die Sie mit </a:t>
            </a:r>
            <a:r>
              <a:rPr lang="en-GB" sz="3200" dirty="0" err="1"/>
              <a:t>Ihren</a:t>
            </a:r>
            <a:r>
              <a:rPr lang="en-GB" sz="3200" dirty="0"/>
              <a:t> </a:t>
            </a:r>
            <a:r>
              <a:rPr lang="en-GB" sz="3200" dirty="0" err="1"/>
              <a:t>Aktivitäten</a:t>
            </a:r>
            <a:r>
              <a:rPr lang="en-GB" sz="3200" dirty="0"/>
              <a:t> erreichen wollen</a:t>
            </a:r>
          </a:p>
          <a:p>
            <a:pPr marL="457200" indent="-457200" algn="just">
              <a:buFont typeface="+mj-lt"/>
              <a:buAutoNum type="arabicPeriod"/>
            </a:pPr>
            <a:endParaRPr lang="en-GB" sz="3200" dirty="0"/>
          </a:p>
          <a:p>
            <a:pPr marL="457200" indent="-457200" algn="just">
              <a:buFont typeface="+mj-lt"/>
              <a:buAutoNum type="arabicPeriod"/>
            </a:pPr>
            <a:r>
              <a:rPr lang="en-GB" sz="3200" dirty="0"/>
              <a:t>Überlegen Sie, wie Sie diese Ziele realisieren können: einfach, klar und effektiv</a:t>
            </a:r>
          </a:p>
          <a:p>
            <a:pPr marL="457200" indent="-457200" algn="just">
              <a:buFont typeface="+mj-lt"/>
              <a:buAutoNum type="arabicPeriod"/>
            </a:pPr>
            <a:endParaRPr lang="en-GB" sz="3200" dirty="0"/>
          </a:p>
          <a:p>
            <a:pPr algn="just"/>
            <a:r>
              <a:rPr lang="en-GB" sz="3200" dirty="0"/>
              <a:t>Bitte beachten Sie: Jeder Weg ist in Ordnung. Es ist immer Ihre private Entscheidung, welchen Weg Sie wählen.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16"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Andere mobilisieren </a:t>
            </a:r>
          </a:p>
          <a:p>
            <a:pPr algn="ctr"/>
            <a:endParaRPr lang="en-GB" sz="1600" b="1" dirty="0"/>
          </a:p>
          <a:p>
            <a:pPr algn="ctr"/>
            <a:r>
              <a:rPr lang="en-GB" sz="4400" b="1" dirty="0"/>
              <a:t>2.5.B Kommunikation: effektiv, mediengerecht und nachhaltig</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1383"/>
            <a:ext cx="1755570" cy="398758"/>
          </a:xfrm>
          <a:prstGeom prst="rect">
            <a:avLst/>
          </a:prstGeom>
        </p:spPr>
      </p:pic>
      <p:sp>
        <p:nvSpPr>
          <p:cNvPr id="12"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2438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Was </a:t>
            </a:r>
            <a:r>
              <a:rPr lang="en-GB" sz="4100" b="1" dirty="0" err="1"/>
              <a:t>bedeutet</a:t>
            </a:r>
            <a:r>
              <a:rPr lang="en-GB" sz="4100" b="1" dirty="0"/>
              <a:t> Kommunikation?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8">
            <a:extLst>
              <a:ext uri="{FF2B5EF4-FFF2-40B4-BE49-F238E27FC236}">
                <a16:creationId xmlns:a16="http://schemas.microsoft.com/office/drawing/2014/main" xmlns="" id="{3CAAA796-4A23-4B06-A47B-5880A5D6480D}"/>
              </a:ext>
            </a:extLst>
          </p:cNvPr>
          <p:cNvPicPr>
            <a:picLocks noChangeAspect="1"/>
          </p:cNvPicPr>
          <p:nvPr/>
        </p:nvPicPr>
        <p:blipFill>
          <a:blip r:embed="rId3"/>
          <a:stretch>
            <a:fillRect/>
          </a:stretch>
        </p:blipFill>
        <p:spPr>
          <a:xfrm>
            <a:off x="4174458" y="2098187"/>
            <a:ext cx="1846542" cy="2520000"/>
          </a:xfrm>
          <a:prstGeom prst="rect">
            <a:avLst/>
          </a:prstGeom>
        </p:spPr>
      </p:pic>
      <p:pic>
        <p:nvPicPr>
          <p:cNvPr id="9" name="Grafik 20">
            <a:extLst>
              <a:ext uri="{FF2B5EF4-FFF2-40B4-BE49-F238E27FC236}">
                <a16:creationId xmlns:a16="http://schemas.microsoft.com/office/drawing/2014/main" xmlns="" id="{CA0E3BA8-FBD5-4A66-A343-0526F75D193F}"/>
              </a:ext>
            </a:extLst>
          </p:cNvPr>
          <p:cNvPicPr>
            <a:picLocks noChangeAspect="1"/>
          </p:cNvPicPr>
          <p:nvPr/>
        </p:nvPicPr>
        <p:blipFill>
          <a:blip r:embed="rId4"/>
          <a:stretch>
            <a:fillRect/>
          </a:stretch>
        </p:blipFill>
        <p:spPr>
          <a:xfrm>
            <a:off x="6010458" y="2121485"/>
            <a:ext cx="1846542" cy="2520000"/>
          </a:xfrm>
          <a:prstGeom prst="rect">
            <a:avLst/>
          </a:prstGeom>
        </p:spPr>
      </p:pic>
      <p:sp>
        <p:nvSpPr>
          <p:cNvPr id="16" name="Sprechblase: oval 22">
            <a:extLst>
              <a:ext uri="{FF2B5EF4-FFF2-40B4-BE49-F238E27FC236}">
                <a16:creationId xmlns:a16="http://schemas.microsoft.com/office/drawing/2014/main" xmlns="" id="{14AFF030-305A-4D85-AAF0-9C7B01F59794}"/>
              </a:ext>
            </a:extLst>
          </p:cNvPr>
          <p:cNvSpPr>
            <a:spLocks noChangeAspect="1"/>
          </p:cNvSpPr>
          <p:nvPr/>
        </p:nvSpPr>
        <p:spPr>
          <a:xfrm>
            <a:off x="7738458" y="2316836"/>
            <a:ext cx="1235819" cy="828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7" name="Sprechblase: oval 24">
            <a:extLst>
              <a:ext uri="{FF2B5EF4-FFF2-40B4-BE49-F238E27FC236}">
                <a16:creationId xmlns:a16="http://schemas.microsoft.com/office/drawing/2014/main" xmlns="" id="{6A77BCE3-E8D6-4E67-A471-C05DCB78386E}"/>
              </a:ext>
            </a:extLst>
          </p:cNvPr>
          <p:cNvSpPr>
            <a:spLocks noChangeAspect="1"/>
          </p:cNvSpPr>
          <p:nvPr/>
        </p:nvSpPr>
        <p:spPr>
          <a:xfrm>
            <a:off x="3130458" y="2316836"/>
            <a:ext cx="1235819" cy="828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8" name="CasellaDiTesto 12">
            <a:extLst>
              <a:ext uri="{FF2B5EF4-FFF2-40B4-BE49-F238E27FC236}">
                <a16:creationId xmlns:a16="http://schemas.microsoft.com/office/drawing/2014/main" xmlns="" id="{A15F1E32-5424-4B1D-846D-4C663E5A04DB}"/>
              </a:ext>
            </a:extLst>
          </p:cNvPr>
          <p:cNvSpPr txBox="1"/>
          <p:nvPr/>
        </p:nvSpPr>
        <p:spPr>
          <a:xfrm>
            <a:off x="252000" y="1404000"/>
            <a:ext cx="3060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sz="2000" dirty="0"/>
              <a:t>Informationen </a:t>
            </a:r>
            <a:r>
              <a:rPr lang="en-GB" sz="2000" dirty="0"/>
              <a:t>untereinander</a:t>
            </a:r>
            <a:r>
              <a:rPr lang="en-US" sz="2000" dirty="0"/>
              <a:t> austauschen</a:t>
            </a:r>
          </a:p>
        </p:txBody>
      </p:sp>
      <p:sp>
        <p:nvSpPr>
          <p:cNvPr id="19" name="CasellaDiTesto 12">
            <a:extLst>
              <a:ext uri="{FF2B5EF4-FFF2-40B4-BE49-F238E27FC236}">
                <a16:creationId xmlns:a16="http://schemas.microsoft.com/office/drawing/2014/main" xmlns="" id="{B2DC0FC0-2636-463B-B0B9-5EE782400822}"/>
              </a:ext>
            </a:extLst>
          </p:cNvPr>
          <p:cNvSpPr txBox="1"/>
          <p:nvPr/>
        </p:nvSpPr>
        <p:spPr>
          <a:xfrm>
            <a:off x="8747999" y="1440000"/>
            <a:ext cx="3276000" cy="6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a:t>Austausch über Sprache und Symbole</a:t>
            </a:r>
          </a:p>
          <a:p>
            <a:endParaRPr lang="en-GB" sz="2000" dirty="0"/>
          </a:p>
        </p:txBody>
      </p:sp>
      <p:sp>
        <p:nvSpPr>
          <p:cNvPr id="20" name="CasellaDiTesto 12">
            <a:extLst>
              <a:ext uri="{FF2B5EF4-FFF2-40B4-BE49-F238E27FC236}">
                <a16:creationId xmlns:a16="http://schemas.microsoft.com/office/drawing/2014/main" xmlns="" id="{995667A9-C1AE-44FE-B5DF-D84E620A0175}"/>
              </a:ext>
            </a:extLst>
          </p:cNvPr>
          <p:cNvSpPr txBox="1"/>
          <p:nvPr/>
        </p:nvSpPr>
        <p:spPr>
          <a:xfrm>
            <a:off x="5635917" y="5378063"/>
            <a:ext cx="2736000" cy="324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err="1"/>
              <a:t>Grundvoraussetzung</a:t>
            </a:r>
            <a:r>
              <a:rPr lang="en-GB" sz="2000" dirty="0"/>
              <a:t> für das Zusammenleben</a:t>
            </a:r>
          </a:p>
          <a:p>
            <a:endParaRPr lang="en-GB" sz="2000" dirty="0"/>
          </a:p>
        </p:txBody>
      </p:sp>
      <p:sp>
        <p:nvSpPr>
          <p:cNvPr id="21" name="CasellaDiTesto 12">
            <a:extLst>
              <a:ext uri="{FF2B5EF4-FFF2-40B4-BE49-F238E27FC236}">
                <a16:creationId xmlns:a16="http://schemas.microsoft.com/office/drawing/2014/main" xmlns="" id="{C3C5E410-503F-4DEC-B9A2-36C415707A5D}"/>
              </a:ext>
            </a:extLst>
          </p:cNvPr>
          <p:cNvSpPr txBox="1"/>
          <p:nvPr/>
        </p:nvSpPr>
        <p:spPr>
          <a:xfrm>
            <a:off x="180000" y="3132000"/>
            <a:ext cx="3024153"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a:t>Gute Verbindung zwischen Sender und Empfänger</a:t>
            </a:r>
          </a:p>
        </p:txBody>
      </p:sp>
      <p:sp>
        <p:nvSpPr>
          <p:cNvPr id="22" name="CasellaDiTesto 12">
            <a:extLst>
              <a:ext uri="{FF2B5EF4-FFF2-40B4-BE49-F238E27FC236}">
                <a16:creationId xmlns:a16="http://schemas.microsoft.com/office/drawing/2014/main" xmlns="" id="{DA4C5837-B34C-46A8-8819-4C47F60ABF5F}"/>
              </a:ext>
            </a:extLst>
          </p:cNvPr>
          <p:cNvSpPr txBox="1"/>
          <p:nvPr/>
        </p:nvSpPr>
        <p:spPr>
          <a:xfrm>
            <a:off x="756000" y="5040000"/>
            <a:ext cx="3384000"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a:t>Die Kommunikation benötigt mindestens zwei Personen, die am Prozess beteiligt sind</a:t>
            </a:r>
          </a:p>
          <a:p>
            <a:endParaRPr lang="en-GB" sz="2000" dirty="0"/>
          </a:p>
        </p:txBody>
      </p:sp>
      <p:sp>
        <p:nvSpPr>
          <p:cNvPr id="23" name="CasellaDiTesto 12">
            <a:extLst>
              <a:ext uri="{FF2B5EF4-FFF2-40B4-BE49-F238E27FC236}">
                <a16:creationId xmlns:a16="http://schemas.microsoft.com/office/drawing/2014/main" xmlns="" id="{AF5F16BA-CF02-4925-B895-30F734D4579D}"/>
              </a:ext>
            </a:extLst>
          </p:cNvPr>
          <p:cNvSpPr txBox="1"/>
          <p:nvPr/>
        </p:nvSpPr>
        <p:spPr>
          <a:xfrm>
            <a:off x="8806153" y="4572000"/>
            <a:ext cx="2628000" cy="72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a:t>Kommunikation ist die Basis für Begeisterung</a:t>
            </a:r>
          </a:p>
        </p:txBody>
      </p:sp>
      <p:sp>
        <p:nvSpPr>
          <p:cNvPr id="24" name="CasellaDiTesto 12">
            <a:extLst>
              <a:ext uri="{FF2B5EF4-FFF2-40B4-BE49-F238E27FC236}">
                <a16:creationId xmlns:a16="http://schemas.microsoft.com/office/drawing/2014/main" xmlns="" id="{515C2AB5-9112-4532-B38A-F88809264BD3}"/>
              </a:ext>
            </a:extLst>
          </p:cNvPr>
          <p:cNvSpPr txBox="1"/>
          <p:nvPr/>
        </p:nvSpPr>
        <p:spPr>
          <a:xfrm>
            <a:off x="9191403" y="2829258"/>
            <a:ext cx="2700000" cy="100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GB" sz="2000" dirty="0"/>
              <a:t>Kommunikation kann sehr bewusst oder unbewusst erfolgen</a:t>
            </a:r>
          </a:p>
          <a:p>
            <a:endParaRPr lang="en-GB" sz="2000" dirty="0"/>
          </a:p>
        </p:txBody>
      </p:sp>
      <p:sp>
        <p:nvSpPr>
          <p:cNvPr id="25" name="CasellaDiTesto 12">
            <a:extLst>
              <a:ext uri="{FF2B5EF4-FFF2-40B4-BE49-F238E27FC236}">
                <a16:creationId xmlns:a16="http://schemas.microsoft.com/office/drawing/2014/main" xmlns="" id="{B8FF6DD4-20D8-4FAA-AB72-160B058F5EC6}"/>
              </a:ext>
            </a:extLst>
          </p:cNvPr>
          <p:cNvSpPr txBox="1"/>
          <p:nvPr/>
        </p:nvSpPr>
        <p:spPr>
          <a:xfrm>
            <a:off x="3921504" y="5943876"/>
            <a:ext cx="4434863" cy="257093"/>
          </a:xfrm>
          <a:prstGeom prst="rect">
            <a:avLst/>
          </a:prstGeom>
          <a:noFill/>
        </p:spPr>
        <p:txBody>
          <a:bodyPr wrap="square" rtlCol="0">
            <a:noAutofit/>
          </a:bodyPr>
          <a:lstStyle/>
          <a:p>
            <a:pPr algn="just"/>
            <a:r>
              <a:rPr lang="en-GB" sz="1100" dirty="0"/>
              <a:t>Quelle: https://www.studienkreis.de/deutsch/kommunikation-ueberblick/</a:t>
            </a:r>
          </a:p>
        </p:txBody>
      </p:sp>
      <p:cxnSp>
        <p:nvCxnSpPr>
          <p:cNvPr id="26" name="Gerade Verbindung mit Pfeil 33">
            <a:extLst>
              <a:ext uri="{FF2B5EF4-FFF2-40B4-BE49-F238E27FC236}">
                <a16:creationId xmlns:a16="http://schemas.microsoft.com/office/drawing/2014/main" xmlns="" id="{E89D2937-751F-4B82-94B4-30960E0D5ADE}"/>
              </a:ext>
            </a:extLst>
          </p:cNvPr>
          <p:cNvCxnSpPr>
            <a:cxnSpLocks/>
          </p:cNvCxnSpPr>
          <p:nvPr/>
        </p:nvCxnSpPr>
        <p:spPr>
          <a:xfrm>
            <a:off x="6167947" y="4671484"/>
            <a:ext cx="586299" cy="65497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34">
            <a:extLst>
              <a:ext uri="{FF2B5EF4-FFF2-40B4-BE49-F238E27FC236}">
                <a16:creationId xmlns:a16="http://schemas.microsoft.com/office/drawing/2014/main" xmlns="" id="{F623208D-4AA8-470F-B61A-06F8A94FF9C1}"/>
              </a:ext>
            </a:extLst>
          </p:cNvPr>
          <p:cNvCxnSpPr>
            <a:cxnSpLocks/>
          </p:cNvCxnSpPr>
          <p:nvPr/>
        </p:nvCxnSpPr>
        <p:spPr>
          <a:xfrm flipH="1">
            <a:off x="3925420" y="4559094"/>
            <a:ext cx="965595" cy="62490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35">
            <a:extLst>
              <a:ext uri="{FF2B5EF4-FFF2-40B4-BE49-F238E27FC236}">
                <a16:creationId xmlns:a16="http://schemas.microsoft.com/office/drawing/2014/main" xmlns="" id="{8CF2238B-8C63-4453-9143-4017BA15E6A4}"/>
              </a:ext>
            </a:extLst>
          </p:cNvPr>
          <p:cNvCxnSpPr>
            <a:cxnSpLocks/>
          </p:cNvCxnSpPr>
          <p:nvPr/>
        </p:nvCxnSpPr>
        <p:spPr>
          <a:xfrm flipH="1" flipV="1">
            <a:off x="3312000" y="3429000"/>
            <a:ext cx="791999" cy="15174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36">
            <a:extLst>
              <a:ext uri="{FF2B5EF4-FFF2-40B4-BE49-F238E27FC236}">
                <a16:creationId xmlns:a16="http://schemas.microsoft.com/office/drawing/2014/main" xmlns="" id="{8F37536C-7103-41EA-B059-BC1391FB3FEE}"/>
              </a:ext>
            </a:extLst>
          </p:cNvPr>
          <p:cNvCxnSpPr>
            <a:cxnSpLocks/>
            <a:endCxn id="23" idx="1"/>
          </p:cNvCxnSpPr>
          <p:nvPr/>
        </p:nvCxnSpPr>
        <p:spPr>
          <a:xfrm>
            <a:off x="7857000" y="4432926"/>
            <a:ext cx="949153" cy="49907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37">
            <a:extLst>
              <a:ext uri="{FF2B5EF4-FFF2-40B4-BE49-F238E27FC236}">
                <a16:creationId xmlns:a16="http://schemas.microsoft.com/office/drawing/2014/main" xmlns="" id="{F39BF05D-86EF-47F7-9931-EAEB47C311E5}"/>
              </a:ext>
            </a:extLst>
          </p:cNvPr>
          <p:cNvCxnSpPr>
            <a:cxnSpLocks/>
            <a:endCxn id="24" idx="1"/>
          </p:cNvCxnSpPr>
          <p:nvPr/>
        </p:nvCxnSpPr>
        <p:spPr>
          <a:xfrm flipV="1">
            <a:off x="8253862" y="3333258"/>
            <a:ext cx="937541" cy="19800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1" name="Gerade Verbindung mit Pfeil 38">
            <a:extLst>
              <a:ext uri="{FF2B5EF4-FFF2-40B4-BE49-F238E27FC236}">
                <a16:creationId xmlns:a16="http://schemas.microsoft.com/office/drawing/2014/main" xmlns="" id="{6C3DD600-99E4-457D-98C1-5680FE642739}"/>
              </a:ext>
            </a:extLst>
          </p:cNvPr>
          <p:cNvCxnSpPr>
            <a:cxnSpLocks/>
            <a:endCxn id="19" idx="1"/>
          </p:cNvCxnSpPr>
          <p:nvPr/>
        </p:nvCxnSpPr>
        <p:spPr>
          <a:xfrm flipV="1">
            <a:off x="7857000" y="1764000"/>
            <a:ext cx="890999" cy="40241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2" name="Gerade Verbindung mit Pfeil 27">
            <a:extLst>
              <a:ext uri="{FF2B5EF4-FFF2-40B4-BE49-F238E27FC236}">
                <a16:creationId xmlns:a16="http://schemas.microsoft.com/office/drawing/2014/main" xmlns="" id="{BD5BB540-47A7-4D1B-B04A-4AAEC9735A75}"/>
              </a:ext>
            </a:extLst>
          </p:cNvPr>
          <p:cNvCxnSpPr>
            <a:cxnSpLocks/>
          </p:cNvCxnSpPr>
          <p:nvPr/>
        </p:nvCxnSpPr>
        <p:spPr>
          <a:xfrm flipH="1" flipV="1">
            <a:off x="2880591" y="1667504"/>
            <a:ext cx="883541" cy="35083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1383"/>
            <a:ext cx="1755570" cy="398758"/>
          </a:xfrm>
          <a:prstGeom prst="rect">
            <a:avLst/>
          </a:prstGeom>
        </p:spPr>
      </p:pic>
      <p:sp>
        <p:nvSpPr>
          <p:cNvPr id="35"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6094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648000" cy="864000"/>
          </a:xfrm>
          <a:prstGeom prst="rect">
            <a:avLst/>
          </a:prstGeom>
          <a:noFill/>
        </p:spPr>
        <p:txBody>
          <a:bodyPr wrap="square" rtlCol="0" anchor="ctr">
            <a:noAutofit/>
          </a:bodyPr>
          <a:lstStyle/>
          <a:p>
            <a:r>
              <a:rPr lang="en-GB" sz="3700" b="1" dirty="0" err="1"/>
              <a:t>Voraussetzungen</a:t>
            </a:r>
            <a:r>
              <a:rPr lang="en-GB" sz="3700" b="1" dirty="0"/>
              <a:t> </a:t>
            </a:r>
            <a:r>
              <a:rPr lang="en-GB" sz="3700" b="1" dirty="0" err="1"/>
              <a:t>einer</a:t>
            </a:r>
            <a:r>
              <a:rPr lang="en-GB" sz="3700" b="1" dirty="0"/>
              <a:t> </a:t>
            </a:r>
            <a:r>
              <a:rPr lang="en-GB" sz="3700" b="1" dirty="0" err="1"/>
              <a:t>erfolgreichen</a:t>
            </a:r>
            <a:r>
              <a:rPr lang="en-GB" sz="3700" b="1" dirty="0"/>
              <a:t> </a:t>
            </a:r>
            <a:r>
              <a:rPr lang="en-GB" sz="3700" b="1" dirty="0" err="1"/>
              <a:t>Kommunikation</a:t>
            </a:r>
            <a:endParaRPr lang="en-GB" sz="37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7048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3200" dirty="0" err="1"/>
              <a:t>Wir</a:t>
            </a:r>
            <a:r>
              <a:rPr lang="en-GB" sz="3200" dirty="0"/>
              <a:t> vertrauen der </a:t>
            </a:r>
            <a:r>
              <a:rPr lang="en-GB" sz="3200" dirty="0" err="1"/>
              <a:t>anderen</a:t>
            </a:r>
            <a:r>
              <a:rPr lang="en-GB" sz="3200" dirty="0"/>
              <a:t> “</a:t>
            </a:r>
            <a:r>
              <a:rPr lang="en-GB" sz="3200" dirty="0" err="1"/>
              <a:t>Partei</a:t>
            </a:r>
            <a:r>
              <a:rPr lang="en-GB" sz="3200" dirty="0"/>
              <a:t>”</a:t>
            </a:r>
          </a:p>
          <a:p>
            <a:pPr marL="342900" indent="-342900">
              <a:spcAft>
                <a:spcPts val="600"/>
              </a:spcAft>
              <a:buFont typeface="Arial" panose="020B0604020202020204" pitchFamily="34" charset="0"/>
              <a:buChar char="•"/>
            </a:pPr>
            <a:r>
              <a:rPr lang="en-GB" sz="3200" dirty="0"/>
              <a:t>Ziele sind klar definiert</a:t>
            </a:r>
          </a:p>
          <a:p>
            <a:pPr marL="342900" indent="-342900">
              <a:spcAft>
                <a:spcPts val="600"/>
              </a:spcAft>
              <a:buFont typeface="Arial" panose="020B0604020202020204" pitchFamily="34" charset="0"/>
              <a:buChar char="•"/>
            </a:pPr>
            <a:r>
              <a:rPr lang="en-GB" sz="3200" dirty="0"/>
              <a:t>Das Gespräch ist gut vorbereitet</a:t>
            </a:r>
          </a:p>
          <a:p>
            <a:pPr marL="342900" indent="-342900">
              <a:spcAft>
                <a:spcPts val="600"/>
              </a:spcAft>
              <a:buFont typeface="Arial" panose="020B0604020202020204" pitchFamily="34" charset="0"/>
              <a:buChar char="•"/>
            </a:pPr>
            <a:r>
              <a:rPr lang="en-GB" sz="3200" dirty="0"/>
              <a:t>Die Zusammenarbeit mit dem Gegenüber basiert auf Partnerschaft </a:t>
            </a:r>
          </a:p>
          <a:p>
            <a:pPr marL="342900" indent="-342900">
              <a:spcAft>
                <a:spcPts val="600"/>
              </a:spcAft>
              <a:buFont typeface="Arial" panose="020B0604020202020204" pitchFamily="34" charset="0"/>
              <a:buChar char="•"/>
            </a:pPr>
            <a:r>
              <a:rPr lang="en-GB" sz="3200" dirty="0"/>
              <a:t>Einfache und verständliche Sprache verwenden</a:t>
            </a:r>
          </a:p>
          <a:p>
            <a:pPr marL="342900" indent="-342900">
              <a:spcAft>
                <a:spcPts val="600"/>
              </a:spcAft>
              <a:buFont typeface="Arial" panose="020B0604020202020204" pitchFamily="34" charset="0"/>
              <a:buChar char="•"/>
            </a:pPr>
            <a:r>
              <a:rPr lang="en-GB" sz="3200" dirty="0"/>
              <a:t>Versuchen Sie, sich in Ihrem Gespräch kurz zu fassen</a:t>
            </a:r>
          </a:p>
          <a:p>
            <a:pPr marL="342900" indent="-342900">
              <a:spcAft>
                <a:spcPts val="600"/>
              </a:spcAft>
              <a:buFont typeface="Arial" panose="020B0604020202020204" pitchFamily="34" charset="0"/>
              <a:buChar char="•"/>
            </a:pPr>
            <a:r>
              <a:rPr lang="en-GB" sz="3200" dirty="0"/>
              <a:t>Unterbrechen Sie den Partner nicht</a:t>
            </a:r>
          </a:p>
          <a:p>
            <a:pPr marL="342900" indent="-342900">
              <a:spcAft>
                <a:spcPts val="600"/>
              </a:spcAft>
              <a:buFont typeface="Arial" panose="020B0604020202020204" pitchFamily="34" charset="0"/>
              <a:buChar char="•"/>
            </a:pPr>
            <a:r>
              <a:rPr lang="en-GB" sz="3200" dirty="0"/>
              <a:t>Wir werden die Wahrheit sagen und wir sind glaubwürdig</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D7753C07-FF60-4DF1-BAEC-DEE474165154}"/>
              </a:ext>
            </a:extLst>
          </p:cNvPr>
          <p:cNvSpPr txBox="1"/>
          <p:nvPr/>
        </p:nvSpPr>
        <p:spPr>
          <a:xfrm>
            <a:off x="360000" y="5902307"/>
            <a:ext cx="9834562" cy="319492"/>
          </a:xfrm>
          <a:prstGeom prst="rect">
            <a:avLst/>
          </a:prstGeom>
          <a:noFill/>
        </p:spPr>
        <p:txBody>
          <a:bodyPr wrap="square" rtlCol="0">
            <a:noAutofit/>
          </a:bodyPr>
          <a:lstStyle/>
          <a:p>
            <a:r>
              <a:rPr lang="en-GB" sz="1100" dirty="0"/>
              <a:t>Quelle: </a:t>
            </a:r>
            <a:r>
              <a:rPr lang="en-GB" sz="1100" dirty="0">
                <a:hlinkClick r:id="rId3"/>
              </a:rPr>
              <a:t>https:</a:t>
            </a:r>
            <a:r>
              <a:rPr lang="en-GB" sz="1100" dirty="0"/>
              <a:t>//zeitzuleben.de/kommunikation/; </a:t>
            </a:r>
            <a:r>
              <a:rPr lang="en-GB" sz="1100" dirty="0">
                <a:hlinkClick r:id="rId4"/>
              </a:rPr>
              <a:t>https://www.zielbar.de/magazine/bessere-interne-Kommunikation-23585/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1383"/>
            <a:ext cx="1755570" cy="398758"/>
          </a:xfrm>
          <a:prstGeom prst="rect">
            <a:avLst/>
          </a:prstGeom>
        </p:spPr>
      </p:pic>
      <p:sp>
        <p:nvSpPr>
          <p:cNvPr id="1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68180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Der Kommunikationsprozess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7">
            <a:extLst>
              <a:ext uri="{FF2B5EF4-FFF2-40B4-BE49-F238E27FC236}">
                <a16:creationId xmlns:a16="http://schemas.microsoft.com/office/drawing/2014/main" xmlns="" id="{A5A6197F-9307-405F-BF9B-7E8327D734A0}"/>
              </a:ext>
            </a:extLst>
          </p:cNvPr>
          <p:cNvGraphicFramePr/>
          <p:nvPr>
            <p:extLst>
              <p:ext uri="{D42A27DB-BD31-4B8C-83A1-F6EECF244321}">
                <p14:modId xmlns:p14="http://schemas.microsoft.com/office/powerpoint/2010/main" val="400890917"/>
              </p:ext>
            </p:extLst>
          </p:nvPr>
        </p:nvGraphicFramePr>
        <p:xfrm>
          <a:off x="360000" y="1975358"/>
          <a:ext cx="11554910" cy="156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ieren 15">
            <a:extLst>
              <a:ext uri="{FF2B5EF4-FFF2-40B4-BE49-F238E27FC236}">
                <a16:creationId xmlns:a16="http://schemas.microsoft.com/office/drawing/2014/main" xmlns="" id="{A3A3D039-7957-4721-80DD-D43882F97875}"/>
              </a:ext>
            </a:extLst>
          </p:cNvPr>
          <p:cNvGrpSpPr/>
          <p:nvPr/>
        </p:nvGrpSpPr>
        <p:grpSpPr>
          <a:xfrm rot="9093003">
            <a:off x="7542472" y="4268317"/>
            <a:ext cx="3276000" cy="305117"/>
            <a:chOff x="4802187" y="2075457"/>
            <a:chExt cx="260826" cy="305117"/>
          </a:xfrm>
          <a:solidFill>
            <a:srgbClr val="F8D7CD"/>
          </a:solidFill>
        </p:grpSpPr>
        <p:sp>
          <p:nvSpPr>
            <p:cNvPr id="16" name="Pfeil: nach rechts 16">
              <a:extLst>
                <a:ext uri="{FF2B5EF4-FFF2-40B4-BE49-F238E27FC236}">
                  <a16:creationId xmlns:a16="http://schemas.microsoft.com/office/drawing/2014/main" xmlns="" id="{362186A4-4098-4339-B85E-A27BBC2E9030}"/>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feil: nach rechts 4">
              <a:extLst>
                <a:ext uri="{FF2B5EF4-FFF2-40B4-BE49-F238E27FC236}">
                  <a16:creationId xmlns:a16="http://schemas.microsoft.com/office/drawing/2014/main" xmlns="" id="{BF7C888E-D0FE-4FE6-A980-1092C5CD785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8" name="Gruppieren 18">
            <a:extLst>
              <a:ext uri="{FF2B5EF4-FFF2-40B4-BE49-F238E27FC236}">
                <a16:creationId xmlns:a16="http://schemas.microsoft.com/office/drawing/2014/main" xmlns="" id="{9AC0DB07-868E-4513-8B2E-CFA9389F7B91}"/>
              </a:ext>
            </a:extLst>
          </p:cNvPr>
          <p:cNvGrpSpPr/>
          <p:nvPr/>
        </p:nvGrpSpPr>
        <p:grpSpPr>
          <a:xfrm>
            <a:off x="4471794" y="4629631"/>
            <a:ext cx="2856333" cy="1043304"/>
            <a:chOff x="3968" y="412306"/>
            <a:chExt cx="1230312" cy="738187"/>
          </a:xfrm>
          <a:solidFill>
            <a:srgbClr val="E08041"/>
          </a:solidFill>
        </p:grpSpPr>
        <p:sp>
          <p:nvSpPr>
            <p:cNvPr id="19" name="Rechteck: abgerundete Ecken 19">
              <a:extLst>
                <a:ext uri="{FF2B5EF4-FFF2-40B4-BE49-F238E27FC236}">
                  <a16:creationId xmlns:a16="http://schemas.microsoft.com/office/drawing/2014/main" xmlns="" id="{0CC8AEDC-8753-445F-99C9-94C7F58217AD}"/>
                </a:ext>
              </a:extLst>
            </p:cNvPr>
            <p:cNvSpPr/>
            <p:nvPr/>
          </p:nvSpPr>
          <p:spPr>
            <a:xfrm>
              <a:off x="3968" y="412306"/>
              <a:ext cx="1230312" cy="73818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hteck: abgerundete Ecken 4">
              <a:extLst>
                <a:ext uri="{FF2B5EF4-FFF2-40B4-BE49-F238E27FC236}">
                  <a16:creationId xmlns:a16="http://schemas.microsoft.com/office/drawing/2014/main" xmlns="" id="{383332F2-5697-4C87-8366-6F440B849312}"/>
                </a:ext>
              </a:extLst>
            </p:cNvPr>
            <p:cNvSpPr txBox="1"/>
            <p:nvPr/>
          </p:nvSpPr>
          <p:spPr>
            <a:xfrm>
              <a:off x="25589" y="433927"/>
              <a:ext cx="1187070" cy="694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2000" kern="1200" dirty="0"/>
                <a:t>Rückmeldung</a:t>
              </a:r>
            </a:p>
          </p:txBody>
        </p:sp>
      </p:grpSp>
      <p:grpSp>
        <p:nvGrpSpPr>
          <p:cNvPr id="21" name="Gruppieren 21">
            <a:extLst>
              <a:ext uri="{FF2B5EF4-FFF2-40B4-BE49-F238E27FC236}">
                <a16:creationId xmlns:a16="http://schemas.microsoft.com/office/drawing/2014/main" xmlns="" id="{55410F70-5F4B-4831-B6CD-FB023A1A4426}"/>
              </a:ext>
            </a:extLst>
          </p:cNvPr>
          <p:cNvGrpSpPr/>
          <p:nvPr/>
        </p:nvGrpSpPr>
        <p:grpSpPr>
          <a:xfrm rot="12589143">
            <a:off x="1112943" y="4204158"/>
            <a:ext cx="3276000" cy="305117"/>
            <a:chOff x="4802187" y="2075457"/>
            <a:chExt cx="260826" cy="305117"/>
          </a:xfrm>
          <a:solidFill>
            <a:srgbClr val="F8D7CD"/>
          </a:solidFill>
        </p:grpSpPr>
        <p:sp>
          <p:nvSpPr>
            <p:cNvPr id="22" name="Pfeil: nach rechts 22">
              <a:extLst>
                <a:ext uri="{FF2B5EF4-FFF2-40B4-BE49-F238E27FC236}">
                  <a16:creationId xmlns:a16="http://schemas.microsoft.com/office/drawing/2014/main" xmlns="" id="{9C914D26-111F-424F-AFA6-0741EE08409D}"/>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feil: nach rechts 4">
              <a:extLst>
                <a:ext uri="{FF2B5EF4-FFF2-40B4-BE49-F238E27FC236}">
                  <a16:creationId xmlns:a16="http://schemas.microsoft.com/office/drawing/2014/main" xmlns="" id="{8FF5080E-0940-4AC8-8FF1-DA6D43D140E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 name="CasellaDiTesto 12">
            <a:extLst>
              <a:ext uri="{FF2B5EF4-FFF2-40B4-BE49-F238E27FC236}">
                <a16:creationId xmlns:a16="http://schemas.microsoft.com/office/drawing/2014/main" xmlns="" id="{B1985198-31BC-4F7F-AC24-09E15D49C517}"/>
              </a:ext>
            </a:extLst>
          </p:cNvPr>
          <p:cNvSpPr txBox="1"/>
          <p:nvPr/>
        </p:nvSpPr>
        <p:spPr>
          <a:xfrm>
            <a:off x="379326" y="5877749"/>
            <a:ext cx="5595911" cy="207456"/>
          </a:xfrm>
          <a:prstGeom prst="rect">
            <a:avLst/>
          </a:prstGeom>
          <a:noFill/>
        </p:spPr>
        <p:txBody>
          <a:bodyPr wrap="square" rtlCol="0">
            <a:noAutofit/>
          </a:bodyPr>
          <a:lstStyle/>
          <a:p>
            <a:r>
              <a:rPr lang="en-GB" sz="1500" dirty="0"/>
              <a:t>Source: </a:t>
            </a:r>
            <a:r>
              <a:rPr lang="de-DE" sz="1500" dirty="0"/>
              <a:t>Die 6 Phasen im Kommunikationsprozess www.userlike.com</a:t>
            </a:r>
            <a:endParaRPr lang="en-GB" sz="1500" dirty="0"/>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1383"/>
            <a:ext cx="1755570" cy="398758"/>
          </a:xfrm>
          <a:prstGeom prst="rect">
            <a:avLst/>
          </a:prstGeom>
        </p:spPr>
      </p:pic>
      <p:sp>
        <p:nvSpPr>
          <p:cNvPr id="2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40103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Andere inspirieren...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377E2484-D380-41CC-B04F-C00790050A88}"/>
              </a:ext>
            </a:extLst>
          </p:cNvPr>
          <p:cNvSpPr txBox="1"/>
          <p:nvPr/>
        </p:nvSpPr>
        <p:spPr>
          <a:xfrm>
            <a:off x="1260000" y="1260000"/>
            <a:ext cx="9684000" cy="720000"/>
          </a:xfrm>
          <a:prstGeom prst="downArrow">
            <a:avLst>
              <a:gd name="adj1" fmla="val 100000"/>
              <a:gd name="adj2" fmla="val 50000"/>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Kombinieren Sie Ihre Aktivitäten mit PR-Aktivitäten</a:t>
            </a:r>
          </a:p>
        </p:txBody>
      </p:sp>
      <p:sp>
        <p:nvSpPr>
          <p:cNvPr id="9" name="CasellaDiTesto 12">
            <a:extLst>
              <a:ext uri="{FF2B5EF4-FFF2-40B4-BE49-F238E27FC236}">
                <a16:creationId xmlns:a16="http://schemas.microsoft.com/office/drawing/2014/main" xmlns="" id="{8371C52F-CA7A-49B9-8DA6-783899CC00D8}"/>
              </a:ext>
            </a:extLst>
          </p:cNvPr>
          <p:cNvSpPr txBox="1"/>
          <p:nvPr/>
        </p:nvSpPr>
        <p:spPr>
          <a:xfrm>
            <a:off x="1260000" y="2088000"/>
            <a:ext cx="9684000" cy="720000"/>
          </a:xfrm>
          <a:prstGeom prst="downArrow">
            <a:avLst>
              <a:gd name="adj1" fmla="val 100000"/>
              <a:gd name="adj2" fmla="val 50000"/>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Gute Kommunikation bedeutet aktive Kommunikation</a:t>
            </a:r>
          </a:p>
        </p:txBody>
      </p:sp>
      <p:sp>
        <p:nvSpPr>
          <p:cNvPr id="16" name="CasellaDiTesto 12">
            <a:extLst>
              <a:ext uri="{FF2B5EF4-FFF2-40B4-BE49-F238E27FC236}">
                <a16:creationId xmlns:a16="http://schemas.microsoft.com/office/drawing/2014/main" xmlns="" id="{621E7280-F525-4DCF-9AFF-6BEF7D0A3E78}"/>
              </a:ext>
            </a:extLst>
          </p:cNvPr>
          <p:cNvSpPr txBox="1"/>
          <p:nvPr/>
        </p:nvSpPr>
        <p:spPr>
          <a:xfrm>
            <a:off x="1260000" y="2916000"/>
            <a:ext cx="9684000" cy="707886"/>
          </a:xfrm>
          <a:prstGeom prst="downArrow">
            <a:avLst>
              <a:gd name="adj1" fmla="val 10000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Beteiligung durch externe Expertenunterstützung</a:t>
            </a:r>
          </a:p>
        </p:txBody>
      </p:sp>
      <p:sp>
        <p:nvSpPr>
          <p:cNvPr id="17" name="CasellaDiTesto 12">
            <a:extLst>
              <a:ext uri="{FF2B5EF4-FFF2-40B4-BE49-F238E27FC236}">
                <a16:creationId xmlns:a16="http://schemas.microsoft.com/office/drawing/2014/main" xmlns="" id="{CDC5C6BF-8B91-4966-B890-953BDB256D9D}"/>
              </a:ext>
            </a:extLst>
          </p:cNvPr>
          <p:cNvSpPr txBox="1"/>
          <p:nvPr/>
        </p:nvSpPr>
        <p:spPr>
          <a:xfrm>
            <a:off x="1260000" y="3744000"/>
            <a:ext cx="9684000" cy="707886"/>
          </a:xfrm>
          <a:prstGeom prst="downArrow">
            <a:avLst>
              <a:gd name="adj1" fmla="val 10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Entscheidung über den richtigen Kommunikationskanal hängt von der Zielgruppe ab</a:t>
            </a:r>
          </a:p>
        </p:txBody>
      </p:sp>
      <p:sp>
        <p:nvSpPr>
          <p:cNvPr id="18" name="CasellaDiTesto 12">
            <a:extLst>
              <a:ext uri="{FF2B5EF4-FFF2-40B4-BE49-F238E27FC236}">
                <a16:creationId xmlns:a16="http://schemas.microsoft.com/office/drawing/2014/main" xmlns="" id="{B518957C-E796-4351-B621-78258060F34E}"/>
              </a:ext>
            </a:extLst>
          </p:cNvPr>
          <p:cNvSpPr txBox="1"/>
          <p:nvPr/>
        </p:nvSpPr>
        <p:spPr>
          <a:xfrm>
            <a:off x="1260000" y="4572000"/>
            <a:ext cx="9684000" cy="707886"/>
          </a:xfrm>
          <a:prstGeom prst="downArrow">
            <a:avLst>
              <a:gd name="adj1" fmla="val 100000"/>
              <a:gd name="adj2" fmla="val 50000"/>
            </a:avLst>
          </a:prstGeom>
          <a:solidFill>
            <a:schemeClr val="accent2"/>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Für eine </a:t>
            </a:r>
            <a:r>
              <a:rPr lang="en-GB" sz="2000" dirty="0" err="1"/>
              <a:t>gute</a:t>
            </a:r>
            <a:r>
              <a:rPr lang="en-GB" sz="2000" dirty="0"/>
              <a:t> </a:t>
            </a:r>
            <a:r>
              <a:rPr lang="en-GB" sz="2000" dirty="0" err="1"/>
              <a:t>Kommunikation</a:t>
            </a:r>
            <a:r>
              <a:rPr lang="en-GB" sz="2000" dirty="0"/>
              <a:t> muss der </a:t>
            </a:r>
            <a:r>
              <a:rPr lang="en-GB" sz="2000" dirty="0" err="1"/>
              <a:t>Nutzen</a:t>
            </a:r>
            <a:r>
              <a:rPr lang="en-GB" sz="2000" dirty="0"/>
              <a:t> </a:t>
            </a:r>
            <a:r>
              <a:rPr lang="en-GB" sz="2000" dirty="0" err="1"/>
              <a:t>klar</a:t>
            </a:r>
            <a:r>
              <a:rPr lang="en-GB" sz="2000" dirty="0"/>
              <a:t> </a:t>
            </a:r>
            <a:r>
              <a:rPr lang="en-GB" sz="2000" dirty="0" err="1"/>
              <a:t>beschrieben</a:t>
            </a:r>
            <a:r>
              <a:rPr lang="en-GB" sz="2000" dirty="0"/>
              <a:t> sein.</a:t>
            </a:r>
          </a:p>
        </p:txBody>
      </p:sp>
      <p:sp>
        <p:nvSpPr>
          <p:cNvPr id="19" name="CasellaDiTesto 12">
            <a:extLst>
              <a:ext uri="{FF2B5EF4-FFF2-40B4-BE49-F238E27FC236}">
                <a16:creationId xmlns:a16="http://schemas.microsoft.com/office/drawing/2014/main" xmlns="" id="{A17201A6-2ADD-4C8B-B588-42BF0973C9BF}"/>
              </a:ext>
            </a:extLst>
          </p:cNvPr>
          <p:cNvSpPr txBox="1"/>
          <p:nvPr/>
        </p:nvSpPr>
        <p:spPr>
          <a:xfrm>
            <a:off x="1260000" y="5400000"/>
            <a:ext cx="9684000" cy="468000"/>
          </a:xfrm>
          <a:prstGeom prst="rect">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solidFill>
                  <a:schemeClr val="bg1"/>
                </a:solidFill>
              </a:rPr>
              <a:t>Überzeugung durch Objektivität</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1"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7631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01140"/>
            <a:ext cx="9314087" cy="661720"/>
          </a:xfrm>
          <a:prstGeom prst="rect">
            <a:avLst/>
          </a:prstGeom>
          <a:noFill/>
        </p:spPr>
        <p:txBody>
          <a:bodyPr wrap="square" rtlCol="0" anchor="ctr">
            <a:spAutoFit/>
          </a:bodyPr>
          <a:lstStyle/>
          <a:p>
            <a:r>
              <a:rPr lang="en-GB" sz="3700" b="1" dirty="0"/>
              <a:t>Mobilisierung der </a:t>
            </a:r>
            <a:r>
              <a:rPr lang="en-GB" sz="3700" b="1" dirty="0" err="1"/>
              <a:t>eigenen</a:t>
            </a:r>
            <a:r>
              <a:rPr lang="en-GB" sz="3700" b="1" dirty="0"/>
              <a:t> </a:t>
            </a:r>
            <a:r>
              <a:rPr lang="en-US" sz="3700" b="1" dirty="0" err="1"/>
              <a:t>Selbsterkenntnis</a:t>
            </a:r>
            <a:r>
              <a:rPr lang="en-US" sz="3700" b="1" dirty="0"/>
              <a:t> </a:t>
            </a:r>
            <a:endParaRPr lang="en-GB" sz="37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106EF5E9-DA3D-4A68-9D5D-30ED9E486606}"/>
              </a:ext>
            </a:extLst>
          </p:cNvPr>
          <p:cNvSpPr txBox="1"/>
          <p:nvPr/>
        </p:nvSpPr>
        <p:spPr>
          <a:xfrm>
            <a:off x="320786" y="5908644"/>
            <a:ext cx="11844000" cy="252000"/>
          </a:xfrm>
          <a:prstGeom prst="rect">
            <a:avLst/>
          </a:prstGeom>
          <a:noFill/>
        </p:spPr>
        <p:txBody>
          <a:bodyPr wrap="square" rtlCol="0">
            <a:noAutofit/>
          </a:bodyPr>
          <a:lstStyle/>
          <a:p>
            <a:r>
              <a:rPr lang="en-GB" sz="1100" dirty="0"/>
              <a:t>Quelle: </a:t>
            </a:r>
            <a:r>
              <a:rPr lang="en-GB" sz="1100" dirty="0">
                <a:hlinkClick r:id="rId3"/>
              </a:rPr>
              <a:t>https:</a:t>
            </a:r>
            <a:r>
              <a:rPr lang="en-GB" sz="1100" dirty="0"/>
              <a:t>//link.springer.com/chapter/10.1007/978-3-322-83511-6_10; https://www.fuer-gruender.de/wiisen/unternehmen-gruenden/aussenauftritt/Kommunikation; https://www.sputnik-agentur.de/blog/10-dinge-die-sie-tun-koennen-um-ihre-interne-kommunikation-zu-verbessern/</a:t>
            </a:r>
          </a:p>
          <a:p>
            <a:endParaRPr lang="en-GB" sz="1100" dirty="0"/>
          </a:p>
        </p:txBody>
      </p:sp>
      <p:sp>
        <p:nvSpPr>
          <p:cNvPr id="9" name="CasellaDiTesto 12">
            <a:extLst>
              <a:ext uri="{FF2B5EF4-FFF2-40B4-BE49-F238E27FC236}">
                <a16:creationId xmlns:a16="http://schemas.microsoft.com/office/drawing/2014/main" xmlns="" id="{51B4693C-0FF1-45D6-93D2-0FA6871E105C}"/>
              </a:ext>
            </a:extLst>
          </p:cNvPr>
          <p:cNvSpPr txBox="1"/>
          <p:nvPr/>
        </p:nvSpPr>
        <p:spPr>
          <a:xfrm>
            <a:off x="2232000" y="2556000"/>
            <a:ext cx="788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Wie setzen Sie die Mimik ein?</a:t>
            </a:r>
          </a:p>
        </p:txBody>
      </p:sp>
      <p:sp>
        <p:nvSpPr>
          <p:cNvPr id="16" name="CasellaDiTesto 12">
            <a:extLst>
              <a:ext uri="{FF2B5EF4-FFF2-40B4-BE49-F238E27FC236}">
                <a16:creationId xmlns:a16="http://schemas.microsoft.com/office/drawing/2014/main" xmlns="" id="{B90C72CD-2C1C-4D10-97C4-62CD978A33CF}"/>
              </a:ext>
            </a:extLst>
          </p:cNvPr>
          <p:cNvSpPr txBox="1"/>
          <p:nvPr/>
        </p:nvSpPr>
        <p:spPr>
          <a:xfrm>
            <a:off x="2232000" y="3060000"/>
            <a:ext cx="788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Was ist mit Ihrer Körpersprache?</a:t>
            </a:r>
          </a:p>
        </p:txBody>
      </p:sp>
      <p:sp>
        <p:nvSpPr>
          <p:cNvPr id="17" name="CasellaDiTesto 12">
            <a:extLst>
              <a:ext uri="{FF2B5EF4-FFF2-40B4-BE49-F238E27FC236}">
                <a16:creationId xmlns:a16="http://schemas.microsoft.com/office/drawing/2014/main" xmlns="" id="{568FF577-F210-42D5-915D-34A6338C81E1}"/>
              </a:ext>
            </a:extLst>
          </p:cNvPr>
          <p:cNvSpPr txBox="1"/>
          <p:nvPr/>
        </p:nvSpPr>
        <p:spPr>
          <a:xfrm>
            <a:off x="2232000" y="3564000"/>
            <a:ext cx="788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Reflektieren Sie Ihr letztes Gespräch!</a:t>
            </a:r>
          </a:p>
        </p:txBody>
      </p:sp>
      <p:sp>
        <p:nvSpPr>
          <p:cNvPr id="18" name="CasellaDiTesto 12">
            <a:extLst>
              <a:ext uri="{FF2B5EF4-FFF2-40B4-BE49-F238E27FC236}">
                <a16:creationId xmlns:a16="http://schemas.microsoft.com/office/drawing/2014/main" xmlns="" id="{C2BE469E-98DB-4BD5-B26F-7ACE43357EF7}"/>
              </a:ext>
            </a:extLst>
          </p:cNvPr>
          <p:cNvSpPr txBox="1"/>
          <p:nvPr/>
        </p:nvSpPr>
        <p:spPr>
          <a:xfrm>
            <a:off x="2232000" y="4068000"/>
            <a:ext cx="788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Finden Sie 3 </a:t>
            </a:r>
            <a:r>
              <a:rPr lang="en-GB" sz="2000" dirty="0" err="1"/>
              <a:t>Aktivitäten</a:t>
            </a:r>
            <a:r>
              <a:rPr lang="en-GB" sz="2000" dirty="0"/>
              <a:t> </a:t>
            </a:r>
            <a:r>
              <a:rPr lang="en-GB" sz="2000" dirty="0" err="1"/>
              <a:t>im</a:t>
            </a:r>
            <a:r>
              <a:rPr lang="en-GB" sz="2000" dirty="0"/>
              <a:t> </a:t>
            </a:r>
            <a:r>
              <a:rPr lang="en-GB" sz="2000" dirty="0" err="1"/>
              <a:t>Hinblick</a:t>
            </a:r>
            <a:r>
              <a:rPr lang="en-GB" sz="2000" dirty="0"/>
              <a:t> auf negative und positive </a:t>
            </a:r>
            <a:r>
              <a:rPr lang="en-GB" sz="2000" dirty="0" err="1"/>
              <a:t>Eindrücke</a:t>
            </a:r>
            <a:r>
              <a:rPr lang="en-GB" sz="2000" dirty="0"/>
              <a:t>:</a:t>
            </a:r>
          </a:p>
        </p:txBody>
      </p:sp>
      <p:sp>
        <p:nvSpPr>
          <p:cNvPr id="19" name="CasellaDiTesto 12">
            <a:extLst>
              <a:ext uri="{FF2B5EF4-FFF2-40B4-BE49-F238E27FC236}">
                <a16:creationId xmlns:a16="http://schemas.microsoft.com/office/drawing/2014/main" xmlns="" id="{18709ADB-501F-4846-959F-317055CB8496}"/>
              </a:ext>
            </a:extLst>
          </p:cNvPr>
          <p:cNvSpPr txBox="1"/>
          <p:nvPr/>
        </p:nvSpPr>
        <p:spPr>
          <a:xfrm>
            <a:off x="2231999" y="4572000"/>
            <a:ext cx="3852000" cy="1404000"/>
          </a:xfrm>
          <a:prstGeom prst="rect">
            <a:avLst/>
          </a:prstGeom>
          <a:solidFill>
            <a:srgbClr val="FF3F3F"/>
          </a:solidFill>
        </p:spPr>
        <p:txBody>
          <a:bodyPr wrap="square" rtlCol="0">
            <a:noAutofit/>
          </a:bodyPr>
          <a:lstStyle/>
          <a:p>
            <a:r>
              <a:rPr lang="en-GB" sz="2000" dirty="0"/>
              <a:t>Negative Eindrücke</a:t>
            </a:r>
          </a:p>
          <a:p>
            <a:pPr marL="342900" indent="-342900">
              <a:buFont typeface="Arial" panose="020B0604020202020204" pitchFamily="34" charset="0"/>
              <a:buChar char="•"/>
            </a:pPr>
            <a:r>
              <a:rPr lang="en-GB" sz="2000" dirty="0"/>
              <a:t> …</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sp>
        <p:nvSpPr>
          <p:cNvPr id="20" name="CasellaDiTesto 12">
            <a:extLst>
              <a:ext uri="{FF2B5EF4-FFF2-40B4-BE49-F238E27FC236}">
                <a16:creationId xmlns:a16="http://schemas.microsoft.com/office/drawing/2014/main" xmlns="" id="{BCB139E2-0F87-4A13-B498-E1A57D532D86}"/>
              </a:ext>
            </a:extLst>
          </p:cNvPr>
          <p:cNvSpPr txBox="1"/>
          <p:nvPr/>
        </p:nvSpPr>
        <p:spPr>
          <a:xfrm>
            <a:off x="6263999" y="4572000"/>
            <a:ext cx="3852000" cy="1404000"/>
          </a:xfrm>
          <a:prstGeom prst="rect">
            <a:avLst/>
          </a:prstGeom>
          <a:solidFill>
            <a:schemeClr val="accent6"/>
          </a:solidFill>
        </p:spPr>
        <p:txBody>
          <a:bodyPr wrap="square" rtlCol="0">
            <a:noAutofit/>
          </a:bodyPr>
          <a:lstStyle/>
          <a:p>
            <a:r>
              <a:rPr lang="en-GB" sz="2000" dirty="0"/>
              <a:t>Positive Eindrücke</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graphicFrame>
        <p:nvGraphicFramePr>
          <p:cNvPr id="21" name="Diagramm 5">
            <a:extLst>
              <a:ext uri="{FF2B5EF4-FFF2-40B4-BE49-F238E27FC236}">
                <a16:creationId xmlns:a16="http://schemas.microsoft.com/office/drawing/2014/main" xmlns="" id="{FAA75E9E-A0A1-48AE-B8ED-7B521BD105AD}"/>
              </a:ext>
            </a:extLst>
          </p:cNvPr>
          <p:cNvGraphicFramePr/>
          <p:nvPr>
            <p:extLst>
              <p:ext uri="{D42A27DB-BD31-4B8C-83A1-F6EECF244321}">
                <p14:modId xmlns:p14="http://schemas.microsoft.com/office/powerpoint/2010/main" val="2737634569"/>
              </p:ext>
            </p:extLst>
          </p:nvPr>
        </p:nvGraphicFramePr>
        <p:xfrm>
          <a:off x="320786" y="1204732"/>
          <a:ext cx="11483683" cy="1241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13063" y="6321383"/>
            <a:ext cx="1755570" cy="398758"/>
          </a:xfrm>
          <a:prstGeom prst="rect">
            <a:avLst/>
          </a:prstGeom>
        </p:spPr>
      </p:pic>
      <p:sp>
        <p:nvSpPr>
          <p:cNvPr id="24"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7779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6 häufige Fehler in der Kommunikation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CAEF94D-3745-495A-885A-9C8526D6901B}"/>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Sie sind auf sich selbst fokussiert</a:t>
            </a:r>
          </a:p>
        </p:txBody>
      </p:sp>
      <p:sp>
        <p:nvSpPr>
          <p:cNvPr id="9" name="CasellaDiTesto 12">
            <a:extLst>
              <a:ext uri="{FF2B5EF4-FFF2-40B4-BE49-F238E27FC236}">
                <a16:creationId xmlns:a16="http://schemas.microsoft.com/office/drawing/2014/main" xmlns="" id="{C6AF74E8-67A4-41BE-8428-4186D99E40C6}"/>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Die Balance zwischen Reden und Zuhören ist falsch</a:t>
            </a:r>
          </a:p>
        </p:txBody>
      </p:sp>
      <p:sp>
        <p:nvSpPr>
          <p:cNvPr id="16" name="CasellaDiTesto 12">
            <a:extLst>
              <a:ext uri="{FF2B5EF4-FFF2-40B4-BE49-F238E27FC236}">
                <a16:creationId xmlns:a16="http://schemas.microsoft.com/office/drawing/2014/main" xmlns="" id="{E8567F5F-1A6A-4521-A584-32E36504421D}"/>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Über die falschen Dinge reden</a:t>
            </a:r>
          </a:p>
        </p:txBody>
      </p:sp>
      <p:sp>
        <p:nvSpPr>
          <p:cNvPr id="17" name="CasellaDiTesto 12">
            <a:extLst>
              <a:ext uri="{FF2B5EF4-FFF2-40B4-BE49-F238E27FC236}">
                <a16:creationId xmlns:a16="http://schemas.microsoft.com/office/drawing/2014/main" xmlns="" id="{830E5367-2427-485E-8FB9-CDBAD77BF875}"/>
              </a:ext>
            </a:extLst>
          </p:cNvPr>
          <p:cNvSpPr txBox="1"/>
          <p:nvPr/>
        </p:nvSpPr>
        <p:spPr>
          <a:xfrm>
            <a:off x="346353" y="5890672"/>
            <a:ext cx="9349763" cy="233126"/>
          </a:xfrm>
          <a:prstGeom prst="rect">
            <a:avLst/>
          </a:prstGeom>
          <a:noFill/>
        </p:spPr>
        <p:txBody>
          <a:bodyPr wrap="square" rtlCol="0">
            <a:noAutofit/>
          </a:bodyPr>
          <a:lstStyle/>
          <a:p>
            <a:r>
              <a:rPr lang="en-GB" sz="1100" dirty="0"/>
              <a:t>Quelle: </a:t>
            </a:r>
            <a:r>
              <a:rPr lang="de-DE" sz="1100" dirty="0">
                <a:hlinkClick r:id="rId3"/>
              </a:rPr>
              <a:t>https:</a:t>
            </a:r>
            <a:r>
              <a:rPr lang="de-DE" sz="1100" dirty="0"/>
              <a:t>//kommunikation-lernen.de/wp-content/uploads/2018/12/Smalltalk-Infografik.png; </a:t>
            </a:r>
            <a:r>
              <a:rPr lang="de-DE" sz="1100" dirty="0">
                <a:hlinkClick r:id="rId4"/>
              </a:rPr>
              <a:t>https://www.zeitblueten.com/news/interne-kommunikaton/ </a:t>
            </a:r>
          </a:p>
          <a:p>
            <a:endParaRPr lang="en-GB" sz="1100" dirty="0"/>
          </a:p>
        </p:txBody>
      </p:sp>
      <p:sp>
        <p:nvSpPr>
          <p:cNvPr id="18" name="CasellaDiTesto 12">
            <a:extLst>
              <a:ext uri="{FF2B5EF4-FFF2-40B4-BE49-F238E27FC236}">
                <a16:creationId xmlns:a16="http://schemas.microsoft.com/office/drawing/2014/main" xmlns="" id="{484F218E-0AE4-4178-A42D-70BD549F7A7D}"/>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Sie </a:t>
            </a:r>
            <a:r>
              <a:rPr lang="en-GB" sz="2000" dirty="0" err="1"/>
              <a:t>wissen</a:t>
            </a:r>
            <a:r>
              <a:rPr lang="en-GB" sz="2000" dirty="0"/>
              <a:t> </a:t>
            </a:r>
            <a:r>
              <a:rPr lang="en-GB" sz="2000" dirty="0" err="1"/>
              <a:t>alles</a:t>
            </a:r>
            <a:r>
              <a:rPr lang="en-GB" sz="2000" dirty="0"/>
              <a:t> </a:t>
            </a:r>
            <a:r>
              <a:rPr lang="en-GB" sz="2000" dirty="0" err="1"/>
              <a:t>besser</a:t>
            </a:r>
            <a:endParaRPr lang="en-GB" sz="2000" dirty="0"/>
          </a:p>
        </p:txBody>
      </p:sp>
      <p:sp>
        <p:nvSpPr>
          <p:cNvPr id="19" name="CasellaDiTesto 12">
            <a:extLst>
              <a:ext uri="{FF2B5EF4-FFF2-40B4-BE49-F238E27FC236}">
                <a16:creationId xmlns:a16="http://schemas.microsoft.com/office/drawing/2014/main" xmlns="" id="{4EC959F3-8EC0-48C1-ADB8-5F177AD26621}"/>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Ihre Erwartungen an den Inhalt sind falsch</a:t>
            </a:r>
          </a:p>
        </p:txBody>
      </p:sp>
      <p:sp>
        <p:nvSpPr>
          <p:cNvPr id="20" name="CasellaDiTesto 12">
            <a:extLst>
              <a:ext uri="{FF2B5EF4-FFF2-40B4-BE49-F238E27FC236}">
                <a16:creationId xmlns:a16="http://schemas.microsoft.com/office/drawing/2014/main" xmlns="" id="{7148C916-7DAD-461B-A9F9-D6B2A7E76B59}"/>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Ihre </a:t>
            </a:r>
            <a:r>
              <a:rPr lang="en-GB" sz="2000" dirty="0" err="1"/>
              <a:t>Sprache</a:t>
            </a:r>
            <a:r>
              <a:rPr lang="en-GB" sz="2000" dirty="0"/>
              <a:t> </a:t>
            </a:r>
            <a:r>
              <a:rPr lang="en-GB" sz="2000" dirty="0" err="1"/>
              <a:t>ist</a:t>
            </a:r>
            <a:r>
              <a:rPr lang="en-GB" sz="2000" dirty="0"/>
              <a:t> eintönig</a:t>
            </a:r>
          </a:p>
        </p:txBody>
      </p:sp>
      <p:pic>
        <p:nvPicPr>
          <p:cNvPr id="21" name="Grafik 68">
            <a:extLst>
              <a:ext uri="{FF2B5EF4-FFF2-40B4-BE49-F238E27FC236}">
                <a16:creationId xmlns:a16="http://schemas.microsoft.com/office/drawing/2014/main" xmlns="" id="{5AE0B909-141A-4A04-A106-38AAB7A68563}"/>
              </a:ext>
            </a:extLst>
          </p:cNvPr>
          <p:cNvPicPr>
            <a:picLocks noChangeAspect="1"/>
          </p:cNvPicPr>
          <p:nvPr/>
        </p:nvPicPr>
        <p:blipFill rotWithShape="1">
          <a:blip r:embed="rId5"/>
          <a:srcRect l="26990" t="24888" r="26774" b="-7361"/>
          <a:stretch/>
        </p:blipFill>
        <p:spPr>
          <a:xfrm>
            <a:off x="756000" y="1656000"/>
            <a:ext cx="1512000" cy="1080000"/>
          </a:xfrm>
          <a:prstGeom prst="rect">
            <a:avLst/>
          </a:prstGeom>
        </p:spPr>
      </p:pic>
      <p:pic>
        <p:nvPicPr>
          <p:cNvPr id="22" name="Grafik 70">
            <a:extLst>
              <a:ext uri="{FF2B5EF4-FFF2-40B4-BE49-F238E27FC236}">
                <a16:creationId xmlns:a16="http://schemas.microsoft.com/office/drawing/2014/main" xmlns="" id="{7D12807A-84E2-434F-BAEC-6894823F3EBF}"/>
              </a:ext>
            </a:extLst>
          </p:cNvPr>
          <p:cNvPicPr>
            <a:picLocks noChangeAspect="1"/>
          </p:cNvPicPr>
          <p:nvPr/>
        </p:nvPicPr>
        <p:blipFill rotWithShape="1">
          <a:blip r:embed="rId6"/>
          <a:srcRect l="24656" t="26712" r="27834" b="-6945"/>
          <a:stretch/>
        </p:blipFill>
        <p:spPr>
          <a:xfrm>
            <a:off x="6876000" y="1656000"/>
            <a:ext cx="1512000" cy="1080000"/>
          </a:xfrm>
          <a:prstGeom prst="rect">
            <a:avLst/>
          </a:prstGeom>
          <a:ln>
            <a:solidFill>
              <a:schemeClr val="bg1"/>
            </a:solidFill>
          </a:ln>
        </p:spPr>
      </p:pic>
      <p:pic>
        <p:nvPicPr>
          <p:cNvPr id="23" name="Grafik 73">
            <a:extLst>
              <a:ext uri="{FF2B5EF4-FFF2-40B4-BE49-F238E27FC236}">
                <a16:creationId xmlns:a16="http://schemas.microsoft.com/office/drawing/2014/main" xmlns="" id="{087A509D-96DE-46D8-BEAC-01931E2537A4}"/>
              </a:ext>
            </a:extLst>
          </p:cNvPr>
          <p:cNvPicPr>
            <a:picLocks noChangeAspect="1"/>
          </p:cNvPicPr>
          <p:nvPr/>
        </p:nvPicPr>
        <p:blipFill rotWithShape="1">
          <a:blip r:embed="rId7"/>
          <a:srcRect l="26154" t="32639" r="26767" b="-10338"/>
          <a:stretch/>
        </p:blipFill>
        <p:spPr>
          <a:xfrm>
            <a:off x="6876000" y="3024000"/>
            <a:ext cx="1512000" cy="1080000"/>
          </a:xfrm>
          <a:prstGeom prst="rect">
            <a:avLst/>
          </a:prstGeom>
          <a:ln>
            <a:solidFill>
              <a:schemeClr val="bg1"/>
            </a:solidFill>
          </a:ln>
        </p:spPr>
      </p:pic>
      <p:pic>
        <p:nvPicPr>
          <p:cNvPr id="24" name="Grafik 80">
            <a:extLst>
              <a:ext uri="{FF2B5EF4-FFF2-40B4-BE49-F238E27FC236}">
                <a16:creationId xmlns:a16="http://schemas.microsoft.com/office/drawing/2014/main" xmlns="" id="{30B4293C-BAF3-452E-A62C-1011F13A5D90}"/>
              </a:ext>
            </a:extLst>
          </p:cNvPr>
          <p:cNvPicPr>
            <a:picLocks noChangeAspect="1"/>
          </p:cNvPicPr>
          <p:nvPr/>
        </p:nvPicPr>
        <p:blipFill rotWithShape="1">
          <a:blip r:embed="rId8"/>
          <a:srcRect l="27148" t="16186" r="26720" b="1341"/>
          <a:stretch/>
        </p:blipFill>
        <p:spPr>
          <a:xfrm>
            <a:off x="756000" y="4536000"/>
            <a:ext cx="1512000" cy="1080000"/>
          </a:xfrm>
          <a:prstGeom prst="rect">
            <a:avLst/>
          </a:prstGeom>
        </p:spPr>
      </p:pic>
      <p:pic>
        <p:nvPicPr>
          <p:cNvPr id="25" name="Grafik 82">
            <a:extLst>
              <a:ext uri="{FF2B5EF4-FFF2-40B4-BE49-F238E27FC236}">
                <a16:creationId xmlns:a16="http://schemas.microsoft.com/office/drawing/2014/main" xmlns="" id="{EDC2DEAD-1F22-4574-96F2-3BF77A5422F5}"/>
              </a:ext>
            </a:extLst>
          </p:cNvPr>
          <p:cNvPicPr>
            <a:picLocks noChangeAspect="1"/>
          </p:cNvPicPr>
          <p:nvPr/>
        </p:nvPicPr>
        <p:blipFill rotWithShape="1">
          <a:blip r:embed="rId9"/>
          <a:srcRect l="27812" t="21350" r="26055" b="-2910"/>
          <a:stretch/>
        </p:blipFill>
        <p:spPr>
          <a:xfrm>
            <a:off x="756000" y="3024000"/>
            <a:ext cx="1512000" cy="1080000"/>
          </a:xfrm>
          <a:prstGeom prst="rect">
            <a:avLst/>
          </a:prstGeom>
        </p:spPr>
      </p:pic>
      <p:pic>
        <p:nvPicPr>
          <p:cNvPr id="26" name="Grafik 93">
            <a:extLst>
              <a:ext uri="{FF2B5EF4-FFF2-40B4-BE49-F238E27FC236}">
                <a16:creationId xmlns:a16="http://schemas.microsoft.com/office/drawing/2014/main" xmlns="" id="{FF0EA25F-0508-4C9E-A0E1-E03592703A72}"/>
              </a:ext>
            </a:extLst>
          </p:cNvPr>
          <p:cNvPicPr>
            <a:picLocks noChangeAspect="1"/>
          </p:cNvPicPr>
          <p:nvPr/>
        </p:nvPicPr>
        <p:blipFill rotWithShape="1">
          <a:blip r:embed="rId10"/>
          <a:srcRect l="26311" t="25574" r="25737" b="-3682"/>
          <a:stretch/>
        </p:blipFill>
        <p:spPr>
          <a:xfrm>
            <a:off x="6876000" y="4536000"/>
            <a:ext cx="1512000" cy="1080000"/>
          </a:xfrm>
          <a:prstGeom prst="rect">
            <a:avLst/>
          </a:prstGeom>
          <a:ln>
            <a:solidFill>
              <a:schemeClr val="bg1"/>
            </a:solidFill>
          </a:ln>
        </p:spPr>
      </p:pic>
      <p:sp>
        <p:nvSpPr>
          <p:cNvPr id="2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1" cstate="print"/>
          <a:stretch>
            <a:fillRect/>
          </a:stretch>
        </p:blipFill>
        <p:spPr>
          <a:xfrm>
            <a:off x="13063" y="6321383"/>
            <a:ext cx="1755570" cy="398758"/>
          </a:xfrm>
          <a:prstGeom prst="rect">
            <a:avLst/>
          </a:prstGeom>
        </p:spPr>
      </p:pic>
      <p:sp>
        <p:nvSpPr>
          <p:cNvPr id="29"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0" name="Immagin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0084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Tipps für die “</a:t>
            </a:r>
            <a:r>
              <a:rPr lang="en-US" sz="4100" b="1" dirty="0" err="1"/>
              <a:t>beste</a:t>
            </a:r>
            <a:r>
              <a:rPr lang="en-US" sz="4100" b="1" dirty="0"/>
              <a:t>” Kommunikation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12">
            <a:extLst>
              <a:ext uri="{FF2B5EF4-FFF2-40B4-BE49-F238E27FC236}">
                <a16:creationId xmlns:a16="http://schemas.microsoft.com/office/drawing/2014/main" xmlns="" id="{1F7FD964-A07A-4408-8107-CFD7584B52F2}"/>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err="1"/>
              <a:t>Halten</a:t>
            </a:r>
            <a:r>
              <a:rPr lang="en-US" sz="2000" dirty="0"/>
              <a:t> Sie das </a:t>
            </a:r>
            <a:r>
              <a:rPr lang="en-US" sz="2000" dirty="0" err="1"/>
              <a:t>Gespräch</a:t>
            </a:r>
            <a:r>
              <a:rPr lang="en-US" sz="2000" dirty="0"/>
              <a:t> am “</a:t>
            </a:r>
            <a:r>
              <a:rPr lang="en-US" sz="2000" dirty="0" err="1"/>
              <a:t>laufen</a:t>
            </a:r>
            <a:r>
              <a:rPr lang="en-US" sz="2000" dirty="0"/>
              <a:t>”</a:t>
            </a:r>
          </a:p>
        </p:txBody>
      </p:sp>
      <p:sp>
        <p:nvSpPr>
          <p:cNvPr id="16" name="CasellaDiTesto 12">
            <a:extLst>
              <a:ext uri="{FF2B5EF4-FFF2-40B4-BE49-F238E27FC236}">
                <a16:creationId xmlns:a16="http://schemas.microsoft.com/office/drawing/2014/main" xmlns="" id="{3279DC6D-3442-4559-B9B3-3CD45B4903EC}"/>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Gute Kenntnisse über Smalltalk-Themen</a:t>
            </a:r>
          </a:p>
        </p:txBody>
      </p:sp>
      <p:sp>
        <p:nvSpPr>
          <p:cNvPr id="17" name="CasellaDiTesto 12">
            <a:extLst>
              <a:ext uri="{FF2B5EF4-FFF2-40B4-BE49-F238E27FC236}">
                <a16:creationId xmlns:a16="http://schemas.microsoft.com/office/drawing/2014/main" xmlns="" id="{ED465D28-51C8-46A7-81AA-77AAAA0612DA}"/>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err="1"/>
              <a:t>Üben</a:t>
            </a:r>
            <a:r>
              <a:rPr lang="en-US" sz="2000" dirty="0"/>
              <a:t> Sie für eine </a:t>
            </a:r>
            <a:r>
              <a:rPr lang="en-US" sz="2000" dirty="0" err="1"/>
              <a:t>gute</a:t>
            </a:r>
            <a:r>
              <a:rPr lang="en-US" sz="2000" dirty="0"/>
              <a:t> </a:t>
            </a:r>
            <a:r>
              <a:rPr lang="en-US" sz="2000" dirty="0" err="1"/>
              <a:t>Kommunikation</a:t>
            </a:r>
            <a:r>
              <a:rPr lang="en-US" sz="2000" dirty="0"/>
              <a:t> </a:t>
            </a:r>
            <a:r>
              <a:rPr lang="en-US" sz="2000" dirty="0" err="1"/>
              <a:t>im</a:t>
            </a:r>
            <a:r>
              <a:rPr lang="en-US" sz="2000" dirty="0"/>
              <a:t> </a:t>
            </a:r>
            <a:r>
              <a:rPr lang="en-US" sz="2000" dirty="0" err="1"/>
              <a:t>täglichem</a:t>
            </a:r>
            <a:r>
              <a:rPr lang="en-US" sz="2000" dirty="0"/>
              <a:t> Leben</a:t>
            </a:r>
          </a:p>
        </p:txBody>
      </p:sp>
      <p:sp>
        <p:nvSpPr>
          <p:cNvPr id="18" name="CasellaDiTesto 12">
            <a:extLst>
              <a:ext uri="{FF2B5EF4-FFF2-40B4-BE49-F238E27FC236}">
                <a16:creationId xmlns:a16="http://schemas.microsoft.com/office/drawing/2014/main" xmlns="" id="{85975420-285D-48F1-AF06-989064915F40}"/>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Ein guter Einstieg in das Gespräch ist wichtig</a:t>
            </a:r>
          </a:p>
        </p:txBody>
      </p:sp>
      <p:sp>
        <p:nvSpPr>
          <p:cNvPr id="19" name="CasellaDiTesto 12">
            <a:extLst>
              <a:ext uri="{FF2B5EF4-FFF2-40B4-BE49-F238E27FC236}">
                <a16:creationId xmlns:a16="http://schemas.microsoft.com/office/drawing/2014/main" xmlns="" id="{3FD6FBA2-5E55-4750-882B-2CF9DFEF5874}"/>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Diskussionen sollen spannend sein</a:t>
            </a:r>
          </a:p>
        </p:txBody>
      </p:sp>
      <p:pic>
        <p:nvPicPr>
          <p:cNvPr id="20" name="Grafik 3">
            <a:extLst>
              <a:ext uri="{FF2B5EF4-FFF2-40B4-BE49-F238E27FC236}">
                <a16:creationId xmlns:a16="http://schemas.microsoft.com/office/drawing/2014/main" xmlns="" id="{2B75CB5C-A0EC-4BA3-8DA2-B05190EC5AF5}"/>
              </a:ext>
            </a:extLst>
          </p:cNvPr>
          <p:cNvPicPr>
            <a:picLocks noChangeAspect="1"/>
          </p:cNvPicPr>
          <p:nvPr/>
        </p:nvPicPr>
        <p:blipFill>
          <a:blip r:embed="rId3"/>
          <a:stretch>
            <a:fillRect/>
          </a:stretch>
        </p:blipFill>
        <p:spPr>
          <a:xfrm>
            <a:off x="6876000" y="3024000"/>
            <a:ext cx="1510539" cy="1080000"/>
          </a:xfrm>
          <a:prstGeom prst="rect">
            <a:avLst/>
          </a:prstGeom>
          <a:ln>
            <a:solidFill>
              <a:schemeClr val="bg1"/>
            </a:solidFill>
          </a:ln>
        </p:spPr>
      </p:pic>
      <p:pic>
        <p:nvPicPr>
          <p:cNvPr id="21" name="Grafik 7">
            <a:extLst>
              <a:ext uri="{FF2B5EF4-FFF2-40B4-BE49-F238E27FC236}">
                <a16:creationId xmlns:a16="http://schemas.microsoft.com/office/drawing/2014/main" xmlns="" id="{15D1A4A5-9611-4943-A683-ECE84B0DE1DB}"/>
              </a:ext>
            </a:extLst>
          </p:cNvPr>
          <p:cNvPicPr>
            <a:picLocks noChangeAspect="1"/>
          </p:cNvPicPr>
          <p:nvPr/>
        </p:nvPicPr>
        <p:blipFill>
          <a:blip r:embed="rId4"/>
          <a:stretch>
            <a:fillRect/>
          </a:stretch>
        </p:blipFill>
        <p:spPr>
          <a:xfrm>
            <a:off x="6876000" y="1656000"/>
            <a:ext cx="1510539" cy="1080000"/>
          </a:xfrm>
          <a:prstGeom prst="rect">
            <a:avLst/>
          </a:prstGeom>
          <a:ln>
            <a:solidFill>
              <a:schemeClr val="bg1"/>
            </a:solidFill>
          </a:ln>
        </p:spPr>
      </p:pic>
      <p:pic>
        <p:nvPicPr>
          <p:cNvPr id="22" name="Grafik 16">
            <a:extLst>
              <a:ext uri="{FF2B5EF4-FFF2-40B4-BE49-F238E27FC236}">
                <a16:creationId xmlns:a16="http://schemas.microsoft.com/office/drawing/2014/main" xmlns="" id="{505D4E7E-A667-4BAE-8BB6-5870D8D0E8AB}"/>
              </a:ext>
            </a:extLst>
          </p:cNvPr>
          <p:cNvPicPr>
            <a:picLocks noChangeAspect="1"/>
          </p:cNvPicPr>
          <p:nvPr/>
        </p:nvPicPr>
        <p:blipFill rotWithShape="1">
          <a:blip r:embed="rId5"/>
          <a:srcRect l="28603" t="26596" r="25873" b="-5542"/>
          <a:stretch/>
        </p:blipFill>
        <p:spPr>
          <a:xfrm>
            <a:off x="756000" y="4536000"/>
            <a:ext cx="1512000" cy="1080000"/>
          </a:xfrm>
          <a:prstGeom prst="rect">
            <a:avLst/>
          </a:prstGeom>
          <a:ln>
            <a:solidFill>
              <a:schemeClr val="bg1"/>
            </a:solidFill>
          </a:ln>
        </p:spPr>
      </p:pic>
      <p:pic>
        <p:nvPicPr>
          <p:cNvPr id="23" name="Grafik 17">
            <a:extLst>
              <a:ext uri="{FF2B5EF4-FFF2-40B4-BE49-F238E27FC236}">
                <a16:creationId xmlns:a16="http://schemas.microsoft.com/office/drawing/2014/main" xmlns="" id="{12C1C4A7-B269-46B9-AAD1-674111729B0D}"/>
              </a:ext>
            </a:extLst>
          </p:cNvPr>
          <p:cNvPicPr>
            <a:picLocks noChangeAspect="1"/>
          </p:cNvPicPr>
          <p:nvPr/>
        </p:nvPicPr>
        <p:blipFill rotWithShape="1">
          <a:blip r:embed="rId6"/>
          <a:srcRect l="26604" t="25826" r="26531" b="-6057"/>
          <a:stretch/>
        </p:blipFill>
        <p:spPr>
          <a:xfrm>
            <a:off x="756000" y="3024000"/>
            <a:ext cx="1512000" cy="1080000"/>
          </a:xfrm>
          <a:prstGeom prst="rect">
            <a:avLst/>
          </a:prstGeom>
          <a:ln>
            <a:solidFill>
              <a:schemeClr val="bg1"/>
            </a:solidFill>
          </a:ln>
        </p:spPr>
      </p:pic>
      <p:pic>
        <p:nvPicPr>
          <p:cNvPr id="24" name="Grafik 18">
            <a:extLst>
              <a:ext uri="{FF2B5EF4-FFF2-40B4-BE49-F238E27FC236}">
                <a16:creationId xmlns:a16="http://schemas.microsoft.com/office/drawing/2014/main" xmlns="" id="{36965F6F-8DEF-4518-8B02-28CFF8A8F9C0}"/>
              </a:ext>
            </a:extLst>
          </p:cNvPr>
          <p:cNvPicPr>
            <a:picLocks noChangeAspect="1"/>
          </p:cNvPicPr>
          <p:nvPr/>
        </p:nvPicPr>
        <p:blipFill rotWithShape="1">
          <a:blip r:embed="rId7"/>
          <a:srcRect l="24442" t="21652" r="28693" b="650"/>
          <a:stretch/>
        </p:blipFill>
        <p:spPr>
          <a:xfrm>
            <a:off x="756000" y="1656000"/>
            <a:ext cx="1512000" cy="1080000"/>
          </a:xfrm>
          <a:prstGeom prst="rect">
            <a:avLst/>
          </a:prstGeom>
          <a:ln>
            <a:solidFill>
              <a:schemeClr val="bg1"/>
            </a:solidFill>
          </a:ln>
        </p:spPr>
      </p:pic>
      <p:sp>
        <p:nvSpPr>
          <p:cNvPr id="25" name="CasellaDiTesto 12">
            <a:extLst>
              <a:ext uri="{FF2B5EF4-FFF2-40B4-BE49-F238E27FC236}">
                <a16:creationId xmlns:a16="http://schemas.microsoft.com/office/drawing/2014/main" xmlns="" id="{B222F2F7-2E1B-493F-8FD2-74D84859DEE8}"/>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Schauen</a:t>
            </a:r>
            <a:r>
              <a:rPr lang="en-GB" sz="2000" dirty="0"/>
              <a:t> Sie </a:t>
            </a:r>
            <a:r>
              <a:rPr lang="en-GB" sz="2000" dirty="0" err="1"/>
              <a:t>Ihren</a:t>
            </a:r>
            <a:r>
              <a:rPr lang="en-GB" sz="2000" dirty="0"/>
              <a:t> Partner </a:t>
            </a:r>
            <a:r>
              <a:rPr lang="en-GB" sz="2000" dirty="0" err="1"/>
              <a:t>direkt</a:t>
            </a:r>
            <a:r>
              <a:rPr lang="en-GB" sz="2000" dirty="0"/>
              <a:t> an</a:t>
            </a:r>
          </a:p>
        </p:txBody>
      </p:sp>
      <p:pic>
        <p:nvPicPr>
          <p:cNvPr id="26" name="Grafik 21">
            <a:extLst>
              <a:ext uri="{FF2B5EF4-FFF2-40B4-BE49-F238E27FC236}">
                <a16:creationId xmlns:a16="http://schemas.microsoft.com/office/drawing/2014/main" xmlns="" id="{DE48FC67-5FCF-43BB-9CE2-0783C27C562D}"/>
              </a:ext>
            </a:extLst>
          </p:cNvPr>
          <p:cNvPicPr>
            <a:picLocks noChangeAspect="1"/>
          </p:cNvPicPr>
          <p:nvPr/>
        </p:nvPicPr>
        <p:blipFill rotWithShape="1">
          <a:blip r:embed="rId8"/>
          <a:srcRect l="-6544" r="-1757" b="41727"/>
          <a:stretch/>
        </p:blipFill>
        <p:spPr>
          <a:xfrm>
            <a:off x="6876000" y="4536000"/>
            <a:ext cx="1512000" cy="1080000"/>
          </a:xfrm>
          <a:prstGeom prst="rect">
            <a:avLst/>
          </a:prstGeom>
          <a:ln>
            <a:solidFill>
              <a:schemeClr val="bg1"/>
            </a:solidFill>
          </a:ln>
        </p:spPr>
      </p:pic>
      <p:sp>
        <p:nvSpPr>
          <p:cNvPr id="27" name="CasellaDiTesto 12">
            <a:extLst>
              <a:ext uri="{FF2B5EF4-FFF2-40B4-BE49-F238E27FC236}">
                <a16:creationId xmlns:a16="http://schemas.microsoft.com/office/drawing/2014/main" xmlns="" id="{FAF63967-FE59-48CE-866A-08CA7860E9A5}"/>
              </a:ext>
            </a:extLst>
          </p:cNvPr>
          <p:cNvSpPr txBox="1"/>
          <p:nvPr/>
        </p:nvSpPr>
        <p:spPr>
          <a:xfrm>
            <a:off x="428239" y="5889324"/>
            <a:ext cx="10749938" cy="213348"/>
          </a:xfrm>
          <a:prstGeom prst="rect">
            <a:avLst/>
          </a:prstGeom>
          <a:noFill/>
        </p:spPr>
        <p:txBody>
          <a:bodyPr wrap="square" rtlCol="0">
            <a:noAutofit/>
          </a:bodyPr>
          <a:lstStyle/>
          <a:p>
            <a:r>
              <a:rPr lang="en-GB" sz="1100" dirty="0"/>
              <a:t>Quelle : </a:t>
            </a:r>
            <a:r>
              <a:rPr lang="de-DE" sz="1100" dirty="0"/>
              <a:t>https://kommunikation-lernen.de/wp-content/uploads/2018/12/Smalltalk-Infografik.png; https://www.zeitblueten.com/news/interne-kommunikaton/; http://blog.dgq.de/</a:t>
            </a:r>
          </a:p>
          <a:p>
            <a:endParaRPr lang="de-DE" sz="1100" dirty="0"/>
          </a:p>
          <a:p>
            <a:endParaRPr lang="en-GB" sz="1100" dirty="0"/>
          </a:p>
        </p:txBody>
      </p:sp>
      <p:sp>
        <p:nvSpPr>
          <p:cNvPr id="2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13063" y="6321383"/>
            <a:ext cx="1755570" cy="398758"/>
          </a:xfrm>
          <a:prstGeom prst="rect">
            <a:avLst/>
          </a:prstGeom>
        </p:spPr>
      </p:pic>
      <p:sp>
        <p:nvSpPr>
          <p:cNvPr id="30"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1" name="Immagin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7594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
            <a:ext cx="9314087" cy="864000"/>
          </a:xfrm>
          <a:prstGeom prst="rect">
            <a:avLst/>
          </a:prstGeom>
          <a:noFill/>
        </p:spPr>
        <p:txBody>
          <a:bodyPr wrap="square" rtlCol="0" anchor="ctr">
            <a:spAutoFit/>
          </a:bodyPr>
          <a:lstStyle/>
          <a:p>
            <a:r>
              <a:rPr lang="en-US" sz="4100" b="1" dirty="0" err="1"/>
              <a:t>Unternehmer</a:t>
            </a:r>
            <a:r>
              <a:rPr lang="en-US" sz="4100" b="1" dirty="0"/>
              <a:t>*</a:t>
            </a:r>
            <a:r>
              <a:rPr lang="en-US" sz="4100" b="1" dirty="0" err="1"/>
              <a:t>innen</a:t>
            </a:r>
            <a:r>
              <a:rPr lang="en-US" sz="4100" b="1" dirty="0"/>
              <a:t> </a:t>
            </a:r>
            <a:r>
              <a:rPr lang="en-US" sz="4100" b="1" dirty="0" err="1"/>
              <a:t>heute</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1077218"/>
          </a:xfrm>
          <a:prstGeom prst="rect">
            <a:avLst/>
          </a:prstGeom>
          <a:noFill/>
        </p:spPr>
        <p:txBody>
          <a:bodyPr wrap="square" rtlCol="0">
            <a:spAutoFit/>
          </a:bodyPr>
          <a:lstStyle/>
          <a:p>
            <a:pPr algn="just"/>
            <a:r>
              <a:rPr lang="en-US" sz="3200" dirty="0"/>
              <a:t>Erfolgreich, innovativ und überzeugend </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8" name="Gruppieren 29">
            <a:extLst>
              <a:ext uri="{FF2B5EF4-FFF2-40B4-BE49-F238E27FC236}">
                <a16:creationId xmlns:a16="http://schemas.microsoft.com/office/drawing/2014/main" xmlns="" id="{FD35A248-7F74-450A-9992-4C9DB0F61C65}"/>
              </a:ext>
            </a:extLst>
          </p:cNvPr>
          <p:cNvGrpSpPr/>
          <p:nvPr/>
        </p:nvGrpSpPr>
        <p:grpSpPr>
          <a:xfrm>
            <a:off x="936000" y="2001018"/>
            <a:ext cx="10150012" cy="4129535"/>
            <a:chOff x="13651" y="1476000"/>
            <a:chExt cx="12082349" cy="4996500"/>
          </a:xfrm>
        </p:grpSpPr>
        <p:grpSp>
          <p:nvGrpSpPr>
            <p:cNvPr id="9" name="Gruppieren 16">
              <a:extLst>
                <a:ext uri="{FF2B5EF4-FFF2-40B4-BE49-F238E27FC236}">
                  <a16:creationId xmlns:a16="http://schemas.microsoft.com/office/drawing/2014/main" xmlns="" id="{2C79F094-D9DF-41D1-9CB4-E77AF8FC2ECB}"/>
                </a:ext>
              </a:extLst>
            </p:cNvPr>
            <p:cNvGrpSpPr/>
            <p:nvPr/>
          </p:nvGrpSpPr>
          <p:grpSpPr>
            <a:xfrm>
              <a:off x="8856000" y="3564000"/>
              <a:ext cx="1728000" cy="2759886"/>
              <a:chOff x="7956000" y="3852000"/>
              <a:chExt cx="1728000" cy="2759886"/>
            </a:xfrm>
          </p:grpSpPr>
          <p:sp>
            <p:nvSpPr>
              <p:cNvPr id="32" name="CasellaDiTesto 12">
                <a:extLst>
                  <a:ext uri="{FF2B5EF4-FFF2-40B4-BE49-F238E27FC236}">
                    <a16:creationId xmlns:a16="http://schemas.microsoft.com/office/drawing/2014/main" xmlns="" id="{807C9C6A-9C53-4168-9214-FA728D7CCF8F}"/>
                  </a:ext>
                </a:extLst>
              </p:cNvPr>
              <p:cNvSpPr txBox="1"/>
              <p:nvPr/>
            </p:nvSpPr>
            <p:spPr>
              <a:xfrm>
                <a:off x="7956000" y="5904000"/>
                <a:ext cx="1728000" cy="707886"/>
              </a:xfrm>
              <a:prstGeom prst="rect">
                <a:avLst/>
              </a:prstGeom>
              <a:noFill/>
            </p:spPr>
            <p:txBody>
              <a:bodyPr wrap="square" rtlCol="0">
                <a:spAutoFit/>
              </a:bodyPr>
              <a:lstStyle/>
              <a:p>
                <a:pPr algn="ctr"/>
                <a:r>
                  <a:rPr lang="en-GB" sz="2000" dirty="0"/>
                  <a:t>Jeff Bezos</a:t>
                </a:r>
              </a:p>
              <a:p>
                <a:pPr algn="ctr"/>
                <a:r>
                  <a:rPr lang="en-GB" sz="2000" dirty="0"/>
                  <a:t>(Amazon)</a:t>
                </a:r>
              </a:p>
            </p:txBody>
          </p:sp>
          <p:pic>
            <p:nvPicPr>
              <p:cNvPr id="33" name="Picture 2">
                <a:extLst>
                  <a:ext uri="{FF2B5EF4-FFF2-40B4-BE49-F238E27FC236}">
                    <a16:creationId xmlns:a16="http://schemas.microsoft.com/office/drawing/2014/main" xmlns="" id="{4A4E117B-C9D7-4080-A26F-59E3F45D0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9" b="6363"/>
              <a:stretch/>
            </p:blipFill>
            <p:spPr bwMode="auto">
              <a:xfrm>
                <a:off x="795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uppieren 17">
              <a:extLst>
                <a:ext uri="{FF2B5EF4-FFF2-40B4-BE49-F238E27FC236}">
                  <a16:creationId xmlns:a16="http://schemas.microsoft.com/office/drawing/2014/main" xmlns="" id="{955A4549-BCD2-426C-8CF9-333BD7F862D2}"/>
                </a:ext>
              </a:extLst>
            </p:cNvPr>
            <p:cNvGrpSpPr/>
            <p:nvPr/>
          </p:nvGrpSpPr>
          <p:grpSpPr>
            <a:xfrm>
              <a:off x="13651" y="1476000"/>
              <a:ext cx="2356948" cy="2854163"/>
              <a:chOff x="229651" y="1044000"/>
              <a:chExt cx="2356948" cy="2854163"/>
            </a:xfrm>
          </p:grpSpPr>
          <p:sp>
            <p:nvSpPr>
              <p:cNvPr id="30" name="CasellaDiTesto 12">
                <a:extLst>
                  <a:ext uri="{FF2B5EF4-FFF2-40B4-BE49-F238E27FC236}">
                    <a16:creationId xmlns:a16="http://schemas.microsoft.com/office/drawing/2014/main" xmlns="" id="{783B3E18-2369-42A9-B27E-27A4CD03A2EB}"/>
                  </a:ext>
                </a:extLst>
              </p:cNvPr>
              <p:cNvSpPr txBox="1"/>
              <p:nvPr/>
            </p:nvSpPr>
            <p:spPr>
              <a:xfrm>
                <a:off x="229651" y="1044000"/>
                <a:ext cx="2356948" cy="707886"/>
              </a:xfrm>
              <a:prstGeom prst="rect">
                <a:avLst/>
              </a:prstGeom>
              <a:noFill/>
            </p:spPr>
            <p:txBody>
              <a:bodyPr wrap="square" rtlCol="0">
                <a:spAutoFit/>
              </a:bodyPr>
              <a:lstStyle/>
              <a:p>
                <a:pPr algn="ctr"/>
                <a:r>
                  <a:rPr lang="en-GB" sz="2000" dirty="0"/>
                  <a:t>Mark Zuckerberg</a:t>
                </a:r>
              </a:p>
              <a:p>
                <a:pPr algn="ctr"/>
                <a:r>
                  <a:rPr lang="en-GB" sz="2000" dirty="0"/>
                  <a:t>(Facebook)</a:t>
                </a:r>
              </a:p>
            </p:txBody>
          </p:sp>
          <p:pic>
            <p:nvPicPr>
              <p:cNvPr id="31" name="Picture 4" descr="Mark Zuckerberg">
                <a:extLst>
                  <a:ext uri="{FF2B5EF4-FFF2-40B4-BE49-F238E27FC236}">
                    <a16:creationId xmlns:a16="http://schemas.microsoft.com/office/drawing/2014/main" xmlns="" id="{A662453C-5744-4729-9C91-B6649AF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2" y="1738163"/>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7" name="Gruppieren 8">
              <a:extLst>
                <a:ext uri="{FF2B5EF4-FFF2-40B4-BE49-F238E27FC236}">
                  <a16:creationId xmlns:a16="http://schemas.microsoft.com/office/drawing/2014/main" xmlns="" id="{6EE598FA-BA34-41F2-BB02-C38B05C72D95}"/>
                </a:ext>
              </a:extLst>
            </p:cNvPr>
            <p:cNvGrpSpPr/>
            <p:nvPr/>
          </p:nvGrpSpPr>
          <p:grpSpPr>
            <a:xfrm>
              <a:off x="3672000" y="1476000"/>
              <a:ext cx="1728000" cy="2854165"/>
              <a:chOff x="4176000" y="1044000"/>
              <a:chExt cx="1728000" cy="2854165"/>
            </a:xfrm>
          </p:grpSpPr>
          <p:sp>
            <p:nvSpPr>
              <p:cNvPr id="28" name="CasellaDiTesto 12">
                <a:extLst>
                  <a:ext uri="{FF2B5EF4-FFF2-40B4-BE49-F238E27FC236}">
                    <a16:creationId xmlns:a16="http://schemas.microsoft.com/office/drawing/2014/main" xmlns="" id="{B9AD5067-CE5E-4C0D-BB9A-2FD5E59FCB3A}"/>
                  </a:ext>
                </a:extLst>
              </p:cNvPr>
              <p:cNvSpPr txBox="1"/>
              <p:nvPr/>
            </p:nvSpPr>
            <p:spPr>
              <a:xfrm>
                <a:off x="4176000" y="1044000"/>
                <a:ext cx="1728000" cy="707886"/>
              </a:xfrm>
              <a:prstGeom prst="rect">
                <a:avLst/>
              </a:prstGeom>
              <a:noFill/>
            </p:spPr>
            <p:txBody>
              <a:bodyPr wrap="square" rtlCol="0">
                <a:spAutoFit/>
              </a:bodyPr>
              <a:lstStyle/>
              <a:p>
                <a:pPr algn="ctr"/>
                <a:r>
                  <a:rPr lang="en-GB" sz="2000" dirty="0"/>
                  <a:t>Elon Musk</a:t>
                </a:r>
              </a:p>
              <a:p>
                <a:pPr algn="ctr"/>
                <a:r>
                  <a:rPr lang="en-GB" sz="2000" dirty="0"/>
                  <a:t>(Tesla)</a:t>
                </a:r>
              </a:p>
            </p:txBody>
          </p:sp>
          <p:pic>
            <p:nvPicPr>
              <p:cNvPr id="29" name="Picture 6">
                <a:extLst>
                  <a:ext uri="{FF2B5EF4-FFF2-40B4-BE49-F238E27FC236}">
                    <a16:creationId xmlns:a16="http://schemas.microsoft.com/office/drawing/2014/main" xmlns="" id="{DEC34335-9263-4BFA-BDD4-D8F051B3E1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2" b="13094"/>
              <a:stretch/>
            </p:blipFill>
            <p:spPr bwMode="auto">
              <a:xfrm>
                <a:off x="4176000" y="1738165"/>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uppieren 7">
              <a:extLst>
                <a:ext uri="{FF2B5EF4-FFF2-40B4-BE49-F238E27FC236}">
                  <a16:creationId xmlns:a16="http://schemas.microsoft.com/office/drawing/2014/main" xmlns="" id="{2C2A19C2-6F5A-44B5-B687-57A01CAB3BB5}"/>
                </a:ext>
              </a:extLst>
            </p:cNvPr>
            <p:cNvGrpSpPr/>
            <p:nvPr/>
          </p:nvGrpSpPr>
          <p:grpSpPr>
            <a:xfrm>
              <a:off x="6570251" y="1476000"/>
              <a:ext cx="2871192" cy="2785014"/>
              <a:chOff x="7290251" y="1044000"/>
              <a:chExt cx="2871192" cy="2785014"/>
            </a:xfrm>
          </p:grpSpPr>
          <p:sp>
            <p:nvSpPr>
              <p:cNvPr id="26" name="CasellaDiTesto 12">
                <a:extLst>
                  <a:ext uri="{FF2B5EF4-FFF2-40B4-BE49-F238E27FC236}">
                    <a16:creationId xmlns:a16="http://schemas.microsoft.com/office/drawing/2014/main" xmlns="" id="{1085D07D-0870-481F-BBD6-669F37EF8B74}"/>
                  </a:ext>
                </a:extLst>
              </p:cNvPr>
              <p:cNvSpPr txBox="1"/>
              <p:nvPr/>
            </p:nvSpPr>
            <p:spPr>
              <a:xfrm>
                <a:off x="7290251" y="1044000"/>
                <a:ext cx="2871192" cy="1015663"/>
              </a:xfrm>
              <a:prstGeom prst="rect">
                <a:avLst/>
              </a:prstGeom>
              <a:noFill/>
            </p:spPr>
            <p:txBody>
              <a:bodyPr wrap="square" rtlCol="0">
                <a:spAutoFit/>
              </a:bodyPr>
              <a:lstStyle/>
              <a:p>
                <a:pPr algn="ctr"/>
                <a:r>
                  <a:rPr lang="en-GB" sz="2000" dirty="0"/>
                  <a:t>Warren Buffet</a:t>
                </a:r>
              </a:p>
              <a:p>
                <a:pPr algn="ctr"/>
                <a:r>
                  <a:rPr lang="en-GB" sz="2000" dirty="0"/>
                  <a:t>(Berkshire Hathaway)</a:t>
                </a:r>
              </a:p>
            </p:txBody>
          </p:sp>
          <p:pic>
            <p:nvPicPr>
              <p:cNvPr id="27" name="Picture 8">
                <a:extLst>
                  <a:ext uri="{FF2B5EF4-FFF2-40B4-BE49-F238E27FC236}">
                    <a16:creationId xmlns:a16="http://schemas.microsoft.com/office/drawing/2014/main" xmlns="" id="{7AC55956-01E1-4502-B742-41338E163C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 r="1111"/>
              <a:stretch/>
            </p:blipFill>
            <p:spPr bwMode="auto">
              <a:xfrm>
                <a:off x="7848000" y="1669014"/>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9" name="Gruppieren 15">
              <a:extLst>
                <a:ext uri="{FF2B5EF4-FFF2-40B4-BE49-F238E27FC236}">
                  <a16:creationId xmlns:a16="http://schemas.microsoft.com/office/drawing/2014/main" xmlns="" id="{0EEE88A4-DD44-4F24-8CE3-CA25447C4C49}"/>
                </a:ext>
              </a:extLst>
            </p:cNvPr>
            <p:cNvGrpSpPr/>
            <p:nvPr/>
          </p:nvGrpSpPr>
          <p:grpSpPr>
            <a:xfrm>
              <a:off x="1944000" y="3564000"/>
              <a:ext cx="1728000" cy="2759886"/>
              <a:chOff x="504000" y="3852000"/>
              <a:chExt cx="1728000" cy="2759886"/>
            </a:xfrm>
          </p:grpSpPr>
          <p:sp>
            <p:nvSpPr>
              <p:cNvPr id="24" name="CasellaDiTesto 12">
                <a:extLst>
                  <a:ext uri="{FF2B5EF4-FFF2-40B4-BE49-F238E27FC236}">
                    <a16:creationId xmlns:a16="http://schemas.microsoft.com/office/drawing/2014/main" xmlns="" id="{BE349F1E-5016-406D-8863-658D3CDBC406}"/>
                  </a:ext>
                </a:extLst>
              </p:cNvPr>
              <p:cNvSpPr txBox="1"/>
              <p:nvPr/>
            </p:nvSpPr>
            <p:spPr>
              <a:xfrm>
                <a:off x="504000" y="5904000"/>
                <a:ext cx="1728000" cy="707886"/>
              </a:xfrm>
              <a:prstGeom prst="rect">
                <a:avLst/>
              </a:prstGeom>
              <a:noFill/>
            </p:spPr>
            <p:txBody>
              <a:bodyPr wrap="square" rtlCol="0">
                <a:spAutoFit/>
              </a:bodyPr>
              <a:lstStyle/>
              <a:p>
                <a:pPr algn="ctr"/>
                <a:r>
                  <a:rPr lang="en-GB" sz="2000" dirty="0"/>
                  <a:t>Bill Gates</a:t>
                </a:r>
              </a:p>
              <a:p>
                <a:pPr algn="ctr"/>
                <a:r>
                  <a:rPr lang="en-GB" sz="2000" dirty="0"/>
                  <a:t>(Microsoft)</a:t>
                </a:r>
              </a:p>
            </p:txBody>
          </p:sp>
          <p:pic>
            <p:nvPicPr>
              <p:cNvPr id="25" name="Picture 10" descr="Head and shoulders photo of Bill Gates">
                <a:extLst>
                  <a:ext uri="{FF2B5EF4-FFF2-40B4-BE49-F238E27FC236}">
                    <a16:creationId xmlns:a16="http://schemas.microsoft.com/office/drawing/2014/main" xmlns="" id="{6B370193-C0D2-4675-9F9F-ACC532E86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uppieren 18">
              <a:extLst>
                <a:ext uri="{FF2B5EF4-FFF2-40B4-BE49-F238E27FC236}">
                  <a16:creationId xmlns:a16="http://schemas.microsoft.com/office/drawing/2014/main" xmlns="" id="{83AD7990-1342-433D-B4D4-335BA26129BE}"/>
                </a:ext>
              </a:extLst>
            </p:cNvPr>
            <p:cNvGrpSpPr/>
            <p:nvPr/>
          </p:nvGrpSpPr>
          <p:grpSpPr>
            <a:xfrm>
              <a:off x="5399995" y="3564000"/>
              <a:ext cx="2271240" cy="2908500"/>
              <a:chOff x="4103995" y="3852000"/>
              <a:chExt cx="2271240" cy="2908500"/>
            </a:xfrm>
          </p:grpSpPr>
          <p:sp>
            <p:nvSpPr>
              <p:cNvPr id="22" name="CasellaDiTesto 12">
                <a:extLst>
                  <a:ext uri="{FF2B5EF4-FFF2-40B4-BE49-F238E27FC236}">
                    <a16:creationId xmlns:a16="http://schemas.microsoft.com/office/drawing/2014/main" xmlns="" id="{C4BE87F6-742F-45D5-BB97-95AA9BC2FE75}"/>
                  </a:ext>
                </a:extLst>
              </p:cNvPr>
              <p:cNvSpPr txBox="1"/>
              <p:nvPr/>
            </p:nvSpPr>
            <p:spPr>
              <a:xfrm>
                <a:off x="4103995" y="5903999"/>
                <a:ext cx="2271240" cy="856501"/>
              </a:xfrm>
              <a:prstGeom prst="rect">
                <a:avLst/>
              </a:prstGeom>
              <a:noFill/>
            </p:spPr>
            <p:txBody>
              <a:bodyPr wrap="square" rtlCol="0">
                <a:spAutoFit/>
              </a:bodyPr>
              <a:lstStyle/>
              <a:p>
                <a:pPr algn="ctr"/>
                <a:r>
                  <a:rPr lang="en-GB" sz="2000" dirty="0"/>
                  <a:t>Richard Branson</a:t>
                </a:r>
              </a:p>
              <a:p>
                <a:pPr algn="ctr"/>
                <a:r>
                  <a:rPr lang="en-GB" sz="2000" dirty="0"/>
                  <a:t>(Virgin)</a:t>
                </a:r>
              </a:p>
            </p:txBody>
          </p:sp>
          <p:pic>
            <p:nvPicPr>
              <p:cNvPr id="23" name="Picture 12">
                <a:extLst>
                  <a:ext uri="{FF2B5EF4-FFF2-40B4-BE49-F238E27FC236}">
                    <a16:creationId xmlns:a16="http://schemas.microsoft.com/office/drawing/2014/main" xmlns="" id="{6313BCC3-5591-4D01-8139-9AB96EEBB2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54" b="13177"/>
              <a:stretch/>
            </p:blipFill>
            <p:spPr bwMode="auto">
              <a:xfrm>
                <a:off x="417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CasellaDiTesto 12">
              <a:extLst>
                <a:ext uri="{FF2B5EF4-FFF2-40B4-BE49-F238E27FC236}">
                  <a16:creationId xmlns:a16="http://schemas.microsoft.com/office/drawing/2014/main" xmlns="" id="{F874DCFC-5427-49E2-AEED-1565CCD119E2}"/>
                </a:ext>
              </a:extLst>
            </p:cNvPr>
            <p:cNvSpPr txBox="1"/>
            <p:nvPr/>
          </p:nvSpPr>
          <p:spPr>
            <a:xfrm>
              <a:off x="10584000" y="1476000"/>
              <a:ext cx="1512000" cy="707886"/>
            </a:xfrm>
            <a:prstGeom prst="rect">
              <a:avLst/>
            </a:prstGeom>
            <a:noFill/>
          </p:spPr>
          <p:txBody>
            <a:bodyPr wrap="square" rtlCol="0">
              <a:spAutoFit/>
            </a:bodyPr>
            <a:lstStyle/>
            <a:p>
              <a:pPr algn="ctr"/>
              <a:r>
                <a:rPr lang="en-GB" sz="2000" dirty="0"/>
                <a:t>Ihr lokaler</a:t>
              </a:r>
            </a:p>
            <a:p>
              <a:pPr algn="ctr"/>
              <a:r>
                <a:rPr lang="en-GB" sz="2000" dirty="0"/>
                <a:t>"Held"</a:t>
              </a:r>
            </a:p>
          </p:txBody>
        </p:sp>
      </p:grpSp>
      <p:pic>
        <p:nvPicPr>
          <p:cNvPr id="34" name="Grafik 23">
            <a:extLst>
              <a:ext uri="{FF2B5EF4-FFF2-40B4-BE49-F238E27FC236}">
                <a16:creationId xmlns:a16="http://schemas.microsoft.com/office/drawing/2014/main" xmlns="" id="{CC447ACC-15CB-4021-BBCC-A8AD0DB0DE17}"/>
              </a:ext>
            </a:extLst>
          </p:cNvPr>
          <p:cNvPicPr>
            <a:picLocks noChangeAspect="1"/>
          </p:cNvPicPr>
          <p:nvPr/>
        </p:nvPicPr>
        <p:blipFill>
          <a:blip r:embed="rId9"/>
          <a:stretch>
            <a:fillRect/>
          </a:stretch>
        </p:blipFill>
        <p:spPr>
          <a:xfrm>
            <a:off x="9822893" y="2524028"/>
            <a:ext cx="1421859" cy="1772317"/>
          </a:xfrm>
          <a:prstGeom prst="rect">
            <a:avLst/>
          </a:prstGeom>
          <a:ln>
            <a:noFill/>
          </a:ln>
          <a:effectLst>
            <a:softEdge rad="112500"/>
          </a:effectLst>
        </p:spPr>
      </p:pic>
      <p:sp>
        <p:nvSpPr>
          <p:cNvPr id="35" name="CasellaDiTesto 34">
            <a:extLst>
              <a:ext uri="{FF2B5EF4-FFF2-40B4-BE49-F238E27FC236}">
                <a16:creationId xmlns:a16="http://schemas.microsoft.com/office/drawing/2014/main" xmlns="" id="{3CE668DE-46B3-4459-A4BC-A6F5D4712A6F}"/>
              </a:ext>
            </a:extLst>
          </p:cNvPr>
          <p:cNvSpPr txBox="1"/>
          <p:nvPr/>
        </p:nvSpPr>
        <p:spPr>
          <a:xfrm>
            <a:off x="425262" y="5893400"/>
            <a:ext cx="2991825" cy="261610"/>
          </a:xfrm>
          <a:prstGeom prst="rect">
            <a:avLst/>
          </a:prstGeom>
          <a:noFill/>
        </p:spPr>
        <p:txBody>
          <a:bodyPr wrap="square" rtlCol="0">
            <a:spAutoFit/>
          </a:bodyPr>
          <a:lstStyle/>
          <a:p>
            <a:r>
              <a:rPr lang="en-GB" sz="1100" dirty="0"/>
              <a:t>Bilder von </a:t>
            </a:r>
            <a:r>
              <a:rPr lang="en-GB" sz="1100" dirty="0">
                <a:latin typeface="Arial" panose="020B0604020202020204" pitchFamily="34" charset="0"/>
                <a:cs typeface="Arial" panose="020B0604020202020204" pitchFamily="34" charset="0"/>
              </a:rPr>
              <a:t>© www.Wikipedia.de </a:t>
            </a:r>
            <a:endParaRPr lang="en-GB" sz="1100" dirty="0"/>
          </a:p>
        </p:txBody>
      </p:sp>
      <p:sp>
        <p:nvSpPr>
          <p:cNvPr id="3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1380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13063" y="6295784"/>
            <a:ext cx="1755570" cy="398758"/>
          </a:xfrm>
          <a:prstGeom prst="rect">
            <a:avLst/>
          </a:prstGeom>
        </p:spPr>
      </p:pic>
      <p:sp>
        <p:nvSpPr>
          <p:cNvPr id="38" name="CasellaDiTesto 17"/>
          <p:cNvSpPr txBox="1"/>
          <p:nvPr/>
        </p:nvSpPr>
        <p:spPr>
          <a:xfrm>
            <a:off x="7268110" y="614269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25326" y="6308846"/>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Online-Kommunikation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F3D535C4-637F-412A-A8D2-2A7BFFA12F74}"/>
              </a:ext>
            </a:extLst>
          </p:cNvPr>
          <p:cNvSpPr txBox="1"/>
          <p:nvPr/>
        </p:nvSpPr>
        <p:spPr>
          <a:xfrm>
            <a:off x="387531" y="1460139"/>
            <a:ext cx="11416938" cy="707886"/>
          </a:xfrm>
          <a:prstGeom prst="rect">
            <a:avLst/>
          </a:prstGeom>
          <a:solidFill>
            <a:srgbClr val="E08041"/>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2000" b="1" dirty="0"/>
              <a:t>Bei der Online-Kommunikation müssen Sie sehr </a:t>
            </a:r>
            <a:r>
              <a:rPr lang="en-GB" sz="2000" b="1" dirty="0" err="1"/>
              <a:t>genau</a:t>
            </a:r>
            <a:r>
              <a:rPr lang="en-GB" sz="2000" b="1" dirty="0"/>
              <a:t> </a:t>
            </a:r>
            <a:r>
              <a:rPr lang="en-GB" sz="2000" b="1" dirty="0" err="1"/>
              <a:t>kennen</a:t>
            </a:r>
            <a:r>
              <a:rPr lang="en-GB" sz="2000" b="1" dirty="0"/>
              <a:t>:</a:t>
            </a:r>
          </a:p>
        </p:txBody>
      </p:sp>
      <p:sp>
        <p:nvSpPr>
          <p:cNvPr id="9" name="CasellaDiTesto 12">
            <a:extLst>
              <a:ext uri="{FF2B5EF4-FFF2-40B4-BE49-F238E27FC236}">
                <a16:creationId xmlns:a16="http://schemas.microsoft.com/office/drawing/2014/main" xmlns="" id="{83613221-B89B-4F82-BF4D-A5139A2923C0}"/>
              </a:ext>
            </a:extLst>
          </p:cNvPr>
          <p:cNvSpPr txBox="1"/>
          <p:nvPr/>
        </p:nvSpPr>
        <p:spPr>
          <a:xfrm>
            <a:off x="174000" y="5758364"/>
            <a:ext cx="11844000" cy="252000"/>
          </a:xfrm>
          <a:prstGeom prst="rect">
            <a:avLst/>
          </a:prstGeom>
          <a:noFill/>
        </p:spPr>
        <p:txBody>
          <a:bodyPr wrap="square" rtlCol="0">
            <a:noAutofit/>
          </a:bodyPr>
          <a:lstStyle/>
          <a:p>
            <a:r>
              <a:rPr lang="en-GB" sz="1100" dirty="0"/>
              <a:t>Quelle: </a:t>
            </a:r>
            <a:r>
              <a:rPr lang="en-GB" sz="1100" dirty="0">
                <a:hlinkClick r:id="rId3"/>
              </a:rPr>
              <a:t>https:</a:t>
            </a:r>
            <a:r>
              <a:rPr lang="en-GB" sz="1100" dirty="0"/>
              <a:t>//www.kompetenzzentrum-kommunikation.de/artikel/was-macht-gute-onlinekommunikation-aus-2707/; https://interne-kommunikation.net/interne-kommunikation-2019-das-sind-die-top-5-trends/; https://www.ik-up-de/blog/interne-kommunikation-diese-trends-solltest-du-kennen</a:t>
            </a:r>
          </a:p>
          <a:p>
            <a:endParaRPr lang="en-GB" sz="1100" dirty="0"/>
          </a:p>
        </p:txBody>
      </p:sp>
      <p:sp>
        <p:nvSpPr>
          <p:cNvPr id="16" name="CasellaDiTesto 12">
            <a:extLst>
              <a:ext uri="{FF2B5EF4-FFF2-40B4-BE49-F238E27FC236}">
                <a16:creationId xmlns:a16="http://schemas.microsoft.com/office/drawing/2014/main" xmlns="" id="{52A01004-CD4B-442E-91F3-D6185F839814}"/>
              </a:ext>
            </a:extLst>
          </p:cNvPr>
          <p:cNvSpPr txBox="1"/>
          <p:nvPr/>
        </p:nvSpPr>
        <p:spPr>
          <a:xfrm>
            <a:off x="1080000" y="2988000"/>
            <a:ext cx="2268000" cy="108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Die </a:t>
            </a:r>
            <a:r>
              <a:rPr lang="en-GB" sz="2000" dirty="0" err="1"/>
              <a:t>Erwartungs-haltung</a:t>
            </a:r>
            <a:r>
              <a:rPr lang="en-GB" sz="2000" dirty="0"/>
              <a:t> des Partners</a:t>
            </a:r>
          </a:p>
        </p:txBody>
      </p:sp>
      <p:sp>
        <p:nvSpPr>
          <p:cNvPr id="17" name="CasellaDiTesto 12">
            <a:extLst>
              <a:ext uri="{FF2B5EF4-FFF2-40B4-BE49-F238E27FC236}">
                <a16:creationId xmlns:a16="http://schemas.microsoft.com/office/drawing/2014/main" xmlns="" id="{4DF9E04B-8517-4566-94EC-BAF5E4C60700}"/>
              </a:ext>
            </a:extLst>
          </p:cNvPr>
          <p:cNvSpPr txBox="1"/>
          <p:nvPr/>
        </p:nvSpPr>
        <p:spPr>
          <a:xfrm>
            <a:off x="4968000" y="2988000"/>
            <a:ext cx="2268000" cy="108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Die </a:t>
            </a:r>
            <a:r>
              <a:rPr lang="en-GB" sz="2000" dirty="0" err="1"/>
              <a:t>Bedürfnisse</a:t>
            </a:r>
            <a:r>
              <a:rPr lang="en-GB" sz="2000" dirty="0"/>
              <a:t> der Zielgruppe</a:t>
            </a:r>
          </a:p>
        </p:txBody>
      </p:sp>
      <p:sp>
        <p:nvSpPr>
          <p:cNvPr id="18" name="CasellaDiTesto 12">
            <a:extLst>
              <a:ext uri="{FF2B5EF4-FFF2-40B4-BE49-F238E27FC236}">
                <a16:creationId xmlns:a16="http://schemas.microsoft.com/office/drawing/2014/main" xmlns="" id="{98B29ADB-296B-4121-9B62-7F8E5AF8CD09}"/>
              </a:ext>
            </a:extLst>
          </p:cNvPr>
          <p:cNvSpPr txBox="1"/>
          <p:nvPr/>
        </p:nvSpPr>
        <p:spPr>
          <a:xfrm>
            <a:off x="8856000" y="2988000"/>
            <a:ext cx="2268000" cy="108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Weitere</a:t>
            </a:r>
            <a:r>
              <a:rPr lang="en-GB" sz="2000" dirty="0"/>
              <a:t> </a:t>
            </a:r>
            <a:r>
              <a:rPr lang="en-GB" sz="2000" dirty="0" err="1"/>
              <a:t>Besonderheiten</a:t>
            </a:r>
            <a:endParaRPr lang="en-GB" sz="2000" dirty="0"/>
          </a:p>
        </p:txBody>
      </p:sp>
      <p:sp>
        <p:nvSpPr>
          <p:cNvPr id="19" name="CasellaDiTesto 12">
            <a:extLst>
              <a:ext uri="{FF2B5EF4-FFF2-40B4-BE49-F238E27FC236}">
                <a16:creationId xmlns:a16="http://schemas.microsoft.com/office/drawing/2014/main" xmlns="" id="{A0B10A3C-2B5A-475F-8D1F-8CE054B1CE00}"/>
              </a:ext>
            </a:extLst>
          </p:cNvPr>
          <p:cNvSpPr txBox="1"/>
          <p:nvPr/>
        </p:nvSpPr>
        <p:spPr>
          <a:xfrm>
            <a:off x="387531" y="4608000"/>
            <a:ext cx="11416938" cy="707886"/>
          </a:xfrm>
          <a:prstGeom prst="rect">
            <a:avLst/>
          </a:prstGeom>
          <a:noFill/>
        </p:spPr>
        <p:txBody>
          <a:bodyPr wrap="square" rtlCol="0">
            <a:noAutofit/>
          </a:bodyPr>
          <a:lstStyle/>
          <a:p>
            <a:pPr algn="ctr"/>
            <a:r>
              <a:rPr lang="en-GB" sz="2000" b="1" i="1" dirty="0"/>
              <a:t>Das </a:t>
            </a:r>
            <a:r>
              <a:rPr lang="en-GB" sz="2000" b="1" i="1" dirty="0" err="1"/>
              <a:t>bedeutet</a:t>
            </a:r>
            <a:r>
              <a:rPr lang="en-GB" sz="2000" b="1" i="1" dirty="0"/>
              <a:t>: Sie </a:t>
            </a:r>
            <a:r>
              <a:rPr lang="en-GB" sz="2000" b="1" i="1" dirty="0" err="1"/>
              <a:t>brauchen</a:t>
            </a:r>
            <a:r>
              <a:rPr lang="en-GB" sz="2000" b="1" i="1" dirty="0"/>
              <a:t> </a:t>
            </a:r>
            <a:r>
              <a:rPr lang="en-GB" sz="2000" b="1" i="1" dirty="0" err="1"/>
              <a:t>viel</a:t>
            </a:r>
            <a:r>
              <a:rPr lang="en-GB" sz="2000" b="1" i="1" dirty="0"/>
              <a:t> </a:t>
            </a:r>
            <a:r>
              <a:rPr lang="en-GB" sz="2000" b="1" i="1" dirty="0" err="1"/>
              <a:t>Erfahrung</a:t>
            </a:r>
            <a:r>
              <a:rPr lang="en-US" sz="2000" b="1" i="1" dirty="0"/>
              <a:t>, um zu entscheiden, </a:t>
            </a:r>
            <a:r>
              <a:rPr lang="en-GB" sz="2000" b="1" i="1" dirty="0"/>
              <a:t>welcher Kommunikationskanal der richtige für die jeweilige Zielgruppe ist</a:t>
            </a:r>
          </a:p>
        </p:txBody>
      </p:sp>
      <p:cxnSp>
        <p:nvCxnSpPr>
          <p:cNvPr id="20" name="Gerade Verbindung mit Pfeil 2">
            <a:extLst>
              <a:ext uri="{FF2B5EF4-FFF2-40B4-BE49-F238E27FC236}">
                <a16:creationId xmlns:a16="http://schemas.microsoft.com/office/drawing/2014/main" xmlns="" id="{687B1B77-5F99-45DF-9121-F993C0672767}"/>
              </a:ext>
            </a:extLst>
          </p:cNvPr>
          <p:cNvCxnSpPr>
            <a:cxnSpLocks/>
            <a:stCxn id="8" idx="2"/>
            <a:endCxn id="16" idx="0"/>
          </p:cNvCxnSpPr>
          <p:nvPr/>
        </p:nvCxnSpPr>
        <p:spPr>
          <a:xfrm flipH="1">
            <a:off x="2214000" y="2168025"/>
            <a:ext cx="3882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17">
            <a:extLst>
              <a:ext uri="{FF2B5EF4-FFF2-40B4-BE49-F238E27FC236}">
                <a16:creationId xmlns:a16="http://schemas.microsoft.com/office/drawing/2014/main" xmlns="" id="{AA395E3C-EF05-4AD2-8B48-AD744F805E42}"/>
              </a:ext>
            </a:extLst>
          </p:cNvPr>
          <p:cNvCxnSpPr>
            <a:cxnSpLocks/>
            <a:stCxn id="8" idx="2"/>
            <a:endCxn id="17" idx="0"/>
          </p:cNvCxnSpPr>
          <p:nvPr/>
        </p:nvCxnSpPr>
        <p:spPr>
          <a:xfrm>
            <a:off x="6096000" y="2168025"/>
            <a:ext cx="6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19">
            <a:extLst>
              <a:ext uri="{FF2B5EF4-FFF2-40B4-BE49-F238E27FC236}">
                <a16:creationId xmlns:a16="http://schemas.microsoft.com/office/drawing/2014/main" xmlns="" id="{CACA7781-C049-4C15-9E2B-5977B48DEF3F}"/>
              </a:ext>
            </a:extLst>
          </p:cNvPr>
          <p:cNvCxnSpPr>
            <a:cxnSpLocks/>
            <a:stCxn id="8" idx="2"/>
            <a:endCxn id="18" idx="0"/>
          </p:cNvCxnSpPr>
          <p:nvPr/>
        </p:nvCxnSpPr>
        <p:spPr>
          <a:xfrm>
            <a:off x="6096000" y="2168025"/>
            <a:ext cx="3894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1383"/>
            <a:ext cx="1755570" cy="398758"/>
          </a:xfrm>
          <a:prstGeom prst="rect">
            <a:avLst/>
          </a:prstGeom>
        </p:spPr>
      </p:pic>
      <p:sp>
        <p:nvSpPr>
          <p:cNvPr id="25"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47021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01140"/>
            <a:ext cx="9314087" cy="661720"/>
          </a:xfrm>
          <a:prstGeom prst="rect">
            <a:avLst/>
          </a:prstGeom>
          <a:noFill/>
        </p:spPr>
        <p:txBody>
          <a:bodyPr wrap="square" rtlCol="0" anchor="ctr">
            <a:spAutoFit/>
          </a:bodyPr>
          <a:lstStyle/>
          <a:p>
            <a:r>
              <a:rPr lang="en-US" sz="3700" b="1" dirty="0"/>
              <a:t>Online &amp; “Face-to-Face (F2F)” Kommunikation </a:t>
            </a:r>
            <a:endParaRPr lang="en-GB" sz="37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1077218"/>
          </a:xfrm>
          <a:prstGeom prst="rect">
            <a:avLst/>
          </a:prstGeom>
          <a:noFill/>
        </p:spPr>
        <p:txBody>
          <a:bodyPr wrap="square" rtlCol="0">
            <a:spAutoFit/>
          </a:bodyPr>
          <a:lstStyle/>
          <a:p>
            <a:pPr algn="just"/>
            <a:r>
              <a:rPr lang="x-none" sz="3200" dirty="0"/>
              <a:t>Je nachdem, welche Art der Kommunikation Sie wählen, wird die andere Partei unterschiedlich auf Ihre Nachricht reagieren.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FFD7546-1A75-49C2-AFDF-7C992B952E78}"/>
              </a:ext>
            </a:extLst>
          </p:cNvPr>
          <p:cNvSpPr txBox="1"/>
          <p:nvPr/>
        </p:nvSpPr>
        <p:spPr>
          <a:xfrm>
            <a:off x="180531" y="5767012"/>
            <a:ext cx="11844000" cy="252000"/>
          </a:xfrm>
          <a:prstGeom prst="rect">
            <a:avLst/>
          </a:prstGeom>
          <a:noFill/>
        </p:spPr>
        <p:txBody>
          <a:bodyPr wrap="square" rtlCol="0">
            <a:noAutofit/>
          </a:bodyPr>
          <a:lstStyle/>
          <a:p>
            <a:r>
              <a:rPr lang="en-GB" sz="1100" dirty="0"/>
              <a:t>Quelle: </a:t>
            </a:r>
            <a:r>
              <a:rPr lang="en-GB" sz="1100" dirty="0">
                <a:hlinkClick r:id="rId3"/>
              </a:rPr>
              <a:t>https:</a:t>
            </a:r>
            <a:r>
              <a:rPr lang="en-GB" sz="1100" dirty="0"/>
              <a:t>//www.kompetenzzentrum-kommunikation.de/artikel/was-macht-gute-onlinekommunikation-aus-2707/; https://interne-kommunikation.net/interne-kommunikation-2019-das-sind-die-5-top-trends/; </a:t>
            </a:r>
            <a:r>
              <a:rPr lang="en-GB" sz="1100" dirty="0">
                <a:hlinkClick r:id="rId4"/>
              </a:rPr>
              <a:t>https://www.ik-up.de/blog/interne-kommunikation-diese-trends-solltest-du-kennen </a:t>
            </a:r>
            <a:endParaRPr lang="en-GB" sz="1100" dirty="0"/>
          </a:p>
          <a:p>
            <a:endParaRPr lang="en-GB" sz="1100" dirty="0"/>
          </a:p>
          <a:p>
            <a:endParaRPr lang="en-GB" sz="1100" dirty="0"/>
          </a:p>
        </p:txBody>
      </p:sp>
      <p:sp>
        <p:nvSpPr>
          <p:cNvPr id="17" name="TextBox 15">
            <a:extLst>
              <a:ext uri="{FF2B5EF4-FFF2-40B4-BE49-F238E27FC236}">
                <a16:creationId xmlns:a16="http://schemas.microsoft.com/office/drawing/2014/main" xmlns="" id="{E9B4ABFB-1FF2-4E34-8F63-1C53D801B05A}"/>
              </a:ext>
            </a:extLst>
          </p:cNvPr>
          <p:cNvSpPr txBox="1"/>
          <p:nvPr/>
        </p:nvSpPr>
        <p:spPr>
          <a:xfrm>
            <a:off x="359999" y="2700000"/>
            <a:ext cx="4680000" cy="707886"/>
          </a:xfrm>
          <a:prstGeom prst="rect">
            <a:avLst/>
          </a:prstGeom>
          <a:noFill/>
        </p:spPr>
        <p:txBody>
          <a:bodyPr wrap="square" rtlCol="0">
            <a:spAutoFit/>
          </a:bodyPr>
          <a:lstStyle/>
          <a:p>
            <a:r>
              <a:rPr lang="x-none" sz="2000" b="1" dirty="0"/>
              <a:t>In der </a:t>
            </a:r>
            <a:r>
              <a:rPr lang="it-IT" sz="2000" b="1" dirty="0"/>
              <a:t>Face-to-Face (F2F)</a:t>
            </a:r>
            <a:r>
              <a:rPr lang="x-none" sz="2000" b="1" dirty="0"/>
              <a:t>-Kommunikation können Sie:</a:t>
            </a:r>
          </a:p>
        </p:txBody>
      </p:sp>
      <p:sp>
        <p:nvSpPr>
          <p:cNvPr id="18" name="TextBox 22">
            <a:extLst>
              <a:ext uri="{FF2B5EF4-FFF2-40B4-BE49-F238E27FC236}">
                <a16:creationId xmlns:a16="http://schemas.microsoft.com/office/drawing/2014/main" xmlns="" id="{3E89AAF4-C74B-4ED8-9DC1-5589A39409DB}"/>
              </a:ext>
            </a:extLst>
          </p:cNvPr>
          <p:cNvSpPr txBox="1"/>
          <p:nvPr/>
        </p:nvSpPr>
        <p:spPr>
          <a:xfrm>
            <a:off x="540000" y="3456000"/>
            <a:ext cx="3960000" cy="432000"/>
          </a:xfrm>
          <a:prstGeom prst="rect">
            <a:avLst/>
          </a:prstGeom>
          <a:noFill/>
          <a:ln w="25400">
            <a:solidFill>
              <a:srgbClr val="002060"/>
            </a:solidFill>
          </a:ln>
        </p:spPr>
        <p:txBody>
          <a:bodyPr wrap="square" rtlCol="0">
            <a:noAutofit/>
          </a:bodyPr>
          <a:lstStyle/>
          <a:p>
            <a:r>
              <a:rPr lang="de-DE" sz="2000" dirty="0"/>
              <a:t>Die </a:t>
            </a:r>
            <a:r>
              <a:rPr lang="x-none" sz="2000" dirty="0"/>
              <a:t>Körpersprache lesen</a:t>
            </a:r>
          </a:p>
        </p:txBody>
      </p:sp>
      <p:sp>
        <p:nvSpPr>
          <p:cNvPr id="19" name="TextBox 23">
            <a:extLst>
              <a:ext uri="{FF2B5EF4-FFF2-40B4-BE49-F238E27FC236}">
                <a16:creationId xmlns:a16="http://schemas.microsoft.com/office/drawing/2014/main" xmlns="" id="{C5813C04-25CE-4E4D-843C-72EE46F4DBDD}"/>
              </a:ext>
            </a:extLst>
          </p:cNvPr>
          <p:cNvSpPr txBox="1"/>
          <p:nvPr/>
        </p:nvSpPr>
        <p:spPr>
          <a:xfrm>
            <a:off x="540000" y="3960000"/>
            <a:ext cx="3960000" cy="432000"/>
          </a:xfrm>
          <a:prstGeom prst="rect">
            <a:avLst/>
          </a:prstGeom>
          <a:noFill/>
          <a:ln w="25400">
            <a:solidFill>
              <a:srgbClr val="002060"/>
            </a:solidFill>
          </a:ln>
        </p:spPr>
        <p:txBody>
          <a:bodyPr wrap="square" rtlCol="0">
            <a:noAutofit/>
          </a:bodyPr>
          <a:lstStyle/>
          <a:p>
            <a:r>
              <a:rPr lang="x-none" sz="2000" dirty="0"/>
              <a:t>Missverständnisse</a:t>
            </a:r>
            <a:r>
              <a:rPr lang="de-DE" sz="2000" dirty="0"/>
              <a:t> vermeiden</a:t>
            </a:r>
            <a:endParaRPr lang="x-none" sz="2000" dirty="0"/>
          </a:p>
        </p:txBody>
      </p:sp>
      <p:sp>
        <p:nvSpPr>
          <p:cNvPr id="20" name="TextBox 24">
            <a:extLst>
              <a:ext uri="{FF2B5EF4-FFF2-40B4-BE49-F238E27FC236}">
                <a16:creationId xmlns:a16="http://schemas.microsoft.com/office/drawing/2014/main" xmlns="" id="{D1B5D493-8E5B-41D2-968E-C3204B940ACF}"/>
              </a:ext>
            </a:extLst>
          </p:cNvPr>
          <p:cNvSpPr txBox="1"/>
          <p:nvPr/>
        </p:nvSpPr>
        <p:spPr>
          <a:xfrm>
            <a:off x="540000" y="4464000"/>
            <a:ext cx="3960000" cy="432000"/>
          </a:xfrm>
          <a:prstGeom prst="rect">
            <a:avLst/>
          </a:prstGeom>
          <a:noFill/>
          <a:ln w="25400">
            <a:solidFill>
              <a:srgbClr val="002060"/>
            </a:solidFill>
          </a:ln>
        </p:spPr>
        <p:txBody>
          <a:bodyPr wrap="square" rtlCol="0">
            <a:noAutofit/>
          </a:bodyPr>
          <a:lstStyle/>
          <a:p>
            <a:r>
              <a:rPr lang="x-none" dirty="0"/>
              <a:t>Ehrliches Feedback einholen</a:t>
            </a:r>
          </a:p>
        </p:txBody>
      </p:sp>
      <p:sp>
        <p:nvSpPr>
          <p:cNvPr id="21" name="Rectangle 25">
            <a:extLst>
              <a:ext uri="{FF2B5EF4-FFF2-40B4-BE49-F238E27FC236}">
                <a16:creationId xmlns:a16="http://schemas.microsoft.com/office/drawing/2014/main" xmlns="" id="{88757362-794B-4C11-8578-39769F195DC4}"/>
              </a:ext>
            </a:extLst>
          </p:cNvPr>
          <p:cNvSpPr/>
          <p:nvPr/>
        </p:nvSpPr>
        <p:spPr>
          <a:xfrm>
            <a:off x="6660000" y="2700000"/>
            <a:ext cx="4680000" cy="400110"/>
          </a:xfrm>
          <a:prstGeom prst="rect">
            <a:avLst/>
          </a:prstGeom>
        </p:spPr>
        <p:txBody>
          <a:bodyPr wrap="none">
            <a:spAutoFit/>
          </a:bodyPr>
          <a:lstStyle/>
          <a:p>
            <a:r>
              <a:rPr lang="x-none" sz="2000" b="1" dirty="0"/>
              <a:t>In der Online-Kommunikation können Sie:</a:t>
            </a:r>
          </a:p>
        </p:txBody>
      </p:sp>
      <p:sp>
        <p:nvSpPr>
          <p:cNvPr id="22" name="TextBox 26">
            <a:extLst>
              <a:ext uri="{FF2B5EF4-FFF2-40B4-BE49-F238E27FC236}">
                <a16:creationId xmlns:a16="http://schemas.microsoft.com/office/drawing/2014/main" xmlns="" id="{121C30B8-9A7C-4EC1-90E4-5F58608362C7}"/>
              </a:ext>
            </a:extLst>
          </p:cNvPr>
          <p:cNvSpPr txBox="1"/>
          <p:nvPr/>
        </p:nvSpPr>
        <p:spPr>
          <a:xfrm>
            <a:off x="7020000" y="3456000"/>
            <a:ext cx="3960000" cy="720000"/>
          </a:xfrm>
          <a:prstGeom prst="rect">
            <a:avLst/>
          </a:prstGeom>
          <a:noFill/>
          <a:ln w="25400">
            <a:solidFill>
              <a:srgbClr val="002060"/>
            </a:solidFill>
          </a:ln>
        </p:spPr>
        <p:txBody>
          <a:bodyPr wrap="square" rtlCol="0">
            <a:spAutoFit/>
          </a:bodyPr>
          <a:lstStyle/>
          <a:p>
            <a:r>
              <a:rPr lang="de-DE" sz="2000" dirty="0"/>
              <a:t>D</a:t>
            </a:r>
            <a:r>
              <a:rPr lang="x-none" sz="2000" dirty="0"/>
              <a:t>ie Perspektiven Ihrer Kunden kennen</a:t>
            </a:r>
            <a:r>
              <a:rPr lang="de-DE" sz="2000" dirty="0"/>
              <a:t>lernen</a:t>
            </a:r>
            <a:endParaRPr lang="x-none" sz="2000" dirty="0"/>
          </a:p>
        </p:txBody>
      </p:sp>
      <p:sp>
        <p:nvSpPr>
          <p:cNvPr id="23" name="TextBox 27">
            <a:extLst>
              <a:ext uri="{FF2B5EF4-FFF2-40B4-BE49-F238E27FC236}">
                <a16:creationId xmlns:a16="http://schemas.microsoft.com/office/drawing/2014/main" xmlns="" id="{16D59F9B-DF07-4B8D-8568-A6EA079F129B}"/>
              </a:ext>
            </a:extLst>
          </p:cNvPr>
          <p:cNvSpPr txBox="1"/>
          <p:nvPr/>
        </p:nvSpPr>
        <p:spPr>
          <a:xfrm>
            <a:off x="7020000" y="4248000"/>
            <a:ext cx="3960000" cy="720000"/>
          </a:xfrm>
          <a:prstGeom prst="rect">
            <a:avLst/>
          </a:prstGeom>
          <a:noFill/>
          <a:ln w="25400">
            <a:solidFill>
              <a:srgbClr val="002060"/>
            </a:solidFill>
          </a:ln>
        </p:spPr>
        <p:txBody>
          <a:bodyPr wrap="square" rtlCol="0">
            <a:spAutoFit/>
          </a:bodyPr>
          <a:lstStyle/>
          <a:p>
            <a:r>
              <a:rPr lang="en-GB" sz="2000" dirty="0"/>
              <a:t>Flexibel, schnell und bequem interagieren </a:t>
            </a:r>
            <a:endParaRPr lang="x-none" sz="2000" dirty="0"/>
          </a:p>
        </p:txBody>
      </p:sp>
      <p:sp>
        <p:nvSpPr>
          <p:cNvPr id="2" name="CasellaDiTesto 1">
            <a:extLst>
              <a:ext uri="{FF2B5EF4-FFF2-40B4-BE49-F238E27FC236}">
                <a16:creationId xmlns:a16="http://schemas.microsoft.com/office/drawing/2014/main" xmlns="" id="{3C95763C-2D35-41E5-80F0-95633CF9096B}"/>
              </a:ext>
            </a:extLst>
          </p:cNvPr>
          <p:cNvSpPr txBox="1"/>
          <p:nvPr/>
        </p:nvSpPr>
        <p:spPr>
          <a:xfrm>
            <a:off x="359999" y="5076000"/>
            <a:ext cx="11520000" cy="707886"/>
          </a:xfrm>
          <a:prstGeom prst="rect">
            <a:avLst/>
          </a:prstGeom>
          <a:noFill/>
        </p:spPr>
        <p:txBody>
          <a:bodyPr wrap="square" rtlCol="0">
            <a:spAutoFit/>
          </a:bodyPr>
          <a:lstStyle/>
          <a:p>
            <a:pPr algn="ctr"/>
            <a:r>
              <a:rPr lang="en-GB" sz="2000" b="1" dirty="0"/>
              <a:t>Mittel der Online-Kommunikation</a:t>
            </a:r>
            <a:r>
              <a:rPr lang="en-GB" sz="2000" dirty="0"/>
              <a:t>: </a:t>
            </a:r>
          </a:p>
          <a:p>
            <a:pPr algn="ctr"/>
            <a:r>
              <a:rPr lang="en-GB" sz="2000" dirty="0"/>
              <a:t>E-Mails, Online-Formulare, Foren, Social-Networking-Plattformen, Blogs, Instant Messaging</a:t>
            </a:r>
          </a:p>
        </p:txBody>
      </p:sp>
      <p:sp>
        <p:nvSpPr>
          <p:cNvPr id="24"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1383"/>
            <a:ext cx="1755570" cy="398758"/>
          </a:xfrm>
          <a:prstGeom prst="rect">
            <a:avLst/>
          </a:prstGeom>
        </p:spPr>
      </p:pic>
      <p:sp>
        <p:nvSpPr>
          <p:cNvPr id="26"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7" name="Immagin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49355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648000" cy="864000"/>
          </a:xfrm>
          <a:prstGeom prst="rect">
            <a:avLst/>
          </a:prstGeom>
          <a:noFill/>
        </p:spPr>
        <p:txBody>
          <a:bodyPr wrap="square" rtlCol="0" anchor="ctr">
            <a:noAutofit/>
          </a:bodyPr>
          <a:lstStyle/>
          <a:p>
            <a:r>
              <a:rPr lang="en-GB" sz="3700" b="1" dirty="0"/>
              <a:t>Welches Form der </a:t>
            </a:r>
            <a:r>
              <a:rPr lang="en-GB" sz="3700" b="1" dirty="0" err="1"/>
              <a:t>Kommunikation</a:t>
            </a:r>
            <a:r>
              <a:rPr lang="en-GB" sz="3700" b="1" dirty="0"/>
              <a:t> </a:t>
            </a:r>
            <a:r>
              <a:rPr lang="en-GB" sz="3700" b="1" dirty="0" err="1"/>
              <a:t>soll</a:t>
            </a:r>
            <a:r>
              <a:rPr lang="en-GB" sz="3700" b="1" dirty="0"/>
              <a:t> “man” wählen?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584775"/>
          </a:xfrm>
          <a:prstGeom prst="rect">
            <a:avLst/>
          </a:prstGeom>
          <a:noFill/>
        </p:spPr>
        <p:txBody>
          <a:bodyPr wrap="square" rtlCol="0">
            <a:spAutoFit/>
          </a:bodyPr>
          <a:lstStyle/>
          <a:p>
            <a:pPr algn="just"/>
            <a:r>
              <a:rPr lang="en-GB" sz="3200" dirty="0"/>
              <a:t>Soll ich Online- oder Offline-Kommunikation wählen?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570F486-C15E-440D-9E87-3EFF145C3B6B}"/>
              </a:ext>
            </a:extLst>
          </p:cNvPr>
          <p:cNvGraphicFramePr>
            <a:graphicFrameLocks noGrp="1"/>
          </p:cNvGraphicFramePr>
          <p:nvPr>
            <p:extLst>
              <p:ext uri="{D42A27DB-BD31-4B8C-83A1-F6EECF244321}">
                <p14:modId xmlns:p14="http://schemas.microsoft.com/office/powerpoint/2010/main" val="3864638836"/>
              </p:ext>
            </p:extLst>
          </p:nvPr>
        </p:nvGraphicFramePr>
        <p:xfrm>
          <a:off x="576000" y="2268000"/>
          <a:ext cx="4212000" cy="2592000"/>
        </p:xfrm>
        <a:graphic>
          <a:graphicData uri="http://schemas.openxmlformats.org/drawingml/2006/table">
            <a:tbl>
              <a:tblPr firstRow="1" bandRow="1">
                <a:tableStyleId>{5C22544A-7EE6-4342-B048-85BDC9FD1C3A}</a:tableStyleId>
              </a:tblPr>
              <a:tblGrid>
                <a:gridCol w="4212000">
                  <a:extLst>
                    <a:ext uri="{9D8B030D-6E8A-4147-A177-3AD203B41FA5}">
                      <a16:colId xmlns:a16="http://schemas.microsoft.com/office/drawing/2014/main" xmlns="" val="1327447922"/>
                    </a:ext>
                  </a:extLst>
                </a:gridCol>
              </a:tblGrid>
              <a:tr h="504000">
                <a:tc>
                  <a:txBody>
                    <a:bodyPr/>
                    <a:lstStyle/>
                    <a:p>
                      <a:r>
                        <a:rPr lang="en-GB" sz="2000" noProof="0" dirty="0">
                          <a:solidFill>
                            <a:schemeClr val="tx1"/>
                          </a:solidFill>
                        </a:rPr>
                        <a:t>Online, wenn Sie....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5040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x-none" sz="2000" dirty="0">
                          <a:solidFill>
                            <a:schemeClr val="tx1"/>
                          </a:solidFill>
                        </a:rPr>
                        <a:t>Flexibilität</a:t>
                      </a:r>
                      <a:r>
                        <a:rPr lang="de-DE" sz="2000" dirty="0">
                          <a:solidFill>
                            <a:schemeClr val="tx1"/>
                          </a:solidFill>
                        </a:rPr>
                        <a:t> wünschen</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7920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2000" dirty="0">
                          <a:solidFill>
                            <a:schemeClr val="tx1"/>
                          </a:solidFill>
                        </a:rPr>
                        <a:t>Den </a:t>
                      </a:r>
                      <a:r>
                        <a:rPr lang="x-none" sz="2000" dirty="0">
                          <a:solidFill>
                            <a:schemeClr val="tx1"/>
                          </a:solidFill>
                        </a:rPr>
                        <a:t>Wunsch</a:t>
                      </a:r>
                      <a:r>
                        <a:rPr lang="de-DE" sz="2000" dirty="0">
                          <a:solidFill>
                            <a:schemeClr val="tx1"/>
                          </a:solidFill>
                        </a:rPr>
                        <a:t> haben</a:t>
                      </a:r>
                      <a:r>
                        <a:rPr lang="x-none" sz="2000" dirty="0">
                          <a:solidFill>
                            <a:schemeClr val="tx1"/>
                          </a:solidFill>
                        </a:rPr>
                        <a:t>, eine breitere </a:t>
                      </a:r>
                      <a:r>
                        <a:rPr lang="it-IT" sz="2000" dirty="0">
                          <a:solidFill>
                            <a:schemeClr val="tx1"/>
                          </a:solidFill>
                        </a:rPr>
                        <a:t>Öffentlichkeit zu erreichen</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7920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2000" dirty="0">
                          <a:solidFill>
                            <a:schemeClr val="tx1"/>
                          </a:solidFill>
                        </a:rPr>
                        <a:t>S</a:t>
                      </a:r>
                      <a:r>
                        <a:rPr lang="x-none" sz="2000" dirty="0">
                          <a:solidFill>
                            <a:schemeClr val="tx1"/>
                          </a:solidFill>
                        </a:rPr>
                        <a:t>ich in zeitkritischen Situationen befinden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6" name="CasellaDiTesto 12">
            <a:extLst>
              <a:ext uri="{FF2B5EF4-FFF2-40B4-BE49-F238E27FC236}">
                <a16:creationId xmlns:a16="http://schemas.microsoft.com/office/drawing/2014/main" xmlns="" id="{ED85E346-F141-42B4-8DC9-94773DA9925C}"/>
              </a:ext>
            </a:extLst>
          </p:cNvPr>
          <p:cNvSpPr txBox="1"/>
          <p:nvPr/>
        </p:nvSpPr>
        <p:spPr>
          <a:xfrm>
            <a:off x="360000" y="5859701"/>
            <a:ext cx="9980024" cy="422809"/>
          </a:xfrm>
          <a:prstGeom prst="rect">
            <a:avLst/>
          </a:prstGeom>
          <a:noFill/>
        </p:spPr>
        <p:txBody>
          <a:bodyPr wrap="square" rtlCol="0">
            <a:noAutofit/>
          </a:bodyPr>
          <a:lstStyle/>
          <a:p>
            <a:r>
              <a:rPr lang="x-none" sz="1100" dirty="0"/>
              <a:t>Kupritz, V. W., &amp; Cowell, E. (2011). Produktive Management-Kommunikation: Online und face-to-face.  </a:t>
            </a:r>
            <a:endParaRPr lang="en-GB" sz="1100" dirty="0"/>
          </a:p>
        </p:txBody>
      </p:sp>
      <p:graphicFrame>
        <p:nvGraphicFramePr>
          <p:cNvPr id="17" name="Tabella 2">
            <a:extLst>
              <a:ext uri="{FF2B5EF4-FFF2-40B4-BE49-F238E27FC236}">
                <a16:creationId xmlns:a16="http://schemas.microsoft.com/office/drawing/2014/main" xmlns="" id="{F15A9313-B6D0-4983-8CE2-8E90235C0EA9}"/>
              </a:ext>
            </a:extLst>
          </p:cNvPr>
          <p:cNvGraphicFramePr>
            <a:graphicFrameLocks noGrp="1"/>
          </p:cNvGraphicFramePr>
          <p:nvPr>
            <p:extLst>
              <p:ext uri="{D42A27DB-BD31-4B8C-83A1-F6EECF244321}">
                <p14:modId xmlns:p14="http://schemas.microsoft.com/office/powerpoint/2010/main" val="3332430291"/>
              </p:ext>
            </p:extLst>
          </p:nvPr>
        </p:nvGraphicFramePr>
        <p:xfrm>
          <a:off x="6192000" y="2268000"/>
          <a:ext cx="5400000" cy="2897040"/>
        </p:xfrm>
        <a:graphic>
          <a:graphicData uri="http://schemas.openxmlformats.org/drawingml/2006/table">
            <a:tbl>
              <a:tblPr firstRow="1" bandRow="1">
                <a:tableStyleId>{5C22544A-7EE6-4342-B048-85BDC9FD1C3A}</a:tableStyleId>
              </a:tblPr>
              <a:tblGrid>
                <a:gridCol w="5400000">
                  <a:extLst>
                    <a:ext uri="{9D8B030D-6E8A-4147-A177-3AD203B41FA5}">
                      <a16:colId xmlns:a16="http://schemas.microsoft.com/office/drawing/2014/main" xmlns="" val="3461033428"/>
                    </a:ext>
                  </a:extLst>
                </a:gridCol>
              </a:tblGrid>
              <a:tr h="504000">
                <a:tc>
                  <a:txBody>
                    <a:bodyPr/>
                    <a:lstStyle/>
                    <a:p>
                      <a:r>
                        <a:rPr lang="en-GB" sz="2000" noProof="0" dirty="0">
                          <a:solidFill>
                            <a:schemeClr val="tx1"/>
                          </a:solidFill>
                        </a:rPr>
                        <a:t>Offline, wenn Sie...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7920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2000" dirty="0">
                          <a:solidFill>
                            <a:schemeClr val="tx1"/>
                          </a:solidFill>
                        </a:rPr>
                        <a:t>Den </a:t>
                      </a:r>
                      <a:r>
                        <a:rPr lang="x-none" sz="2000" dirty="0">
                          <a:solidFill>
                            <a:schemeClr val="tx1"/>
                          </a:solidFill>
                        </a:rPr>
                        <a:t>Wunsch nach direkten Antworten der anderen Partei</a:t>
                      </a:r>
                      <a:r>
                        <a:rPr lang="de-DE" sz="2000" dirty="0">
                          <a:solidFill>
                            <a:schemeClr val="tx1"/>
                          </a:solidFill>
                        </a:rPr>
                        <a:t> haben</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9000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2000" dirty="0">
                          <a:solidFill>
                            <a:schemeClr val="tx1"/>
                          </a:solidFill>
                        </a:rPr>
                        <a:t>Den </a:t>
                      </a:r>
                      <a:r>
                        <a:rPr lang="x-none" sz="2000" dirty="0">
                          <a:solidFill>
                            <a:schemeClr val="tx1"/>
                          </a:solidFill>
                        </a:rPr>
                        <a:t>Wunsch</a:t>
                      </a:r>
                      <a:r>
                        <a:rPr lang="de-DE" sz="2000" dirty="0">
                          <a:solidFill>
                            <a:schemeClr val="tx1"/>
                          </a:solidFill>
                        </a:rPr>
                        <a:t> haben</a:t>
                      </a:r>
                      <a:r>
                        <a:rPr lang="x-none" sz="2000" dirty="0">
                          <a:solidFill>
                            <a:schemeClr val="tx1"/>
                          </a:solidFill>
                        </a:rPr>
                        <a:t>, starke, respektvolle Beziehungen aufzubauen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370500">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2000" dirty="0">
                          <a:solidFill>
                            <a:schemeClr val="tx1"/>
                          </a:solidFill>
                        </a:rPr>
                        <a:t>Den </a:t>
                      </a:r>
                      <a:r>
                        <a:rPr lang="x-none" sz="2000" dirty="0">
                          <a:solidFill>
                            <a:schemeClr val="tx1"/>
                          </a:solidFill>
                        </a:rPr>
                        <a:t>Wunsch</a:t>
                      </a:r>
                      <a:r>
                        <a:rPr lang="de-DE" sz="2000" dirty="0">
                          <a:solidFill>
                            <a:schemeClr val="tx1"/>
                          </a:solidFill>
                        </a:rPr>
                        <a:t> haben</a:t>
                      </a:r>
                      <a:r>
                        <a:rPr lang="x-none" sz="2000" dirty="0">
                          <a:solidFill>
                            <a:schemeClr val="tx1"/>
                          </a:solidFill>
                        </a:rPr>
                        <a:t> nach </a:t>
                      </a:r>
                      <a:r>
                        <a:rPr lang="de-DE" sz="2000" dirty="0">
                          <a:solidFill>
                            <a:schemeClr val="tx1"/>
                          </a:solidFill>
                        </a:rPr>
                        <a:t>hoher Relevanz und Bedeutung</a:t>
                      </a:r>
                      <a:endParaRPr lang="x-none"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0"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93974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Andere mobilisieren </a:t>
            </a:r>
          </a:p>
          <a:p>
            <a:pPr algn="ctr"/>
            <a:endParaRPr lang="en-GB" sz="1600" b="1" dirty="0"/>
          </a:p>
          <a:p>
            <a:pPr algn="ctr"/>
            <a:r>
              <a:rPr lang="en-GB" sz="4400" b="1" dirty="0"/>
              <a:t>2.5.C Andere bei wertschöpfenden Aktivitäten überzeugen und inspirieren</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1383"/>
            <a:ext cx="1755570" cy="398758"/>
          </a:xfrm>
          <a:prstGeom prst="rect">
            <a:avLst/>
          </a:prstGeom>
        </p:spPr>
      </p:pic>
      <p:sp>
        <p:nvSpPr>
          <p:cNvPr id="12"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417496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x-none" sz="4100" b="1" dirty="0"/>
              <a:t>Was </a:t>
            </a:r>
            <a:r>
              <a:rPr lang="de-DE" sz="4100" b="1" dirty="0"/>
              <a:t>bedeutet Überzeugung</a:t>
            </a:r>
            <a:r>
              <a:rPr lang="x-none" sz="41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spAutoFit/>
          </a:bodyPr>
          <a:lstStyle/>
          <a:p>
            <a:r>
              <a:rPr lang="en-GB" sz="3200" dirty="0" err="1"/>
              <a:t>Überzeugung</a:t>
            </a:r>
            <a:r>
              <a:rPr lang="en-GB" sz="3200" dirty="0"/>
              <a:t> </a:t>
            </a:r>
            <a:r>
              <a:rPr lang="en-GB" sz="3200" dirty="0" err="1"/>
              <a:t>ist</a:t>
            </a:r>
            <a:r>
              <a:rPr lang="en-GB" sz="3200" dirty="0"/>
              <a:t> eine wertschöpfende Tätigkeit</a:t>
            </a:r>
            <a:r>
              <a:rPr lang="it-IT" sz="3200" dirty="0"/>
              <a:t>. </a:t>
            </a:r>
            <a:r>
              <a:rPr lang="en-GB" sz="3200" dirty="0"/>
              <a:t>Im Geschäftsleben besteht sie zum Beispiel </a:t>
            </a:r>
            <a:r>
              <a:rPr lang="it-IT" sz="3200" dirty="0"/>
              <a:t>im </a:t>
            </a:r>
            <a:r>
              <a:rPr lang="x-none" sz="3200" dirty="0"/>
              <a:t>Verkauf oder Handel eines Geschäfts</a:t>
            </a:r>
            <a:r>
              <a:rPr lang="de-DE" sz="3200" dirty="0"/>
              <a:t>-</a:t>
            </a:r>
            <a:r>
              <a:rPr lang="x-none" sz="3200" dirty="0"/>
              <a:t>produkts, um Gewinn zu erzielen. </a:t>
            </a:r>
            <a:endParaRPr lang="it-IT" sz="3200" dirty="0"/>
          </a:p>
          <a:p>
            <a:endParaRPr lang="it-IT" sz="3200" dirty="0"/>
          </a:p>
          <a:p>
            <a:r>
              <a:rPr lang="x-none" sz="3200" dirty="0"/>
              <a:t>Aber was </a:t>
            </a:r>
            <a:r>
              <a:rPr lang="en-GB" sz="3200" dirty="0"/>
              <a:t>bedeutet es, </a:t>
            </a:r>
            <a:r>
              <a:rPr lang="en-GB" sz="3200" b="1" dirty="0"/>
              <a:t>andere </a:t>
            </a:r>
            <a:r>
              <a:rPr lang="en-GB" sz="3200" dirty="0"/>
              <a:t>zu überzeugen und für Ihre wert-</a:t>
            </a:r>
            <a:r>
              <a:rPr lang="en-GB" sz="3200" dirty="0" err="1"/>
              <a:t>schöpfenden</a:t>
            </a:r>
            <a:r>
              <a:rPr lang="en-GB" sz="3200" dirty="0"/>
              <a:t> Aktivitäten zu begeistern? </a:t>
            </a:r>
            <a:endParaRPr lang="x-none" sz="3200" dirty="0"/>
          </a:p>
          <a:p>
            <a:endParaRPr lang="it-IT" sz="3200" dirty="0"/>
          </a:p>
          <a:p>
            <a:r>
              <a:rPr lang="en-US" sz="3200" dirty="0"/>
              <a:t>Es bedeutet, </a:t>
            </a:r>
            <a:r>
              <a:rPr lang="en-US" sz="3200" dirty="0">
                <a:hlinkClick r:id="rId2"/>
              </a:rPr>
              <a:t>Ihre Idee zu teilen</a:t>
            </a:r>
            <a:r>
              <a:rPr lang="en-US" sz="3200" dirty="0"/>
              <a:t>, und zwar auf eine leidenschaftliche Art und Weise, die andere dazu inspiriert, ebenfalls an Ihre Idee zu glauben und sie zu unterstützen. </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1383"/>
            <a:ext cx="1755570" cy="398758"/>
          </a:xfrm>
          <a:prstGeom prst="rect">
            <a:avLst/>
          </a:prstGeom>
        </p:spPr>
      </p:pic>
      <p:sp>
        <p:nvSpPr>
          <p:cNvPr id="16"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52585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de-DE" sz="4100" b="1" dirty="0"/>
              <a:t>„</a:t>
            </a:r>
            <a:r>
              <a:rPr lang="x-none" sz="4100" b="1" dirty="0"/>
              <a:t>Prozess</a:t>
            </a:r>
            <a:r>
              <a:rPr lang="de-DE" sz="4100" b="1" dirty="0"/>
              <a:t>“</a:t>
            </a:r>
            <a:r>
              <a:rPr lang="x-none" sz="4100" b="1" dirty="0"/>
              <a:t> der Über</a:t>
            </a:r>
            <a:r>
              <a:rPr lang="de-DE" sz="4100" b="1" dirty="0" err="1"/>
              <a:t>zeugung</a:t>
            </a:r>
            <a:endParaRPr lang="x-none"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3539430"/>
          </a:xfrm>
          <a:prstGeom prst="rect">
            <a:avLst/>
          </a:prstGeom>
          <a:noFill/>
        </p:spPr>
        <p:txBody>
          <a:bodyPr wrap="square" rtlCol="0">
            <a:spAutoFit/>
          </a:bodyPr>
          <a:lstStyle/>
          <a:p>
            <a:r>
              <a:rPr lang="x-none" sz="3200" dirty="0"/>
              <a:t>Der </a:t>
            </a:r>
            <a:r>
              <a:rPr lang="de-DE" sz="3200" dirty="0"/>
              <a:t>„</a:t>
            </a:r>
            <a:r>
              <a:rPr lang="x-none" sz="3200" dirty="0"/>
              <a:t>Prozess</a:t>
            </a:r>
            <a:r>
              <a:rPr lang="de-DE" sz="3200" dirty="0"/>
              <a:t>“</a:t>
            </a:r>
            <a:r>
              <a:rPr lang="x-none" sz="3200" dirty="0"/>
              <a:t> der Überzeugung beginnt mit einer</a:t>
            </a:r>
            <a:r>
              <a:rPr lang="de-DE" sz="3200" dirty="0"/>
              <a:t> überzeugenden </a:t>
            </a:r>
            <a:r>
              <a:rPr lang="x-none" sz="3200" dirty="0"/>
              <a:t>Präsentation Ihrer Idee.  Versuchen Sie, die Emotionen Ihrer Zuhörer zu verstehen und sie </a:t>
            </a:r>
            <a:r>
              <a:rPr lang="de-DE" sz="3200" dirty="0"/>
              <a:t>gleichzeitig </a:t>
            </a:r>
            <a:r>
              <a:rPr lang="x-none" sz="3200" dirty="0"/>
              <a:t>zu inspirieren, sich auf Ihre Idee einzulassen</a:t>
            </a:r>
            <a:r>
              <a:rPr lang="it-IT" sz="3200" dirty="0"/>
              <a:t>.</a:t>
            </a:r>
          </a:p>
          <a:p>
            <a:pPr algn="just"/>
            <a:endParaRPr lang="it-IT" sz="3200" dirty="0"/>
          </a:p>
          <a:p>
            <a:pPr algn="just"/>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 11">
            <a:extLst>
              <a:ext uri="{FF2B5EF4-FFF2-40B4-BE49-F238E27FC236}">
                <a16:creationId xmlns:a16="http://schemas.microsoft.com/office/drawing/2014/main" xmlns="" id="{80C931E9-DAE3-4B34-95CA-CDD2C28CCB49}"/>
              </a:ext>
            </a:extLst>
          </p:cNvPr>
          <p:cNvGraphicFramePr/>
          <p:nvPr>
            <p:extLst>
              <p:ext uri="{D42A27DB-BD31-4B8C-83A1-F6EECF244321}">
                <p14:modId xmlns:p14="http://schemas.microsoft.com/office/powerpoint/2010/main" val="3620272198"/>
              </p:ext>
            </p:extLst>
          </p:nvPr>
        </p:nvGraphicFramePr>
        <p:xfrm>
          <a:off x="360000" y="2869512"/>
          <a:ext cx="11520000" cy="36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1383"/>
            <a:ext cx="1755570" cy="398758"/>
          </a:xfrm>
          <a:prstGeom prst="rect">
            <a:avLst/>
          </a:prstGeom>
        </p:spPr>
      </p:pic>
      <p:sp>
        <p:nvSpPr>
          <p:cNvPr id="18"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20312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x-none" sz="4100" b="1" dirty="0"/>
              <a:t>Aber wie kann ich andere</a:t>
            </a:r>
            <a:r>
              <a:rPr lang="de-DE" sz="4100" b="1" dirty="0"/>
              <a:t> </a:t>
            </a:r>
            <a:r>
              <a:rPr lang="x-none" sz="4100" b="1" dirty="0"/>
              <a:t>überzeugen?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1077218"/>
          </a:xfrm>
          <a:prstGeom prst="rect">
            <a:avLst/>
          </a:prstGeom>
          <a:noFill/>
        </p:spPr>
        <p:txBody>
          <a:bodyPr wrap="square" rtlCol="0">
            <a:spAutoFit/>
          </a:bodyPr>
          <a:lstStyle/>
          <a:p>
            <a:pPr algn="just"/>
            <a:r>
              <a:rPr lang="x-none" sz="3200" dirty="0"/>
              <a:t>Um andere erfolgreich zu inspirieren, müssen Sie dem </a:t>
            </a:r>
            <a:r>
              <a:rPr lang="x-none" sz="3200" u="sng" dirty="0"/>
              <a:t>4-Schritte-Prozess der Überzeugung </a:t>
            </a:r>
            <a:r>
              <a:rPr lang="x-none" sz="3200" dirty="0"/>
              <a:t>folgen: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Diagram 4">
            <a:extLst>
              <a:ext uri="{FF2B5EF4-FFF2-40B4-BE49-F238E27FC236}">
                <a16:creationId xmlns:a16="http://schemas.microsoft.com/office/drawing/2014/main" xmlns="" id="{9E109EC7-F7A7-48BC-8491-2F71D3E6FABC}"/>
              </a:ext>
            </a:extLst>
          </p:cNvPr>
          <p:cNvGraphicFramePr/>
          <p:nvPr>
            <p:extLst>
              <p:ext uri="{D42A27DB-BD31-4B8C-83A1-F6EECF244321}">
                <p14:modId xmlns:p14="http://schemas.microsoft.com/office/powerpoint/2010/main" val="1723331369"/>
              </p:ext>
            </p:extLst>
          </p:nvPr>
        </p:nvGraphicFramePr>
        <p:xfrm>
          <a:off x="5064459" y="1980000"/>
          <a:ext cx="6084000" cy="41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5">
            <a:extLst>
              <a:ext uri="{FF2B5EF4-FFF2-40B4-BE49-F238E27FC236}">
                <a16:creationId xmlns:a16="http://schemas.microsoft.com/office/drawing/2014/main" xmlns="" id="{C5861D76-94B6-4313-B2FA-8879CB1FA7A1}"/>
              </a:ext>
            </a:extLst>
          </p:cNvPr>
          <p:cNvSpPr/>
          <p:nvPr/>
        </p:nvSpPr>
        <p:spPr>
          <a:xfrm>
            <a:off x="360000" y="5901846"/>
            <a:ext cx="9043579" cy="261610"/>
          </a:xfrm>
          <a:prstGeom prst="rect">
            <a:avLst/>
          </a:prstGeom>
        </p:spPr>
        <p:txBody>
          <a:bodyPr wrap="square">
            <a:spAutoFit/>
          </a:bodyPr>
          <a:lstStyle/>
          <a:p>
            <a:r>
              <a:rPr lang="x-none" sz="1100" dirty="0">
                <a:solidFill>
                  <a:srgbClr val="222222"/>
                </a:solidFill>
                <a:ea typeface="Times New Roman" panose="02020603050405020304" pitchFamily="18" charset="0"/>
              </a:rPr>
              <a:t>Hogan (2010). Die Psychologie der Überredung: Wie Sie andere von Ihrer Denkweise überzeugen. </a:t>
            </a:r>
            <a:endParaRPr lang="x-none" sz="1100" dirty="0"/>
          </a:p>
        </p:txBody>
      </p:sp>
      <p:sp>
        <p:nvSpPr>
          <p:cNvPr id="2" name="CasellaDiTesto 1">
            <a:extLst>
              <a:ext uri="{FF2B5EF4-FFF2-40B4-BE49-F238E27FC236}">
                <a16:creationId xmlns:a16="http://schemas.microsoft.com/office/drawing/2014/main" xmlns="" id="{90B49842-C723-4828-9FFF-0241ED1F86CC}"/>
              </a:ext>
            </a:extLst>
          </p:cNvPr>
          <p:cNvSpPr txBox="1"/>
          <p:nvPr/>
        </p:nvSpPr>
        <p:spPr>
          <a:xfrm>
            <a:off x="360000" y="2700000"/>
            <a:ext cx="5624512" cy="2554545"/>
          </a:xfrm>
          <a:prstGeom prst="rect">
            <a:avLst/>
          </a:prstGeom>
          <a:noFill/>
        </p:spPr>
        <p:txBody>
          <a:bodyPr wrap="square" rtlCol="0">
            <a:spAutoFit/>
          </a:bodyPr>
          <a:lstStyle/>
          <a:p>
            <a:r>
              <a:rPr lang="en-GB" sz="3200" dirty="0"/>
              <a:t>Vergessen Sie </a:t>
            </a:r>
            <a:r>
              <a:rPr lang="en-GB" sz="3200" dirty="0" err="1"/>
              <a:t>nicht</a:t>
            </a:r>
            <a:r>
              <a:rPr lang="en-GB" sz="3200" dirty="0"/>
              <a:t>: </a:t>
            </a:r>
          </a:p>
          <a:p>
            <a:r>
              <a:rPr lang="en-GB" sz="3200" dirty="0"/>
              <a:t>Ihre Leidenschaft bringt Menschen dazu, Ihrer Idee zu vertrauen</a:t>
            </a:r>
          </a:p>
          <a:p>
            <a:endParaRPr lang="en-GB" sz="3200"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1383"/>
            <a:ext cx="1755570" cy="398758"/>
          </a:xfrm>
          <a:prstGeom prst="rect">
            <a:avLst/>
          </a:prstGeom>
        </p:spPr>
      </p:pic>
      <p:sp>
        <p:nvSpPr>
          <p:cNvPr id="20"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418974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it-IT" sz="4100" b="1" dirty="0"/>
              <a:t>Schritt 1: </a:t>
            </a:r>
            <a:r>
              <a:rPr lang="it-IT" sz="4100" b="1" dirty="0" err="1"/>
              <a:t>Grundlagen</a:t>
            </a:r>
            <a:endParaRPr lang="x-none"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772000" cy="1569660"/>
          </a:xfrm>
          <a:prstGeom prst="rect">
            <a:avLst/>
          </a:prstGeom>
          <a:noFill/>
        </p:spPr>
        <p:txBody>
          <a:bodyPr wrap="square" rtlCol="0">
            <a:spAutoFit/>
          </a:bodyPr>
          <a:lstStyle/>
          <a:p>
            <a:r>
              <a:rPr lang="x-none" sz="3200" dirty="0"/>
              <a:t>Seien Sie bereit, die gewünschte Zielgruppe für Ihre Idee zu gewinnen</a:t>
            </a:r>
            <a:r>
              <a:rPr lang="it-IT" sz="3200" dirty="0"/>
              <a:t>.</a:t>
            </a:r>
          </a:p>
          <a:p>
            <a:endParaRPr lang="it-IT" sz="3200" dirty="0"/>
          </a:p>
          <a:p>
            <a:r>
              <a:rPr lang="it-IT" sz="3200" dirty="0"/>
              <a:t>3 Erfolgstreiber: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8" name="Rounded Rectangle 24">
            <a:extLst>
              <a:ext uri="{FF2B5EF4-FFF2-40B4-BE49-F238E27FC236}">
                <a16:creationId xmlns:a16="http://schemas.microsoft.com/office/drawing/2014/main" xmlns="" id="{05928823-254B-4EF4-B58B-F6FDC17E32ED}"/>
              </a:ext>
            </a:extLst>
          </p:cNvPr>
          <p:cNvSpPr/>
          <p:nvPr/>
        </p:nvSpPr>
        <p:spPr>
          <a:xfrm>
            <a:off x="4574538" y="2836543"/>
            <a:ext cx="2379238"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Bleiben Sie leidenschaftlich</a:t>
            </a:r>
          </a:p>
        </p:txBody>
      </p:sp>
      <p:sp>
        <p:nvSpPr>
          <p:cNvPr id="19" name="Rounded Rectangle 25">
            <a:extLst>
              <a:ext uri="{FF2B5EF4-FFF2-40B4-BE49-F238E27FC236}">
                <a16:creationId xmlns:a16="http://schemas.microsoft.com/office/drawing/2014/main" xmlns="" id="{5827FDA2-4A8D-4A65-974C-D89092007716}"/>
              </a:ext>
            </a:extLst>
          </p:cNvPr>
          <p:cNvSpPr/>
          <p:nvPr/>
        </p:nvSpPr>
        <p:spPr>
          <a:xfrm>
            <a:off x="8012394" y="2833863"/>
            <a:ext cx="2379238" cy="856222"/>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Teilen Sie Ihre Passion</a:t>
            </a:r>
            <a:r>
              <a:rPr lang="de-DE" sz="2000" dirty="0">
                <a:solidFill>
                  <a:schemeClr val="tx1"/>
                </a:solidFill>
              </a:rPr>
              <a:t> mit Ihren Zuhörern</a:t>
            </a:r>
            <a:endParaRPr lang="x-none" sz="2000" dirty="0">
              <a:solidFill>
                <a:schemeClr val="tx1"/>
              </a:solidFill>
            </a:endParaRPr>
          </a:p>
        </p:txBody>
      </p:sp>
      <p:sp>
        <p:nvSpPr>
          <p:cNvPr id="20" name="Rounded Rectangle 26">
            <a:extLst>
              <a:ext uri="{FF2B5EF4-FFF2-40B4-BE49-F238E27FC236}">
                <a16:creationId xmlns:a16="http://schemas.microsoft.com/office/drawing/2014/main" xmlns="" id="{F4262E0D-33AC-4D0B-BA90-72F52BC2C74A}"/>
              </a:ext>
            </a:extLst>
          </p:cNvPr>
          <p:cNvSpPr/>
          <p:nvPr/>
        </p:nvSpPr>
        <p:spPr>
          <a:xfrm>
            <a:off x="1432724" y="2829681"/>
            <a:ext cx="2260964"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Win-Win-Mentalität</a:t>
            </a:r>
          </a:p>
        </p:txBody>
      </p:sp>
      <p:sp>
        <p:nvSpPr>
          <p:cNvPr id="21" name="Plus 28">
            <a:extLst>
              <a:ext uri="{FF2B5EF4-FFF2-40B4-BE49-F238E27FC236}">
                <a16:creationId xmlns:a16="http://schemas.microsoft.com/office/drawing/2014/main" xmlns="" id="{3EB34D9B-954A-4CDF-90DF-1C0CEFD545B6}"/>
              </a:ext>
            </a:extLst>
          </p:cNvPr>
          <p:cNvSpPr/>
          <p:nvPr/>
        </p:nvSpPr>
        <p:spPr>
          <a:xfrm>
            <a:off x="3827922" y="3011688"/>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Plus 29">
            <a:extLst>
              <a:ext uri="{FF2B5EF4-FFF2-40B4-BE49-F238E27FC236}">
                <a16:creationId xmlns:a16="http://schemas.microsoft.com/office/drawing/2014/main" xmlns="" id="{7B261690-37A0-4113-8AD2-66FA63077A48}"/>
              </a:ext>
            </a:extLst>
          </p:cNvPr>
          <p:cNvSpPr/>
          <p:nvPr/>
        </p:nvSpPr>
        <p:spPr>
          <a:xfrm>
            <a:off x="7263062" y="3011688"/>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3" name="Curved Connector 12">
            <a:extLst>
              <a:ext uri="{FF2B5EF4-FFF2-40B4-BE49-F238E27FC236}">
                <a16:creationId xmlns:a16="http://schemas.microsoft.com/office/drawing/2014/main" xmlns="" id="{2A5E6513-6705-4E48-BD66-8FAACDE01799}"/>
              </a:ext>
            </a:extLst>
          </p:cNvPr>
          <p:cNvCxnSpPr/>
          <p:nvPr/>
        </p:nvCxnSpPr>
        <p:spPr>
          <a:xfrm>
            <a:off x="2518008" y="4645358"/>
            <a:ext cx="744583" cy="539206"/>
          </a:xfrm>
          <a:prstGeom prst="curvedConnector3">
            <a:avLst/>
          </a:prstGeom>
          <a:ln w="28575" cmpd="sng">
            <a:solidFill>
              <a:schemeClr val="accent6">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4" name="Picture 20" descr="Logo&#10;&#10;Description automatically generated">
            <a:extLst>
              <a:ext uri="{FF2B5EF4-FFF2-40B4-BE49-F238E27FC236}">
                <a16:creationId xmlns:a16="http://schemas.microsoft.com/office/drawing/2014/main" xmlns="" id="{3DB777CD-59C1-48AC-A227-835FEDC35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51" y="4019304"/>
            <a:ext cx="1738449" cy="1738449"/>
          </a:xfrm>
          <a:prstGeom prst="rect">
            <a:avLst/>
          </a:prstGeom>
        </p:spPr>
      </p:pic>
      <p:sp>
        <p:nvSpPr>
          <p:cNvPr id="25" name="TextBox 21">
            <a:extLst>
              <a:ext uri="{FF2B5EF4-FFF2-40B4-BE49-F238E27FC236}">
                <a16:creationId xmlns:a16="http://schemas.microsoft.com/office/drawing/2014/main" xmlns="" id="{D193C19A-5C11-4336-9714-5729B1786798}"/>
              </a:ext>
            </a:extLst>
          </p:cNvPr>
          <p:cNvSpPr txBox="1"/>
          <p:nvPr/>
        </p:nvSpPr>
        <p:spPr>
          <a:xfrm>
            <a:off x="3359695" y="4368956"/>
            <a:ext cx="3253120" cy="1631216"/>
          </a:xfrm>
          <a:prstGeom prst="rect">
            <a:avLst/>
          </a:prstGeom>
          <a:noFill/>
        </p:spPr>
        <p:txBody>
          <a:bodyPr wrap="square" rtlCol="0">
            <a:spAutoFit/>
          </a:bodyPr>
          <a:lstStyle/>
          <a:p>
            <a:r>
              <a:rPr lang="x-none" sz="2000" dirty="0"/>
              <a:t>Starbucks erklärt seine Leidenschaft, einen Ort zu schaffen, an dem Menschen sich entspannen und verbinden können</a:t>
            </a:r>
          </a:p>
        </p:txBody>
      </p:sp>
      <p:sp>
        <p:nvSpPr>
          <p:cNvPr id="2" name="CasellaDiTesto 1">
            <a:extLst>
              <a:ext uri="{FF2B5EF4-FFF2-40B4-BE49-F238E27FC236}">
                <a16:creationId xmlns:a16="http://schemas.microsoft.com/office/drawing/2014/main" xmlns="" id="{FB8560B1-BFF5-484F-B18C-A400AFF1D821}"/>
              </a:ext>
            </a:extLst>
          </p:cNvPr>
          <p:cNvSpPr txBox="1"/>
          <p:nvPr/>
        </p:nvSpPr>
        <p:spPr>
          <a:xfrm>
            <a:off x="7205746" y="4032000"/>
            <a:ext cx="5220000" cy="2246769"/>
          </a:xfrm>
          <a:prstGeom prst="rect">
            <a:avLst/>
          </a:prstGeom>
          <a:noFill/>
        </p:spPr>
        <p:txBody>
          <a:bodyPr wrap="square" rtlCol="0">
            <a:spAutoFit/>
          </a:bodyPr>
          <a:lstStyle/>
          <a:p>
            <a:r>
              <a:rPr lang="en-GB" sz="2000" dirty="0"/>
              <a:t>5 überzeugende Worte, die Sie verwenden könnten:</a:t>
            </a:r>
          </a:p>
          <a:p>
            <a:pPr marL="285750" indent="-285750">
              <a:buFont typeface="Arial" panose="020B0604020202020204" pitchFamily="34" charset="0"/>
              <a:buChar char="•"/>
            </a:pPr>
            <a:r>
              <a:rPr lang="de-DE" sz="2000" dirty="0"/>
              <a:t>Weil ..</a:t>
            </a:r>
            <a:r>
              <a:rPr lang="x-none" sz="2000" dirty="0"/>
              <a:t> </a:t>
            </a:r>
          </a:p>
          <a:p>
            <a:pPr marL="285750" indent="-285750">
              <a:buFont typeface="Arial" panose="020B0604020202020204" pitchFamily="34" charset="0"/>
              <a:buChar char="•"/>
            </a:pPr>
            <a:r>
              <a:rPr lang="x-none" sz="2000" dirty="0"/>
              <a:t>Neu/ Innovativ</a:t>
            </a:r>
          </a:p>
          <a:p>
            <a:pPr marL="285750" indent="-285750">
              <a:buFont typeface="Arial" panose="020B0604020202020204" pitchFamily="34" charset="0"/>
              <a:buChar char="•"/>
            </a:pPr>
            <a:r>
              <a:rPr lang="x-none" sz="2000" dirty="0"/>
              <a:t>Stellen Sie sich vor</a:t>
            </a:r>
            <a:r>
              <a:rPr lang="de-DE" sz="2000" dirty="0"/>
              <a:t>, dass </a:t>
            </a:r>
            <a:r>
              <a:rPr lang="x-none" sz="2000" dirty="0"/>
              <a:t>...</a:t>
            </a:r>
          </a:p>
          <a:p>
            <a:pPr marL="285750" indent="-285750">
              <a:buFont typeface="Arial" panose="020B0604020202020204" pitchFamily="34" charset="0"/>
              <a:buChar char="•"/>
            </a:pPr>
            <a:r>
              <a:rPr lang="x-none" sz="2000" dirty="0"/>
              <a:t>Sie </a:t>
            </a:r>
          </a:p>
          <a:p>
            <a:pPr marL="285750" indent="-285750">
              <a:buFont typeface="Arial" panose="020B0604020202020204" pitchFamily="34" charset="0"/>
              <a:buChar char="•"/>
            </a:pPr>
            <a:r>
              <a:rPr lang="x-none" sz="2000" dirty="0"/>
              <a:t>Begrenzt </a:t>
            </a:r>
            <a:endParaRPr lang="en-GB" sz="2000"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1383"/>
            <a:ext cx="1755570" cy="398758"/>
          </a:xfrm>
          <a:prstGeom prst="rect">
            <a:avLst/>
          </a:prstGeom>
        </p:spPr>
      </p:pic>
      <p:sp>
        <p:nvSpPr>
          <p:cNvPr id="2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16862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Schritt 2: </a:t>
            </a:r>
            <a:r>
              <a:rPr lang="en-GB" sz="4100" b="1" dirty="0" err="1"/>
              <a:t>Vorbereitung</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584775"/>
          </a:xfrm>
          <a:prstGeom prst="rect">
            <a:avLst/>
          </a:prstGeom>
          <a:noFill/>
        </p:spPr>
        <p:txBody>
          <a:bodyPr wrap="square" rtlCol="0">
            <a:spAutoFit/>
          </a:bodyPr>
          <a:lstStyle/>
          <a:p>
            <a:pPr algn="just"/>
            <a:r>
              <a:rPr lang="x-none" sz="3200" dirty="0"/>
              <a:t>Seien Sie vollständig vorbereitet</a:t>
            </a:r>
            <a:r>
              <a:rPr lang="it-IT" sz="3200" dirty="0"/>
              <a:t>. </a:t>
            </a:r>
            <a:r>
              <a:rPr lang="en-GB" sz="3200" dirty="0"/>
              <a:t>5 </a:t>
            </a:r>
            <a:r>
              <a:rPr lang="en-GB" sz="3200" dirty="0" err="1"/>
              <a:t>Punkte</a:t>
            </a:r>
            <a:r>
              <a:rPr lang="en-GB" sz="3200" dirty="0"/>
              <a:t> zur Vorbereitung:</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5">
            <a:extLst>
              <a:ext uri="{FF2B5EF4-FFF2-40B4-BE49-F238E27FC236}">
                <a16:creationId xmlns:a16="http://schemas.microsoft.com/office/drawing/2014/main" xmlns="" id="{ECB170D7-E90F-4A7F-87A4-3B1A2A360DF4}"/>
              </a:ext>
            </a:extLst>
          </p:cNvPr>
          <p:cNvGraphicFramePr/>
          <p:nvPr>
            <p:extLst>
              <p:ext uri="{D42A27DB-BD31-4B8C-83A1-F6EECF244321}">
                <p14:modId xmlns:p14="http://schemas.microsoft.com/office/powerpoint/2010/main" val="2045374055"/>
              </p:ext>
            </p:extLst>
          </p:nvPr>
        </p:nvGraphicFramePr>
        <p:xfrm>
          <a:off x="1002574" y="2296840"/>
          <a:ext cx="4806406" cy="36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7" descr="A picture containing diagram&#10;&#10;Description automatically generated">
            <a:extLst>
              <a:ext uri="{FF2B5EF4-FFF2-40B4-BE49-F238E27FC236}">
                <a16:creationId xmlns:a16="http://schemas.microsoft.com/office/drawing/2014/main" xmlns="" id="{B46E0CEB-906D-4931-855B-DA0DB992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531" y="2016000"/>
            <a:ext cx="3822700" cy="2235200"/>
          </a:xfrm>
          <a:prstGeom prst="rect">
            <a:avLst/>
          </a:prstGeom>
        </p:spPr>
      </p:pic>
      <p:sp>
        <p:nvSpPr>
          <p:cNvPr id="20" name="Cloud Callout 8">
            <a:extLst>
              <a:ext uri="{FF2B5EF4-FFF2-40B4-BE49-F238E27FC236}">
                <a16:creationId xmlns:a16="http://schemas.microsoft.com/office/drawing/2014/main" xmlns="" id="{2F05EB64-F9BE-47CA-982A-FC94B93F745B}"/>
              </a:ext>
            </a:extLst>
          </p:cNvPr>
          <p:cNvSpPr/>
          <p:nvPr/>
        </p:nvSpPr>
        <p:spPr>
          <a:xfrm>
            <a:off x="8374017" y="3636000"/>
            <a:ext cx="3199674" cy="2233402"/>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Finden Sie 5 andere Vorbereitungs</a:t>
            </a:r>
            <a:r>
              <a:rPr lang="de-DE" sz="2000" dirty="0">
                <a:solidFill>
                  <a:schemeClr val="tx1"/>
                </a:solidFill>
              </a:rPr>
              <a:t>-</a:t>
            </a:r>
            <a:r>
              <a:rPr lang="x-none" sz="2000" dirty="0">
                <a:solidFill>
                  <a:schemeClr val="tx1"/>
                </a:solidFill>
              </a:rPr>
              <a:t>aktivitäten</a:t>
            </a:r>
          </a:p>
        </p:txBody>
      </p:sp>
      <p:sp>
        <p:nvSpPr>
          <p:cNvPr id="21" name="TextBox 12">
            <a:extLst>
              <a:ext uri="{FF2B5EF4-FFF2-40B4-BE49-F238E27FC236}">
                <a16:creationId xmlns:a16="http://schemas.microsoft.com/office/drawing/2014/main" xmlns="" id="{FFB3B521-BF1C-4163-95AA-71B3D00D1520}"/>
              </a:ext>
            </a:extLst>
          </p:cNvPr>
          <p:cNvSpPr txBox="1"/>
          <p:nvPr/>
        </p:nvSpPr>
        <p:spPr>
          <a:xfrm>
            <a:off x="8617733" y="3060000"/>
            <a:ext cx="2419830" cy="400110"/>
          </a:xfrm>
          <a:prstGeom prst="rect">
            <a:avLst/>
          </a:prstGeom>
          <a:noFill/>
        </p:spPr>
        <p:txBody>
          <a:bodyPr wrap="none" rtlCol="0">
            <a:spAutoFit/>
          </a:bodyPr>
          <a:lstStyle/>
          <a:p>
            <a:r>
              <a:rPr lang="en-GB" sz="2000" dirty="0"/>
              <a:t>Brainstorming-Übung</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13063" y="6321383"/>
            <a:ext cx="1755570" cy="398758"/>
          </a:xfrm>
          <a:prstGeom prst="rect">
            <a:avLst/>
          </a:prstGeom>
        </p:spPr>
      </p:pic>
      <p:sp>
        <p:nvSpPr>
          <p:cNvPr id="18"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8013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it-IT" sz="4100" b="1" dirty="0"/>
              <a:t>Schritt 3: Präsentation </a:t>
            </a:r>
            <a:endParaRPr lang="x-none"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9719665" cy="4909036"/>
          </a:xfrm>
          <a:prstGeom prst="rect">
            <a:avLst/>
          </a:prstGeom>
          <a:noFill/>
        </p:spPr>
        <p:txBody>
          <a:bodyPr wrap="square" rtlCol="0">
            <a:spAutoFit/>
          </a:bodyPr>
          <a:lstStyle/>
          <a:p>
            <a:pPr algn="just"/>
            <a:r>
              <a:rPr lang="en-GB" sz="3200" dirty="0"/>
              <a:t>Bringen Sie die Botschaft rüber!</a:t>
            </a:r>
          </a:p>
          <a:p>
            <a:pPr algn="just"/>
            <a:endParaRPr lang="en-GB" sz="3200" dirty="0"/>
          </a:p>
          <a:p>
            <a:pPr marL="457200" indent="-457200" algn="just">
              <a:spcAft>
                <a:spcPts val="600"/>
              </a:spcAft>
              <a:buFont typeface="Arial" panose="020B0604020202020204" pitchFamily="34" charset="0"/>
              <a:buChar char="•"/>
            </a:pPr>
            <a:r>
              <a:rPr lang="x-none" sz="3200" dirty="0"/>
              <a:t>Wählen Sie </a:t>
            </a:r>
            <a:r>
              <a:rPr lang="de-DE" sz="3200" dirty="0"/>
              <a:t>das richtige und das </a:t>
            </a:r>
            <a:r>
              <a:rPr lang="x-none" sz="3200" dirty="0"/>
              <a:t>spannende Material</a:t>
            </a:r>
          </a:p>
          <a:p>
            <a:pPr marL="457200" indent="-457200" algn="just">
              <a:spcAft>
                <a:spcPts val="600"/>
              </a:spcAft>
              <a:buFont typeface="Arial" panose="020B0604020202020204" pitchFamily="34" charset="0"/>
              <a:buChar char="•"/>
            </a:pPr>
            <a:r>
              <a:rPr lang="x-none" sz="3200" dirty="0"/>
              <a:t>Erstellen Sie eine</a:t>
            </a:r>
            <a:r>
              <a:rPr lang="de-DE" sz="3200" dirty="0"/>
              <a:t>n Ablaufplan Ihrer Präsentation</a:t>
            </a:r>
            <a:endParaRPr lang="x-none" sz="3200" dirty="0"/>
          </a:p>
          <a:p>
            <a:pPr marL="457200" indent="-457200" algn="just">
              <a:spcAft>
                <a:spcPts val="600"/>
              </a:spcAft>
              <a:buFont typeface="Arial" panose="020B0604020202020204" pitchFamily="34" charset="0"/>
              <a:buChar char="•"/>
            </a:pPr>
            <a:r>
              <a:rPr lang="de-DE" sz="3200" dirty="0"/>
              <a:t>Verwenden Sie die r</a:t>
            </a:r>
            <a:r>
              <a:rPr lang="x-none" sz="3200" dirty="0"/>
              <a:t>ichtige Körpersprache</a:t>
            </a:r>
          </a:p>
          <a:p>
            <a:pPr marL="457200" indent="-457200" algn="just">
              <a:spcAft>
                <a:spcPts val="600"/>
              </a:spcAft>
              <a:buFont typeface="Arial" panose="020B0604020202020204" pitchFamily="34" charset="0"/>
              <a:buChar char="•"/>
            </a:pPr>
            <a:r>
              <a:rPr lang="de-DE" sz="3200" dirty="0"/>
              <a:t>Halten Sie </a:t>
            </a:r>
            <a:r>
              <a:rPr lang="x-none" sz="3200" dirty="0"/>
              <a:t>Blickkontakt </a:t>
            </a:r>
          </a:p>
          <a:p>
            <a:pPr marL="457200" indent="-457200" algn="just">
              <a:spcAft>
                <a:spcPts val="600"/>
              </a:spcAft>
              <a:buFont typeface="Arial" panose="020B0604020202020204" pitchFamily="34" charset="0"/>
              <a:buChar char="•"/>
            </a:pPr>
            <a:r>
              <a:rPr lang="en-GB" sz="3200" dirty="0" err="1"/>
              <a:t>Beharren</a:t>
            </a:r>
            <a:r>
              <a:rPr lang="en-GB" sz="3200" dirty="0"/>
              <a:t> Sie auf </a:t>
            </a:r>
            <a:r>
              <a:rPr lang="en-GB" sz="3200" dirty="0" err="1"/>
              <a:t>Ihrem</a:t>
            </a:r>
            <a:r>
              <a:rPr lang="en-GB" sz="3200" dirty="0"/>
              <a:t> </a:t>
            </a:r>
            <a:r>
              <a:rPr lang="en-GB" sz="3200" dirty="0" err="1"/>
              <a:t>Thema</a:t>
            </a:r>
            <a:r>
              <a:rPr lang="en-GB" sz="3200" dirty="0"/>
              <a:t>. </a:t>
            </a:r>
            <a:r>
              <a:rPr lang="en-GB" sz="3200" dirty="0" err="1"/>
              <a:t>Warum</a:t>
            </a:r>
            <a:r>
              <a:rPr lang="en-GB" sz="3200" dirty="0"/>
              <a:t> muss </a:t>
            </a:r>
            <a:r>
              <a:rPr lang="en-GB" sz="3200" dirty="0" err="1"/>
              <a:t>jetzt</a:t>
            </a:r>
            <a:r>
              <a:rPr lang="en-GB" sz="3200" dirty="0"/>
              <a:t> </a:t>
            </a:r>
            <a:r>
              <a:rPr lang="en-GB" sz="3200" dirty="0" err="1"/>
              <a:t>gehandelt</a:t>
            </a:r>
            <a:r>
              <a:rPr lang="en-GB" sz="3200" dirty="0"/>
              <a:t> warden?</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12" descr="A picture containing drawing&#10;&#10;Description automatically generated">
            <a:extLst>
              <a:ext uri="{FF2B5EF4-FFF2-40B4-BE49-F238E27FC236}">
                <a16:creationId xmlns:a16="http://schemas.microsoft.com/office/drawing/2014/main" xmlns="" id="{4DD10091-881C-4079-93BF-1B3FB1A73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048" y="2042344"/>
            <a:ext cx="905903" cy="662006"/>
          </a:xfrm>
          <a:prstGeom prst="rect">
            <a:avLst/>
          </a:prstGeom>
        </p:spPr>
      </p:pic>
      <p:pic>
        <p:nvPicPr>
          <p:cNvPr id="9" name="Picture 17" descr="Diagram, icon&#10;&#10;Description automatically generated">
            <a:extLst>
              <a:ext uri="{FF2B5EF4-FFF2-40B4-BE49-F238E27FC236}">
                <a16:creationId xmlns:a16="http://schemas.microsoft.com/office/drawing/2014/main" xmlns="" id="{15FCD8A1-87F5-43BD-9D5F-F9ABF6BCC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000" y="2808000"/>
            <a:ext cx="1493516" cy="682985"/>
          </a:xfrm>
          <a:prstGeom prst="rect">
            <a:avLst/>
          </a:prstGeom>
        </p:spPr>
      </p:pic>
      <p:pic>
        <p:nvPicPr>
          <p:cNvPr id="16" name="Picture 22" descr="A picture containing graphical user interface&#10;&#10;Description automatically generated">
            <a:extLst>
              <a:ext uri="{FF2B5EF4-FFF2-40B4-BE49-F238E27FC236}">
                <a16:creationId xmlns:a16="http://schemas.microsoft.com/office/drawing/2014/main" xmlns="" id="{F1E3E638-2C6B-4006-82BC-B04AEB8F7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000" y="3420000"/>
            <a:ext cx="1395757" cy="662006"/>
          </a:xfrm>
          <a:prstGeom prst="rect">
            <a:avLst/>
          </a:prstGeom>
        </p:spPr>
      </p:pic>
      <p:pic>
        <p:nvPicPr>
          <p:cNvPr id="17" name="Picture 25" descr="Diagram, shape, circle&#10;&#10;Description automatically generated">
            <a:extLst>
              <a:ext uri="{FF2B5EF4-FFF2-40B4-BE49-F238E27FC236}">
                <a16:creationId xmlns:a16="http://schemas.microsoft.com/office/drawing/2014/main" xmlns="" id="{EDBF3434-6C11-444A-A5F1-096994F98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00" y="3888000"/>
            <a:ext cx="1493516" cy="755086"/>
          </a:xfrm>
          <a:prstGeom prst="rect">
            <a:avLst/>
          </a:prstGeom>
        </p:spPr>
      </p:pic>
      <p:pic>
        <p:nvPicPr>
          <p:cNvPr id="18" name="Picture 28" descr="A picture containing shape&#10;&#10;Description automatically generated">
            <a:extLst>
              <a:ext uri="{FF2B5EF4-FFF2-40B4-BE49-F238E27FC236}">
                <a16:creationId xmlns:a16="http://schemas.microsoft.com/office/drawing/2014/main" xmlns="" id="{F712DF47-A9C1-43A0-9B7E-C6A1687BE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4000" y="4356000"/>
            <a:ext cx="945290" cy="945290"/>
          </a:xfrm>
          <a:prstGeom prst="rect">
            <a:avLst/>
          </a:prstGeom>
        </p:spPr>
      </p:pic>
      <p:sp>
        <p:nvSpPr>
          <p:cNvPr id="1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1383"/>
            <a:ext cx="1755570" cy="398758"/>
          </a:xfrm>
          <a:prstGeom prst="rect">
            <a:avLst/>
          </a:prstGeom>
        </p:spPr>
      </p:pic>
      <p:sp>
        <p:nvSpPr>
          <p:cNvPr id="21"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68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
            <a:ext cx="9314087" cy="864000"/>
          </a:xfrm>
          <a:prstGeom prst="rect">
            <a:avLst/>
          </a:prstGeom>
          <a:noFill/>
        </p:spPr>
        <p:txBody>
          <a:bodyPr wrap="square" rtlCol="0" anchor="ctr">
            <a:spAutoFit/>
          </a:bodyPr>
          <a:lstStyle/>
          <a:p>
            <a:r>
              <a:rPr lang="en-GB" sz="4100" b="1" dirty="0"/>
              <a:t>Eine Geschichte des Erfolgs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1077218"/>
          </a:xfrm>
          <a:prstGeom prst="rect">
            <a:avLst/>
          </a:prstGeom>
          <a:noFill/>
        </p:spPr>
        <p:txBody>
          <a:bodyPr wrap="square" rtlCol="0">
            <a:spAutoFit/>
          </a:bodyPr>
          <a:lstStyle/>
          <a:p>
            <a:pPr algn="just"/>
            <a:r>
              <a:rPr lang="en-US" sz="3200" dirty="0"/>
              <a:t>Was </a:t>
            </a:r>
            <a:r>
              <a:rPr lang="en-US" sz="3200" dirty="0" err="1"/>
              <a:t>zeichnet</a:t>
            </a:r>
            <a:r>
              <a:rPr lang="en-US" sz="3200" dirty="0"/>
              <a:t> </a:t>
            </a:r>
            <a:r>
              <a:rPr lang="en-US" sz="3200" dirty="0" err="1"/>
              <a:t>große</a:t>
            </a:r>
            <a:r>
              <a:rPr lang="en-US" sz="3200" dirty="0"/>
              <a:t>, </a:t>
            </a:r>
            <a:r>
              <a:rPr lang="en-US" sz="3200" dirty="0" err="1"/>
              <a:t>erfolgreiche</a:t>
            </a:r>
            <a:r>
              <a:rPr lang="en-US" sz="3200" dirty="0"/>
              <a:t> </a:t>
            </a:r>
            <a:r>
              <a:rPr lang="en-US" sz="3200" dirty="0" err="1"/>
              <a:t>Unternehmer</a:t>
            </a:r>
            <a:r>
              <a:rPr lang="en-US" sz="3200" dirty="0"/>
              <a:t>*</a:t>
            </a:r>
            <a:r>
              <a:rPr lang="en-US" sz="3200" dirty="0" err="1"/>
              <a:t>innen</a:t>
            </a:r>
            <a:r>
              <a:rPr lang="en-US" sz="3200" dirty="0"/>
              <a:t> aus? </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Ellipse 29">
            <a:extLst>
              <a:ext uri="{FF2B5EF4-FFF2-40B4-BE49-F238E27FC236}">
                <a16:creationId xmlns:a16="http://schemas.microsoft.com/office/drawing/2014/main" xmlns="" id="{FF83865D-472B-4A54-BCAB-20FF1D16A3FE}"/>
              </a:ext>
            </a:extLst>
          </p:cNvPr>
          <p:cNvSpPr>
            <a:spLocks/>
          </p:cNvSpPr>
          <p:nvPr/>
        </p:nvSpPr>
        <p:spPr>
          <a:xfrm>
            <a:off x="3600000" y="2298955"/>
            <a:ext cx="5040000" cy="3600000"/>
          </a:xfrm>
          <a:prstGeom prst="ellipse">
            <a:avLst/>
          </a:prstGeom>
          <a:solidFill>
            <a:srgbClr val="E0804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Leidenschaft</a:t>
            </a:r>
            <a:r>
              <a:rPr lang="en-US" sz="2000" b="1" dirty="0"/>
              <a:t> </a:t>
            </a:r>
          </a:p>
          <a:p>
            <a:pPr algn="ctr"/>
            <a:r>
              <a:rPr lang="en-US" sz="2000" b="1" dirty="0"/>
              <a:t>und</a:t>
            </a:r>
          </a:p>
          <a:p>
            <a:pPr algn="ctr"/>
            <a:r>
              <a:rPr lang="en-US" sz="2000" b="1" dirty="0" err="1"/>
              <a:t>Begeisterung</a:t>
            </a:r>
            <a:r>
              <a:rPr lang="en-US" sz="2000" b="1" dirty="0"/>
              <a:t> </a:t>
            </a:r>
          </a:p>
          <a:p>
            <a:pPr algn="ctr"/>
            <a:r>
              <a:rPr lang="en-US" sz="2000" b="1" dirty="0"/>
              <a:t>(Inspiration)</a:t>
            </a:r>
          </a:p>
        </p:txBody>
      </p:sp>
      <p:sp>
        <p:nvSpPr>
          <p:cNvPr id="9" name="Rechteck: abgerundete Ecken 3">
            <a:extLst>
              <a:ext uri="{FF2B5EF4-FFF2-40B4-BE49-F238E27FC236}">
                <a16:creationId xmlns:a16="http://schemas.microsoft.com/office/drawing/2014/main" xmlns="" id="{70A1BED4-0BE4-4FCA-82C3-9BE2753648DB}"/>
              </a:ext>
            </a:extLst>
          </p:cNvPr>
          <p:cNvSpPr>
            <a:spLocks/>
          </p:cNvSpPr>
          <p:nvPr/>
        </p:nvSpPr>
        <p:spPr>
          <a:xfrm>
            <a:off x="2016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Gute Führung</a:t>
            </a:r>
          </a:p>
        </p:txBody>
      </p:sp>
      <p:sp>
        <p:nvSpPr>
          <p:cNvPr id="16" name="Rechteck: abgerundete Ecken 4">
            <a:extLst>
              <a:ext uri="{FF2B5EF4-FFF2-40B4-BE49-F238E27FC236}">
                <a16:creationId xmlns:a16="http://schemas.microsoft.com/office/drawing/2014/main" xmlns="" id="{03108FFC-E152-4ECC-A9D6-0DB31B9847C8}"/>
              </a:ext>
            </a:extLst>
          </p:cNvPr>
          <p:cNvSpPr>
            <a:spLocks/>
          </p:cNvSpPr>
          <p:nvPr/>
        </p:nvSpPr>
        <p:spPr>
          <a:xfrm>
            <a:off x="4644000" y="211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Kreativität</a:t>
            </a:r>
          </a:p>
        </p:txBody>
      </p:sp>
      <p:sp>
        <p:nvSpPr>
          <p:cNvPr id="17" name="Rechteck: abgerundete Ecken 5">
            <a:extLst>
              <a:ext uri="{FF2B5EF4-FFF2-40B4-BE49-F238E27FC236}">
                <a16:creationId xmlns:a16="http://schemas.microsoft.com/office/drawing/2014/main" xmlns="" id="{1EC6F97A-C2C3-4964-B112-E903409C4D2B}"/>
              </a:ext>
            </a:extLst>
          </p:cNvPr>
          <p:cNvSpPr>
            <a:spLocks/>
          </p:cNvSpPr>
          <p:nvPr/>
        </p:nvSpPr>
        <p:spPr>
          <a:xfrm>
            <a:off x="7380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Lebenslanges Lernen</a:t>
            </a:r>
          </a:p>
        </p:txBody>
      </p:sp>
      <p:sp>
        <p:nvSpPr>
          <p:cNvPr id="18" name="Rechteck: abgerundete Ecken 6">
            <a:extLst>
              <a:ext uri="{FF2B5EF4-FFF2-40B4-BE49-F238E27FC236}">
                <a16:creationId xmlns:a16="http://schemas.microsoft.com/office/drawing/2014/main" xmlns="" id="{2547F1F6-5C14-4CC6-80A3-7B9FE2C3986E}"/>
              </a:ext>
            </a:extLst>
          </p:cNvPr>
          <p:cNvSpPr>
            <a:spLocks/>
          </p:cNvSpPr>
          <p:nvPr/>
        </p:nvSpPr>
        <p:spPr>
          <a:xfrm>
            <a:off x="774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Transparenz</a:t>
            </a:r>
          </a:p>
        </p:txBody>
      </p:sp>
      <p:sp>
        <p:nvSpPr>
          <p:cNvPr id="19" name="Rechteck: abgerundete Ecken 7">
            <a:extLst>
              <a:ext uri="{FF2B5EF4-FFF2-40B4-BE49-F238E27FC236}">
                <a16:creationId xmlns:a16="http://schemas.microsoft.com/office/drawing/2014/main" xmlns="" id="{1E11626C-EA37-4636-B108-2CA6CE67C1AE}"/>
              </a:ext>
            </a:extLst>
          </p:cNvPr>
          <p:cNvSpPr>
            <a:spLocks/>
          </p:cNvSpPr>
          <p:nvPr/>
        </p:nvSpPr>
        <p:spPr>
          <a:xfrm>
            <a:off x="162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Fachwissen</a:t>
            </a:r>
          </a:p>
        </p:txBody>
      </p:sp>
      <p:sp>
        <p:nvSpPr>
          <p:cNvPr id="20" name="Rechteck: abgerundete Ecken 8">
            <a:extLst>
              <a:ext uri="{FF2B5EF4-FFF2-40B4-BE49-F238E27FC236}">
                <a16:creationId xmlns:a16="http://schemas.microsoft.com/office/drawing/2014/main" xmlns="" id="{2A737C1D-0D08-45DA-AEE4-EC449980D337}"/>
              </a:ext>
            </a:extLst>
          </p:cNvPr>
          <p:cNvSpPr>
            <a:spLocks/>
          </p:cNvSpPr>
          <p:nvPr/>
        </p:nvSpPr>
        <p:spPr>
          <a:xfrm>
            <a:off x="1872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Ausgezeichnete Kommunikation</a:t>
            </a:r>
          </a:p>
        </p:txBody>
      </p:sp>
      <p:sp>
        <p:nvSpPr>
          <p:cNvPr id="21" name="Rechteck: abgerundete Ecken 21">
            <a:extLst>
              <a:ext uri="{FF2B5EF4-FFF2-40B4-BE49-F238E27FC236}">
                <a16:creationId xmlns:a16="http://schemas.microsoft.com/office/drawing/2014/main" xmlns="" id="{D2D2743E-DDEF-4DF3-AF63-3EBE8B67E861}"/>
              </a:ext>
            </a:extLst>
          </p:cNvPr>
          <p:cNvSpPr>
            <a:spLocks/>
          </p:cNvSpPr>
          <p:nvPr/>
        </p:nvSpPr>
        <p:spPr>
          <a:xfrm>
            <a:off x="2448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Hoher Überzeugungsgrad</a:t>
            </a:r>
          </a:p>
        </p:txBody>
      </p:sp>
      <p:sp>
        <p:nvSpPr>
          <p:cNvPr id="22" name="Rechteck: abgerundete Ecken 23">
            <a:extLst>
              <a:ext uri="{FF2B5EF4-FFF2-40B4-BE49-F238E27FC236}">
                <a16:creationId xmlns:a16="http://schemas.microsoft.com/office/drawing/2014/main" xmlns="" id="{42345081-01B4-4F95-8DC5-9B5BE13E4D10}"/>
              </a:ext>
            </a:extLst>
          </p:cNvPr>
          <p:cNvSpPr>
            <a:spLocks/>
          </p:cNvSpPr>
          <p:nvPr/>
        </p:nvSpPr>
        <p:spPr>
          <a:xfrm>
            <a:off x="4644000" y="553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Bereitschaft, Risiken einzugehen</a:t>
            </a:r>
          </a:p>
        </p:txBody>
      </p:sp>
      <p:sp>
        <p:nvSpPr>
          <p:cNvPr id="23" name="Rechteck: abgerundete Ecken 25">
            <a:extLst>
              <a:ext uri="{FF2B5EF4-FFF2-40B4-BE49-F238E27FC236}">
                <a16:creationId xmlns:a16="http://schemas.microsoft.com/office/drawing/2014/main" xmlns="" id="{DD14A2E1-D6A1-4B0C-8B1D-3AE5051D3D6A}"/>
              </a:ext>
            </a:extLst>
          </p:cNvPr>
          <p:cNvSpPr>
            <a:spLocks/>
          </p:cNvSpPr>
          <p:nvPr/>
        </p:nvSpPr>
        <p:spPr>
          <a:xfrm>
            <a:off x="6984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Soziale</a:t>
            </a:r>
            <a:r>
              <a:rPr lang="en-US" sz="2000" dirty="0">
                <a:solidFill>
                  <a:schemeClr val="tx1"/>
                </a:solidFill>
              </a:rPr>
              <a:t> </a:t>
            </a:r>
            <a:r>
              <a:rPr lang="en-US" sz="2000" dirty="0" err="1">
                <a:solidFill>
                  <a:schemeClr val="tx1"/>
                </a:solidFill>
              </a:rPr>
              <a:t>Netzwerkarbeit</a:t>
            </a:r>
            <a:endParaRPr lang="en-US" sz="2000" dirty="0">
              <a:solidFill>
                <a:schemeClr val="tx1"/>
              </a:solidFill>
            </a:endParaRPr>
          </a:p>
        </p:txBody>
      </p:sp>
      <p:sp>
        <p:nvSpPr>
          <p:cNvPr id="24" name="Rechteck: abgerundete Ecken 27">
            <a:extLst>
              <a:ext uri="{FF2B5EF4-FFF2-40B4-BE49-F238E27FC236}">
                <a16:creationId xmlns:a16="http://schemas.microsoft.com/office/drawing/2014/main" xmlns="" id="{85B6510D-6D9E-4135-B00D-9551C1350172}"/>
              </a:ext>
            </a:extLst>
          </p:cNvPr>
          <p:cNvSpPr>
            <a:spLocks/>
          </p:cNvSpPr>
          <p:nvPr/>
        </p:nvSpPr>
        <p:spPr>
          <a:xfrm>
            <a:off x="7488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Innovationsfähigkeit</a:t>
            </a:r>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Verbessern Sie Ihr Verhandlungsgeschick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026" name="Picture 2" descr="How to Align Your Career With Your Personal Definition of Success | SUCCESS">
            <a:hlinkClick r:id="rId3"/>
            <a:extLst>
              <a:ext uri="{FF2B5EF4-FFF2-40B4-BE49-F238E27FC236}">
                <a16:creationId xmlns:a16="http://schemas.microsoft.com/office/drawing/2014/main" xmlns="" id="{1AF30F59-49D3-495B-9B2D-5791927B3A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538" y="4696895"/>
            <a:ext cx="2185986" cy="14559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xmlns="" id="{6679915C-A26C-4821-86B5-B4E2BFE1CDA1}"/>
              </a:ext>
            </a:extLst>
          </p:cNvPr>
          <p:cNvGraphicFramePr/>
          <p:nvPr>
            <p:extLst>
              <p:ext uri="{D42A27DB-BD31-4B8C-83A1-F6EECF244321}">
                <p14:modId xmlns:p14="http://schemas.microsoft.com/office/powerpoint/2010/main" val="2853259508"/>
              </p:ext>
            </p:extLst>
          </p:nvPr>
        </p:nvGraphicFramePr>
        <p:xfrm>
          <a:off x="936000" y="1224000"/>
          <a:ext cx="10368000" cy="4159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13063" y="6321383"/>
            <a:ext cx="1755570" cy="398758"/>
          </a:xfrm>
          <a:prstGeom prst="rect">
            <a:avLst/>
          </a:prstGeom>
        </p:spPr>
      </p:pic>
      <p:sp>
        <p:nvSpPr>
          <p:cNvPr id="16"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611075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Praxis </a:t>
            </a:r>
            <a:r>
              <a:rPr lang="en-GB" sz="4100" b="1" dirty="0" err="1"/>
              <a:t>macht</a:t>
            </a:r>
            <a:r>
              <a:rPr lang="en-GB" sz="4100" b="1" dirty="0"/>
              <a:t> </a:t>
            </a:r>
            <a:r>
              <a:rPr lang="en-GB" sz="4100" b="1" dirty="0" err="1"/>
              <a:t>Perfektion</a:t>
            </a:r>
            <a:r>
              <a:rPr lang="en-GB" sz="4100" b="1" dirty="0"/>
              <a:t>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84000" cy="1815882"/>
          </a:xfrm>
          <a:prstGeom prst="rect">
            <a:avLst/>
          </a:prstGeom>
          <a:noFill/>
        </p:spPr>
        <p:txBody>
          <a:bodyPr wrap="square" rtlCol="0">
            <a:spAutoFit/>
          </a:bodyPr>
          <a:lstStyle/>
          <a:p>
            <a:r>
              <a:rPr lang="x-none" sz="2800" dirty="0"/>
              <a:t>Erstellen Sie in Anlehnung an die 4 Schritte </a:t>
            </a:r>
            <a:r>
              <a:rPr lang="de-DE" sz="2800" dirty="0"/>
              <a:t>des Prozesses der </a:t>
            </a:r>
            <a:r>
              <a:rPr lang="x-none" sz="2800" dirty="0"/>
              <a:t>Überzeugung eine 5-minütige Präsentation einer Geschäftsidee, von der Sie begeistert sind. Das Ziel dieser Präsentation ist es, einen Investor davon zu überzeugen, </a:t>
            </a:r>
            <a:r>
              <a:rPr lang="de-DE" sz="2800" dirty="0"/>
              <a:t>Sie finanziell zu unterstützen:</a:t>
            </a:r>
            <a:endParaRPr lang="x-none"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12">
            <a:extLst>
              <a:ext uri="{FF2B5EF4-FFF2-40B4-BE49-F238E27FC236}">
                <a16:creationId xmlns:a16="http://schemas.microsoft.com/office/drawing/2014/main" xmlns="" id="{09F75039-E3D2-49BB-BB8E-654F41C8FC33}"/>
              </a:ext>
            </a:extLst>
          </p:cNvPr>
          <p:cNvGraphicFramePr/>
          <p:nvPr>
            <p:extLst>
              <p:ext uri="{D42A27DB-BD31-4B8C-83A1-F6EECF244321}">
                <p14:modId xmlns:p14="http://schemas.microsoft.com/office/powerpoint/2010/main" val="2148204713"/>
              </p:ext>
            </p:extLst>
          </p:nvPr>
        </p:nvGraphicFramePr>
        <p:xfrm>
          <a:off x="1224000" y="2952000"/>
          <a:ext cx="9828000" cy="33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1383"/>
            <a:ext cx="1755570" cy="398758"/>
          </a:xfrm>
          <a:prstGeom prst="rect">
            <a:avLst/>
          </a:prstGeom>
        </p:spPr>
      </p:pic>
      <p:sp>
        <p:nvSpPr>
          <p:cNvPr id="1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4656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648000" cy="386499"/>
          </a:xfrm>
          <a:prstGeom prst="rect">
            <a:avLst/>
          </a:prstGeom>
          <a:noFill/>
        </p:spPr>
        <p:txBody>
          <a:bodyPr wrap="square" rtlCol="0" anchor="ctr">
            <a:noAutofit/>
          </a:bodyPr>
          <a:lstStyle/>
          <a:p>
            <a:r>
              <a:rPr lang="en-GB" sz="3700" b="1" dirty="0"/>
              <a:t> </a:t>
            </a:r>
          </a:p>
          <a:p>
            <a:r>
              <a:rPr lang="en-GB" sz="4100" b="1" dirty="0" err="1">
                <a:cs typeface="Arial" panose="020B0604020202020204" pitchFamily="34" charset="0"/>
              </a:rPr>
              <a:t>Checkliste</a:t>
            </a:r>
            <a:r>
              <a:rPr lang="en-GB" sz="4100" b="1" dirty="0">
                <a:cs typeface="Arial" panose="020B0604020202020204" pitchFamily="34" charset="0"/>
              </a:rPr>
              <a:t> für die Selbstkontrolle</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2033512221"/>
              </p:ext>
            </p:extLst>
          </p:nvPr>
        </p:nvGraphicFramePr>
        <p:xfrm>
          <a:off x="342531" y="1016327"/>
          <a:ext cx="11520000" cy="5040000"/>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1156375982"/>
                    </a:ext>
                  </a:extLst>
                </a:gridCol>
                <a:gridCol w="6840000">
                  <a:extLst>
                    <a:ext uri="{9D8B030D-6E8A-4147-A177-3AD203B41FA5}">
                      <a16:colId xmlns:a16="http://schemas.microsoft.com/office/drawing/2014/main" xmlns="" val="2538965538"/>
                    </a:ext>
                  </a:extLst>
                </a:gridCol>
              </a:tblGrid>
              <a:tr h="1008000">
                <a:tc>
                  <a:txBody>
                    <a:bodyPr/>
                    <a:lstStyle/>
                    <a:p>
                      <a:pPr marL="285750" indent="-285750">
                        <a:lnSpc>
                          <a:spcPct val="100000"/>
                        </a:lnSpc>
                        <a:spcAft>
                          <a:spcPts val="0"/>
                        </a:spcAft>
                        <a:buFont typeface="Arial" panose="020B0604020202020204" pitchFamily="34" charset="0"/>
                        <a:buChar char="•"/>
                      </a:pPr>
                      <a:r>
                        <a:rPr lang="en-US" sz="2000" dirty="0">
                          <a:effectLst/>
                        </a:rPr>
                        <a:t>Was ist die wichtigste Tatsache, um ein guter Unternehmer zu werden?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1008000">
                <a:tc>
                  <a:txBody>
                    <a:bodyPr/>
                    <a:lstStyle/>
                    <a:p>
                      <a:pPr marL="285750" indent="-285750">
                        <a:lnSpc>
                          <a:spcPct val="100000"/>
                        </a:lnSpc>
                        <a:spcAft>
                          <a:spcPts val="0"/>
                        </a:spcAft>
                        <a:buFont typeface="Arial" panose="020B0604020202020204" pitchFamily="34" charset="0"/>
                        <a:buChar char="•"/>
                      </a:pPr>
                      <a:r>
                        <a:rPr lang="en-US" sz="2000" dirty="0" err="1">
                          <a:effectLst/>
                        </a:rPr>
                        <a:t>Punkte</a:t>
                      </a:r>
                      <a:r>
                        <a:rPr lang="en-US" sz="2000" dirty="0">
                          <a:effectLst/>
                        </a:rPr>
                        <a:t> die </a:t>
                      </a:r>
                      <a:r>
                        <a:rPr lang="en-US" sz="2000" dirty="0" err="1">
                          <a:effectLst/>
                        </a:rPr>
                        <a:t>begeistern</a:t>
                      </a: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1008000">
                <a:tc>
                  <a:txBody>
                    <a:bodyPr/>
                    <a:lstStyle/>
                    <a:p>
                      <a:pPr marL="285750" indent="-285750">
                        <a:lnSpc>
                          <a:spcPct val="100000"/>
                        </a:lnSpc>
                        <a:spcAft>
                          <a:spcPts val="0"/>
                        </a:spcAft>
                        <a:buFont typeface="Arial" panose="020B0604020202020204" pitchFamily="34" charset="0"/>
                        <a:buChar char="•"/>
                      </a:pPr>
                      <a:r>
                        <a:rPr lang="en-US" sz="2000" dirty="0">
                          <a:effectLst/>
                        </a:rPr>
                        <a:t>Beschreiben Sie 2 Schritte, um perfekt in der Überzeugung zu sein!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1008000">
                <a:tc>
                  <a:txBody>
                    <a:bodyPr/>
                    <a:lstStyle/>
                    <a:p>
                      <a:pPr marL="285750" indent="-285750">
                        <a:lnSpc>
                          <a:spcPct val="100000"/>
                        </a:lnSpc>
                        <a:spcAft>
                          <a:spcPts val="0"/>
                        </a:spcAft>
                        <a:buFont typeface="Arial" panose="020B0604020202020204" pitchFamily="34" charset="0"/>
                        <a:buChar char="•"/>
                      </a:pPr>
                      <a:r>
                        <a:rPr lang="en-US" sz="2000" dirty="0">
                          <a:effectLst/>
                        </a:rPr>
                        <a:t>Was ist das "Haus der </a:t>
                      </a:r>
                      <a:r>
                        <a:rPr lang="en-US" sz="2000" dirty="0" err="1">
                          <a:effectLst/>
                        </a:rPr>
                        <a:t>Begeisterung</a:t>
                      </a: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1008000">
                <a:tc>
                  <a:txBody>
                    <a:bodyPr/>
                    <a:lstStyle/>
                    <a:p>
                      <a:pPr marL="285750" indent="-285750">
                        <a:lnSpc>
                          <a:spcPct val="100000"/>
                        </a:lnSpc>
                        <a:spcAft>
                          <a:spcPts val="0"/>
                        </a:spcAft>
                        <a:buFont typeface="Arial" panose="020B0604020202020204" pitchFamily="34" charset="0"/>
                        <a:buChar char="•"/>
                      </a:pPr>
                      <a:r>
                        <a:rPr lang="en-US" sz="2000" dirty="0">
                          <a:effectLst/>
                        </a:rPr>
                        <a:t>Unter welchen Umständen </a:t>
                      </a:r>
                      <a:r>
                        <a:rPr lang="en-US" sz="2000" dirty="0" err="1">
                          <a:effectLst/>
                        </a:rPr>
                        <a:t>ist</a:t>
                      </a:r>
                      <a:r>
                        <a:rPr lang="en-US" sz="2000" dirty="0">
                          <a:effectLst/>
                        </a:rPr>
                        <a:t> </a:t>
                      </a:r>
                      <a:r>
                        <a:rPr lang="en-US" sz="2000" dirty="0" err="1">
                          <a:effectLst/>
                        </a:rPr>
                        <a:t>Kommunikation</a:t>
                      </a:r>
                      <a:r>
                        <a:rPr lang="en-US" sz="2000" dirty="0">
                          <a:effectLst/>
                        </a:rPr>
                        <a:t> erfolgreich?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13"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546739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375274"/>
          </a:xfrm>
          <a:prstGeom prst="rect">
            <a:avLst/>
          </a:prstGeom>
          <a:noFill/>
        </p:spPr>
        <p:txBody>
          <a:bodyPr wrap="square" rtlCol="0" anchor="ctr">
            <a:noAutofit/>
          </a:bodyPr>
          <a:lstStyle/>
          <a:p>
            <a:endParaRPr lang="en-GB" sz="3700" b="1" dirty="0"/>
          </a:p>
          <a:p>
            <a:r>
              <a:rPr lang="en-GB" sz="4100" b="1" dirty="0" err="1">
                <a:cs typeface="Arial" panose="020B0604020202020204" pitchFamily="34" charset="0"/>
              </a:rPr>
              <a:t>Checkliste</a:t>
            </a:r>
            <a:r>
              <a:rPr lang="en-GB" sz="4100" b="1" dirty="0">
                <a:cs typeface="Arial" panose="020B0604020202020204" pitchFamily="34" charset="0"/>
              </a:rPr>
              <a:t> für die Selbstkontrolle</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2152432765"/>
              </p:ext>
            </p:extLst>
          </p:nvPr>
        </p:nvGraphicFramePr>
        <p:xfrm>
          <a:off x="342531" y="1045214"/>
          <a:ext cx="11520000" cy="5040000"/>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1156375982"/>
                    </a:ext>
                  </a:extLst>
                </a:gridCol>
                <a:gridCol w="6840000">
                  <a:extLst>
                    <a:ext uri="{9D8B030D-6E8A-4147-A177-3AD203B41FA5}">
                      <a16:colId xmlns:a16="http://schemas.microsoft.com/office/drawing/2014/main" xmlns="" val="2538965538"/>
                    </a:ext>
                  </a:extLst>
                </a:gridCol>
              </a:tblGrid>
              <a:tr h="1008000">
                <a:tc>
                  <a:txBody>
                    <a:bodyPr/>
                    <a:lstStyle/>
                    <a:p>
                      <a:pPr marL="285750" indent="-285750">
                        <a:lnSpc>
                          <a:spcPct val="100000"/>
                        </a:lnSpc>
                        <a:spcAft>
                          <a:spcPts val="0"/>
                        </a:spcAft>
                        <a:buFont typeface="Arial" panose="020B0604020202020204" pitchFamily="34" charset="0"/>
                        <a:buChar char="•"/>
                      </a:pPr>
                      <a:r>
                        <a:rPr lang="en-US" sz="2000" b="1" kern="1200" dirty="0">
                          <a:solidFill>
                            <a:schemeClr val="lt1"/>
                          </a:solidFill>
                          <a:effectLst/>
                          <a:latin typeface="+mn-lt"/>
                          <a:ea typeface="+mn-ea"/>
                          <a:cs typeface="+mn-cs"/>
                        </a:rPr>
                        <a:t>Beschreiben Sie den Kommunikationsprozess!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1008000">
                <a:tc>
                  <a:txBody>
                    <a:bodyPr/>
                    <a:lstStyle/>
                    <a:p>
                      <a:pPr marL="285750" indent="-285750">
                        <a:lnSpc>
                          <a:spcPct val="100000"/>
                        </a:lnSpc>
                        <a:spcAft>
                          <a:spcPts val="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Typische Fehler im Kommunikationsprozess!</a:t>
                      </a: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1008000">
                <a:tc>
                  <a:txBody>
                    <a:bodyPr/>
                    <a:lstStyle/>
                    <a:p>
                      <a:pPr marL="285750" indent="-285750">
                        <a:lnSpc>
                          <a:spcPct val="100000"/>
                        </a:lnSpc>
                        <a:spcAft>
                          <a:spcPts val="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Ihre Ideen für die Online-Kommunikation!</a:t>
                      </a: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endParaRPr>
                    </a:p>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1008000">
                <a:tc>
                  <a:txBody>
                    <a:bodyPr/>
                    <a:lstStyle/>
                    <a:p>
                      <a:pPr marL="285750" indent="-285750">
                        <a:lnSpc>
                          <a:spcPct val="100000"/>
                        </a:lnSpc>
                        <a:spcAft>
                          <a:spcPts val="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Was sind die grundlegenden Elemente des Überzeugungsprozesses?</a:t>
                      </a: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endParaRPr>
                    </a:p>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1008000">
                <a:tc>
                  <a:txBody>
                    <a:bodyPr/>
                    <a:lstStyle/>
                    <a:p>
                      <a:pPr marL="285750" indent="-285750">
                        <a:lnSpc>
                          <a:spcPct val="100000"/>
                        </a:lnSpc>
                        <a:spcAft>
                          <a:spcPts val="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Beschreiben Sie die 4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Schritte</a:t>
                      </a:r>
                      <a:r>
                        <a:rPr lang="en-GB" sz="2000" dirty="0">
                          <a:effectLst/>
                          <a:latin typeface="Calibri" panose="020F0502020204030204" pitchFamily="34" charset="0"/>
                          <a:ea typeface="Calibri" panose="020F0502020204030204" pitchFamily="34" charset="0"/>
                          <a:cs typeface="Times New Roman" panose="02020603050405020304" pitchFamily="18" charset="0"/>
                        </a:rPr>
                        <a:t> der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Überzeugung</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anderer</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48337" marR="483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dirty="0">
                          <a:effectLst/>
                        </a:rPr>
                        <a:t>  </a:t>
                      </a:r>
                      <a:endParaRPr lang="en-GB" sz="2000" dirty="0">
                        <a:effectLst/>
                        <a:latin typeface="+mn-lt"/>
                        <a:ea typeface="Calibri" panose="020F0502020204030204" pitchFamily="34" charset="0"/>
                        <a:cs typeface="Times New Roman" panose="02020603050405020304" pitchFamily="18" charset="0"/>
                      </a:endParaRPr>
                    </a:p>
                  </a:txBody>
                  <a:tcPr marL="48337" marR="48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13"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10541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
            <a:ext cx="9314087" cy="864000"/>
          </a:xfrm>
          <a:prstGeom prst="rect">
            <a:avLst/>
          </a:prstGeom>
          <a:noFill/>
        </p:spPr>
        <p:txBody>
          <a:bodyPr wrap="square" rtlCol="0" anchor="ctr">
            <a:spAutoFit/>
          </a:bodyPr>
          <a:lstStyle/>
          <a:p>
            <a:r>
              <a:rPr lang="en-US" sz="4100" b="1" dirty="0" err="1"/>
              <a:t>Überzeugung</a:t>
            </a:r>
            <a:r>
              <a:rPr lang="en-US" sz="4100" b="1" dirty="0"/>
              <a:t> </a:t>
            </a:r>
            <a:r>
              <a:rPr lang="en-US" sz="4100" b="1" dirty="0" err="1"/>
              <a:t>macht</a:t>
            </a:r>
            <a:r>
              <a:rPr lang="en-US" sz="4100" b="1" dirty="0"/>
              <a:t> den </a:t>
            </a:r>
            <a:r>
              <a:rPr lang="en-US" sz="4100" b="1" dirty="0" err="1"/>
              <a:t>Unterschied</a:t>
            </a:r>
            <a:r>
              <a:rPr lang="en-US" sz="4100" b="1" dirty="0"/>
              <a:t>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hteck 1">
            <a:extLst>
              <a:ext uri="{FF2B5EF4-FFF2-40B4-BE49-F238E27FC236}">
                <a16:creationId xmlns:a16="http://schemas.microsoft.com/office/drawing/2014/main" xmlns="" id="{8397BA45-C125-44E0-A9F0-D8B615B33425}"/>
              </a:ext>
            </a:extLst>
          </p:cNvPr>
          <p:cNvSpPr/>
          <p:nvPr/>
        </p:nvSpPr>
        <p:spPr>
          <a:xfrm>
            <a:off x="359999" y="1353158"/>
            <a:ext cx="5724000" cy="133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Wir sind alle </a:t>
            </a:r>
            <a:r>
              <a:rPr lang="en-US" sz="2000" b="1" dirty="0" err="1"/>
              <a:t>sehr</a:t>
            </a:r>
            <a:r>
              <a:rPr lang="en-US" sz="2000" b="1" dirty="0"/>
              <a:t> </a:t>
            </a:r>
            <a:r>
              <a:rPr lang="en-US" sz="2000" b="1" dirty="0" err="1"/>
              <a:t>enthusiastisch</a:t>
            </a:r>
            <a:r>
              <a:rPr lang="en-US" sz="2000" b="1" dirty="0"/>
              <a:t>, </a:t>
            </a:r>
            <a:r>
              <a:rPr lang="en-US" sz="2000" b="1" dirty="0" err="1"/>
              <a:t>wenn</a:t>
            </a:r>
            <a:r>
              <a:rPr lang="en-US" sz="2000" b="1" dirty="0"/>
              <a:t> </a:t>
            </a:r>
            <a:r>
              <a:rPr lang="en-US" sz="2000" b="1" dirty="0" err="1"/>
              <a:t>wir</a:t>
            </a:r>
            <a:r>
              <a:rPr lang="en-US" sz="2000" b="1" dirty="0"/>
              <a:t> </a:t>
            </a:r>
            <a:r>
              <a:rPr lang="en-US" sz="2000" b="1" dirty="0" err="1"/>
              <a:t>jung</a:t>
            </a:r>
            <a:r>
              <a:rPr lang="en-US" sz="2000" b="1" dirty="0"/>
              <a:t> </a:t>
            </a:r>
            <a:r>
              <a:rPr lang="en-US" sz="2000" b="1" dirty="0" err="1"/>
              <a:t>sind</a:t>
            </a:r>
            <a:endParaRPr lang="en-US" sz="2000" b="1" dirty="0"/>
          </a:p>
          <a:p>
            <a:pPr marL="285750" indent="-285750" algn="just">
              <a:buFontTx/>
              <a:buChar char="-"/>
            </a:pPr>
            <a:r>
              <a:rPr lang="en-US" sz="2000" dirty="0"/>
              <a:t>Spielen im Sand</a:t>
            </a:r>
          </a:p>
          <a:p>
            <a:pPr marL="285750" indent="-285750" algn="just">
              <a:buFontTx/>
              <a:buChar char="-"/>
            </a:pPr>
            <a:r>
              <a:rPr lang="en-US" sz="2000" dirty="0"/>
              <a:t>Musik abspielen</a:t>
            </a:r>
          </a:p>
          <a:p>
            <a:pPr marL="285750" indent="-285750" algn="just">
              <a:buFontTx/>
              <a:buChar char="-"/>
            </a:pPr>
            <a:r>
              <a:rPr lang="en-US" sz="2000" dirty="0"/>
              <a:t>Auf ein erstes Date gehen</a:t>
            </a:r>
          </a:p>
        </p:txBody>
      </p:sp>
      <p:sp>
        <p:nvSpPr>
          <p:cNvPr id="9" name="Rechteck 2">
            <a:extLst>
              <a:ext uri="{FF2B5EF4-FFF2-40B4-BE49-F238E27FC236}">
                <a16:creationId xmlns:a16="http://schemas.microsoft.com/office/drawing/2014/main" xmlns="" id="{0EE36480-12AB-443B-B659-A00DD46A422B}"/>
              </a:ext>
            </a:extLst>
          </p:cNvPr>
          <p:cNvSpPr/>
          <p:nvPr/>
        </p:nvSpPr>
        <p:spPr>
          <a:xfrm>
            <a:off x="1195250" y="2865158"/>
            <a:ext cx="5832000" cy="468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en-US" sz="2000" b="1" dirty="0"/>
              <a:t>Überzeugung braucht mehr </a:t>
            </a:r>
            <a:r>
              <a:rPr lang="en-US" sz="2000" b="1" dirty="0" err="1"/>
              <a:t>als</a:t>
            </a:r>
            <a:r>
              <a:rPr lang="en-US" sz="2000" b="1" dirty="0"/>
              <a:t> </a:t>
            </a:r>
            <a:r>
              <a:rPr lang="en-US" sz="2000" b="1" dirty="0" err="1"/>
              <a:t>Tausende</a:t>
            </a:r>
            <a:r>
              <a:rPr lang="en-US" sz="2000" b="1" dirty="0"/>
              <a:t> von Tools </a:t>
            </a:r>
          </a:p>
        </p:txBody>
      </p:sp>
      <p:sp>
        <p:nvSpPr>
          <p:cNvPr id="16" name="Rechteck 3">
            <a:extLst>
              <a:ext uri="{FF2B5EF4-FFF2-40B4-BE49-F238E27FC236}">
                <a16:creationId xmlns:a16="http://schemas.microsoft.com/office/drawing/2014/main" xmlns="" id="{3751DE73-6A5A-47F4-A067-8C7FC4AA1E32}"/>
              </a:ext>
            </a:extLst>
          </p:cNvPr>
          <p:cNvSpPr/>
          <p:nvPr/>
        </p:nvSpPr>
        <p:spPr>
          <a:xfrm>
            <a:off x="3175373" y="3513158"/>
            <a:ext cx="5832000" cy="1620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Überzeugung bedeutet, dass man </a:t>
            </a:r>
            <a:r>
              <a:rPr lang="en-US" sz="2000" b="1" dirty="0" err="1"/>
              <a:t>überzeugt</a:t>
            </a:r>
            <a:r>
              <a:rPr lang="en-US" sz="2000" b="1" dirty="0"/>
              <a:t> </a:t>
            </a:r>
            <a:r>
              <a:rPr lang="en-US" sz="2000" b="1" dirty="0" err="1"/>
              <a:t>ist</a:t>
            </a:r>
            <a:r>
              <a:rPr lang="en-US" sz="2000" b="1" dirty="0"/>
              <a:t> von:</a:t>
            </a:r>
          </a:p>
          <a:p>
            <a:pPr marL="285750" indent="-285750" algn="just">
              <a:buFontTx/>
              <a:buChar char="-"/>
            </a:pPr>
            <a:r>
              <a:rPr lang="en-US" sz="2000" dirty="0" err="1"/>
              <a:t>einem</a:t>
            </a:r>
            <a:r>
              <a:rPr lang="en-US" sz="2000" dirty="0"/>
              <a:t> </a:t>
            </a:r>
            <a:r>
              <a:rPr lang="en-US" sz="2000" dirty="0" err="1"/>
              <a:t>neuen</a:t>
            </a:r>
            <a:r>
              <a:rPr lang="en-US" sz="2000" dirty="0"/>
              <a:t> Produkt</a:t>
            </a:r>
          </a:p>
          <a:p>
            <a:pPr marL="285750" indent="-285750" algn="just">
              <a:buFontTx/>
              <a:buChar char="-"/>
            </a:pPr>
            <a:r>
              <a:rPr lang="en-US" sz="2000" dirty="0" err="1"/>
              <a:t>einer</a:t>
            </a:r>
            <a:r>
              <a:rPr lang="en-US" sz="2000" dirty="0"/>
              <a:t> </a:t>
            </a:r>
            <a:r>
              <a:rPr lang="en-US" sz="2000" dirty="0" err="1"/>
              <a:t>fantastischen</a:t>
            </a:r>
            <a:r>
              <a:rPr lang="en-US" sz="2000" dirty="0"/>
              <a:t> Idee</a:t>
            </a:r>
          </a:p>
          <a:p>
            <a:pPr marL="285750" indent="-285750" algn="just">
              <a:buFontTx/>
              <a:buChar char="-"/>
            </a:pPr>
            <a:r>
              <a:rPr lang="en-US" sz="2000" dirty="0" err="1"/>
              <a:t>einem</a:t>
            </a:r>
            <a:r>
              <a:rPr lang="en-US" sz="2000" dirty="0"/>
              <a:t> neu </a:t>
            </a:r>
            <a:r>
              <a:rPr lang="en-US" sz="2000" dirty="0" err="1"/>
              <a:t>erstellten</a:t>
            </a:r>
            <a:r>
              <a:rPr lang="en-US" sz="2000" dirty="0"/>
              <a:t> Design</a:t>
            </a:r>
          </a:p>
          <a:p>
            <a:pPr marL="285750" indent="-285750" algn="just">
              <a:buFontTx/>
              <a:buChar char="-"/>
            </a:pPr>
            <a:r>
              <a:rPr lang="en-US" sz="2000" dirty="0" err="1"/>
              <a:t>einem</a:t>
            </a:r>
            <a:r>
              <a:rPr lang="en-US" sz="2000" dirty="0"/>
              <a:t> </a:t>
            </a:r>
            <a:r>
              <a:rPr lang="en-US" sz="2000" dirty="0" err="1"/>
              <a:t>erfolgreichen</a:t>
            </a:r>
            <a:r>
              <a:rPr lang="en-US" sz="2000" dirty="0"/>
              <a:t> Prozess</a:t>
            </a:r>
          </a:p>
        </p:txBody>
      </p:sp>
      <p:sp>
        <p:nvSpPr>
          <p:cNvPr id="17" name="Rechteck 4">
            <a:extLst>
              <a:ext uri="{FF2B5EF4-FFF2-40B4-BE49-F238E27FC236}">
                <a16:creationId xmlns:a16="http://schemas.microsoft.com/office/drawing/2014/main" xmlns="" id="{41E58A4B-2133-4FFE-9ACC-3B2CFD145BBF}"/>
              </a:ext>
            </a:extLst>
          </p:cNvPr>
          <p:cNvSpPr/>
          <p:nvPr/>
        </p:nvSpPr>
        <p:spPr>
          <a:xfrm>
            <a:off x="4852253" y="5292000"/>
            <a:ext cx="7132918" cy="97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en-US" sz="2000" b="1" dirty="0"/>
              <a:t>Überzeugen Sie die </a:t>
            </a:r>
            <a:r>
              <a:rPr lang="en-US" sz="2000" b="1" dirty="0" err="1"/>
              <a:t>Kunden</a:t>
            </a:r>
            <a:r>
              <a:rPr lang="en-US" sz="2000" b="1" dirty="0"/>
              <a:t>*</a:t>
            </a:r>
            <a:r>
              <a:rPr lang="en-US" sz="2000" b="1" dirty="0" err="1"/>
              <a:t>innen</a:t>
            </a:r>
            <a:r>
              <a:rPr lang="en-US" sz="2000" b="1" dirty="0"/>
              <a:t> und die </a:t>
            </a:r>
            <a:r>
              <a:rPr lang="en-US" sz="2000" b="1" dirty="0" err="1"/>
              <a:t>neuen</a:t>
            </a:r>
            <a:r>
              <a:rPr lang="en-US" sz="2000" b="1" dirty="0"/>
              <a:t> </a:t>
            </a:r>
            <a:r>
              <a:rPr lang="en-US" sz="2000" b="1" dirty="0" err="1"/>
              <a:t>Unter-nehmer</a:t>
            </a:r>
            <a:r>
              <a:rPr lang="en-US" sz="2000" b="1" dirty="0"/>
              <a:t>*</a:t>
            </a:r>
            <a:r>
              <a:rPr lang="en-US" sz="2000" b="1" dirty="0" err="1"/>
              <a:t>innen</a:t>
            </a:r>
            <a:r>
              <a:rPr lang="en-US" sz="2000" b="1" dirty="0"/>
              <a:t>, hart und erfolgreich an einer </a:t>
            </a:r>
            <a:r>
              <a:rPr lang="en-US" sz="2000" b="1" dirty="0" err="1"/>
              <a:t>neuen</a:t>
            </a:r>
            <a:r>
              <a:rPr lang="en-US" sz="2000" b="1" dirty="0"/>
              <a:t> </a:t>
            </a:r>
            <a:r>
              <a:rPr lang="en-US" sz="2000" b="1" dirty="0" err="1"/>
              <a:t>Tätigkeit</a:t>
            </a:r>
            <a:r>
              <a:rPr lang="en-US" sz="2000" b="1" dirty="0"/>
              <a:t>, </a:t>
            </a:r>
            <a:r>
              <a:rPr lang="en-US" sz="2000" b="1" dirty="0" err="1"/>
              <a:t>einer</a:t>
            </a:r>
            <a:r>
              <a:rPr lang="en-US" sz="2000" b="1" dirty="0"/>
              <a:t> </a:t>
            </a:r>
            <a:r>
              <a:rPr lang="en-US" sz="2000" b="1" dirty="0" err="1"/>
              <a:t>neuen</a:t>
            </a:r>
            <a:r>
              <a:rPr lang="en-US" sz="2000" b="1" dirty="0"/>
              <a:t> Idee zu arbeiten</a:t>
            </a:r>
          </a:p>
        </p:txBody>
      </p:sp>
      <p:sp>
        <p:nvSpPr>
          <p:cNvPr id="18" name="Denkblase: wolkenförmig 5">
            <a:extLst>
              <a:ext uri="{FF2B5EF4-FFF2-40B4-BE49-F238E27FC236}">
                <a16:creationId xmlns:a16="http://schemas.microsoft.com/office/drawing/2014/main" xmlns="" id="{5F3EFAF6-90D6-4A2E-8C25-86429021886F}"/>
              </a:ext>
            </a:extLst>
          </p:cNvPr>
          <p:cNvSpPr/>
          <p:nvPr/>
        </p:nvSpPr>
        <p:spPr>
          <a:xfrm>
            <a:off x="8215373" y="2074415"/>
            <a:ext cx="2470309" cy="1258743"/>
          </a:xfrm>
          <a:prstGeom prst="cloudCallout">
            <a:avLst>
              <a:gd name="adj1" fmla="val -27074"/>
              <a:gd name="adj2" fmla="val 80088"/>
            </a:avLst>
          </a:prstGeom>
          <a:solidFill>
            <a:srgbClr val="E0804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3200" b="1" dirty="0"/>
              <a:t>Wie </a:t>
            </a:r>
          </a:p>
          <a:p>
            <a:pPr algn="ctr"/>
            <a:r>
              <a:rPr lang="de-DE" sz="3200" b="1" dirty="0"/>
              <a:t>???</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0"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1"/>
            <a:ext cx="9314087" cy="723275"/>
          </a:xfrm>
          <a:prstGeom prst="rect">
            <a:avLst/>
          </a:prstGeom>
          <a:noFill/>
        </p:spPr>
        <p:txBody>
          <a:bodyPr wrap="square" rtlCol="0" anchor="ctr">
            <a:spAutoFit/>
          </a:bodyPr>
          <a:lstStyle/>
          <a:p>
            <a:r>
              <a:rPr lang="en-GB" sz="4100" b="1" dirty="0"/>
              <a:t>13 </a:t>
            </a:r>
            <a:r>
              <a:rPr lang="en-GB" sz="4100" b="1" dirty="0" err="1"/>
              <a:t>Aspekte</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13" name="Gruppieren 15">
            <a:extLst>
              <a:ext uri="{FF2B5EF4-FFF2-40B4-BE49-F238E27FC236}">
                <a16:creationId xmlns:a16="http://schemas.microsoft.com/office/drawing/2014/main" xmlns="" id="{6CF2FA78-FD06-4C1E-B43E-EF946A09A820}"/>
              </a:ext>
            </a:extLst>
          </p:cNvPr>
          <p:cNvGrpSpPr/>
          <p:nvPr/>
        </p:nvGrpSpPr>
        <p:grpSpPr>
          <a:xfrm>
            <a:off x="720000" y="1728000"/>
            <a:ext cx="10764000" cy="4176000"/>
            <a:chOff x="0" y="1440000"/>
            <a:chExt cx="10764000" cy="4176000"/>
          </a:xfrm>
        </p:grpSpPr>
        <p:sp>
          <p:nvSpPr>
            <p:cNvPr id="19" name="CasellaDiTesto 12">
              <a:extLst>
                <a:ext uri="{FF2B5EF4-FFF2-40B4-BE49-F238E27FC236}">
                  <a16:creationId xmlns:a16="http://schemas.microsoft.com/office/drawing/2014/main" xmlns="" id="{8A86AC45-8175-4884-8836-31DF17262780}"/>
                </a:ext>
              </a:extLst>
            </p:cNvPr>
            <p:cNvSpPr txBox="1"/>
            <p:nvPr/>
          </p:nvSpPr>
          <p:spPr>
            <a:xfrm>
              <a:off x="360000" y="1440000"/>
              <a:ext cx="2268000" cy="1296000"/>
            </a:xfrm>
            <a:custGeom>
              <a:avLst/>
              <a:gdLst>
                <a:gd name="connsiteX0" fmla="*/ 0 w 2268000"/>
                <a:gd name="connsiteY0" fmla="*/ 0 h 1296000"/>
                <a:gd name="connsiteX1" fmla="*/ 567000 w 2268000"/>
                <a:gd name="connsiteY1" fmla="*/ 0 h 1296000"/>
                <a:gd name="connsiteX2" fmla="*/ 1134000 w 2268000"/>
                <a:gd name="connsiteY2" fmla="*/ 0 h 1296000"/>
                <a:gd name="connsiteX3" fmla="*/ 1632960 w 2268000"/>
                <a:gd name="connsiteY3" fmla="*/ 0 h 1296000"/>
                <a:gd name="connsiteX4" fmla="*/ 2268000 w 2268000"/>
                <a:gd name="connsiteY4" fmla="*/ 0 h 1296000"/>
                <a:gd name="connsiteX5" fmla="*/ 2268000 w 2268000"/>
                <a:gd name="connsiteY5" fmla="*/ 393120 h 1296000"/>
                <a:gd name="connsiteX6" fmla="*/ 2268000 w 2268000"/>
                <a:gd name="connsiteY6" fmla="*/ 825120 h 1296000"/>
                <a:gd name="connsiteX7" fmla="*/ 2268000 w 2268000"/>
                <a:gd name="connsiteY7" fmla="*/ 1296000 h 1296000"/>
                <a:gd name="connsiteX8" fmla="*/ 1655640 w 2268000"/>
                <a:gd name="connsiteY8" fmla="*/ 1296000 h 1296000"/>
                <a:gd name="connsiteX9" fmla="*/ 1065960 w 2268000"/>
                <a:gd name="connsiteY9" fmla="*/ 1296000 h 1296000"/>
                <a:gd name="connsiteX10" fmla="*/ 498960 w 2268000"/>
                <a:gd name="connsiteY10" fmla="*/ 1296000 h 1296000"/>
                <a:gd name="connsiteX11" fmla="*/ 0 w 2268000"/>
                <a:gd name="connsiteY11" fmla="*/ 1296000 h 1296000"/>
                <a:gd name="connsiteX12" fmla="*/ 0 w 2268000"/>
                <a:gd name="connsiteY12" fmla="*/ 838080 h 1296000"/>
                <a:gd name="connsiteX13" fmla="*/ 0 w 2268000"/>
                <a:gd name="connsiteY13" fmla="*/ 393120 h 1296000"/>
                <a:gd name="connsiteX14" fmla="*/ 0 w 2268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1296000" fill="none" extrusionOk="0">
                  <a:moveTo>
                    <a:pt x="0" y="0"/>
                  </a:moveTo>
                  <a:cubicBezTo>
                    <a:pt x="241316" y="-22413"/>
                    <a:pt x="341483" y="55833"/>
                    <a:pt x="567000" y="0"/>
                  </a:cubicBezTo>
                  <a:cubicBezTo>
                    <a:pt x="792517" y="-55833"/>
                    <a:pt x="974325" y="31564"/>
                    <a:pt x="1134000" y="0"/>
                  </a:cubicBezTo>
                  <a:cubicBezTo>
                    <a:pt x="1293675" y="-31564"/>
                    <a:pt x="1388285" y="52890"/>
                    <a:pt x="1632960" y="0"/>
                  </a:cubicBezTo>
                  <a:cubicBezTo>
                    <a:pt x="1877635" y="-52890"/>
                    <a:pt x="2039989" y="17050"/>
                    <a:pt x="2268000" y="0"/>
                  </a:cubicBezTo>
                  <a:cubicBezTo>
                    <a:pt x="2302187" y="152839"/>
                    <a:pt x="2227263" y="307488"/>
                    <a:pt x="2268000" y="393120"/>
                  </a:cubicBezTo>
                  <a:cubicBezTo>
                    <a:pt x="2308737" y="478752"/>
                    <a:pt x="2248994" y="738584"/>
                    <a:pt x="2268000" y="825120"/>
                  </a:cubicBezTo>
                  <a:cubicBezTo>
                    <a:pt x="2287006" y="911656"/>
                    <a:pt x="2215672" y="1177451"/>
                    <a:pt x="2268000" y="1296000"/>
                  </a:cubicBezTo>
                  <a:cubicBezTo>
                    <a:pt x="2066935" y="1356213"/>
                    <a:pt x="1863425" y="1279917"/>
                    <a:pt x="1655640" y="1296000"/>
                  </a:cubicBezTo>
                  <a:cubicBezTo>
                    <a:pt x="1447855" y="1312083"/>
                    <a:pt x="1307768" y="1279747"/>
                    <a:pt x="1065960" y="1296000"/>
                  </a:cubicBezTo>
                  <a:cubicBezTo>
                    <a:pt x="824152" y="1312253"/>
                    <a:pt x="658149" y="1233840"/>
                    <a:pt x="498960" y="1296000"/>
                  </a:cubicBezTo>
                  <a:cubicBezTo>
                    <a:pt x="339771" y="1358160"/>
                    <a:pt x="183517" y="1240515"/>
                    <a:pt x="0" y="1296000"/>
                  </a:cubicBezTo>
                  <a:cubicBezTo>
                    <a:pt x="-2046" y="1137707"/>
                    <a:pt x="13658" y="1062096"/>
                    <a:pt x="0" y="838080"/>
                  </a:cubicBezTo>
                  <a:cubicBezTo>
                    <a:pt x="-13658" y="614064"/>
                    <a:pt x="48568" y="587782"/>
                    <a:pt x="0" y="393120"/>
                  </a:cubicBezTo>
                  <a:cubicBezTo>
                    <a:pt x="-48568" y="198458"/>
                    <a:pt x="44389" y="142491"/>
                    <a:pt x="0" y="0"/>
                  </a:cubicBezTo>
                  <a:close/>
                </a:path>
                <a:path w="2268000" h="1296000" stroke="0" extrusionOk="0">
                  <a:moveTo>
                    <a:pt x="0" y="0"/>
                  </a:moveTo>
                  <a:cubicBezTo>
                    <a:pt x="136129" y="-41667"/>
                    <a:pt x="287212" y="39697"/>
                    <a:pt x="498960" y="0"/>
                  </a:cubicBezTo>
                  <a:cubicBezTo>
                    <a:pt x="710708" y="-39697"/>
                    <a:pt x="811128" y="23553"/>
                    <a:pt x="1020600" y="0"/>
                  </a:cubicBezTo>
                  <a:cubicBezTo>
                    <a:pt x="1230072" y="-23553"/>
                    <a:pt x="1362750" y="73263"/>
                    <a:pt x="1632960" y="0"/>
                  </a:cubicBezTo>
                  <a:cubicBezTo>
                    <a:pt x="1903170" y="-73263"/>
                    <a:pt x="1985485" y="64971"/>
                    <a:pt x="2268000" y="0"/>
                  </a:cubicBezTo>
                  <a:cubicBezTo>
                    <a:pt x="2288317" y="152921"/>
                    <a:pt x="2231092" y="233790"/>
                    <a:pt x="2268000" y="406080"/>
                  </a:cubicBezTo>
                  <a:cubicBezTo>
                    <a:pt x="2304908" y="578370"/>
                    <a:pt x="2219710" y="656138"/>
                    <a:pt x="2268000" y="864000"/>
                  </a:cubicBezTo>
                  <a:cubicBezTo>
                    <a:pt x="2316290" y="1071862"/>
                    <a:pt x="2266920" y="1122544"/>
                    <a:pt x="2268000" y="1296000"/>
                  </a:cubicBezTo>
                  <a:cubicBezTo>
                    <a:pt x="2092494" y="1299036"/>
                    <a:pt x="1822299" y="1284017"/>
                    <a:pt x="1701000" y="1296000"/>
                  </a:cubicBezTo>
                  <a:cubicBezTo>
                    <a:pt x="1579701" y="1307983"/>
                    <a:pt x="1363505" y="1259355"/>
                    <a:pt x="1134000" y="1296000"/>
                  </a:cubicBezTo>
                  <a:cubicBezTo>
                    <a:pt x="904495" y="1332645"/>
                    <a:pt x="864977" y="1270581"/>
                    <a:pt x="612360" y="1296000"/>
                  </a:cubicBezTo>
                  <a:cubicBezTo>
                    <a:pt x="359743" y="1321419"/>
                    <a:pt x="255894" y="1284852"/>
                    <a:pt x="0" y="1296000"/>
                  </a:cubicBezTo>
                  <a:cubicBezTo>
                    <a:pt x="-5794" y="1112261"/>
                    <a:pt x="5882" y="1025177"/>
                    <a:pt x="0" y="902880"/>
                  </a:cubicBezTo>
                  <a:cubicBezTo>
                    <a:pt x="-5882" y="780583"/>
                    <a:pt x="33932" y="558803"/>
                    <a:pt x="0" y="444960"/>
                  </a:cubicBezTo>
                  <a:cubicBezTo>
                    <a:pt x="-33932" y="331117"/>
                    <a:pt x="12467" y="112531"/>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645314886">
                    <a:prstGeom prst="rect">
                      <a:avLst/>
                    </a:prstGeom>
                    <ask:type>
                      <ask:lineSketchScribble/>
                    </ask:type>
                  </ask:lineSketchStyleProps>
                </a:ext>
              </a:extLst>
            </a:ln>
          </p:spPr>
          <p:txBody>
            <a:bodyPr wrap="square" rtlCol="0" anchor="ctr">
              <a:noAutofit/>
            </a:bodyPr>
            <a:lstStyle/>
            <a:p>
              <a:pPr algn="ctr"/>
              <a:r>
                <a:rPr lang="en-GB" sz="2000" dirty="0"/>
                <a:t>Nehmen Sie sich ausreichend Zeit für Gespräche und Diskussionen</a:t>
              </a:r>
            </a:p>
          </p:txBody>
        </p:sp>
        <p:sp>
          <p:nvSpPr>
            <p:cNvPr id="20" name="CasellaDiTesto 12">
              <a:extLst>
                <a:ext uri="{FF2B5EF4-FFF2-40B4-BE49-F238E27FC236}">
                  <a16:creationId xmlns:a16="http://schemas.microsoft.com/office/drawing/2014/main" xmlns="" id="{96D4CCA3-5D0A-42E5-BCE5-FC46319105B4}"/>
                </a:ext>
              </a:extLst>
            </p:cNvPr>
            <p:cNvSpPr txBox="1"/>
            <p:nvPr/>
          </p:nvSpPr>
          <p:spPr>
            <a:xfrm>
              <a:off x="2808000" y="1440000"/>
              <a:ext cx="3096000" cy="1296000"/>
            </a:xfrm>
            <a:custGeom>
              <a:avLst/>
              <a:gdLst>
                <a:gd name="connsiteX0" fmla="*/ 0 w 3096000"/>
                <a:gd name="connsiteY0" fmla="*/ 0 h 1296000"/>
                <a:gd name="connsiteX1" fmla="*/ 516000 w 3096000"/>
                <a:gd name="connsiteY1" fmla="*/ 0 h 1296000"/>
                <a:gd name="connsiteX2" fmla="*/ 939120 w 3096000"/>
                <a:gd name="connsiteY2" fmla="*/ 0 h 1296000"/>
                <a:gd name="connsiteX3" fmla="*/ 1486080 w 3096000"/>
                <a:gd name="connsiteY3" fmla="*/ 0 h 1296000"/>
                <a:gd name="connsiteX4" fmla="*/ 1909200 w 3096000"/>
                <a:gd name="connsiteY4" fmla="*/ 0 h 1296000"/>
                <a:gd name="connsiteX5" fmla="*/ 2394240 w 3096000"/>
                <a:gd name="connsiteY5" fmla="*/ 0 h 1296000"/>
                <a:gd name="connsiteX6" fmla="*/ 3096000 w 3096000"/>
                <a:gd name="connsiteY6" fmla="*/ 0 h 1296000"/>
                <a:gd name="connsiteX7" fmla="*/ 3096000 w 3096000"/>
                <a:gd name="connsiteY7" fmla="*/ 406080 h 1296000"/>
                <a:gd name="connsiteX8" fmla="*/ 3096000 w 3096000"/>
                <a:gd name="connsiteY8" fmla="*/ 825120 h 1296000"/>
                <a:gd name="connsiteX9" fmla="*/ 3096000 w 3096000"/>
                <a:gd name="connsiteY9" fmla="*/ 1296000 h 1296000"/>
                <a:gd name="connsiteX10" fmla="*/ 2549040 w 3096000"/>
                <a:gd name="connsiteY10" fmla="*/ 1296000 h 1296000"/>
                <a:gd name="connsiteX11" fmla="*/ 2094960 w 3096000"/>
                <a:gd name="connsiteY11" fmla="*/ 1296000 h 1296000"/>
                <a:gd name="connsiteX12" fmla="*/ 1517040 w 3096000"/>
                <a:gd name="connsiteY12" fmla="*/ 1296000 h 1296000"/>
                <a:gd name="connsiteX13" fmla="*/ 1093920 w 3096000"/>
                <a:gd name="connsiteY13" fmla="*/ 1296000 h 1296000"/>
                <a:gd name="connsiteX14" fmla="*/ 516000 w 3096000"/>
                <a:gd name="connsiteY14" fmla="*/ 1296000 h 1296000"/>
                <a:gd name="connsiteX15" fmla="*/ 0 w 3096000"/>
                <a:gd name="connsiteY15" fmla="*/ 1296000 h 1296000"/>
                <a:gd name="connsiteX16" fmla="*/ 0 w 3096000"/>
                <a:gd name="connsiteY16" fmla="*/ 838080 h 1296000"/>
                <a:gd name="connsiteX17" fmla="*/ 0 w 3096000"/>
                <a:gd name="connsiteY17" fmla="*/ 406080 h 1296000"/>
                <a:gd name="connsiteX18" fmla="*/ 0 w 3096000"/>
                <a:gd name="connsiteY18"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6000" h="1296000" fill="none" extrusionOk="0">
                  <a:moveTo>
                    <a:pt x="0" y="0"/>
                  </a:moveTo>
                  <a:cubicBezTo>
                    <a:pt x="189131" y="-41828"/>
                    <a:pt x="386665" y="38374"/>
                    <a:pt x="516000" y="0"/>
                  </a:cubicBezTo>
                  <a:cubicBezTo>
                    <a:pt x="645335" y="-38374"/>
                    <a:pt x="786631" y="549"/>
                    <a:pt x="939120" y="0"/>
                  </a:cubicBezTo>
                  <a:cubicBezTo>
                    <a:pt x="1091609" y="-549"/>
                    <a:pt x="1221447" y="2449"/>
                    <a:pt x="1486080" y="0"/>
                  </a:cubicBezTo>
                  <a:cubicBezTo>
                    <a:pt x="1750713" y="-2449"/>
                    <a:pt x="1723810" y="43550"/>
                    <a:pt x="1909200" y="0"/>
                  </a:cubicBezTo>
                  <a:cubicBezTo>
                    <a:pt x="2094590" y="-43550"/>
                    <a:pt x="2241815" y="36483"/>
                    <a:pt x="2394240" y="0"/>
                  </a:cubicBezTo>
                  <a:cubicBezTo>
                    <a:pt x="2546665" y="-36483"/>
                    <a:pt x="2868718" y="4620"/>
                    <a:pt x="3096000" y="0"/>
                  </a:cubicBezTo>
                  <a:cubicBezTo>
                    <a:pt x="3104217" y="139003"/>
                    <a:pt x="3089069" y="257678"/>
                    <a:pt x="3096000" y="406080"/>
                  </a:cubicBezTo>
                  <a:cubicBezTo>
                    <a:pt x="3102931" y="554482"/>
                    <a:pt x="3061919" y="722779"/>
                    <a:pt x="3096000" y="825120"/>
                  </a:cubicBezTo>
                  <a:cubicBezTo>
                    <a:pt x="3130081" y="927461"/>
                    <a:pt x="3043644" y="1183070"/>
                    <a:pt x="3096000" y="1296000"/>
                  </a:cubicBezTo>
                  <a:cubicBezTo>
                    <a:pt x="2919657" y="1313354"/>
                    <a:pt x="2745834" y="1287201"/>
                    <a:pt x="2549040" y="1296000"/>
                  </a:cubicBezTo>
                  <a:cubicBezTo>
                    <a:pt x="2352246" y="1304799"/>
                    <a:pt x="2233695" y="1254571"/>
                    <a:pt x="2094960" y="1296000"/>
                  </a:cubicBezTo>
                  <a:cubicBezTo>
                    <a:pt x="1956225" y="1337429"/>
                    <a:pt x="1735047" y="1252660"/>
                    <a:pt x="1517040" y="1296000"/>
                  </a:cubicBezTo>
                  <a:cubicBezTo>
                    <a:pt x="1299033" y="1339340"/>
                    <a:pt x="1243657" y="1262546"/>
                    <a:pt x="1093920" y="1296000"/>
                  </a:cubicBezTo>
                  <a:cubicBezTo>
                    <a:pt x="944183" y="1329454"/>
                    <a:pt x="746101" y="1250165"/>
                    <a:pt x="516000" y="1296000"/>
                  </a:cubicBezTo>
                  <a:cubicBezTo>
                    <a:pt x="285899" y="1341835"/>
                    <a:pt x="193238" y="1257906"/>
                    <a:pt x="0" y="1296000"/>
                  </a:cubicBezTo>
                  <a:cubicBezTo>
                    <a:pt x="-51565" y="1083069"/>
                    <a:pt x="44077" y="980655"/>
                    <a:pt x="0" y="838080"/>
                  </a:cubicBezTo>
                  <a:cubicBezTo>
                    <a:pt x="-44077" y="695505"/>
                    <a:pt x="3477" y="599581"/>
                    <a:pt x="0" y="406080"/>
                  </a:cubicBezTo>
                  <a:cubicBezTo>
                    <a:pt x="-3477" y="212579"/>
                    <a:pt x="3629" y="106096"/>
                    <a:pt x="0" y="0"/>
                  </a:cubicBezTo>
                  <a:close/>
                </a:path>
                <a:path w="3096000" h="1296000" stroke="0" extrusionOk="0">
                  <a:moveTo>
                    <a:pt x="0" y="0"/>
                  </a:moveTo>
                  <a:cubicBezTo>
                    <a:pt x="260471" y="-59363"/>
                    <a:pt x="357385" y="54284"/>
                    <a:pt x="577920" y="0"/>
                  </a:cubicBezTo>
                  <a:cubicBezTo>
                    <a:pt x="798455" y="-54284"/>
                    <a:pt x="924296" y="52160"/>
                    <a:pt x="1124880" y="0"/>
                  </a:cubicBezTo>
                  <a:cubicBezTo>
                    <a:pt x="1325464" y="-52160"/>
                    <a:pt x="1425961" y="66266"/>
                    <a:pt x="1702800" y="0"/>
                  </a:cubicBezTo>
                  <a:cubicBezTo>
                    <a:pt x="1979639" y="-66266"/>
                    <a:pt x="2015858" y="9579"/>
                    <a:pt x="2218800" y="0"/>
                  </a:cubicBezTo>
                  <a:cubicBezTo>
                    <a:pt x="2421742" y="-9579"/>
                    <a:pt x="2691337" y="45880"/>
                    <a:pt x="3096000" y="0"/>
                  </a:cubicBezTo>
                  <a:cubicBezTo>
                    <a:pt x="3137042" y="176519"/>
                    <a:pt x="3094645" y="215216"/>
                    <a:pt x="3096000" y="393120"/>
                  </a:cubicBezTo>
                  <a:cubicBezTo>
                    <a:pt x="3097355" y="571024"/>
                    <a:pt x="3071852" y="650230"/>
                    <a:pt x="3096000" y="799200"/>
                  </a:cubicBezTo>
                  <a:cubicBezTo>
                    <a:pt x="3120148" y="948170"/>
                    <a:pt x="3062620" y="1151867"/>
                    <a:pt x="3096000" y="1296000"/>
                  </a:cubicBezTo>
                  <a:cubicBezTo>
                    <a:pt x="2866048" y="1345713"/>
                    <a:pt x="2780128" y="1266511"/>
                    <a:pt x="2610960" y="1296000"/>
                  </a:cubicBezTo>
                  <a:cubicBezTo>
                    <a:pt x="2441792" y="1325489"/>
                    <a:pt x="2284475" y="1294620"/>
                    <a:pt x="2033040" y="1296000"/>
                  </a:cubicBezTo>
                  <a:cubicBezTo>
                    <a:pt x="1781605" y="1297380"/>
                    <a:pt x="1786582" y="1271534"/>
                    <a:pt x="1609920" y="1296000"/>
                  </a:cubicBezTo>
                  <a:cubicBezTo>
                    <a:pt x="1433258" y="1320466"/>
                    <a:pt x="1396716" y="1257259"/>
                    <a:pt x="1186800" y="1296000"/>
                  </a:cubicBezTo>
                  <a:cubicBezTo>
                    <a:pt x="976884" y="1334741"/>
                    <a:pt x="864137" y="1271052"/>
                    <a:pt x="763680" y="1296000"/>
                  </a:cubicBezTo>
                  <a:cubicBezTo>
                    <a:pt x="663223" y="1320948"/>
                    <a:pt x="156001" y="1292194"/>
                    <a:pt x="0" y="1296000"/>
                  </a:cubicBezTo>
                  <a:cubicBezTo>
                    <a:pt x="-249" y="1148551"/>
                    <a:pt x="1578" y="1046799"/>
                    <a:pt x="0" y="889920"/>
                  </a:cubicBezTo>
                  <a:cubicBezTo>
                    <a:pt x="-1578" y="733041"/>
                    <a:pt x="25754" y="548369"/>
                    <a:pt x="0" y="432000"/>
                  </a:cubicBezTo>
                  <a:cubicBezTo>
                    <a:pt x="-25754" y="315631"/>
                    <a:pt x="17866" y="107456"/>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25723315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Hohe Akzeptanz bei Kollegen, Partnern, Kunden</a:t>
              </a:r>
            </a:p>
          </p:txBody>
        </p:sp>
        <p:sp>
          <p:nvSpPr>
            <p:cNvPr id="21" name="CasellaDiTesto 12">
              <a:extLst>
                <a:ext uri="{FF2B5EF4-FFF2-40B4-BE49-F238E27FC236}">
                  <a16:creationId xmlns:a16="http://schemas.microsoft.com/office/drawing/2014/main" xmlns="" id="{1F89C483-9E2C-41CA-BEBC-6939149F3B3E}"/>
                </a:ext>
              </a:extLst>
            </p:cNvPr>
            <p:cNvSpPr txBox="1"/>
            <p:nvPr/>
          </p:nvSpPr>
          <p:spPr>
            <a:xfrm>
              <a:off x="8928000" y="2880000"/>
              <a:ext cx="1836000" cy="1296000"/>
            </a:xfrm>
            <a:custGeom>
              <a:avLst/>
              <a:gdLst>
                <a:gd name="connsiteX0" fmla="*/ 0 w 1836000"/>
                <a:gd name="connsiteY0" fmla="*/ 0 h 1296000"/>
                <a:gd name="connsiteX1" fmla="*/ 477360 w 1836000"/>
                <a:gd name="connsiteY1" fmla="*/ 0 h 1296000"/>
                <a:gd name="connsiteX2" fmla="*/ 973080 w 1836000"/>
                <a:gd name="connsiteY2" fmla="*/ 0 h 1296000"/>
                <a:gd name="connsiteX3" fmla="*/ 1836000 w 1836000"/>
                <a:gd name="connsiteY3" fmla="*/ 0 h 1296000"/>
                <a:gd name="connsiteX4" fmla="*/ 1836000 w 1836000"/>
                <a:gd name="connsiteY4" fmla="*/ 419040 h 1296000"/>
                <a:gd name="connsiteX5" fmla="*/ 1836000 w 1836000"/>
                <a:gd name="connsiteY5" fmla="*/ 825120 h 1296000"/>
                <a:gd name="connsiteX6" fmla="*/ 1836000 w 1836000"/>
                <a:gd name="connsiteY6" fmla="*/ 1296000 h 1296000"/>
                <a:gd name="connsiteX7" fmla="*/ 1358640 w 1836000"/>
                <a:gd name="connsiteY7" fmla="*/ 1296000 h 1296000"/>
                <a:gd name="connsiteX8" fmla="*/ 936360 w 1836000"/>
                <a:gd name="connsiteY8" fmla="*/ 1296000 h 1296000"/>
                <a:gd name="connsiteX9" fmla="*/ 514080 w 1836000"/>
                <a:gd name="connsiteY9" fmla="*/ 1296000 h 1296000"/>
                <a:gd name="connsiteX10" fmla="*/ 0 w 1836000"/>
                <a:gd name="connsiteY10" fmla="*/ 1296000 h 1296000"/>
                <a:gd name="connsiteX11" fmla="*/ 0 w 1836000"/>
                <a:gd name="connsiteY11" fmla="*/ 902880 h 1296000"/>
                <a:gd name="connsiteX12" fmla="*/ 0 w 1836000"/>
                <a:gd name="connsiteY12" fmla="*/ 496800 h 1296000"/>
                <a:gd name="connsiteX13" fmla="*/ 0 w 1836000"/>
                <a:gd name="connsiteY13"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6000" h="1296000" fill="none" extrusionOk="0">
                  <a:moveTo>
                    <a:pt x="0" y="0"/>
                  </a:moveTo>
                  <a:cubicBezTo>
                    <a:pt x="205596" y="-40191"/>
                    <a:pt x="244333" y="55894"/>
                    <a:pt x="477360" y="0"/>
                  </a:cubicBezTo>
                  <a:cubicBezTo>
                    <a:pt x="710387" y="-55894"/>
                    <a:pt x="801758" y="9533"/>
                    <a:pt x="973080" y="0"/>
                  </a:cubicBezTo>
                  <a:cubicBezTo>
                    <a:pt x="1144402" y="-9533"/>
                    <a:pt x="1412007" y="102709"/>
                    <a:pt x="1836000" y="0"/>
                  </a:cubicBezTo>
                  <a:cubicBezTo>
                    <a:pt x="1848413" y="205627"/>
                    <a:pt x="1807552" y="311886"/>
                    <a:pt x="1836000" y="419040"/>
                  </a:cubicBezTo>
                  <a:cubicBezTo>
                    <a:pt x="1864448" y="526194"/>
                    <a:pt x="1802372" y="645415"/>
                    <a:pt x="1836000" y="825120"/>
                  </a:cubicBezTo>
                  <a:cubicBezTo>
                    <a:pt x="1869628" y="1004825"/>
                    <a:pt x="1817009" y="1139841"/>
                    <a:pt x="1836000" y="1296000"/>
                  </a:cubicBezTo>
                  <a:cubicBezTo>
                    <a:pt x="1676842" y="1307616"/>
                    <a:pt x="1507913" y="1246645"/>
                    <a:pt x="1358640" y="1296000"/>
                  </a:cubicBezTo>
                  <a:cubicBezTo>
                    <a:pt x="1209367" y="1345355"/>
                    <a:pt x="1116389" y="1252824"/>
                    <a:pt x="936360" y="1296000"/>
                  </a:cubicBezTo>
                  <a:cubicBezTo>
                    <a:pt x="756331" y="1339176"/>
                    <a:pt x="652376" y="1259930"/>
                    <a:pt x="514080" y="1296000"/>
                  </a:cubicBezTo>
                  <a:cubicBezTo>
                    <a:pt x="375784" y="1332070"/>
                    <a:pt x="211634" y="1274042"/>
                    <a:pt x="0" y="1296000"/>
                  </a:cubicBezTo>
                  <a:cubicBezTo>
                    <a:pt x="-4245" y="1121467"/>
                    <a:pt x="2620" y="1017576"/>
                    <a:pt x="0" y="902880"/>
                  </a:cubicBezTo>
                  <a:cubicBezTo>
                    <a:pt x="-2620" y="788184"/>
                    <a:pt x="15746" y="680071"/>
                    <a:pt x="0" y="496800"/>
                  </a:cubicBezTo>
                  <a:cubicBezTo>
                    <a:pt x="-15746" y="313529"/>
                    <a:pt x="29977" y="176982"/>
                    <a:pt x="0" y="0"/>
                  </a:cubicBezTo>
                  <a:close/>
                </a:path>
                <a:path w="1836000" h="1296000" stroke="0" extrusionOk="0">
                  <a:moveTo>
                    <a:pt x="0" y="0"/>
                  </a:moveTo>
                  <a:cubicBezTo>
                    <a:pt x="156343" y="-53196"/>
                    <a:pt x="295106" y="1040"/>
                    <a:pt x="477360" y="0"/>
                  </a:cubicBezTo>
                  <a:cubicBezTo>
                    <a:pt x="659614" y="-1040"/>
                    <a:pt x="686851" y="25665"/>
                    <a:pt x="881280" y="0"/>
                  </a:cubicBezTo>
                  <a:cubicBezTo>
                    <a:pt x="1075709" y="-25665"/>
                    <a:pt x="1140637" y="24009"/>
                    <a:pt x="1377000" y="0"/>
                  </a:cubicBezTo>
                  <a:cubicBezTo>
                    <a:pt x="1613363" y="-24009"/>
                    <a:pt x="1744012" y="46516"/>
                    <a:pt x="1836000" y="0"/>
                  </a:cubicBezTo>
                  <a:cubicBezTo>
                    <a:pt x="1866215" y="224000"/>
                    <a:pt x="1813591" y="232573"/>
                    <a:pt x="1836000" y="457920"/>
                  </a:cubicBezTo>
                  <a:cubicBezTo>
                    <a:pt x="1858409" y="683267"/>
                    <a:pt x="1811089" y="732398"/>
                    <a:pt x="1836000" y="851040"/>
                  </a:cubicBezTo>
                  <a:cubicBezTo>
                    <a:pt x="1860911" y="969682"/>
                    <a:pt x="1797985" y="1102786"/>
                    <a:pt x="1836000" y="1296000"/>
                  </a:cubicBezTo>
                  <a:cubicBezTo>
                    <a:pt x="1712156" y="1333542"/>
                    <a:pt x="1440067" y="1282523"/>
                    <a:pt x="1340280" y="1296000"/>
                  </a:cubicBezTo>
                  <a:cubicBezTo>
                    <a:pt x="1240493" y="1309477"/>
                    <a:pt x="1055014" y="1288208"/>
                    <a:pt x="936360" y="1296000"/>
                  </a:cubicBezTo>
                  <a:cubicBezTo>
                    <a:pt x="817706" y="1303792"/>
                    <a:pt x="701160" y="1255144"/>
                    <a:pt x="477360" y="1296000"/>
                  </a:cubicBezTo>
                  <a:cubicBezTo>
                    <a:pt x="253560" y="1336856"/>
                    <a:pt x="132030" y="1250421"/>
                    <a:pt x="0" y="1296000"/>
                  </a:cubicBezTo>
                  <a:cubicBezTo>
                    <a:pt x="-20378" y="1101346"/>
                    <a:pt x="41580" y="1053244"/>
                    <a:pt x="0" y="902880"/>
                  </a:cubicBezTo>
                  <a:cubicBezTo>
                    <a:pt x="-41580" y="752516"/>
                    <a:pt x="23298" y="601205"/>
                    <a:pt x="0" y="444960"/>
                  </a:cubicBezTo>
                  <a:cubicBezTo>
                    <a:pt x="-23298" y="288715"/>
                    <a:pt x="29119" y="212210"/>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7185954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Fähigkeit, anderen zuzuhören</a:t>
              </a:r>
            </a:p>
          </p:txBody>
        </p:sp>
        <p:sp>
          <p:nvSpPr>
            <p:cNvPr id="22" name="CasellaDiTesto 12">
              <a:extLst>
                <a:ext uri="{FF2B5EF4-FFF2-40B4-BE49-F238E27FC236}">
                  <a16:creationId xmlns:a16="http://schemas.microsoft.com/office/drawing/2014/main" xmlns="" id="{72273355-933A-4FBB-985B-E66BBDB918FF}"/>
                </a:ext>
              </a:extLst>
            </p:cNvPr>
            <p:cNvSpPr txBox="1"/>
            <p:nvPr/>
          </p:nvSpPr>
          <p:spPr>
            <a:xfrm>
              <a:off x="0" y="2878915"/>
              <a:ext cx="1980000" cy="1296000"/>
            </a:xfrm>
            <a:custGeom>
              <a:avLst/>
              <a:gdLst>
                <a:gd name="connsiteX0" fmla="*/ 0 w 1980000"/>
                <a:gd name="connsiteY0" fmla="*/ 0 h 1296000"/>
                <a:gd name="connsiteX1" fmla="*/ 495000 w 1980000"/>
                <a:gd name="connsiteY1" fmla="*/ 0 h 1296000"/>
                <a:gd name="connsiteX2" fmla="*/ 970200 w 1980000"/>
                <a:gd name="connsiteY2" fmla="*/ 0 h 1296000"/>
                <a:gd name="connsiteX3" fmla="*/ 1425600 w 1980000"/>
                <a:gd name="connsiteY3" fmla="*/ 0 h 1296000"/>
                <a:gd name="connsiteX4" fmla="*/ 1980000 w 1980000"/>
                <a:gd name="connsiteY4" fmla="*/ 0 h 1296000"/>
                <a:gd name="connsiteX5" fmla="*/ 1980000 w 1980000"/>
                <a:gd name="connsiteY5" fmla="*/ 393120 h 1296000"/>
                <a:gd name="connsiteX6" fmla="*/ 1980000 w 1980000"/>
                <a:gd name="connsiteY6" fmla="*/ 825120 h 1296000"/>
                <a:gd name="connsiteX7" fmla="*/ 1980000 w 1980000"/>
                <a:gd name="connsiteY7" fmla="*/ 1296000 h 1296000"/>
                <a:gd name="connsiteX8" fmla="*/ 1485000 w 1980000"/>
                <a:gd name="connsiteY8" fmla="*/ 1296000 h 1296000"/>
                <a:gd name="connsiteX9" fmla="*/ 970200 w 1980000"/>
                <a:gd name="connsiteY9" fmla="*/ 1296000 h 1296000"/>
                <a:gd name="connsiteX10" fmla="*/ 455400 w 1980000"/>
                <a:gd name="connsiteY10" fmla="*/ 1296000 h 1296000"/>
                <a:gd name="connsiteX11" fmla="*/ 0 w 1980000"/>
                <a:gd name="connsiteY11" fmla="*/ 1296000 h 1296000"/>
                <a:gd name="connsiteX12" fmla="*/ 0 w 1980000"/>
                <a:gd name="connsiteY12" fmla="*/ 864000 h 1296000"/>
                <a:gd name="connsiteX13" fmla="*/ 0 w 1980000"/>
                <a:gd name="connsiteY13" fmla="*/ 419040 h 1296000"/>
                <a:gd name="connsiteX14" fmla="*/ 0 w 1980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0000" h="1296000" fill="none" extrusionOk="0">
                  <a:moveTo>
                    <a:pt x="0" y="0"/>
                  </a:moveTo>
                  <a:cubicBezTo>
                    <a:pt x="189010" y="-58916"/>
                    <a:pt x="264216" y="40965"/>
                    <a:pt x="495000" y="0"/>
                  </a:cubicBezTo>
                  <a:cubicBezTo>
                    <a:pt x="725784" y="-40965"/>
                    <a:pt x="802872" y="37370"/>
                    <a:pt x="970200" y="0"/>
                  </a:cubicBezTo>
                  <a:cubicBezTo>
                    <a:pt x="1137528" y="-37370"/>
                    <a:pt x="1327903" y="20469"/>
                    <a:pt x="1425600" y="0"/>
                  </a:cubicBezTo>
                  <a:cubicBezTo>
                    <a:pt x="1523297" y="-20469"/>
                    <a:pt x="1765977" y="16792"/>
                    <a:pt x="1980000" y="0"/>
                  </a:cubicBezTo>
                  <a:cubicBezTo>
                    <a:pt x="1985437" y="178706"/>
                    <a:pt x="1968616" y="229661"/>
                    <a:pt x="1980000" y="393120"/>
                  </a:cubicBezTo>
                  <a:cubicBezTo>
                    <a:pt x="1991384" y="556579"/>
                    <a:pt x="1963211" y="668120"/>
                    <a:pt x="1980000" y="825120"/>
                  </a:cubicBezTo>
                  <a:cubicBezTo>
                    <a:pt x="1996789" y="982120"/>
                    <a:pt x="1958410" y="1113424"/>
                    <a:pt x="1980000" y="1296000"/>
                  </a:cubicBezTo>
                  <a:cubicBezTo>
                    <a:pt x="1849054" y="1308479"/>
                    <a:pt x="1729676" y="1243541"/>
                    <a:pt x="1485000" y="1296000"/>
                  </a:cubicBezTo>
                  <a:cubicBezTo>
                    <a:pt x="1240324" y="1348459"/>
                    <a:pt x="1176006" y="1291580"/>
                    <a:pt x="970200" y="1296000"/>
                  </a:cubicBezTo>
                  <a:cubicBezTo>
                    <a:pt x="764394" y="1300420"/>
                    <a:pt x="677026" y="1250714"/>
                    <a:pt x="455400" y="1296000"/>
                  </a:cubicBezTo>
                  <a:cubicBezTo>
                    <a:pt x="233774" y="1341286"/>
                    <a:pt x="175903" y="1284219"/>
                    <a:pt x="0" y="1296000"/>
                  </a:cubicBezTo>
                  <a:cubicBezTo>
                    <a:pt x="-30686" y="1084315"/>
                    <a:pt x="25022" y="968347"/>
                    <a:pt x="0" y="864000"/>
                  </a:cubicBezTo>
                  <a:cubicBezTo>
                    <a:pt x="-25022" y="759653"/>
                    <a:pt x="10266" y="553469"/>
                    <a:pt x="0" y="419040"/>
                  </a:cubicBezTo>
                  <a:cubicBezTo>
                    <a:pt x="-10266" y="284611"/>
                    <a:pt x="34545" y="159703"/>
                    <a:pt x="0" y="0"/>
                  </a:cubicBezTo>
                  <a:close/>
                </a:path>
                <a:path w="1980000" h="1296000" stroke="0" extrusionOk="0">
                  <a:moveTo>
                    <a:pt x="0" y="0"/>
                  </a:moveTo>
                  <a:cubicBezTo>
                    <a:pt x="150337" y="-3813"/>
                    <a:pt x="315866" y="12585"/>
                    <a:pt x="514800" y="0"/>
                  </a:cubicBezTo>
                  <a:cubicBezTo>
                    <a:pt x="713734" y="-12585"/>
                    <a:pt x="790482" y="7458"/>
                    <a:pt x="950400" y="0"/>
                  </a:cubicBezTo>
                  <a:cubicBezTo>
                    <a:pt x="1110318" y="-7458"/>
                    <a:pt x="1250825" y="53018"/>
                    <a:pt x="1485000" y="0"/>
                  </a:cubicBezTo>
                  <a:cubicBezTo>
                    <a:pt x="1719175" y="-53018"/>
                    <a:pt x="1839705" y="170"/>
                    <a:pt x="1980000" y="0"/>
                  </a:cubicBezTo>
                  <a:cubicBezTo>
                    <a:pt x="2006460" y="98742"/>
                    <a:pt x="1975630" y="269732"/>
                    <a:pt x="1980000" y="393120"/>
                  </a:cubicBezTo>
                  <a:cubicBezTo>
                    <a:pt x="1984370" y="516508"/>
                    <a:pt x="1959279" y="630013"/>
                    <a:pt x="1980000" y="799200"/>
                  </a:cubicBezTo>
                  <a:cubicBezTo>
                    <a:pt x="2000721" y="968387"/>
                    <a:pt x="1941432" y="1047976"/>
                    <a:pt x="1980000" y="1296000"/>
                  </a:cubicBezTo>
                  <a:cubicBezTo>
                    <a:pt x="1864156" y="1345665"/>
                    <a:pt x="1637109" y="1238689"/>
                    <a:pt x="1465200" y="1296000"/>
                  </a:cubicBezTo>
                  <a:cubicBezTo>
                    <a:pt x="1293291" y="1353311"/>
                    <a:pt x="1091697" y="1275646"/>
                    <a:pt x="930600" y="1296000"/>
                  </a:cubicBezTo>
                  <a:cubicBezTo>
                    <a:pt x="769503" y="1316354"/>
                    <a:pt x="366314" y="1239641"/>
                    <a:pt x="0" y="1296000"/>
                  </a:cubicBezTo>
                  <a:cubicBezTo>
                    <a:pt x="-29532" y="1156289"/>
                    <a:pt x="21917" y="1035189"/>
                    <a:pt x="0" y="876960"/>
                  </a:cubicBezTo>
                  <a:cubicBezTo>
                    <a:pt x="-21917" y="718731"/>
                    <a:pt x="44132" y="527750"/>
                    <a:pt x="0" y="419040"/>
                  </a:cubicBezTo>
                  <a:cubicBezTo>
                    <a:pt x="-44132" y="310330"/>
                    <a:pt x="35826" y="97261"/>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50123303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Vertrauen in die Partnerschaft haben</a:t>
              </a:r>
            </a:p>
          </p:txBody>
        </p:sp>
        <p:sp>
          <p:nvSpPr>
            <p:cNvPr id="23" name="CasellaDiTesto 12">
              <a:extLst>
                <a:ext uri="{FF2B5EF4-FFF2-40B4-BE49-F238E27FC236}">
                  <a16:creationId xmlns:a16="http://schemas.microsoft.com/office/drawing/2014/main" xmlns="" id="{7AF0A531-B938-4AB3-85C3-942A40891B3E}"/>
                </a:ext>
              </a:extLst>
            </p:cNvPr>
            <p:cNvSpPr txBox="1"/>
            <p:nvPr/>
          </p:nvSpPr>
          <p:spPr>
            <a:xfrm>
              <a:off x="360000" y="4320000"/>
              <a:ext cx="2268000" cy="1296000"/>
            </a:xfrm>
            <a:custGeom>
              <a:avLst/>
              <a:gdLst>
                <a:gd name="connsiteX0" fmla="*/ 0 w 2268000"/>
                <a:gd name="connsiteY0" fmla="*/ 0 h 1296000"/>
                <a:gd name="connsiteX1" fmla="*/ 498960 w 2268000"/>
                <a:gd name="connsiteY1" fmla="*/ 0 h 1296000"/>
                <a:gd name="connsiteX2" fmla="*/ 1111320 w 2268000"/>
                <a:gd name="connsiteY2" fmla="*/ 0 h 1296000"/>
                <a:gd name="connsiteX3" fmla="*/ 1655640 w 2268000"/>
                <a:gd name="connsiteY3" fmla="*/ 0 h 1296000"/>
                <a:gd name="connsiteX4" fmla="*/ 2268000 w 2268000"/>
                <a:gd name="connsiteY4" fmla="*/ 0 h 1296000"/>
                <a:gd name="connsiteX5" fmla="*/ 2268000 w 2268000"/>
                <a:gd name="connsiteY5" fmla="*/ 457920 h 1296000"/>
                <a:gd name="connsiteX6" fmla="*/ 2268000 w 2268000"/>
                <a:gd name="connsiteY6" fmla="*/ 851040 h 1296000"/>
                <a:gd name="connsiteX7" fmla="*/ 2268000 w 2268000"/>
                <a:gd name="connsiteY7" fmla="*/ 1296000 h 1296000"/>
                <a:gd name="connsiteX8" fmla="*/ 1723680 w 2268000"/>
                <a:gd name="connsiteY8" fmla="*/ 1296000 h 1296000"/>
                <a:gd name="connsiteX9" fmla="*/ 1202040 w 2268000"/>
                <a:gd name="connsiteY9" fmla="*/ 1296000 h 1296000"/>
                <a:gd name="connsiteX10" fmla="*/ 635040 w 2268000"/>
                <a:gd name="connsiteY10" fmla="*/ 1296000 h 1296000"/>
                <a:gd name="connsiteX11" fmla="*/ 0 w 2268000"/>
                <a:gd name="connsiteY11" fmla="*/ 1296000 h 1296000"/>
                <a:gd name="connsiteX12" fmla="*/ 0 w 2268000"/>
                <a:gd name="connsiteY12" fmla="*/ 838080 h 1296000"/>
                <a:gd name="connsiteX13" fmla="*/ 0 w 2268000"/>
                <a:gd name="connsiteY13" fmla="*/ 380160 h 1296000"/>
                <a:gd name="connsiteX14" fmla="*/ 0 w 2268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1296000" fill="none" extrusionOk="0">
                  <a:moveTo>
                    <a:pt x="0" y="0"/>
                  </a:moveTo>
                  <a:cubicBezTo>
                    <a:pt x="188749" y="-43472"/>
                    <a:pt x="281143" y="24009"/>
                    <a:pt x="498960" y="0"/>
                  </a:cubicBezTo>
                  <a:cubicBezTo>
                    <a:pt x="716777" y="-24009"/>
                    <a:pt x="878659" y="16402"/>
                    <a:pt x="1111320" y="0"/>
                  </a:cubicBezTo>
                  <a:cubicBezTo>
                    <a:pt x="1343981" y="-16402"/>
                    <a:pt x="1510642" y="8965"/>
                    <a:pt x="1655640" y="0"/>
                  </a:cubicBezTo>
                  <a:cubicBezTo>
                    <a:pt x="1800638" y="-8965"/>
                    <a:pt x="2052355" y="70709"/>
                    <a:pt x="2268000" y="0"/>
                  </a:cubicBezTo>
                  <a:cubicBezTo>
                    <a:pt x="2314188" y="116919"/>
                    <a:pt x="2243611" y="347854"/>
                    <a:pt x="2268000" y="457920"/>
                  </a:cubicBezTo>
                  <a:cubicBezTo>
                    <a:pt x="2292389" y="567986"/>
                    <a:pt x="2258703" y="748058"/>
                    <a:pt x="2268000" y="851040"/>
                  </a:cubicBezTo>
                  <a:cubicBezTo>
                    <a:pt x="2277297" y="954022"/>
                    <a:pt x="2230882" y="1077266"/>
                    <a:pt x="2268000" y="1296000"/>
                  </a:cubicBezTo>
                  <a:cubicBezTo>
                    <a:pt x="2056502" y="1303896"/>
                    <a:pt x="1877436" y="1285413"/>
                    <a:pt x="1723680" y="1296000"/>
                  </a:cubicBezTo>
                  <a:cubicBezTo>
                    <a:pt x="1569924" y="1306587"/>
                    <a:pt x="1455986" y="1280535"/>
                    <a:pt x="1202040" y="1296000"/>
                  </a:cubicBezTo>
                  <a:cubicBezTo>
                    <a:pt x="948094" y="1311465"/>
                    <a:pt x="912163" y="1234038"/>
                    <a:pt x="635040" y="1296000"/>
                  </a:cubicBezTo>
                  <a:cubicBezTo>
                    <a:pt x="357917" y="1357962"/>
                    <a:pt x="185126" y="1252341"/>
                    <a:pt x="0" y="1296000"/>
                  </a:cubicBezTo>
                  <a:cubicBezTo>
                    <a:pt x="-8374" y="1167909"/>
                    <a:pt x="14515" y="1017005"/>
                    <a:pt x="0" y="838080"/>
                  </a:cubicBezTo>
                  <a:cubicBezTo>
                    <a:pt x="-14515" y="659155"/>
                    <a:pt x="37261" y="495632"/>
                    <a:pt x="0" y="380160"/>
                  </a:cubicBezTo>
                  <a:cubicBezTo>
                    <a:pt x="-37261" y="264688"/>
                    <a:pt x="28117" y="96996"/>
                    <a:pt x="0" y="0"/>
                  </a:cubicBezTo>
                  <a:close/>
                </a:path>
                <a:path w="2268000" h="1296000" stroke="0" extrusionOk="0">
                  <a:moveTo>
                    <a:pt x="0" y="0"/>
                  </a:moveTo>
                  <a:cubicBezTo>
                    <a:pt x="165784" y="-63624"/>
                    <a:pt x="398231" y="4009"/>
                    <a:pt x="567000" y="0"/>
                  </a:cubicBezTo>
                  <a:cubicBezTo>
                    <a:pt x="735769" y="-4009"/>
                    <a:pt x="960989" y="6811"/>
                    <a:pt x="1065960" y="0"/>
                  </a:cubicBezTo>
                  <a:cubicBezTo>
                    <a:pt x="1170931" y="-6811"/>
                    <a:pt x="1509435" y="58041"/>
                    <a:pt x="1678320" y="0"/>
                  </a:cubicBezTo>
                  <a:cubicBezTo>
                    <a:pt x="1847205" y="-58041"/>
                    <a:pt x="2011501" y="68559"/>
                    <a:pt x="2268000" y="0"/>
                  </a:cubicBezTo>
                  <a:cubicBezTo>
                    <a:pt x="2290228" y="107200"/>
                    <a:pt x="2239528" y="301269"/>
                    <a:pt x="2268000" y="432000"/>
                  </a:cubicBezTo>
                  <a:cubicBezTo>
                    <a:pt x="2296472" y="562731"/>
                    <a:pt x="2218487" y="679403"/>
                    <a:pt x="2268000" y="851040"/>
                  </a:cubicBezTo>
                  <a:cubicBezTo>
                    <a:pt x="2317513" y="1022677"/>
                    <a:pt x="2218313" y="1073956"/>
                    <a:pt x="2268000" y="1296000"/>
                  </a:cubicBezTo>
                  <a:cubicBezTo>
                    <a:pt x="2085792" y="1298253"/>
                    <a:pt x="1945670" y="1288996"/>
                    <a:pt x="1723680" y="1296000"/>
                  </a:cubicBezTo>
                  <a:cubicBezTo>
                    <a:pt x="1501690" y="1303004"/>
                    <a:pt x="1459508" y="1248520"/>
                    <a:pt x="1224720" y="1296000"/>
                  </a:cubicBezTo>
                  <a:cubicBezTo>
                    <a:pt x="989932" y="1343480"/>
                    <a:pt x="893447" y="1252068"/>
                    <a:pt x="703080" y="1296000"/>
                  </a:cubicBezTo>
                  <a:cubicBezTo>
                    <a:pt x="512713" y="1339932"/>
                    <a:pt x="267047" y="1215509"/>
                    <a:pt x="0" y="1296000"/>
                  </a:cubicBezTo>
                  <a:cubicBezTo>
                    <a:pt x="-1665" y="1124234"/>
                    <a:pt x="23622" y="1038455"/>
                    <a:pt x="0" y="902880"/>
                  </a:cubicBezTo>
                  <a:cubicBezTo>
                    <a:pt x="-23622" y="767305"/>
                    <a:pt x="38554" y="677725"/>
                    <a:pt x="0" y="509760"/>
                  </a:cubicBezTo>
                  <a:cubicBezTo>
                    <a:pt x="-38554" y="341795"/>
                    <a:pt x="31339" y="189269"/>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45415273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Zusammenarbeit auf Basis von Empathie</a:t>
              </a:r>
            </a:p>
          </p:txBody>
        </p:sp>
        <p:sp>
          <p:nvSpPr>
            <p:cNvPr id="24" name="CasellaDiTesto 12">
              <a:extLst>
                <a:ext uri="{FF2B5EF4-FFF2-40B4-BE49-F238E27FC236}">
                  <a16:creationId xmlns:a16="http://schemas.microsoft.com/office/drawing/2014/main" xmlns="" id="{E23CC140-E77C-4CE4-A174-D2A631857D2E}"/>
                </a:ext>
              </a:extLst>
            </p:cNvPr>
            <p:cNvSpPr txBox="1"/>
            <p:nvPr/>
          </p:nvSpPr>
          <p:spPr>
            <a:xfrm>
              <a:off x="6084000" y="1440000"/>
              <a:ext cx="1836000" cy="1296000"/>
            </a:xfrm>
            <a:custGeom>
              <a:avLst/>
              <a:gdLst>
                <a:gd name="connsiteX0" fmla="*/ 0 w 1836000"/>
                <a:gd name="connsiteY0" fmla="*/ 0 h 1296000"/>
                <a:gd name="connsiteX1" fmla="*/ 477360 w 1836000"/>
                <a:gd name="connsiteY1" fmla="*/ 0 h 1296000"/>
                <a:gd name="connsiteX2" fmla="*/ 954720 w 1836000"/>
                <a:gd name="connsiteY2" fmla="*/ 0 h 1296000"/>
                <a:gd name="connsiteX3" fmla="*/ 1377000 w 1836000"/>
                <a:gd name="connsiteY3" fmla="*/ 0 h 1296000"/>
                <a:gd name="connsiteX4" fmla="*/ 1836000 w 1836000"/>
                <a:gd name="connsiteY4" fmla="*/ 0 h 1296000"/>
                <a:gd name="connsiteX5" fmla="*/ 1836000 w 1836000"/>
                <a:gd name="connsiteY5" fmla="*/ 457920 h 1296000"/>
                <a:gd name="connsiteX6" fmla="*/ 1836000 w 1836000"/>
                <a:gd name="connsiteY6" fmla="*/ 915840 h 1296000"/>
                <a:gd name="connsiteX7" fmla="*/ 1836000 w 1836000"/>
                <a:gd name="connsiteY7" fmla="*/ 1296000 h 1296000"/>
                <a:gd name="connsiteX8" fmla="*/ 1340280 w 1836000"/>
                <a:gd name="connsiteY8" fmla="*/ 1296000 h 1296000"/>
                <a:gd name="connsiteX9" fmla="*/ 862920 w 1836000"/>
                <a:gd name="connsiteY9" fmla="*/ 1296000 h 1296000"/>
                <a:gd name="connsiteX10" fmla="*/ 0 w 1836000"/>
                <a:gd name="connsiteY10" fmla="*/ 1296000 h 1296000"/>
                <a:gd name="connsiteX11" fmla="*/ 0 w 1836000"/>
                <a:gd name="connsiteY11" fmla="*/ 864000 h 1296000"/>
                <a:gd name="connsiteX12" fmla="*/ 0 w 1836000"/>
                <a:gd name="connsiteY12" fmla="*/ 470880 h 1296000"/>
                <a:gd name="connsiteX13" fmla="*/ 0 w 1836000"/>
                <a:gd name="connsiteY13"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6000" h="1296000" fill="none" extrusionOk="0">
                  <a:moveTo>
                    <a:pt x="0" y="0"/>
                  </a:moveTo>
                  <a:cubicBezTo>
                    <a:pt x="195304" y="-4690"/>
                    <a:pt x="324708" y="12640"/>
                    <a:pt x="477360" y="0"/>
                  </a:cubicBezTo>
                  <a:cubicBezTo>
                    <a:pt x="630012" y="-12640"/>
                    <a:pt x="766848" y="40026"/>
                    <a:pt x="954720" y="0"/>
                  </a:cubicBezTo>
                  <a:cubicBezTo>
                    <a:pt x="1142592" y="-40026"/>
                    <a:pt x="1169782" y="15808"/>
                    <a:pt x="1377000" y="0"/>
                  </a:cubicBezTo>
                  <a:cubicBezTo>
                    <a:pt x="1584218" y="-15808"/>
                    <a:pt x="1726610" y="33106"/>
                    <a:pt x="1836000" y="0"/>
                  </a:cubicBezTo>
                  <a:cubicBezTo>
                    <a:pt x="1881069" y="218216"/>
                    <a:pt x="1799442" y="355113"/>
                    <a:pt x="1836000" y="457920"/>
                  </a:cubicBezTo>
                  <a:cubicBezTo>
                    <a:pt x="1872558" y="560727"/>
                    <a:pt x="1832136" y="771129"/>
                    <a:pt x="1836000" y="915840"/>
                  </a:cubicBezTo>
                  <a:cubicBezTo>
                    <a:pt x="1839864" y="1060551"/>
                    <a:pt x="1825783" y="1141126"/>
                    <a:pt x="1836000" y="1296000"/>
                  </a:cubicBezTo>
                  <a:cubicBezTo>
                    <a:pt x="1626529" y="1310962"/>
                    <a:pt x="1526383" y="1286289"/>
                    <a:pt x="1340280" y="1296000"/>
                  </a:cubicBezTo>
                  <a:cubicBezTo>
                    <a:pt x="1154177" y="1305711"/>
                    <a:pt x="993571" y="1261820"/>
                    <a:pt x="862920" y="1296000"/>
                  </a:cubicBezTo>
                  <a:cubicBezTo>
                    <a:pt x="732269" y="1330180"/>
                    <a:pt x="278961" y="1199597"/>
                    <a:pt x="0" y="1296000"/>
                  </a:cubicBezTo>
                  <a:cubicBezTo>
                    <a:pt x="-46960" y="1118576"/>
                    <a:pt x="32055" y="1045115"/>
                    <a:pt x="0" y="864000"/>
                  </a:cubicBezTo>
                  <a:cubicBezTo>
                    <a:pt x="-32055" y="682885"/>
                    <a:pt x="34004" y="564217"/>
                    <a:pt x="0" y="470880"/>
                  </a:cubicBezTo>
                  <a:cubicBezTo>
                    <a:pt x="-34004" y="377543"/>
                    <a:pt x="46267" y="230760"/>
                    <a:pt x="0" y="0"/>
                  </a:cubicBezTo>
                  <a:close/>
                </a:path>
                <a:path w="1836000" h="1296000" stroke="0" extrusionOk="0">
                  <a:moveTo>
                    <a:pt x="0" y="0"/>
                  </a:moveTo>
                  <a:cubicBezTo>
                    <a:pt x="185913" y="-44922"/>
                    <a:pt x="329128" y="40993"/>
                    <a:pt x="440640" y="0"/>
                  </a:cubicBezTo>
                  <a:cubicBezTo>
                    <a:pt x="552152" y="-40993"/>
                    <a:pt x="763960" y="54617"/>
                    <a:pt x="936360" y="0"/>
                  </a:cubicBezTo>
                  <a:cubicBezTo>
                    <a:pt x="1108760" y="-54617"/>
                    <a:pt x="1173173" y="7137"/>
                    <a:pt x="1377000" y="0"/>
                  </a:cubicBezTo>
                  <a:cubicBezTo>
                    <a:pt x="1580827" y="-7137"/>
                    <a:pt x="1736046" y="38602"/>
                    <a:pt x="1836000" y="0"/>
                  </a:cubicBezTo>
                  <a:cubicBezTo>
                    <a:pt x="1853724" y="174810"/>
                    <a:pt x="1810025" y="308454"/>
                    <a:pt x="1836000" y="406080"/>
                  </a:cubicBezTo>
                  <a:cubicBezTo>
                    <a:pt x="1861975" y="503706"/>
                    <a:pt x="1817169" y="729932"/>
                    <a:pt x="1836000" y="812160"/>
                  </a:cubicBezTo>
                  <a:cubicBezTo>
                    <a:pt x="1854831" y="894388"/>
                    <a:pt x="1802920" y="1064463"/>
                    <a:pt x="1836000" y="1296000"/>
                  </a:cubicBezTo>
                  <a:cubicBezTo>
                    <a:pt x="1700976" y="1345046"/>
                    <a:pt x="1595055" y="1259819"/>
                    <a:pt x="1395360" y="1296000"/>
                  </a:cubicBezTo>
                  <a:cubicBezTo>
                    <a:pt x="1195665" y="1332181"/>
                    <a:pt x="1129385" y="1282964"/>
                    <a:pt x="954720" y="1296000"/>
                  </a:cubicBezTo>
                  <a:cubicBezTo>
                    <a:pt x="780055" y="1309036"/>
                    <a:pt x="643727" y="1266291"/>
                    <a:pt x="477360" y="1296000"/>
                  </a:cubicBezTo>
                  <a:cubicBezTo>
                    <a:pt x="310993" y="1325709"/>
                    <a:pt x="100252" y="1244983"/>
                    <a:pt x="0" y="1296000"/>
                  </a:cubicBezTo>
                  <a:cubicBezTo>
                    <a:pt x="-43701" y="1164373"/>
                    <a:pt x="33469" y="1010373"/>
                    <a:pt x="0" y="851040"/>
                  </a:cubicBezTo>
                  <a:cubicBezTo>
                    <a:pt x="-33469" y="691707"/>
                    <a:pt x="3354" y="508153"/>
                    <a:pt x="0" y="419040"/>
                  </a:cubicBezTo>
                  <a:cubicBezTo>
                    <a:pt x="-3354" y="329927"/>
                    <a:pt x="4204" y="183410"/>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271774174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Seien Sie anderen gegenüber aufgeschlossen</a:t>
              </a:r>
            </a:p>
          </p:txBody>
        </p:sp>
        <p:sp>
          <p:nvSpPr>
            <p:cNvPr id="25" name="CasellaDiTesto 12">
              <a:extLst>
                <a:ext uri="{FF2B5EF4-FFF2-40B4-BE49-F238E27FC236}">
                  <a16:creationId xmlns:a16="http://schemas.microsoft.com/office/drawing/2014/main" xmlns="" id="{13672369-4F25-4FEE-BD0A-909781B2F28D}"/>
                </a:ext>
              </a:extLst>
            </p:cNvPr>
            <p:cNvSpPr txBox="1"/>
            <p:nvPr/>
          </p:nvSpPr>
          <p:spPr>
            <a:xfrm>
              <a:off x="2160000" y="2880000"/>
              <a:ext cx="1980000" cy="1296000"/>
            </a:xfrm>
            <a:custGeom>
              <a:avLst/>
              <a:gdLst>
                <a:gd name="connsiteX0" fmla="*/ 0 w 1980000"/>
                <a:gd name="connsiteY0" fmla="*/ 0 h 1296000"/>
                <a:gd name="connsiteX1" fmla="*/ 495000 w 1980000"/>
                <a:gd name="connsiteY1" fmla="*/ 0 h 1296000"/>
                <a:gd name="connsiteX2" fmla="*/ 970200 w 1980000"/>
                <a:gd name="connsiteY2" fmla="*/ 0 h 1296000"/>
                <a:gd name="connsiteX3" fmla="*/ 1465200 w 1980000"/>
                <a:gd name="connsiteY3" fmla="*/ 0 h 1296000"/>
                <a:gd name="connsiteX4" fmla="*/ 1980000 w 1980000"/>
                <a:gd name="connsiteY4" fmla="*/ 0 h 1296000"/>
                <a:gd name="connsiteX5" fmla="*/ 1980000 w 1980000"/>
                <a:gd name="connsiteY5" fmla="*/ 457920 h 1296000"/>
                <a:gd name="connsiteX6" fmla="*/ 1980000 w 1980000"/>
                <a:gd name="connsiteY6" fmla="*/ 851040 h 1296000"/>
                <a:gd name="connsiteX7" fmla="*/ 1980000 w 1980000"/>
                <a:gd name="connsiteY7" fmla="*/ 1296000 h 1296000"/>
                <a:gd name="connsiteX8" fmla="*/ 1504800 w 1980000"/>
                <a:gd name="connsiteY8" fmla="*/ 1296000 h 1296000"/>
                <a:gd name="connsiteX9" fmla="*/ 1009800 w 1980000"/>
                <a:gd name="connsiteY9" fmla="*/ 1296000 h 1296000"/>
                <a:gd name="connsiteX10" fmla="*/ 574200 w 1980000"/>
                <a:gd name="connsiteY10" fmla="*/ 1296000 h 1296000"/>
                <a:gd name="connsiteX11" fmla="*/ 0 w 1980000"/>
                <a:gd name="connsiteY11" fmla="*/ 1296000 h 1296000"/>
                <a:gd name="connsiteX12" fmla="*/ 0 w 1980000"/>
                <a:gd name="connsiteY12" fmla="*/ 876960 h 1296000"/>
                <a:gd name="connsiteX13" fmla="*/ 0 w 1980000"/>
                <a:gd name="connsiteY13" fmla="*/ 483840 h 1296000"/>
                <a:gd name="connsiteX14" fmla="*/ 0 w 1980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0000" h="1296000" fill="none" extrusionOk="0">
                  <a:moveTo>
                    <a:pt x="0" y="0"/>
                  </a:moveTo>
                  <a:cubicBezTo>
                    <a:pt x="240062" y="-37060"/>
                    <a:pt x="333640" y="43056"/>
                    <a:pt x="495000" y="0"/>
                  </a:cubicBezTo>
                  <a:cubicBezTo>
                    <a:pt x="656360" y="-43056"/>
                    <a:pt x="840145" y="26690"/>
                    <a:pt x="970200" y="0"/>
                  </a:cubicBezTo>
                  <a:cubicBezTo>
                    <a:pt x="1100255" y="-26690"/>
                    <a:pt x="1236336" y="40085"/>
                    <a:pt x="1465200" y="0"/>
                  </a:cubicBezTo>
                  <a:cubicBezTo>
                    <a:pt x="1694064" y="-40085"/>
                    <a:pt x="1737267" y="15382"/>
                    <a:pt x="1980000" y="0"/>
                  </a:cubicBezTo>
                  <a:cubicBezTo>
                    <a:pt x="2033790" y="217045"/>
                    <a:pt x="1969830" y="251342"/>
                    <a:pt x="1980000" y="457920"/>
                  </a:cubicBezTo>
                  <a:cubicBezTo>
                    <a:pt x="1990170" y="664498"/>
                    <a:pt x="1947293" y="733507"/>
                    <a:pt x="1980000" y="851040"/>
                  </a:cubicBezTo>
                  <a:cubicBezTo>
                    <a:pt x="2012707" y="968573"/>
                    <a:pt x="1932336" y="1138088"/>
                    <a:pt x="1980000" y="1296000"/>
                  </a:cubicBezTo>
                  <a:cubicBezTo>
                    <a:pt x="1850980" y="1333992"/>
                    <a:pt x="1653335" y="1280435"/>
                    <a:pt x="1504800" y="1296000"/>
                  </a:cubicBezTo>
                  <a:cubicBezTo>
                    <a:pt x="1356265" y="1311565"/>
                    <a:pt x="1237525" y="1265882"/>
                    <a:pt x="1009800" y="1296000"/>
                  </a:cubicBezTo>
                  <a:cubicBezTo>
                    <a:pt x="782075" y="1326118"/>
                    <a:pt x="746627" y="1265416"/>
                    <a:pt x="574200" y="1296000"/>
                  </a:cubicBezTo>
                  <a:cubicBezTo>
                    <a:pt x="401773" y="1326584"/>
                    <a:pt x="187758" y="1287568"/>
                    <a:pt x="0" y="1296000"/>
                  </a:cubicBezTo>
                  <a:cubicBezTo>
                    <a:pt x="-13134" y="1193951"/>
                    <a:pt x="764" y="985847"/>
                    <a:pt x="0" y="876960"/>
                  </a:cubicBezTo>
                  <a:cubicBezTo>
                    <a:pt x="-764" y="768073"/>
                    <a:pt x="25357" y="585744"/>
                    <a:pt x="0" y="483840"/>
                  </a:cubicBezTo>
                  <a:cubicBezTo>
                    <a:pt x="-25357" y="381936"/>
                    <a:pt x="31524" y="119108"/>
                    <a:pt x="0" y="0"/>
                  </a:cubicBezTo>
                  <a:close/>
                </a:path>
                <a:path w="1980000" h="1296000" stroke="0" extrusionOk="0">
                  <a:moveTo>
                    <a:pt x="0" y="0"/>
                  </a:moveTo>
                  <a:cubicBezTo>
                    <a:pt x="247199" y="-57680"/>
                    <a:pt x="268925" y="28779"/>
                    <a:pt x="514800" y="0"/>
                  </a:cubicBezTo>
                  <a:cubicBezTo>
                    <a:pt x="760675" y="-28779"/>
                    <a:pt x="829740" y="34938"/>
                    <a:pt x="1049400" y="0"/>
                  </a:cubicBezTo>
                  <a:cubicBezTo>
                    <a:pt x="1269060" y="-34938"/>
                    <a:pt x="1316876" y="36526"/>
                    <a:pt x="1504800" y="0"/>
                  </a:cubicBezTo>
                  <a:cubicBezTo>
                    <a:pt x="1692724" y="-36526"/>
                    <a:pt x="1850243" y="27292"/>
                    <a:pt x="1980000" y="0"/>
                  </a:cubicBezTo>
                  <a:cubicBezTo>
                    <a:pt x="2005264" y="151809"/>
                    <a:pt x="1939706" y="244529"/>
                    <a:pt x="1980000" y="406080"/>
                  </a:cubicBezTo>
                  <a:cubicBezTo>
                    <a:pt x="2020294" y="567631"/>
                    <a:pt x="1964324" y="718014"/>
                    <a:pt x="1980000" y="825120"/>
                  </a:cubicBezTo>
                  <a:cubicBezTo>
                    <a:pt x="1995676" y="932226"/>
                    <a:pt x="1947735" y="1097709"/>
                    <a:pt x="1980000" y="1296000"/>
                  </a:cubicBezTo>
                  <a:cubicBezTo>
                    <a:pt x="1850235" y="1315157"/>
                    <a:pt x="1583168" y="1288297"/>
                    <a:pt x="1445400" y="1296000"/>
                  </a:cubicBezTo>
                  <a:cubicBezTo>
                    <a:pt x="1307632" y="1303703"/>
                    <a:pt x="1171466" y="1287209"/>
                    <a:pt x="990000" y="1296000"/>
                  </a:cubicBezTo>
                  <a:cubicBezTo>
                    <a:pt x="808534" y="1304791"/>
                    <a:pt x="692665" y="1294280"/>
                    <a:pt x="534600" y="1296000"/>
                  </a:cubicBezTo>
                  <a:cubicBezTo>
                    <a:pt x="376535" y="1297720"/>
                    <a:pt x="114540" y="1251713"/>
                    <a:pt x="0" y="1296000"/>
                  </a:cubicBezTo>
                  <a:cubicBezTo>
                    <a:pt x="-11657" y="1107308"/>
                    <a:pt x="3846" y="1000577"/>
                    <a:pt x="0" y="889920"/>
                  </a:cubicBezTo>
                  <a:cubicBezTo>
                    <a:pt x="-3846" y="779263"/>
                    <a:pt x="831" y="528059"/>
                    <a:pt x="0" y="432000"/>
                  </a:cubicBezTo>
                  <a:cubicBezTo>
                    <a:pt x="-831" y="335941"/>
                    <a:pt x="16471" y="175815"/>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4079413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Wertschätzungs-orientiertes</a:t>
              </a:r>
              <a:r>
                <a:rPr lang="en-GB" sz="2000" dirty="0"/>
                <a:t> Verhalten</a:t>
              </a:r>
            </a:p>
          </p:txBody>
        </p:sp>
        <p:sp>
          <p:nvSpPr>
            <p:cNvPr id="26" name="CasellaDiTesto 12">
              <a:extLst>
                <a:ext uri="{FF2B5EF4-FFF2-40B4-BE49-F238E27FC236}">
                  <a16:creationId xmlns:a16="http://schemas.microsoft.com/office/drawing/2014/main" xmlns="" id="{E6C952A1-3AFE-48F8-AF31-39C763E2B8EF}"/>
                </a:ext>
              </a:extLst>
            </p:cNvPr>
            <p:cNvSpPr txBox="1"/>
            <p:nvPr/>
          </p:nvSpPr>
          <p:spPr>
            <a:xfrm>
              <a:off x="6768000" y="2880000"/>
              <a:ext cx="1980000" cy="1296000"/>
            </a:xfrm>
            <a:custGeom>
              <a:avLst/>
              <a:gdLst>
                <a:gd name="connsiteX0" fmla="*/ 0 w 1980000"/>
                <a:gd name="connsiteY0" fmla="*/ 0 h 1296000"/>
                <a:gd name="connsiteX1" fmla="*/ 534600 w 1980000"/>
                <a:gd name="connsiteY1" fmla="*/ 0 h 1296000"/>
                <a:gd name="connsiteX2" fmla="*/ 1009800 w 1980000"/>
                <a:gd name="connsiteY2" fmla="*/ 0 h 1296000"/>
                <a:gd name="connsiteX3" fmla="*/ 1485000 w 1980000"/>
                <a:gd name="connsiteY3" fmla="*/ 0 h 1296000"/>
                <a:gd name="connsiteX4" fmla="*/ 1980000 w 1980000"/>
                <a:gd name="connsiteY4" fmla="*/ 0 h 1296000"/>
                <a:gd name="connsiteX5" fmla="*/ 1980000 w 1980000"/>
                <a:gd name="connsiteY5" fmla="*/ 406080 h 1296000"/>
                <a:gd name="connsiteX6" fmla="*/ 1980000 w 1980000"/>
                <a:gd name="connsiteY6" fmla="*/ 864000 h 1296000"/>
                <a:gd name="connsiteX7" fmla="*/ 1980000 w 1980000"/>
                <a:gd name="connsiteY7" fmla="*/ 1296000 h 1296000"/>
                <a:gd name="connsiteX8" fmla="*/ 1544400 w 1980000"/>
                <a:gd name="connsiteY8" fmla="*/ 1296000 h 1296000"/>
                <a:gd name="connsiteX9" fmla="*/ 1049400 w 1980000"/>
                <a:gd name="connsiteY9" fmla="*/ 1296000 h 1296000"/>
                <a:gd name="connsiteX10" fmla="*/ 554400 w 1980000"/>
                <a:gd name="connsiteY10" fmla="*/ 1296000 h 1296000"/>
                <a:gd name="connsiteX11" fmla="*/ 0 w 1980000"/>
                <a:gd name="connsiteY11" fmla="*/ 1296000 h 1296000"/>
                <a:gd name="connsiteX12" fmla="*/ 0 w 1980000"/>
                <a:gd name="connsiteY12" fmla="*/ 838080 h 1296000"/>
                <a:gd name="connsiteX13" fmla="*/ 0 w 1980000"/>
                <a:gd name="connsiteY13" fmla="*/ 432000 h 1296000"/>
                <a:gd name="connsiteX14" fmla="*/ 0 w 1980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0000" h="1296000" fill="none" extrusionOk="0">
                  <a:moveTo>
                    <a:pt x="0" y="0"/>
                  </a:moveTo>
                  <a:cubicBezTo>
                    <a:pt x="128783" y="-55448"/>
                    <a:pt x="302141" y="37215"/>
                    <a:pt x="534600" y="0"/>
                  </a:cubicBezTo>
                  <a:cubicBezTo>
                    <a:pt x="767059" y="-37215"/>
                    <a:pt x="805691" y="16857"/>
                    <a:pt x="1009800" y="0"/>
                  </a:cubicBezTo>
                  <a:cubicBezTo>
                    <a:pt x="1213909" y="-16857"/>
                    <a:pt x="1279296" y="29428"/>
                    <a:pt x="1485000" y="0"/>
                  </a:cubicBezTo>
                  <a:cubicBezTo>
                    <a:pt x="1690704" y="-29428"/>
                    <a:pt x="1767168" y="22767"/>
                    <a:pt x="1980000" y="0"/>
                  </a:cubicBezTo>
                  <a:cubicBezTo>
                    <a:pt x="2020849" y="167997"/>
                    <a:pt x="1976727" y="298714"/>
                    <a:pt x="1980000" y="406080"/>
                  </a:cubicBezTo>
                  <a:cubicBezTo>
                    <a:pt x="1983273" y="513446"/>
                    <a:pt x="1942011" y="662068"/>
                    <a:pt x="1980000" y="864000"/>
                  </a:cubicBezTo>
                  <a:cubicBezTo>
                    <a:pt x="2017989" y="1065932"/>
                    <a:pt x="1942645" y="1081759"/>
                    <a:pt x="1980000" y="1296000"/>
                  </a:cubicBezTo>
                  <a:cubicBezTo>
                    <a:pt x="1872638" y="1340222"/>
                    <a:pt x="1706805" y="1281430"/>
                    <a:pt x="1544400" y="1296000"/>
                  </a:cubicBezTo>
                  <a:cubicBezTo>
                    <a:pt x="1381995" y="1310570"/>
                    <a:pt x="1172125" y="1242736"/>
                    <a:pt x="1049400" y="1296000"/>
                  </a:cubicBezTo>
                  <a:cubicBezTo>
                    <a:pt x="926675" y="1349264"/>
                    <a:pt x="723628" y="1283678"/>
                    <a:pt x="554400" y="1296000"/>
                  </a:cubicBezTo>
                  <a:cubicBezTo>
                    <a:pt x="385172" y="1308322"/>
                    <a:pt x="111514" y="1289398"/>
                    <a:pt x="0" y="1296000"/>
                  </a:cubicBezTo>
                  <a:cubicBezTo>
                    <a:pt x="-2603" y="1185421"/>
                    <a:pt x="28137" y="1058509"/>
                    <a:pt x="0" y="838080"/>
                  </a:cubicBezTo>
                  <a:cubicBezTo>
                    <a:pt x="-28137" y="617651"/>
                    <a:pt x="22736" y="558232"/>
                    <a:pt x="0" y="432000"/>
                  </a:cubicBezTo>
                  <a:cubicBezTo>
                    <a:pt x="-22736" y="305768"/>
                    <a:pt x="49470" y="147423"/>
                    <a:pt x="0" y="0"/>
                  </a:cubicBezTo>
                  <a:close/>
                </a:path>
                <a:path w="1980000" h="1296000" stroke="0" extrusionOk="0">
                  <a:moveTo>
                    <a:pt x="0" y="0"/>
                  </a:moveTo>
                  <a:cubicBezTo>
                    <a:pt x="227646" y="-4663"/>
                    <a:pt x="297519" y="12813"/>
                    <a:pt x="534600" y="0"/>
                  </a:cubicBezTo>
                  <a:cubicBezTo>
                    <a:pt x="771681" y="-12813"/>
                    <a:pt x="919649" y="52959"/>
                    <a:pt x="1029600" y="0"/>
                  </a:cubicBezTo>
                  <a:cubicBezTo>
                    <a:pt x="1139551" y="-52959"/>
                    <a:pt x="1400970" y="10846"/>
                    <a:pt x="1504800" y="0"/>
                  </a:cubicBezTo>
                  <a:cubicBezTo>
                    <a:pt x="1608630" y="-10846"/>
                    <a:pt x="1784278" y="39893"/>
                    <a:pt x="1980000" y="0"/>
                  </a:cubicBezTo>
                  <a:cubicBezTo>
                    <a:pt x="2020523" y="197115"/>
                    <a:pt x="1935154" y="246684"/>
                    <a:pt x="1980000" y="406080"/>
                  </a:cubicBezTo>
                  <a:cubicBezTo>
                    <a:pt x="2024846" y="565476"/>
                    <a:pt x="1944265" y="667716"/>
                    <a:pt x="1980000" y="838080"/>
                  </a:cubicBezTo>
                  <a:cubicBezTo>
                    <a:pt x="2015735" y="1008444"/>
                    <a:pt x="1947999" y="1164235"/>
                    <a:pt x="1980000" y="1296000"/>
                  </a:cubicBezTo>
                  <a:cubicBezTo>
                    <a:pt x="1794039" y="1348623"/>
                    <a:pt x="1648198" y="1283013"/>
                    <a:pt x="1465200" y="1296000"/>
                  </a:cubicBezTo>
                  <a:cubicBezTo>
                    <a:pt x="1282202" y="1308987"/>
                    <a:pt x="1165452" y="1245323"/>
                    <a:pt x="1009800" y="1296000"/>
                  </a:cubicBezTo>
                  <a:cubicBezTo>
                    <a:pt x="854148" y="1346677"/>
                    <a:pt x="652898" y="1277038"/>
                    <a:pt x="495000" y="1296000"/>
                  </a:cubicBezTo>
                  <a:cubicBezTo>
                    <a:pt x="337102" y="1314962"/>
                    <a:pt x="165171" y="1283573"/>
                    <a:pt x="0" y="1296000"/>
                  </a:cubicBezTo>
                  <a:cubicBezTo>
                    <a:pt x="-41285" y="1107678"/>
                    <a:pt x="36" y="952220"/>
                    <a:pt x="0" y="864000"/>
                  </a:cubicBezTo>
                  <a:cubicBezTo>
                    <a:pt x="-36" y="775780"/>
                    <a:pt x="38787" y="654993"/>
                    <a:pt x="0" y="457920"/>
                  </a:cubicBezTo>
                  <a:cubicBezTo>
                    <a:pt x="-38787" y="260847"/>
                    <a:pt x="53179" y="161207"/>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650824989">
                    <a:prstGeom prst="rect">
                      <a:avLst/>
                    </a:prstGeom>
                    <ask:type>
                      <ask:lineSketchScribble/>
                    </ask:type>
                  </ask:lineSketchStyleProps>
                </a:ext>
              </a:extLst>
            </a:ln>
          </p:spPr>
          <p:txBody>
            <a:bodyPr wrap="square" rtlCol="0" anchor="ctr">
              <a:noAutofit/>
            </a:bodyPr>
            <a:lstStyle/>
            <a:p>
              <a:pPr algn="ctr"/>
              <a:r>
                <a:rPr lang="en-GB" sz="2000" dirty="0"/>
                <a:t>Überzeugung basierend auf Ehrlichkeit</a:t>
              </a:r>
            </a:p>
          </p:txBody>
        </p:sp>
        <p:sp>
          <p:nvSpPr>
            <p:cNvPr id="27" name="CasellaDiTesto 26">
              <a:extLst>
                <a:ext uri="{FF2B5EF4-FFF2-40B4-BE49-F238E27FC236}">
                  <a16:creationId xmlns:a16="http://schemas.microsoft.com/office/drawing/2014/main" xmlns="" id="{1812DF17-7BD6-437A-AE9B-7C8F5A11B7B3}"/>
                </a:ext>
              </a:extLst>
            </p:cNvPr>
            <p:cNvSpPr txBox="1"/>
            <p:nvPr/>
          </p:nvSpPr>
          <p:spPr>
            <a:xfrm>
              <a:off x="4320000" y="2880000"/>
              <a:ext cx="2268000" cy="1296000"/>
            </a:xfrm>
            <a:custGeom>
              <a:avLst/>
              <a:gdLst>
                <a:gd name="connsiteX0" fmla="*/ 0 w 2268000"/>
                <a:gd name="connsiteY0" fmla="*/ 0 h 1296000"/>
                <a:gd name="connsiteX1" fmla="*/ 612360 w 2268000"/>
                <a:gd name="connsiteY1" fmla="*/ 0 h 1296000"/>
                <a:gd name="connsiteX2" fmla="*/ 1111320 w 2268000"/>
                <a:gd name="connsiteY2" fmla="*/ 0 h 1296000"/>
                <a:gd name="connsiteX3" fmla="*/ 1678320 w 2268000"/>
                <a:gd name="connsiteY3" fmla="*/ 0 h 1296000"/>
                <a:gd name="connsiteX4" fmla="*/ 2268000 w 2268000"/>
                <a:gd name="connsiteY4" fmla="*/ 0 h 1296000"/>
                <a:gd name="connsiteX5" fmla="*/ 2268000 w 2268000"/>
                <a:gd name="connsiteY5" fmla="*/ 457920 h 1296000"/>
                <a:gd name="connsiteX6" fmla="*/ 2268000 w 2268000"/>
                <a:gd name="connsiteY6" fmla="*/ 876960 h 1296000"/>
                <a:gd name="connsiteX7" fmla="*/ 2268000 w 2268000"/>
                <a:gd name="connsiteY7" fmla="*/ 1296000 h 1296000"/>
                <a:gd name="connsiteX8" fmla="*/ 1678320 w 2268000"/>
                <a:gd name="connsiteY8" fmla="*/ 1296000 h 1296000"/>
                <a:gd name="connsiteX9" fmla="*/ 1156680 w 2268000"/>
                <a:gd name="connsiteY9" fmla="*/ 1296000 h 1296000"/>
                <a:gd name="connsiteX10" fmla="*/ 612360 w 2268000"/>
                <a:gd name="connsiteY10" fmla="*/ 1296000 h 1296000"/>
                <a:gd name="connsiteX11" fmla="*/ 0 w 2268000"/>
                <a:gd name="connsiteY11" fmla="*/ 1296000 h 1296000"/>
                <a:gd name="connsiteX12" fmla="*/ 0 w 2268000"/>
                <a:gd name="connsiteY12" fmla="*/ 838080 h 1296000"/>
                <a:gd name="connsiteX13" fmla="*/ 0 w 2268000"/>
                <a:gd name="connsiteY13" fmla="*/ 393120 h 1296000"/>
                <a:gd name="connsiteX14" fmla="*/ 0 w 2268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1296000" fill="none" extrusionOk="0">
                  <a:moveTo>
                    <a:pt x="0" y="0"/>
                  </a:moveTo>
                  <a:cubicBezTo>
                    <a:pt x="290133" y="-46934"/>
                    <a:pt x="381645" y="62598"/>
                    <a:pt x="612360" y="0"/>
                  </a:cubicBezTo>
                  <a:cubicBezTo>
                    <a:pt x="843075" y="-62598"/>
                    <a:pt x="941580" y="40642"/>
                    <a:pt x="1111320" y="0"/>
                  </a:cubicBezTo>
                  <a:cubicBezTo>
                    <a:pt x="1281060" y="-40642"/>
                    <a:pt x="1557630" y="34006"/>
                    <a:pt x="1678320" y="0"/>
                  </a:cubicBezTo>
                  <a:cubicBezTo>
                    <a:pt x="1799010" y="-34006"/>
                    <a:pt x="1977013" y="68324"/>
                    <a:pt x="2268000" y="0"/>
                  </a:cubicBezTo>
                  <a:cubicBezTo>
                    <a:pt x="2291700" y="180993"/>
                    <a:pt x="2222136" y="276999"/>
                    <a:pt x="2268000" y="457920"/>
                  </a:cubicBezTo>
                  <a:cubicBezTo>
                    <a:pt x="2313864" y="638841"/>
                    <a:pt x="2264298" y="774613"/>
                    <a:pt x="2268000" y="876960"/>
                  </a:cubicBezTo>
                  <a:cubicBezTo>
                    <a:pt x="2271702" y="979307"/>
                    <a:pt x="2224325" y="1198194"/>
                    <a:pt x="2268000" y="1296000"/>
                  </a:cubicBezTo>
                  <a:cubicBezTo>
                    <a:pt x="2107436" y="1312117"/>
                    <a:pt x="1846260" y="1254019"/>
                    <a:pt x="1678320" y="1296000"/>
                  </a:cubicBezTo>
                  <a:cubicBezTo>
                    <a:pt x="1510380" y="1337981"/>
                    <a:pt x="1387837" y="1291864"/>
                    <a:pt x="1156680" y="1296000"/>
                  </a:cubicBezTo>
                  <a:cubicBezTo>
                    <a:pt x="925523" y="1300136"/>
                    <a:pt x="821510" y="1239671"/>
                    <a:pt x="612360" y="1296000"/>
                  </a:cubicBezTo>
                  <a:cubicBezTo>
                    <a:pt x="403210" y="1352329"/>
                    <a:pt x="237941" y="1240846"/>
                    <a:pt x="0" y="1296000"/>
                  </a:cubicBezTo>
                  <a:cubicBezTo>
                    <a:pt x="-29065" y="1078525"/>
                    <a:pt x="8668" y="1035761"/>
                    <a:pt x="0" y="838080"/>
                  </a:cubicBezTo>
                  <a:cubicBezTo>
                    <a:pt x="-8668" y="640399"/>
                    <a:pt x="49473" y="508717"/>
                    <a:pt x="0" y="393120"/>
                  </a:cubicBezTo>
                  <a:cubicBezTo>
                    <a:pt x="-49473" y="277523"/>
                    <a:pt x="43780" y="109926"/>
                    <a:pt x="0" y="0"/>
                  </a:cubicBezTo>
                  <a:close/>
                </a:path>
                <a:path w="2268000" h="1296000" stroke="0" extrusionOk="0">
                  <a:moveTo>
                    <a:pt x="0" y="0"/>
                  </a:moveTo>
                  <a:cubicBezTo>
                    <a:pt x="183586" y="-54423"/>
                    <a:pt x="354356" y="34252"/>
                    <a:pt x="498960" y="0"/>
                  </a:cubicBezTo>
                  <a:cubicBezTo>
                    <a:pt x="643564" y="-34252"/>
                    <a:pt x="876821" y="53610"/>
                    <a:pt x="997920" y="0"/>
                  </a:cubicBezTo>
                  <a:cubicBezTo>
                    <a:pt x="1119019" y="-53610"/>
                    <a:pt x="1315224" y="39611"/>
                    <a:pt x="1519560" y="0"/>
                  </a:cubicBezTo>
                  <a:cubicBezTo>
                    <a:pt x="1723896" y="-39611"/>
                    <a:pt x="1942087" y="6057"/>
                    <a:pt x="2268000" y="0"/>
                  </a:cubicBezTo>
                  <a:cubicBezTo>
                    <a:pt x="2307659" y="124395"/>
                    <a:pt x="2222921" y="268077"/>
                    <a:pt x="2268000" y="419040"/>
                  </a:cubicBezTo>
                  <a:cubicBezTo>
                    <a:pt x="2313079" y="570003"/>
                    <a:pt x="2229346" y="646961"/>
                    <a:pt x="2268000" y="812160"/>
                  </a:cubicBezTo>
                  <a:cubicBezTo>
                    <a:pt x="2306654" y="977359"/>
                    <a:pt x="2232874" y="1191280"/>
                    <a:pt x="2268000" y="1296000"/>
                  </a:cubicBezTo>
                  <a:cubicBezTo>
                    <a:pt x="2013057" y="1336106"/>
                    <a:pt x="1961138" y="1264189"/>
                    <a:pt x="1746360" y="1296000"/>
                  </a:cubicBezTo>
                  <a:cubicBezTo>
                    <a:pt x="1531582" y="1327811"/>
                    <a:pt x="1388713" y="1259954"/>
                    <a:pt x="1247400" y="1296000"/>
                  </a:cubicBezTo>
                  <a:cubicBezTo>
                    <a:pt x="1106087" y="1332046"/>
                    <a:pt x="797328" y="1286403"/>
                    <a:pt x="635040" y="1296000"/>
                  </a:cubicBezTo>
                  <a:cubicBezTo>
                    <a:pt x="472752" y="1305597"/>
                    <a:pt x="219720" y="1238845"/>
                    <a:pt x="0" y="1296000"/>
                  </a:cubicBezTo>
                  <a:cubicBezTo>
                    <a:pt x="-34593" y="1205561"/>
                    <a:pt x="6111" y="969686"/>
                    <a:pt x="0" y="851040"/>
                  </a:cubicBezTo>
                  <a:cubicBezTo>
                    <a:pt x="-6111" y="732394"/>
                    <a:pt x="37034" y="546913"/>
                    <a:pt x="0" y="419040"/>
                  </a:cubicBezTo>
                  <a:cubicBezTo>
                    <a:pt x="-37034" y="291167"/>
                    <a:pt x="19690" y="158101"/>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88081619">
                    <a:prstGeom prst="rect">
                      <a:avLst/>
                    </a:prstGeom>
                    <ask:type>
                      <ask:lineSketchScribble/>
                    </ask:type>
                  </ask:lineSketchStyleProps>
                </a:ext>
              </a:extLst>
            </a:ln>
          </p:spPr>
          <p:txBody>
            <a:bodyPr wrap="square" rtlCol="0" anchor="ctr">
              <a:noAutofit/>
            </a:bodyPr>
            <a:lstStyle/>
            <a:p>
              <a:pPr algn="ctr"/>
              <a:r>
                <a:rPr lang="en-GB" sz="2000" dirty="0"/>
                <a:t>Warten Sie nicht zu lange: agieren statt reagieren</a:t>
              </a:r>
            </a:p>
          </p:txBody>
        </p:sp>
        <p:sp>
          <p:nvSpPr>
            <p:cNvPr id="28" name="CasellaDiTesto 12">
              <a:extLst>
                <a:ext uri="{FF2B5EF4-FFF2-40B4-BE49-F238E27FC236}">
                  <a16:creationId xmlns:a16="http://schemas.microsoft.com/office/drawing/2014/main" xmlns="" id="{EAFFC206-FAFE-41C1-82D2-55FAB704B99F}"/>
                </a:ext>
              </a:extLst>
            </p:cNvPr>
            <p:cNvSpPr txBox="1"/>
            <p:nvPr/>
          </p:nvSpPr>
          <p:spPr>
            <a:xfrm>
              <a:off x="2808000" y="4320000"/>
              <a:ext cx="2268000" cy="1296000"/>
            </a:xfrm>
            <a:custGeom>
              <a:avLst/>
              <a:gdLst>
                <a:gd name="connsiteX0" fmla="*/ 0 w 2268000"/>
                <a:gd name="connsiteY0" fmla="*/ 0 h 1296000"/>
                <a:gd name="connsiteX1" fmla="*/ 567000 w 2268000"/>
                <a:gd name="connsiteY1" fmla="*/ 0 h 1296000"/>
                <a:gd name="connsiteX2" fmla="*/ 1111320 w 2268000"/>
                <a:gd name="connsiteY2" fmla="*/ 0 h 1296000"/>
                <a:gd name="connsiteX3" fmla="*/ 1678320 w 2268000"/>
                <a:gd name="connsiteY3" fmla="*/ 0 h 1296000"/>
                <a:gd name="connsiteX4" fmla="*/ 2268000 w 2268000"/>
                <a:gd name="connsiteY4" fmla="*/ 0 h 1296000"/>
                <a:gd name="connsiteX5" fmla="*/ 2268000 w 2268000"/>
                <a:gd name="connsiteY5" fmla="*/ 432000 h 1296000"/>
                <a:gd name="connsiteX6" fmla="*/ 2268000 w 2268000"/>
                <a:gd name="connsiteY6" fmla="*/ 889920 h 1296000"/>
                <a:gd name="connsiteX7" fmla="*/ 2268000 w 2268000"/>
                <a:gd name="connsiteY7" fmla="*/ 1296000 h 1296000"/>
                <a:gd name="connsiteX8" fmla="*/ 1746360 w 2268000"/>
                <a:gd name="connsiteY8" fmla="*/ 1296000 h 1296000"/>
                <a:gd name="connsiteX9" fmla="*/ 1202040 w 2268000"/>
                <a:gd name="connsiteY9" fmla="*/ 1296000 h 1296000"/>
                <a:gd name="connsiteX10" fmla="*/ 657720 w 2268000"/>
                <a:gd name="connsiteY10" fmla="*/ 1296000 h 1296000"/>
                <a:gd name="connsiteX11" fmla="*/ 0 w 2268000"/>
                <a:gd name="connsiteY11" fmla="*/ 1296000 h 1296000"/>
                <a:gd name="connsiteX12" fmla="*/ 0 w 2268000"/>
                <a:gd name="connsiteY12" fmla="*/ 851040 h 1296000"/>
                <a:gd name="connsiteX13" fmla="*/ 0 w 2268000"/>
                <a:gd name="connsiteY13" fmla="*/ 406080 h 1296000"/>
                <a:gd name="connsiteX14" fmla="*/ 0 w 2268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1296000" fill="none" extrusionOk="0">
                  <a:moveTo>
                    <a:pt x="0" y="0"/>
                  </a:moveTo>
                  <a:cubicBezTo>
                    <a:pt x="185380" y="-354"/>
                    <a:pt x="446014" y="64739"/>
                    <a:pt x="567000" y="0"/>
                  </a:cubicBezTo>
                  <a:cubicBezTo>
                    <a:pt x="687986" y="-64739"/>
                    <a:pt x="974332" y="14852"/>
                    <a:pt x="1111320" y="0"/>
                  </a:cubicBezTo>
                  <a:cubicBezTo>
                    <a:pt x="1248308" y="-14852"/>
                    <a:pt x="1512014" y="23023"/>
                    <a:pt x="1678320" y="0"/>
                  </a:cubicBezTo>
                  <a:cubicBezTo>
                    <a:pt x="1844626" y="-23023"/>
                    <a:pt x="1988153" y="33493"/>
                    <a:pt x="2268000" y="0"/>
                  </a:cubicBezTo>
                  <a:cubicBezTo>
                    <a:pt x="2277778" y="114220"/>
                    <a:pt x="2220527" y="267637"/>
                    <a:pt x="2268000" y="432000"/>
                  </a:cubicBezTo>
                  <a:cubicBezTo>
                    <a:pt x="2315473" y="596363"/>
                    <a:pt x="2246720" y="704926"/>
                    <a:pt x="2268000" y="889920"/>
                  </a:cubicBezTo>
                  <a:cubicBezTo>
                    <a:pt x="2289280" y="1074914"/>
                    <a:pt x="2249953" y="1141353"/>
                    <a:pt x="2268000" y="1296000"/>
                  </a:cubicBezTo>
                  <a:cubicBezTo>
                    <a:pt x="2107194" y="1322996"/>
                    <a:pt x="1999460" y="1287475"/>
                    <a:pt x="1746360" y="1296000"/>
                  </a:cubicBezTo>
                  <a:cubicBezTo>
                    <a:pt x="1493260" y="1304525"/>
                    <a:pt x="1313674" y="1241671"/>
                    <a:pt x="1202040" y="1296000"/>
                  </a:cubicBezTo>
                  <a:cubicBezTo>
                    <a:pt x="1090406" y="1350329"/>
                    <a:pt x="887719" y="1254063"/>
                    <a:pt x="657720" y="1296000"/>
                  </a:cubicBezTo>
                  <a:cubicBezTo>
                    <a:pt x="427721" y="1337937"/>
                    <a:pt x="276665" y="1256208"/>
                    <a:pt x="0" y="1296000"/>
                  </a:cubicBezTo>
                  <a:cubicBezTo>
                    <a:pt x="-13189" y="1077061"/>
                    <a:pt x="24278" y="1032706"/>
                    <a:pt x="0" y="851040"/>
                  </a:cubicBezTo>
                  <a:cubicBezTo>
                    <a:pt x="-24278" y="669374"/>
                    <a:pt x="10257" y="506863"/>
                    <a:pt x="0" y="406080"/>
                  </a:cubicBezTo>
                  <a:cubicBezTo>
                    <a:pt x="-10257" y="305297"/>
                    <a:pt x="36669" y="188197"/>
                    <a:pt x="0" y="0"/>
                  </a:cubicBezTo>
                  <a:close/>
                </a:path>
                <a:path w="2268000" h="1296000" stroke="0" extrusionOk="0">
                  <a:moveTo>
                    <a:pt x="0" y="0"/>
                  </a:moveTo>
                  <a:cubicBezTo>
                    <a:pt x="253128" y="-50154"/>
                    <a:pt x="415102" y="737"/>
                    <a:pt x="521640" y="0"/>
                  </a:cubicBezTo>
                  <a:cubicBezTo>
                    <a:pt x="628178" y="-737"/>
                    <a:pt x="875804" y="34393"/>
                    <a:pt x="1065960" y="0"/>
                  </a:cubicBezTo>
                  <a:cubicBezTo>
                    <a:pt x="1256116" y="-34393"/>
                    <a:pt x="1344791" y="14199"/>
                    <a:pt x="1610280" y="0"/>
                  </a:cubicBezTo>
                  <a:cubicBezTo>
                    <a:pt x="1875769" y="-14199"/>
                    <a:pt x="1994279" y="43895"/>
                    <a:pt x="2268000" y="0"/>
                  </a:cubicBezTo>
                  <a:cubicBezTo>
                    <a:pt x="2316450" y="88310"/>
                    <a:pt x="2232470" y="257155"/>
                    <a:pt x="2268000" y="419040"/>
                  </a:cubicBezTo>
                  <a:cubicBezTo>
                    <a:pt x="2303530" y="580925"/>
                    <a:pt x="2242890" y="709812"/>
                    <a:pt x="2268000" y="838080"/>
                  </a:cubicBezTo>
                  <a:cubicBezTo>
                    <a:pt x="2293110" y="966348"/>
                    <a:pt x="2261573" y="1076209"/>
                    <a:pt x="2268000" y="1296000"/>
                  </a:cubicBezTo>
                  <a:cubicBezTo>
                    <a:pt x="2056913" y="1340360"/>
                    <a:pt x="1866129" y="1255371"/>
                    <a:pt x="1746360" y="1296000"/>
                  </a:cubicBezTo>
                  <a:cubicBezTo>
                    <a:pt x="1626591" y="1336629"/>
                    <a:pt x="1309100" y="1256009"/>
                    <a:pt x="1179360" y="1296000"/>
                  </a:cubicBezTo>
                  <a:cubicBezTo>
                    <a:pt x="1049620" y="1335991"/>
                    <a:pt x="837430" y="1267469"/>
                    <a:pt x="635040" y="1296000"/>
                  </a:cubicBezTo>
                  <a:cubicBezTo>
                    <a:pt x="432650" y="1324531"/>
                    <a:pt x="276891" y="1237587"/>
                    <a:pt x="0" y="1296000"/>
                  </a:cubicBezTo>
                  <a:cubicBezTo>
                    <a:pt x="-32187" y="1183564"/>
                    <a:pt x="49227" y="1062095"/>
                    <a:pt x="0" y="851040"/>
                  </a:cubicBezTo>
                  <a:cubicBezTo>
                    <a:pt x="-49227" y="639985"/>
                    <a:pt x="53645" y="563162"/>
                    <a:pt x="0" y="393120"/>
                  </a:cubicBezTo>
                  <a:cubicBezTo>
                    <a:pt x="-53645" y="223078"/>
                    <a:pt x="21294" y="130721"/>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815805589">
                    <a:prstGeom prst="rect">
                      <a:avLst/>
                    </a:prstGeom>
                    <ask:type>
                      <ask:lineSketchScribble/>
                    </ask:type>
                  </ask:lineSketchStyleProps>
                </a:ext>
              </a:extLst>
            </a:ln>
          </p:spPr>
          <p:txBody>
            <a:bodyPr wrap="square" rtlCol="0" anchor="ctr">
              <a:noAutofit/>
            </a:bodyPr>
            <a:lstStyle/>
            <a:p>
              <a:pPr algn="ctr"/>
              <a:r>
                <a:rPr lang="en-GB" sz="2000" dirty="0"/>
                <a:t>Machen Sie sich keine Sorgen um Stakeholder</a:t>
              </a:r>
            </a:p>
          </p:txBody>
        </p:sp>
        <p:sp>
          <p:nvSpPr>
            <p:cNvPr id="29" name="CasellaDiTesto 12">
              <a:extLst>
                <a:ext uri="{FF2B5EF4-FFF2-40B4-BE49-F238E27FC236}">
                  <a16:creationId xmlns:a16="http://schemas.microsoft.com/office/drawing/2014/main" xmlns="" id="{61BBF956-6CDB-4C45-83C4-952416EFBD4C}"/>
                </a:ext>
              </a:extLst>
            </p:cNvPr>
            <p:cNvSpPr txBox="1"/>
            <p:nvPr/>
          </p:nvSpPr>
          <p:spPr>
            <a:xfrm>
              <a:off x="8100000" y="1440000"/>
              <a:ext cx="2268000" cy="1296000"/>
            </a:xfrm>
            <a:custGeom>
              <a:avLst/>
              <a:gdLst>
                <a:gd name="connsiteX0" fmla="*/ 0 w 2268000"/>
                <a:gd name="connsiteY0" fmla="*/ 0 h 1296000"/>
                <a:gd name="connsiteX1" fmla="*/ 521640 w 2268000"/>
                <a:gd name="connsiteY1" fmla="*/ 0 h 1296000"/>
                <a:gd name="connsiteX2" fmla="*/ 1134000 w 2268000"/>
                <a:gd name="connsiteY2" fmla="*/ 0 h 1296000"/>
                <a:gd name="connsiteX3" fmla="*/ 1746360 w 2268000"/>
                <a:gd name="connsiteY3" fmla="*/ 0 h 1296000"/>
                <a:gd name="connsiteX4" fmla="*/ 2268000 w 2268000"/>
                <a:gd name="connsiteY4" fmla="*/ 0 h 1296000"/>
                <a:gd name="connsiteX5" fmla="*/ 2268000 w 2268000"/>
                <a:gd name="connsiteY5" fmla="*/ 457920 h 1296000"/>
                <a:gd name="connsiteX6" fmla="*/ 2268000 w 2268000"/>
                <a:gd name="connsiteY6" fmla="*/ 889920 h 1296000"/>
                <a:gd name="connsiteX7" fmla="*/ 2268000 w 2268000"/>
                <a:gd name="connsiteY7" fmla="*/ 1296000 h 1296000"/>
                <a:gd name="connsiteX8" fmla="*/ 1701000 w 2268000"/>
                <a:gd name="connsiteY8" fmla="*/ 1296000 h 1296000"/>
                <a:gd name="connsiteX9" fmla="*/ 1179360 w 2268000"/>
                <a:gd name="connsiteY9" fmla="*/ 1296000 h 1296000"/>
                <a:gd name="connsiteX10" fmla="*/ 680400 w 2268000"/>
                <a:gd name="connsiteY10" fmla="*/ 1296000 h 1296000"/>
                <a:gd name="connsiteX11" fmla="*/ 0 w 2268000"/>
                <a:gd name="connsiteY11" fmla="*/ 1296000 h 1296000"/>
                <a:gd name="connsiteX12" fmla="*/ 0 w 2268000"/>
                <a:gd name="connsiteY12" fmla="*/ 864000 h 1296000"/>
                <a:gd name="connsiteX13" fmla="*/ 0 w 2268000"/>
                <a:gd name="connsiteY13" fmla="*/ 419040 h 1296000"/>
                <a:gd name="connsiteX14" fmla="*/ 0 w 2268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8000" h="1296000" fill="none" extrusionOk="0">
                  <a:moveTo>
                    <a:pt x="0" y="0"/>
                  </a:moveTo>
                  <a:cubicBezTo>
                    <a:pt x="159748" y="-3627"/>
                    <a:pt x="308497" y="44338"/>
                    <a:pt x="521640" y="0"/>
                  </a:cubicBezTo>
                  <a:cubicBezTo>
                    <a:pt x="734783" y="-44338"/>
                    <a:pt x="953352" y="2294"/>
                    <a:pt x="1134000" y="0"/>
                  </a:cubicBezTo>
                  <a:cubicBezTo>
                    <a:pt x="1314648" y="-2294"/>
                    <a:pt x="1599245" y="30591"/>
                    <a:pt x="1746360" y="0"/>
                  </a:cubicBezTo>
                  <a:cubicBezTo>
                    <a:pt x="1893475" y="-30591"/>
                    <a:pt x="2021736" y="20885"/>
                    <a:pt x="2268000" y="0"/>
                  </a:cubicBezTo>
                  <a:cubicBezTo>
                    <a:pt x="2274193" y="109223"/>
                    <a:pt x="2216698" y="285259"/>
                    <a:pt x="2268000" y="457920"/>
                  </a:cubicBezTo>
                  <a:cubicBezTo>
                    <a:pt x="2319302" y="630581"/>
                    <a:pt x="2261375" y="723065"/>
                    <a:pt x="2268000" y="889920"/>
                  </a:cubicBezTo>
                  <a:cubicBezTo>
                    <a:pt x="2274625" y="1056775"/>
                    <a:pt x="2239972" y="1203012"/>
                    <a:pt x="2268000" y="1296000"/>
                  </a:cubicBezTo>
                  <a:cubicBezTo>
                    <a:pt x="2125413" y="1316799"/>
                    <a:pt x="1962501" y="1267530"/>
                    <a:pt x="1701000" y="1296000"/>
                  </a:cubicBezTo>
                  <a:cubicBezTo>
                    <a:pt x="1439499" y="1324470"/>
                    <a:pt x="1318495" y="1240142"/>
                    <a:pt x="1179360" y="1296000"/>
                  </a:cubicBezTo>
                  <a:cubicBezTo>
                    <a:pt x="1040225" y="1351858"/>
                    <a:pt x="803495" y="1282906"/>
                    <a:pt x="680400" y="1296000"/>
                  </a:cubicBezTo>
                  <a:cubicBezTo>
                    <a:pt x="557305" y="1309094"/>
                    <a:pt x="214135" y="1266657"/>
                    <a:pt x="0" y="1296000"/>
                  </a:cubicBezTo>
                  <a:cubicBezTo>
                    <a:pt x="-29803" y="1196951"/>
                    <a:pt x="2642" y="1070776"/>
                    <a:pt x="0" y="864000"/>
                  </a:cubicBezTo>
                  <a:cubicBezTo>
                    <a:pt x="-2642" y="657224"/>
                    <a:pt x="12396" y="547359"/>
                    <a:pt x="0" y="419040"/>
                  </a:cubicBezTo>
                  <a:cubicBezTo>
                    <a:pt x="-12396" y="290721"/>
                    <a:pt x="14163" y="151616"/>
                    <a:pt x="0" y="0"/>
                  </a:cubicBezTo>
                  <a:close/>
                </a:path>
                <a:path w="2268000" h="1296000" stroke="0" extrusionOk="0">
                  <a:moveTo>
                    <a:pt x="0" y="0"/>
                  </a:moveTo>
                  <a:cubicBezTo>
                    <a:pt x="269007" y="-15111"/>
                    <a:pt x="320614" y="43150"/>
                    <a:pt x="544320" y="0"/>
                  </a:cubicBezTo>
                  <a:cubicBezTo>
                    <a:pt x="768026" y="-43150"/>
                    <a:pt x="915232" y="30647"/>
                    <a:pt x="1156680" y="0"/>
                  </a:cubicBezTo>
                  <a:cubicBezTo>
                    <a:pt x="1398128" y="-30647"/>
                    <a:pt x="1529564" y="2276"/>
                    <a:pt x="1678320" y="0"/>
                  </a:cubicBezTo>
                  <a:cubicBezTo>
                    <a:pt x="1827076" y="-2276"/>
                    <a:pt x="2023451" y="36998"/>
                    <a:pt x="2268000" y="0"/>
                  </a:cubicBezTo>
                  <a:cubicBezTo>
                    <a:pt x="2300126" y="190998"/>
                    <a:pt x="2261251" y="332108"/>
                    <a:pt x="2268000" y="457920"/>
                  </a:cubicBezTo>
                  <a:cubicBezTo>
                    <a:pt x="2274749" y="583732"/>
                    <a:pt x="2256442" y="729075"/>
                    <a:pt x="2268000" y="915840"/>
                  </a:cubicBezTo>
                  <a:cubicBezTo>
                    <a:pt x="2279558" y="1102605"/>
                    <a:pt x="2236142" y="1211150"/>
                    <a:pt x="2268000" y="1296000"/>
                  </a:cubicBezTo>
                  <a:cubicBezTo>
                    <a:pt x="2082837" y="1320121"/>
                    <a:pt x="1873154" y="1287509"/>
                    <a:pt x="1746360" y="1296000"/>
                  </a:cubicBezTo>
                  <a:cubicBezTo>
                    <a:pt x="1619566" y="1304491"/>
                    <a:pt x="1371649" y="1243687"/>
                    <a:pt x="1247400" y="1296000"/>
                  </a:cubicBezTo>
                  <a:cubicBezTo>
                    <a:pt x="1123151" y="1348313"/>
                    <a:pt x="870911" y="1253469"/>
                    <a:pt x="703080" y="1296000"/>
                  </a:cubicBezTo>
                  <a:cubicBezTo>
                    <a:pt x="535249" y="1338531"/>
                    <a:pt x="193099" y="1228727"/>
                    <a:pt x="0" y="1296000"/>
                  </a:cubicBezTo>
                  <a:cubicBezTo>
                    <a:pt x="-19836" y="1191912"/>
                    <a:pt x="35333" y="1049985"/>
                    <a:pt x="0" y="902880"/>
                  </a:cubicBezTo>
                  <a:cubicBezTo>
                    <a:pt x="-35333" y="755775"/>
                    <a:pt x="47232" y="557830"/>
                    <a:pt x="0" y="457920"/>
                  </a:cubicBezTo>
                  <a:cubicBezTo>
                    <a:pt x="-47232" y="358010"/>
                    <a:pt x="50873" y="178181"/>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n-GB" sz="2000" dirty="0"/>
                <a:t>Lassen Sie sich durch Beispiele begeistern</a:t>
              </a:r>
            </a:p>
          </p:txBody>
        </p:sp>
        <p:sp>
          <p:nvSpPr>
            <p:cNvPr id="30" name="CasellaDiTesto 12">
              <a:extLst>
                <a:ext uri="{FF2B5EF4-FFF2-40B4-BE49-F238E27FC236}">
                  <a16:creationId xmlns:a16="http://schemas.microsoft.com/office/drawing/2014/main" xmlns="" id="{F3E84132-2E8A-4A8C-A0A5-A3148CCCCE9C}"/>
                </a:ext>
              </a:extLst>
            </p:cNvPr>
            <p:cNvSpPr txBox="1"/>
            <p:nvPr/>
          </p:nvSpPr>
          <p:spPr>
            <a:xfrm>
              <a:off x="5256000" y="4320000"/>
              <a:ext cx="1836000" cy="1296000"/>
            </a:xfrm>
            <a:custGeom>
              <a:avLst/>
              <a:gdLst>
                <a:gd name="connsiteX0" fmla="*/ 0 w 1836000"/>
                <a:gd name="connsiteY0" fmla="*/ 0 h 1296000"/>
                <a:gd name="connsiteX1" fmla="*/ 477360 w 1836000"/>
                <a:gd name="connsiteY1" fmla="*/ 0 h 1296000"/>
                <a:gd name="connsiteX2" fmla="*/ 973080 w 1836000"/>
                <a:gd name="connsiteY2" fmla="*/ 0 h 1296000"/>
                <a:gd name="connsiteX3" fmla="*/ 1413720 w 1836000"/>
                <a:gd name="connsiteY3" fmla="*/ 0 h 1296000"/>
                <a:gd name="connsiteX4" fmla="*/ 1836000 w 1836000"/>
                <a:gd name="connsiteY4" fmla="*/ 0 h 1296000"/>
                <a:gd name="connsiteX5" fmla="*/ 1836000 w 1836000"/>
                <a:gd name="connsiteY5" fmla="*/ 406080 h 1296000"/>
                <a:gd name="connsiteX6" fmla="*/ 1836000 w 1836000"/>
                <a:gd name="connsiteY6" fmla="*/ 799200 h 1296000"/>
                <a:gd name="connsiteX7" fmla="*/ 1836000 w 1836000"/>
                <a:gd name="connsiteY7" fmla="*/ 1296000 h 1296000"/>
                <a:gd name="connsiteX8" fmla="*/ 1358640 w 1836000"/>
                <a:gd name="connsiteY8" fmla="*/ 1296000 h 1296000"/>
                <a:gd name="connsiteX9" fmla="*/ 862920 w 1836000"/>
                <a:gd name="connsiteY9" fmla="*/ 1296000 h 1296000"/>
                <a:gd name="connsiteX10" fmla="*/ 440640 w 1836000"/>
                <a:gd name="connsiteY10" fmla="*/ 1296000 h 1296000"/>
                <a:gd name="connsiteX11" fmla="*/ 0 w 1836000"/>
                <a:gd name="connsiteY11" fmla="*/ 1296000 h 1296000"/>
                <a:gd name="connsiteX12" fmla="*/ 0 w 1836000"/>
                <a:gd name="connsiteY12" fmla="*/ 864000 h 1296000"/>
                <a:gd name="connsiteX13" fmla="*/ 0 w 1836000"/>
                <a:gd name="connsiteY13" fmla="*/ 406080 h 1296000"/>
                <a:gd name="connsiteX14" fmla="*/ 0 w 1836000"/>
                <a:gd name="connsiteY14"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6000" h="1296000" fill="none" extrusionOk="0">
                  <a:moveTo>
                    <a:pt x="0" y="0"/>
                  </a:moveTo>
                  <a:cubicBezTo>
                    <a:pt x="210232" y="-44851"/>
                    <a:pt x="268472" y="1408"/>
                    <a:pt x="477360" y="0"/>
                  </a:cubicBezTo>
                  <a:cubicBezTo>
                    <a:pt x="686248" y="-1408"/>
                    <a:pt x="786913" y="35537"/>
                    <a:pt x="973080" y="0"/>
                  </a:cubicBezTo>
                  <a:cubicBezTo>
                    <a:pt x="1159247" y="-35537"/>
                    <a:pt x="1307018" y="25253"/>
                    <a:pt x="1413720" y="0"/>
                  </a:cubicBezTo>
                  <a:cubicBezTo>
                    <a:pt x="1520422" y="-25253"/>
                    <a:pt x="1632167" y="31151"/>
                    <a:pt x="1836000" y="0"/>
                  </a:cubicBezTo>
                  <a:cubicBezTo>
                    <a:pt x="1849237" y="112562"/>
                    <a:pt x="1810572" y="302149"/>
                    <a:pt x="1836000" y="406080"/>
                  </a:cubicBezTo>
                  <a:cubicBezTo>
                    <a:pt x="1861428" y="510011"/>
                    <a:pt x="1827508" y="632757"/>
                    <a:pt x="1836000" y="799200"/>
                  </a:cubicBezTo>
                  <a:cubicBezTo>
                    <a:pt x="1844492" y="965643"/>
                    <a:pt x="1817099" y="1131618"/>
                    <a:pt x="1836000" y="1296000"/>
                  </a:cubicBezTo>
                  <a:cubicBezTo>
                    <a:pt x="1689578" y="1327656"/>
                    <a:pt x="1552866" y="1245714"/>
                    <a:pt x="1358640" y="1296000"/>
                  </a:cubicBezTo>
                  <a:cubicBezTo>
                    <a:pt x="1164414" y="1346286"/>
                    <a:pt x="1054454" y="1255098"/>
                    <a:pt x="862920" y="1296000"/>
                  </a:cubicBezTo>
                  <a:cubicBezTo>
                    <a:pt x="671386" y="1336902"/>
                    <a:pt x="615090" y="1267622"/>
                    <a:pt x="440640" y="1296000"/>
                  </a:cubicBezTo>
                  <a:cubicBezTo>
                    <a:pt x="266190" y="1324378"/>
                    <a:pt x="214580" y="1286202"/>
                    <a:pt x="0" y="1296000"/>
                  </a:cubicBezTo>
                  <a:cubicBezTo>
                    <a:pt x="-40689" y="1173278"/>
                    <a:pt x="50484" y="1058857"/>
                    <a:pt x="0" y="864000"/>
                  </a:cubicBezTo>
                  <a:cubicBezTo>
                    <a:pt x="-50484" y="669143"/>
                    <a:pt x="43114" y="568601"/>
                    <a:pt x="0" y="406080"/>
                  </a:cubicBezTo>
                  <a:cubicBezTo>
                    <a:pt x="-43114" y="243559"/>
                    <a:pt x="26941" y="127703"/>
                    <a:pt x="0" y="0"/>
                  </a:cubicBezTo>
                  <a:close/>
                </a:path>
                <a:path w="1836000" h="1296000" stroke="0" extrusionOk="0">
                  <a:moveTo>
                    <a:pt x="0" y="0"/>
                  </a:moveTo>
                  <a:cubicBezTo>
                    <a:pt x="131934" y="-20019"/>
                    <a:pt x="354580" y="41991"/>
                    <a:pt x="495720" y="0"/>
                  </a:cubicBezTo>
                  <a:cubicBezTo>
                    <a:pt x="636860" y="-41991"/>
                    <a:pt x="781954" y="21309"/>
                    <a:pt x="991440" y="0"/>
                  </a:cubicBezTo>
                  <a:cubicBezTo>
                    <a:pt x="1200926" y="-21309"/>
                    <a:pt x="1561497" y="68543"/>
                    <a:pt x="1836000" y="0"/>
                  </a:cubicBezTo>
                  <a:cubicBezTo>
                    <a:pt x="1856552" y="178241"/>
                    <a:pt x="1798726" y="206480"/>
                    <a:pt x="1836000" y="393120"/>
                  </a:cubicBezTo>
                  <a:cubicBezTo>
                    <a:pt x="1873274" y="579760"/>
                    <a:pt x="1806465" y="632986"/>
                    <a:pt x="1836000" y="851040"/>
                  </a:cubicBezTo>
                  <a:cubicBezTo>
                    <a:pt x="1865535" y="1069094"/>
                    <a:pt x="1792514" y="1076996"/>
                    <a:pt x="1836000" y="1296000"/>
                  </a:cubicBezTo>
                  <a:cubicBezTo>
                    <a:pt x="1704489" y="1301073"/>
                    <a:pt x="1533113" y="1266029"/>
                    <a:pt x="1340280" y="1296000"/>
                  </a:cubicBezTo>
                  <a:cubicBezTo>
                    <a:pt x="1147447" y="1325971"/>
                    <a:pt x="1053698" y="1272040"/>
                    <a:pt x="918000" y="1296000"/>
                  </a:cubicBezTo>
                  <a:cubicBezTo>
                    <a:pt x="782302" y="1319960"/>
                    <a:pt x="574110" y="1292266"/>
                    <a:pt x="422280" y="1296000"/>
                  </a:cubicBezTo>
                  <a:cubicBezTo>
                    <a:pt x="270450" y="1299734"/>
                    <a:pt x="152422" y="1255454"/>
                    <a:pt x="0" y="1296000"/>
                  </a:cubicBezTo>
                  <a:cubicBezTo>
                    <a:pt x="-9418" y="1148202"/>
                    <a:pt x="10104" y="1053982"/>
                    <a:pt x="0" y="864000"/>
                  </a:cubicBezTo>
                  <a:cubicBezTo>
                    <a:pt x="-10104" y="674018"/>
                    <a:pt x="33028" y="530825"/>
                    <a:pt x="0" y="432000"/>
                  </a:cubicBezTo>
                  <a:cubicBezTo>
                    <a:pt x="-33028" y="333175"/>
                    <a:pt x="41902" y="15941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3430007226">
                    <a:prstGeom prst="rect">
                      <a:avLst/>
                    </a:prstGeom>
                    <ask:type>
                      <ask:lineSketchScribble/>
                    </ask:type>
                  </ask:lineSketchStyleProps>
                </a:ext>
              </a:extLst>
            </a:ln>
          </p:spPr>
          <p:txBody>
            <a:bodyPr wrap="square" rtlCol="0" anchor="ctr">
              <a:noAutofit/>
            </a:bodyPr>
            <a:lstStyle/>
            <a:p>
              <a:pPr algn="ctr"/>
              <a:r>
                <a:rPr lang="en-GB" sz="2000" dirty="0"/>
                <a:t>Machen Sie den Nutzen deutlich</a:t>
              </a:r>
            </a:p>
          </p:txBody>
        </p:sp>
        <p:sp>
          <p:nvSpPr>
            <p:cNvPr id="31" name="CasellaDiTesto 12">
              <a:extLst>
                <a:ext uri="{FF2B5EF4-FFF2-40B4-BE49-F238E27FC236}">
                  <a16:creationId xmlns:a16="http://schemas.microsoft.com/office/drawing/2014/main" xmlns="" id="{0EBF3517-8D08-4748-9736-579F11E8BC22}"/>
                </a:ext>
              </a:extLst>
            </p:cNvPr>
            <p:cNvSpPr txBox="1"/>
            <p:nvPr/>
          </p:nvSpPr>
          <p:spPr>
            <a:xfrm>
              <a:off x="7272000" y="4320000"/>
              <a:ext cx="3096000" cy="1296000"/>
            </a:xfrm>
            <a:custGeom>
              <a:avLst/>
              <a:gdLst>
                <a:gd name="connsiteX0" fmla="*/ 0 w 3096000"/>
                <a:gd name="connsiteY0" fmla="*/ 0 h 1296000"/>
                <a:gd name="connsiteX1" fmla="*/ 423120 w 3096000"/>
                <a:gd name="connsiteY1" fmla="*/ 0 h 1296000"/>
                <a:gd name="connsiteX2" fmla="*/ 846240 w 3096000"/>
                <a:gd name="connsiteY2" fmla="*/ 0 h 1296000"/>
                <a:gd name="connsiteX3" fmla="*/ 1362240 w 3096000"/>
                <a:gd name="connsiteY3" fmla="*/ 0 h 1296000"/>
                <a:gd name="connsiteX4" fmla="*/ 1940160 w 3096000"/>
                <a:gd name="connsiteY4" fmla="*/ 0 h 1296000"/>
                <a:gd name="connsiteX5" fmla="*/ 2487120 w 3096000"/>
                <a:gd name="connsiteY5" fmla="*/ 0 h 1296000"/>
                <a:gd name="connsiteX6" fmla="*/ 3096000 w 3096000"/>
                <a:gd name="connsiteY6" fmla="*/ 0 h 1296000"/>
                <a:gd name="connsiteX7" fmla="*/ 3096000 w 3096000"/>
                <a:gd name="connsiteY7" fmla="*/ 444960 h 1296000"/>
                <a:gd name="connsiteX8" fmla="*/ 3096000 w 3096000"/>
                <a:gd name="connsiteY8" fmla="*/ 902880 h 1296000"/>
                <a:gd name="connsiteX9" fmla="*/ 3096000 w 3096000"/>
                <a:gd name="connsiteY9" fmla="*/ 1296000 h 1296000"/>
                <a:gd name="connsiteX10" fmla="*/ 2610960 w 3096000"/>
                <a:gd name="connsiteY10" fmla="*/ 1296000 h 1296000"/>
                <a:gd name="connsiteX11" fmla="*/ 2187840 w 3096000"/>
                <a:gd name="connsiteY11" fmla="*/ 1296000 h 1296000"/>
                <a:gd name="connsiteX12" fmla="*/ 1609920 w 3096000"/>
                <a:gd name="connsiteY12" fmla="*/ 1296000 h 1296000"/>
                <a:gd name="connsiteX13" fmla="*/ 1155840 w 3096000"/>
                <a:gd name="connsiteY13" fmla="*/ 1296000 h 1296000"/>
                <a:gd name="connsiteX14" fmla="*/ 701760 w 3096000"/>
                <a:gd name="connsiteY14" fmla="*/ 1296000 h 1296000"/>
                <a:gd name="connsiteX15" fmla="*/ 0 w 3096000"/>
                <a:gd name="connsiteY15" fmla="*/ 1296000 h 1296000"/>
                <a:gd name="connsiteX16" fmla="*/ 0 w 3096000"/>
                <a:gd name="connsiteY16" fmla="*/ 876960 h 1296000"/>
                <a:gd name="connsiteX17" fmla="*/ 0 w 3096000"/>
                <a:gd name="connsiteY17" fmla="*/ 419040 h 1296000"/>
                <a:gd name="connsiteX18" fmla="*/ 0 w 3096000"/>
                <a:gd name="connsiteY18" fmla="*/ 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6000" h="1296000" fill="none" extrusionOk="0">
                  <a:moveTo>
                    <a:pt x="0" y="0"/>
                  </a:moveTo>
                  <a:cubicBezTo>
                    <a:pt x="192863" y="-8006"/>
                    <a:pt x="269129" y="15407"/>
                    <a:pt x="423120" y="0"/>
                  </a:cubicBezTo>
                  <a:cubicBezTo>
                    <a:pt x="577111" y="-15407"/>
                    <a:pt x="725147" y="36818"/>
                    <a:pt x="846240" y="0"/>
                  </a:cubicBezTo>
                  <a:cubicBezTo>
                    <a:pt x="967333" y="-36818"/>
                    <a:pt x="1226244" y="18496"/>
                    <a:pt x="1362240" y="0"/>
                  </a:cubicBezTo>
                  <a:cubicBezTo>
                    <a:pt x="1498236" y="-18496"/>
                    <a:pt x="1749818" y="38296"/>
                    <a:pt x="1940160" y="0"/>
                  </a:cubicBezTo>
                  <a:cubicBezTo>
                    <a:pt x="2130502" y="-38296"/>
                    <a:pt x="2282686" y="19044"/>
                    <a:pt x="2487120" y="0"/>
                  </a:cubicBezTo>
                  <a:cubicBezTo>
                    <a:pt x="2691554" y="-19044"/>
                    <a:pt x="2861293" y="65426"/>
                    <a:pt x="3096000" y="0"/>
                  </a:cubicBezTo>
                  <a:cubicBezTo>
                    <a:pt x="3113943" y="153645"/>
                    <a:pt x="3042663" y="333645"/>
                    <a:pt x="3096000" y="444960"/>
                  </a:cubicBezTo>
                  <a:cubicBezTo>
                    <a:pt x="3149337" y="556275"/>
                    <a:pt x="3080194" y="777722"/>
                    <a:pt x="3096000" y="902880"/>
                  </a:cubicBezTo>
                  <a:cubicBezTo>
                    <a:pt x="3111806" y="1028038"/>
                    <a:pt x="3064824" y="1184995"/>
                    <a:pt x="3096000" y="1296000"/>
                  </a:cubicBezTo>
                  <a:cubicBezTo>
                    <a:pt x="2952593" y="1308831"/>
                    <a:pt x="2717007" y="1295951"/>
                    <a:pt x="2610960" y="1296000"/>
                  </a:cubicBezTo>
                  <a:cubicBezTo>
                    <a:pt x="2504913" y="1296049"/>
                    <a:pt x="2379677" y="1250388"/>
                    <a:pt x="2187840" y="1296000"/>
                  </a:cubicBezTo>
                  <a:cubicBezTo>
                    <a:pt x="1996003" y="1341612"/>
                    <a:pt x="1852101" y="1250193"/>
                    <a:pt x="1609920" y="1296000"/>
                  </a:cubicBezTo>
                  <a:cubicBezTo>
                    <a:pt x="1367739" y="1341807"/>
                    <a:pt x="1361936" y="1260372"/>
                    <a:pt x="1155840" y="1296000"/>
                  </a:cubicBezTo>
                  <a:cubicBezTo>
                    <a:pt x="949744" y="1331628"/>
                    <a:pt x="859781" y="1262698"/>
                    <a:pt x="701760" y="1296000"/>
                  </a:cubicBezTo>
                  <a:cubicBezTo>
                    <a:pt x="543739" y="1329302"/>
                    <a:pt x="304292" y="1246643"/>
                    <a:pt x="0" y="1296000"/>
                  </a:cubicBezTo>
                  <a:cubicBezTo>
                    <a:pt x="-47173" y="1153692"/>
                    <a:pt x="3952" y="966279"/>
                    <a:pt x="0" y="876960"/>
                  </a:cubicBezTo>
                  <a:cubicBezTo>
                    <a:pt x="-3952" y="787641"/>
                    <a:pt x="24557" y="631119"/>
                    <a:pt x="0" y="419040"/>
                  </a:cubicBezTo>
                  <a:cubicBezTo>
                    <a:pt x="-24557" y="206961"/>
                    <a:pt x="47886" y="184097"/>
                    <a:pt x="0" y="0"/>
                  </a:cubicBezTo>
                  <a:close/>
                </a:path>
                <a:path w="3096000" h="1296000" stroke="0" extrusionOk="0">
                  <a:moveTo>
                    <a:pt x="0" y="0"/>
                  </a:moveTo>
                  <a:cubicBezTo>
                    <a:pt x="230747" y="-48490"/>
                    <a:pt x="376833" y="46980"/>
                    <a:pt x="485040" y="0"/>
                  </a:cubicBezTo>
                  <a:cubicBezTo>
                    <a:pt x="593247" y="-46980"/>
                    <a:pt x="793866" y="22583"/>
                    <a:pt x="1062960" y="0"/>
                  </a:cubicBezTo>
                  <a:cubicBezTo>
                    <a:pt x="1332054" y="-22583"/>
                    <a:pt x="1352309" y="34086"/>
                    <a:pt x="1517040" y="0"/>
                  </a:cubicBezTo>
                  <a:cubicBezTo>
                    <a:pt x="1681771" y="-34086"/>
                    <a:pt x="1911334" y="8428"/>
                    <a:pt x="2033040" y="0"/>
                  </a:cubicBezTo>
                  <a:cubicBezTo>
                    <a:pt x="2154746" y="-8428"/>
                    <a:pt x="2378325" y="25243"/>
                    <a:pt x="2610960" y="0"/>
                  </a:cubicBezTo>
                  <a:cubicBezTo>
                    <a:pt x="2843595" y="-25243"/>
                    <a:pt x="2862496" y="21849"/>
                    <a:pt x="3096000" y="0"/>
                  </a:cubicBezTo>
                  <a:cubicBezTo>
                    <a:pt x="3099783" y="179647"/>
                    <a:pt x="3069326" y="311278"/>
                    <a:pt x="3096000" y="406080"/>
                  </a:cubicBezTo>
                  <a:cubicBezTo>
                    <a:pt x="3122674" y="500882"/>
                    <a:pt x="3075539" y="659751"/>
                    <a:pt x="3096000" y="812160"/>
                  </a:cubicBezTo>
                  <a:cubicBezTo>
                    <a:pt x="3116461" y="964569"/>
                    <a:pt x="3058342" y="1106092"/>
                    <a:pt x="3096000" y="1296000"/>
                  </a:cubicBezTo>
                  <a:cubicBezTo>
                    <a:pt x="2872349" y="1296585"/>
                    <a:pt x="2731876" y="1230890"/>
                    <a:pt x="2518080" y="1296000"/>
                  </a:cubicBezTo>
                  <a:cubicBezTo>
                    <a:pt x="2304284" y="1361110"/>
                    <a:pt x="2134077" y="1231665"/>
                    <a:pt x="1971120" y="1296000"/>
                  </a:cubicBezTo>
                  <a:cubicBezTo>
                    <a:pt x="1808163" y="1360335"/>
                    <a:pt x="1730491" y="1268287"/>
                    <a:pt x="1548000" y="1296000"/>
                  </a:cubicBezTo>
                  <a:cubicBezTo>
                    <a:pt x="1365509" y="1323713"/>
                    <a:pt x="1173843" y="1273536"/>
                    <a:pt x="1062960" y="1296000"/>
                  </a:cubicBezTo>
                  <a:cubicBezTo>
                    <a:pt x="952077" y="1318464"/>
                    <a:pt x="804486" y="1295605"/>
                    <a:pt x="608880" y="1296000"/>
                  </a:cubicBezTo>
                  <a:cubicBezTo>
                    <a:pt x="413274" y="1296395"/>
                    <a:pt x="242465" y="1237570"/>
                    <a:pt x="0" y="1296000"/>
                  </a:cubicBezTo>
                  <a:cubicBezTo>
                    <a:pt x="-32695" y="1141624"/>
                    <a:pt x="39983" y="1035277"/>
                    <a:pt x="0" y="864000"/>
                  </a:cubicBezTo>
                  <a:cubicBezTo>
                    <a:pt x="-39983" y="692723"/>
                    <a:pt x="24791" y="519665"/>
                    <a:pt x="0" y="432000"/>
                  </a:cubicBezTo>
                  <a:cubicBezTo>
                    <a:pt x="-24791" y="344335"/>
                    <a:pt x="21422" y="17835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n-GB" sz="2000" dirty="0"/>
                <a:t>Erwarten Sie von anderen so viel, wie Sie von sich </a:t>
              </a:r>
              <a:r>
                <a:rPr lang="en-GB" sz="2000" dirty="0" err="1"/>
                <a:t>selbst</a:t>
              </a:r>
              <a:r>
                <a:rPr lang="en-GB" sz="2000" dirty="0"/>
                <a:t> </a:t>
              </a:r>
              <a:r>
                <a:rPr lang="en-GB" sz="2000" dirty="0" err="1"/>
                <a:t>erwarten</a:t>
              </a:r>
              <a:endParaRPr lang="en-GB" sz="2000" dirty="0"/>
            </a:p>
          </p:txBody>
        </p:sp>
      </p:grpSp>
      <p:sp>
        <p:nvSpPr>
          <p:cNvPr id="3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34"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3008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Umgang mit Enthusiasmus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664000" cy="1569660"/>
          </a:xfrm>
          <a:prstGeom prst="rect">
            <a:avLst/>
          </a:prstGeom>
          <a:noFill/>
        </p:spPr>
        <p:txBody>
          <a:bodyPr wrap="square" rtlCol="0">
            <a:spAutoFit/>
          </a:bodyPr>
          <a:lstStyle/>
          <a:p>
            <a:pPr algn="ctr"/>
            <a:r>
              <a:rPr lang="x-none" sz="3200" dirty="0"/>
              <a:t>Enthusiasmus ist entscheidend für den Erfolg eines neuen Unternehmens</a:t>
            </a:r>
            <a:r>
              <a:rPr lang="de-DE" sz="3200" dirty="0"/>
              <a:t>. Enthusiasmus</a:t>
            </a:r>
            <a:r>
              <a:rPr lang="x-none" sz="3200" dirty="0"/>
              <a:t> kann sich aber auch negativ auswirken. </a:t>
            </a:r>
          </a:p>
          <a:p>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le 19">
            <a:extLst>
              <a:ext uri="{FF2B5EF4-FFF2-40B4-BE49-F238E27FC236}">
                <a16:creationId xmlns:a16="http://schemas.microsoft.com/office/drawing/2014/main" xmlns="" id="{9E3E28F8-D831-4097-A97B-450C69C49B8F}"/>
              </a:ext>
            </a:extLst>
          </p:cNvPr>
          <p:cNvGraphicFramePr>
            <a:graphicFrameLocks noGrp="1"/>
          </p:cNvGraphicFramePr>
          <p:nvPr>
            <p:extLst>
              <p:ext uri="{D42A27DB-BD31-4B8C-83A1-F6EECF244321}">
                <p14:modId xmlns:p14="http://schemas.microsoft.com/office/powerpoint/2010/main" val="3482471108"/>
              </p:ext>
            </p:extLst>
          </p:nvPr>
        </p:nvGraphicFramePr>
        <p:xfrm>
          <a:off x="360000" y="2700000"/>
          <a:ext cx="11416937" cy="3279950"/>
        </p:xfrm>
        <a:graphic>
          <a:graphicData uri="http://schemas.openxmlformats.org/drawingml/2006/table">
            <a:tbl>
              <a:tblPr firstRow="1" bandRow="1">
                <a:tableStyleId>{21E4AEA4-8DFA-4A89-87EB-49C32662AFE0}</a:tableStyleId>
              </a:tblPr>
              <a:tblGrid>
                <a:gridCol w="2743292">
                  <a:extLst>
                    <a:ext uri="{9D8B030D-6E8A-4147-A177-3AD203B41FA5}">
                      <a16:colId xmlns:a16="http://schemas.microsoft.com/office/drawing/2014/main" xmlns="" val="2751268167"/>
                    </a:ext>
                  </a:extLst>
                </a:gridCol>
                <a:gridCol w="4941960">
                  <a:extLst>
                    <a:ext uri="{9D8B030D-6E8A-4147-A177-3AD203B41FA5}">
                      <a16:colId xmlns:a16="http://schemas.microsoft.com/office/drawing/2014/main" xmlns="" val="3882098484"/>
                    </a:ext>
                  </a:extLst>
                </a:gridCol>
                <a:gridCol w="3731685">
                  <a:extLst>
                    <a:ext uri="{9D8B030D-6E8A-4147-A177-3AD203B41FA5}">
                      <a16:colId xmlns:a16="http://schemas.microsoft.com/office/drawing/2014/main" xmlns="" val="1189561378"/>
                    </a:ext>
                  </a:extLst>
                </a:gridCol>
              </a:tblGrid>
              <a:tr h="655990">
                <a:tc>
                  <a:txBody>
                    <a:bodyPr/>
                    <a:lstStyle/>
                    <a:p>
                      <a:pPr algn="ctr"/>
                      <a:r>
                        <a:rPr lang="x-none" sz="2000" dirty="0">
                          <a:solidFill>
                            <a:schemeClr val="bg1"/>
                          </a:solidFill>
                        </a:rPr>
                        <a:t>Aspekte</a:t>
                      </a:r>
                    </a:p>
                  </a:txBody>
                  <a:tcPr anchor="ctr"/>
                </a:tc>
                <a:tc>
                  <a:txBody>
                    <a:bodyPr/>
                    <a:lstStyle/>
                    <a:p>
                      <a:pPr algn="ctr"/>
                      <a:r>
                        <a:rPr lang="x-none" sz="2000" dirty="0">
                          <a:solidFill>
                            <a:schemeClr val="bg1"/>
                          </a:solidFill>
                        </a:rPr>
                        <a:t>Vorteile</a:t>
                      </a:r>
                    </a:p>
                  </a:txBody>
                  <a:tcPr anchor="ctr"/>
                </a:tc>
                <a:tc>
                  <a:txBody>
                    <a:bodyPr/>
                    <a:lstStyle/>
                    <a:p>
                      <a:pPr algn="ctr"/>
                      <a:r>
                        <a:rPr lang="x-none" sz="2000" dirty="0">
                          <a:solidFill>
                            <a:schemeClr val="bg1"/>
                          </a:solidFill>
                        </a:rPr>
                        <a:t>Beeinträchtigungen</a:t>
                      </a:r>
                    </a:p>
                  </a:txBody>
                  <a:tcPr anchor="ctr"/>
                </a:tc>
                <a:extLst>
                  <a:ext uri="{0D108BD9-81ED-4DB2-BD59-A6C34878D82A}">
                    <a16:rowId xmlns:a16="http://schemas.microsoft.com/office/drawing/2014/main" xmlns="" val="3198072592"/>
                  </a:ext>
                </a:extLst>
              </a:tr>
              <a:tr h="655990">
                <a:tc>
                  <a:txBody>
                    <a:bodyPr/>
                    <a:lstStyle/>
                    <a:p>
                      <a:r>
                        <a:rPr lang="x-none" sz="2000" dirty="0">
                          <a:solidFill>
                            <a:schemeClr val="tx1"/>
                          </a:solidFill>
                        </a:rPr>
                        <a:t>Wahrnehmung</a:t>
                      </a:r>
                    </a:p>
                  </a:txBody>
                  <a:tcPr/>
                </a:tc>
                <a:tc>
                  <a:txBody>
                    <a:bodyPr/>
                    <a:lstStyle/>
                    <a:p>
                      <a:pPr algn="ctr"/>
                      <a:r>
                        <a:rPr lang="en-GB" sz="2000" dirty="0">
                          <a:solidFill>
                            <a:schemeClr val="tx1"/>
                          </a:solidFill>
                        </a:rPr>
                        <a:t>Offenheit für neue Ideen</a:t>
                      </a:r>
                      <a:endParaRPr lang="x-none" sz="2000" dirty="0">
                        <a:solidFill>
                          <a:schemeClr val="tx1"/>
                        </a:solidFill>
                      </a:endParaRPr>
                    </a:p>
                  </a:txBody>
                  <a:tcPr>
                    <a:lnR w="12700" cap="flat" cmpd="sng" algn="ctr">
                      <a:noFill/>
                      <a:prstDash val="solid"/>
                      <a:round/>
                      <a:headEnd type="none" w="med" len="med"/>
                      <a:tailEnd type="none" w="med" len="med"/>
                    </a:lnR>
                  </a:tcPr>
                </a:tc>
                <a:tc>
                  <a:txBody>
                    <a:bodyPr/>
                    <a:lstStyle/>
                    <a:p>
                      <a:pPr algn="ctr"/>
                      <a:r>
                        <a:rPr lang="x-none" sz="2000" dirty="0">
                          <a:solidFill>
                            <a:schemeClr val="tx1"/>
                          </a:solidFill>
                        </a:rPr>
                        <a:t>Überbewertung von Ideen</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818568349"/>
                  </a:ext>
                </a:extLst>
              </a:tr>
              <a:tr h="655990">
                <a:tc>
                  <a:txBody>
                    <a:bodyPr/>
                    <a:lstStyle/>
                    <a:p>
                      <a:r>
                        <a:rPr lang="x-none" sz="2000" dirty="0"/>
                        <a:t>Kognition</a:t>
                      </a:r>
                    </a:p>
                  </a:txBody>
                  <a:tcPr/>
                </a:tc>
                <a:tc>
                  <a:txBody>
                    <a:bodyPr/>
                    <a:lstStyle/>
                    <a:p>
                      <a:pPr algn="ctr"/>
                      <a:r>
                        <a:rPr lang="x-none" sz="2000" dirty="0"/>
                        <a:t>Effiziente Entscheidungsfindung</a:t>
                      </a: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2000" dirty="0"/>
                        <a:t>Reduzierte Aufmerksamkeit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4185441640"/>
                  </a:ext>
                </a:extLst>
              </a:tr>
              <a:tr h="655990">
                <a:tc>
                  <a:txBody>
                    <a:bodyPr/>
                    <a:lstStyle/>
                    <a:p>
                      <a:r>
                        <a:rPr lang="x-none" sz="2000" dirty="0"/>
                        <a:t>Selbstregulierung</a:t>
                      </a:r>
                    </a:p>
                  </a:txBody>
                  <a:tcPr/>
                </a:tc>
                <a:tc>
                  <a:txBody>
                    <a:bodyPr/>
                    <a:lstStyle/>
                    <a:p>
                      <a:pPr algn="ctr"/>
                      <a:r>
                        <a:rPr lang="x-none" sz="2000" dirty="0"/>
                        <a:t>Anpassungsfähigkeit</a:t>
                      </a:r>
                    </a:p>
                  </a:txBody>
                  <a:tcPr>
                    <a:lnR w="12700" cap="flat" cmpd="sng" algn="ctr">
                      <a:noFill/>
                      <a:prstDash val="solid"/>
                      <a:round/>
                      <a:headEnd type="none" w="med" len="med"/>
                      <a:tailEnd type="none" w="med" len="med"/>
                    </a:lnR>
                  </a:tcPr>
                </a:tc>
                <a:tc>
                  <a:txBody>
                    <a:bodyPr/>
                    <a:lstStyle/>
                    <a:p>
                      <a:pPr algn="ctr"/>
                      <a:r>
                        <a:rPr lang="x-none" sz="2000" dirty="0"/>
                        <a:t>Impulsivität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482902089"/>
                  </a:ext>
                </a:extLst>
              </a:tr>
              <a:tr h="655990">
                <a:tc>
                  <a:txBody>
                    <a:bodyPr/>
                    <a:lstStyle/>
                    <a:p>
                      <a:r>
                        <a:rPr lang="x-none" sz="2000" dirty="0"/>
                        <a:t>Motivation</a:t>
                      </a:r>
                    </a:p>
                  </a:txBody>
                  <a:tcPr/>
                </a:tc>
                <a:tc>
                  <a:txBody>
                    <a:bodyPr/>
                    <a:lstStyle/>
                    <a:p>
                      <a:pPr algn="ctr"/>
                      <a:r>
                        <a:rPr lang="x-none" sz="2000" dirty="0"/>
                        <a:t>Erhöhte Energie, Zuversicht</a:t>
                      </a:r>
                    </a:p>
                  </a:txBody>
                  <a:tcPr>
                    <a:lnR w="12700" cap="flat" cmpd="sng" algn="ctr">
                      <a:noFill/>
                      <a:prstDash val="solid"/>
                      <a:round/>
                      <a:headEnd type="none" w="med" len="med"/>
                      <a:tailEnd type="none" w="med" len="med"/>
                    </a:lnR>
                  </a:tcPr>
                </a:tc>
                <a:tc>
                  <a:txBody>
                    <a:bodyPr/>
                    <a:lstStyle/>
                    <a:p>
                      <a:pPr algn="ctr"/>
                      <a:r>
                        <a:rPr lang="x-none" sz="2000" dirty="0"/>
                        <a:t>Reduzierter Aufwand</a:t>
                      </a: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474434498"/>
                  </a:ext>
                </a:extLst>
              </a:tr>
            </a:tbl>
          </a:graphicData>
        </a:graphic>
      </p:graphicFrame>
      <p:sp>
        <p:nvSpPr>
          <p:cNvPr id="9" name="TextBox 19">
            <a:extLst>
              <a:ext uri="{FF2B5EF4-FFF2-40B4-BE49-F238E27FC236}">
                <a16:creationId xmlns:a16="http://schemas.microsoft.com/office/drawing/2014/main" xmlns="" id="{B78CD1FD-0590-4E63-BD1C-1A85F7B2AE6C}"/>
              </a:ext>
            </a:extLst>
          </p:cNvPr>
          <p:cNvSpPr txBox="1"/>
          <p:nvPr/>
        </p:nvSpPr>
        <p:spPr>
          <a:xfrm>
            <a:off x="7560000" y="4513612"/>
            <a:ext cx="1044000" cy="584775"/>
          </a:xfrm>
          <a:prstGeom prst="rect">
            <a:avLst/>
          </a:prstGeom>
          <a:noFill/>
          <a:ln>
            <a:solidFill>
              <a:schemeClr val="bg1">
                <a:lumMod val="50000"/>
              </a:schemeClr>
            </a:solidFill>
          </a:ln>
        </p:spPr>
        <p:txBody>
          <a:bodyPr wrap="square" rtlCol="0" anchor="ctr">
            <a:spAutoFit/>
          </a:bodyPr>
          <a:lstStyle/>
          <a:p>
            <a:r>
              <a:rPr lang="de-DE" sz="3200" b="1" dirty="0"/>
              <a:t>Aber</a:t>
            </a:r>
            <a:endParaRPr lang="x-none" sz="3200" b="1"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18"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2796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Meine eigenen Kapazitäten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1569660"/>
          </a:xfrm>
          <a:prstGeom prst="rect">
            <a:avLst/>
          </a:prstGeom>
          <a:noFill/>
        </p:spPr>
        <p:txBody>
          <a:bodyPr wrap="square" rtlCol="0">
            <a:spAutoFit/>
          </a:bodyPr>
          <a:lstStyle/>
          <a:p>
            <a:pPr algn="just"/>
            <a:r>
              <a:rPr lang="en-GB" sz="3200" dirty="0"/>
              <a:t>Bin ich </a:t>
            </a:r>
            <a:r>
              <a:rPr lang="en-US" sz="3200" dirty="0" err="1"/>
              <a:t>heute</a:t>
            </a:r>
            <a:r>
              <a:rPr lang="en-US" sz="3200" dirty="0"/>
              <a:t> </a:t>
            </a:r>
            <a:r>
              <a:rPr lang="en-US" sz="3200" dirty="0" err="1"/>
              <a:t>begeisternd</a:t>
            </a:r>
            <a:r>
              <a:rPr lang="en-US" sz="3200" dirty="0"/>
              <a:t> und überzeugend?</a:t>
            </a:r>
          </a:p>
          <a:p>
            <a:pPr algn="just"/>
            <a:endParaRPr lang="en-US"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C7D0A6CD-3790-4FEF-AAFE-7CC665225499}"/>
              </a:ext>
            </a:extLst>
          </p:cNvPr>
          <p:cNvSpPr txBox="1"/>
          <p:nvPr/>
        </p:nvSpPr>
        <p:spPr>
          <a:xfrm>
            <a:off x="648000" y="2268680"/>
            <a:ext cx="5040000" cy="1440000"/>
          </a:xfrm>
          <a:prstGeom prst="rect">
            <a:avLst/>
          </a:prstGeom>
          <a:solidFill>
            <a:srgbClr val="92D050">
              <a:alpha val="20000"/>
            </a:srgbClr>
          </a:solidFill>
          <a:ln w="28575">
            <a:solidFill>
              <a:srgbClr val="92D050"/>
            </a:solidFill>
          </a:ln>
        </p:spPr>
        <p:txBody>
          <a:bodyPr wrap="square" rtlCol="0">
            <a:noAutofit/>
          </a:bodyPr>
          <a:lstStyle/>
          <a:p>
            <a:pPr algn="ctr"/>
            <a:r>
              <a:rPr lang="en-GB" sz="2000" b="1" u="sng" dirty="0"/>
              <a:t>Was läuft gut?</a:t>
            </a:r>
          </a:p>
          <a:p>
            <a:r>
              <a:rPr lang="en-GB" sz="2000" dirty="0"/>
              <a:t>…</a:t>
            </a:r>
          </a:p>
          <a:p>
            <a:r>
              <a:rPr lang="en-GB" sz="2000" dirty="0"/>
              <a:t>…</a:t>
            </a:r>
          </a:p>
          <a:p>
            <a:r>
              <a:rPr lang="en-GB" sz="2000" dirty="0"/>
              <a:t>…</a:t>
            </a:r>
          </a:p>
        </p:txBody>
      </p:sp>
      <p:sp>
        <p:nvSpPr>
          <p:cNvPr id="9" name="CasellaDiTesto 12">
            <a:extLst>
              <a:ext uri="{FF2B5EF4-FFF2-40B4-BE49-F238E27FC236}">
                <a16:creationId xmlns:a16="http://schemas.microsoft.com/office/drawing/2014/main" xmlns="" id="{4DEB6033-68CD-4FFC-B0B3-89AC16E5EA1D}"/>
              </a:ext>
            </a:extLst>
          </p:cNvPr>
          <p:cNvSpPr txBox="1"/>
          <p:nvPr/>
        </p:nvSpPr>
        <p:spPr>
          <a:xfrm>
            <a:off x="3600000" y="4032680"/>
            <a:ext cx="5040000" cy="1440000"/>
          </a:xfrm>
          <a:prstGeom prst="rect">
            <a:avLst/>
          </a:prstGeom>
          <a:solidFill>
            <a:srgbClr val="0070C0">
              <a:alpha val="20000"/>
            </a:srgbClr>
          </a:solidFill>
          <a:ln w="28575">
            <a:solidFill>
              <a:srgbClr val="0070C0"/>
            </a:solidFill>
          </a:ln>
        </p:spPr>
        <p:txBody>
          <a:bodyPr wrap="square" rtlCol="0">
            <a:noAutofit/>
          </a:bodyPr>
          <a:lstStyle/>
          <a:p>
            <a:pPr algn="ctr"/>
            <a:r>
              <a:rPr lang="en-GB" sz="2000" b="1" dirty="0"/>
              <a:t>Meine eigenen Konsequenzen</a:t>
            </a:r>
          </a:p>
          <a:p>
            <a:r>
              <a:rPr lang="en-GB" sz="2000" dirty="0"/>
              <a:t>…</a:t>
            </a:r>
          </a:p>
          <a:p>
            <a:r>
              <a:rPr lang="en-GB" sz="2000" dirty="0"/>
              <a:t>…</a:t>
            </a:r>
          </a:p>
          <a:p>
            <a:r>
              <a:rPr lang="en-GB" sz="2000" dirty="0"/>
              <a:t>…</a:t>
            </a:r>
          </a:p>
        </p:txBody>
      </p:sp>
      <p:sp>
        <p:nvSpPr>
          <p:cNvPr id="16" name="CasellaDiTesto 12">
            <a:extLst>
              <a:ext uri="{FF2B5EF4-FFF2-40B4-BE49-F238E27FC236}">
                <a16:creationId xmlns:a16="http://schemas.microsoft.com/office/drawing/2014/main" xmlns="" id="{CE0B0E55-DCE7-4307-BD08-765A3E6D235D}"/>
              </a:ext>
            </a:extLst>
          </p:cNvPr>
          <p:cNvSpPr txBox="1"/>
          <p:nvPr/>
        </p:nvSpPr>
        <p:spPr>
          <a:xfrm>
            <a:off x="6516000" y="2268680"/>
            <a:ext cx="5040000" cy="1440000"/>
          </a:xfrm>
          <a:prstGeom prst="rect">
            <a:avLst/>
          </a:prstGeom>
          <a:solidFill>
            <a:srgbClr val="FF0000">
              <a:alpha val="20000"/>
            </a:srgbClr>
          </a:solidFill>
          <a:ln w="28575">
            <a:solidFill>
              <a:srgbClr val="FF0000"/>
            </a:solidFill>
          </a:ln>
        </p:spPr>
        <p:txBody>
          <a:bodyPr wrap="square" rtlCol="0">
            <a:noAutofit/>
          </a:bodyPr>
          <a:lstStyle/>
          <a:p>
            <a:pPr algn="ctr"/>
            <a:r>
              <a:rPr lang="en-GB" sz="2000" b="1" u="sng" dirty="0"/>
              <a:t>Was läuft nicht gut?</a:t>
            </a:r>
          </a:p>
          <a:p>
            <a:r>
              <a:rPr lang="en-GB" sz="2000" dirty="0"/>
              <a:t>…</a:t>
            </a:r>
          </a:p>
          <a:p>
            <a:r>
              <a:rPr lang="en-GB" sz="2000" dirty="0"/>
              <a:t>…</a:t>
            </a:r>
          </a:p>
          <a:p>
            <a:r>
              <a:rPr lang="en-GB" sz="2000" dirty="0"/>
              <a:t>…</a:t>
            </a:r>
          </a:p>
        </p:txBody>
      </p:sp>
      <p:sp>
        <p:nvSpPr>
          <p:cNvPr id="17" name="CasellaDiTesto 12">
            <a:extLst>
              <a:ext uri="{FF2B5EF4-FFF2-40B4-BE49-F238E27FC236}">
                <a16:creationId xmlns:a16="http://schemas.microsoft.com/office/drawing/2014/main" xmlns="" id="{8100BD0D-0232-4002-9E98-6B69CA8C3F2B}"/>
              </a:ext>
            </a:extLst>
          </p:cNvPr>
          <p:cNvSpPr txBox="1"/>
          <p:nvPr/>
        </p:nvSpPr>
        <p:spPr>
          <a:xfrm>
            <a:off x="33266" y="5633804"/>
            <a:ext cx="12204000" cy="707886"/>
          </a:xfrm>
          <a:prstGeom prst="rect">
            <a:avLst/>
          </a:prstGeom>
          <a:noFill/>
        </p:spPr>
        <p:txBody>
          <a:bodyPr wrap="square" rtlCol="0">
            <a:noAutofit/>
          </a:bodyPr>
          <a:lstStyle/>
          <a:p>
            <a:pPr algn="ctr"/>
            <a:r>
              <a:rPr lang="en-GB" dirty="0"/>
              <a:t>*Der Leser soll zunächst die beiden Fragen oben beantworten und in einem dritten Schritt die eigenen Konsequenzen auflisten. </a:t>
            </a:r>
          </a:p>
          <a:p>
            <a:pPr algn="ctr"/>
            <a:endParaRPr lang="en-GB"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0"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11326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Schritte, um </a:t>
            </a:r>
            <a:r>
              <a:rPr lang="en-US" sz="4100" b="1" dirty="0" err="1"/>
              <a:t>perfekt</a:t>
            </a:r>
            <a:r>
              <a:rPr lang="en-US" sz="4100" b="1" dirty="0"/>
              <a:t> </a:t>
            </a:r>
            <a:r>
              <a:rPr lang="en-US" sz="4100" b="1" dirty="0" err="1"/>
              <a:t>zu</a:t>
            </a:r>
            <a:r>
              <a:rPr lang="en-US" sz="4100" b="1" dirty="0"/>
              <a:t> </a:t>
            </a:r>
            <a:r>
              <a:rPr lang="en-US" sz="4100" b="1" dirty="0" err="1"/>
              <a:t>überzeugen</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CasellaDiTesto 12">
            <a:extLst>
              <a:ext uri="{FF2B5EF4-FFF2-40B4-BE49-F238E27FC236}">
                <a16:creationId xmlns:a16="http://schemas.microsoft.com/office/drawing/2014/main" xmlns="" id="{90DEE4E2-9116-42F1-801D-D00807BF55B4}"/>
              </a:ext>
            </a:extLst>
          </p:cNvPr>
          <p:cNvSpPr txBox="1"/>
          <p:nvPr/>
        </p:nvSpPr>
        <p:spPr>
          <a:xfrm>
            <a:off x="390687" y="5900874"/>
            <a:ext cx="5626626" cy="274682"/>
          </a:xfrm>
          <a:prstGeom prst="rect">
            <a:avLst/>
          </a:prstGeom>
          <a:noFill/>
        </p:spPr>
        <p:txBody>
          <a:bodyPr wrap="square" rtlCol="0">
            <a:noAutofit/>
          </a:bodyPr>
          <a:lstStyle/>
          <a:p>
            <a:r>
              <a:rPr lang="en-GB" sz="1100" dirty="0"/>
              <a:t>Reference: Top </a:t>
            </a:r>
            <a:r>
              <a:rPr lang="en-GB" sz="1100" dirty="0" err="1"/>
              <a:t>Tagungszentrum</a:t>
            </a:r>
            <a:r>
              <a:rPr lang="en-GB" sz="1100" dirty="0"/>
              <a:t> AG, www.top-tagung.de/blog/wie-ueberzeige-ich-menschen/</a:t>
            </a:r>
          </a:p>
        </p:txBody>
      </p:sp>
      <p:sp>
        <p:nvSpPr>
          <p:cNvPr id="28" name="CasellaDiTesto 12">
            <a:extLst>
              <a:ext uri="{FF2B5EF4-FFF2-40B4-BE49-F238E27FC236}">
                <a16:creationId xmlns:a16="http://schemas.microsoft.com/office/drawing/2014/main" xmlns="" id="{09F8EBFF-1B62-4D76-800D-9D5B0E69F12E}"/>
              </a:ext>
            </a:extLst>
          </p:cNvPr>
          <p:cNvSpPr txBox="1"/>
          <p:nvPr/>
        </p:nvSpPr>
        <p:spPr>
          <a:xfrm>
            <a:off x="432000" y="1260000"/>
            <a:ext cx="2772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Beginnen Sie mit sich selbst zu arbeiten</a:t>
            </a:r>
          </a:p>
        </p:txBody>
      </p:sp>
      <p:sp>
        <p:nvSpPr>
          <p:cNvPr id="29" name="CasellaDiTesto 12">
            <a:extLst>
              <a:ext uri="{FF2B5EF4-FFF2-40B4-BE49-F238E27FC236}">
                <a16:creationId xmlns:a16="http://schemas.microsoft.com/office/drawing/2014/main" xmlns="" id="{63E26712-B0E8-4D60-B344-16896A854AB5}"/>
              </a:ext>
            </a:extLst>
          </p:cNvPr>
          <p:cNvSpPr txBox="1"/>
          <p:nvPr/>
        </p:nvSpPr>
        <p:spPr>
          <a:xfrm>
            <a:off x="360000" y="3168000"/>
            <a:ext cx="2484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Seien</a:t>
            </a:r>
            <a:r>
              <a:rPr lang="en-GB" sz="2000" dirty="0"/>
              <a:t> Sie von </a:t>
            </a:r>
            <a:r>
              <a:rPr lang="en-GB" sz="2000" dirty="0" err="1"/>
              <a:t>Ihrer</a:t>
            </a:r>
            <a:r>
              <a:rPr lang="en-GB" sz="2000" dirty="0"/>
              <a:t> Idee </a:t>
            </a:r>
            <a:r>
              <a:rPr lang="en-GB" sz="2000" dirty="0" err="1"/>
              <a:t>überzeugt</a:t>
            </a:r>
            <a:r>
              <a:rPr lang="en-GB" sz="2000" dirty="0"/>
              <a:t>.</a:t>
            </a:r>
          </a:p>
        </p:txBody>
      </p:sp>
      <p:sp>
        <p:nvSpPr>
          <p:cNvPr id="30" name="CasellaDiTesto 12">
            <a:extLst>
              <a:ext uri="{FF2B5EF4-FFF2-40B4-BE49-F238E27FC236}">
                <a16:creationId xmlns:a16="http://schemas.microsoft.com/office/drawing/2014/main" xmlns="" id="{46E18E3C-99E4-4BE0-A658-12BE88006013}"/>
              </a:ext>
            </a:extLst>
          </p:cNvPr>
          <p:cNvSpPr txBox="1"/>
          <p:nvPr/>
        </p:nvSpPr>
        <p:spPr>
          <a:xfrm>
            <a:off x="5433194" y="5436000"/>
            <a:ext cx="6758806" cy="63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Achten Sie auf non-</a:t>
            </a:r>
            <a:r>
              <a:rPr lang="en-GB" sz="2000" dirty="0" err="1"/>
              <a:t>verbale</a:t>
            </a:r>
            <a:r>
              <a:rPr lang="en-GB" sz="2000" dirty="0"/>
              <a:t> Kommunikation</a:t>
            </a:r>
          </a:p>
        </p:txBody>
      </p:sp>
      <p:sp>
        <p:nvSpPr>
          <p:cNvPr id="31" name="CasellaDiTesto 12">
            <a:extLst>
              <a:ext uri="{FF2B5EF4-FFF2-40B4-BE49-F238E27FC236}">
                <a16:creationId xmlns:a16="http://schemas.microsoft.com/office/drawing/2014/main" xmlns="" id="{D54029E5-FCB7-41F7-A71F-181AF17C35C2}"/>
              </a:ext>
            </a:extLst>
          </p:cNvPr>
          <p:cNvSpPr txBox="1"/>
          <p:nvPr/>
        </p:nvSpPr>
        <p:spPr>
          <a:xfrm>
            <a:off x="159488" y="5472000"/>
            <a:ext cx="4640523" cy="52261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Hören Sie auf Ihren Partner</a:t>
            </a:r>
          </a:p>
        </p:txBody>
      </p:sp>
      <p:sp>
        <p:nvSpPr>
          <p:cNvPr id="32" name="CasellaDiTesto 12">
            <a:extLst>
              <a:ext uri="{FF2B5EF4-FFF2-40B4-BE49-F238E27FC236}">
                <a16:creationId xmlns:a16="http://schemas.microsoft.com/office/drawing/2014/main" xmlns="" id="{F4795245-C3A4-4C3A-866E-0FE7B9C7D0C7}"/>
              </a:ext>
            </a:extLst>
          </p:cNvPr>
          <p:cNvSpPr txBox="1"/>
          <p:nvPr/>
        </p:nvSpPr>
        <p:spPr>
          <a:xfrm>
            <a:off x="8784000" y="1260000"/>
            <a:ext cx="32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Haben Sie </a:t>
            </a:r>
            <a:r>
              <a:rPr lang="en-GB" sz="2000" dirty="0" err="1"/>
              <a:t>keine</a:t>
            </a:r>
            <a:r>
              <a:rPr lang="en-GB" sz="2000" dirty="0"/>
              <a:t> Angst, zu verlieren</a:t>
            </a:r>
          </a:p>
        </p:txBody>
      </p:sp>
      <p:sp>
        <p:nvSpPr>
          <p:cNvPr id="33" name="CasellaDiTesto 12">
            <a:extLst>
              <a:ext uri="{FF2B5EF4-FFF2-40B4-BE49-F238E27FC236}">
                <a16:creationId xmlns:a16="http://schemas.microsoft.com/office/drawing/2014/main" xmlns="" id="{0251D0ED-CD96-4F04-B045-1385AC3F839F}"/>
              </a:ext>
            </a:extLst>
          </p:cNvPr>
          <p:cNvSpPr txBox="1"/>
          <p:nvPr/>
        </p:nvSpPr>
        <p:spPr>
          <a:xfrm>
            <a:off x="9504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Seien Sie realistisch</a:t>
            </a:r>
          </a:p>
        </p:txBody>
      </p:sp>
      <p:cxnSp>
        <p:nvCxnSpPr>
          <p:cNvPr id="35" name="Gerade Verbindung mit Pfeil 19">
            <a:extLst>
              <a:ext uri="{FF2B5EF4-FFF2-40B4-BE49-F238E27FC236}">
                <a16:creationId xmlns:a16="http://schemas.microsoft.com/office/drawing/2014/main" xmlns="" id="{DCD1AB84-7215-41B1-BA06-ADD76909BBE1}"/>
              </a:ext>
            </a:extLst>
          </p:cNvPr>
          <p:cNvCxnSpPr>
            <a:cxnSpLocks/>
          </p:cNvCxnSpPr>
          <p:nvPr/>
        </p:nvCxnSpPr>
        <p:spPr>
          <a:xfrm flipH="1" flipV="1">
            <a:off x="3431998" y="1773001"/>
            <a:ext cx="324000" cy="43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0">
            <a:extLst>
              <a:ext uri="{FF2B5EF4-FFF2-40B4-BE49-F238E27FC236}">
                <a16:creationId xmlns:a16="http://schemas.microsoft.com/office/drawing/2014/main" xmlns="" id="{ADC631C5-CDF1-4711-BB9B-3AE46ABA4665}"/>
              </a:ext>
            </a:extLst>
          </p:cNvPr>
          <p:cNvCxnSpPr>
            <a:cxnSpLocks/>
            <a:endCxn id="29" idx="3"/>
          </p:cNvCxnSpPr>
          <p:nvPr/>
        </p:nvCxnSpPr>
        <p:spPr>
          <a:xfrm flipH="1">
            <a:off x="2844000" y="3600000"/>
            <a:ext cx="63618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4">
            <a:extLst>
              <a:ext uri="{FF2B5EF4-FFF2-40B4-BE49-F238E27FC236}">
                <a16:creationId xmlns:a16="http://schemas.microsoft.com/office/drawing/2014/main" xmlns="" id="{3EA8D1CC-B755-4309-B092-62788F0A9475}"/>
              </a:ext>
            </a:extLst>
          </p:cNvPr>
          <p:cNvCxnSpPr>
            <a:cxnSpLocks/>
          </p:cNvCxnSpPr>
          <p:nvPr/>
        </p:nvCxnSpPr>
        <p:spPr>
          <a:xfrm flipH="1">
            <a:off x="3799942" y="4821351"/>
            <a:ext cx="476479" cy="542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28">
            <a:extLst>
              <a:ext uri="{FF2B5EF4-FFF2-40B4-BE49-F238E27FC236}">
                <a16:creationId xmlns:a16="http://schemas.microsoft.com/office/drawing/2014/main" xmlns="" id="{46057500-C6DA-403B-B075-419D2702317A}"/>
              </a:ext>
            </a:extLst>
          </p:cNvPr>
          <p:cNvCxnSpPr>
            <a:cxnSpLocks/>
          </p:cNvCxnSpPr>
          <p:nvPr/>
        </p:nvCxnSpPr>
        <p:spPr>
          <a:xfrm flipV="1">
            <a:off x="8232002" y="1678076"/>
            <a:ext cx="708003" cy="472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1">
            <a:extLst>
              <a:ext uri="{FF2B5EF4-FFF2-40B4-BE49-F238E27FC236}">
                <a16:creationId xmlns:a16="http://schemas.microsoft.com/office/drawing/2014/main" xmlns="" id="{9B5F0454-0064-4C80-A6E1-2AD40BA8773D}"/>
              </a:ext>
            </a:extLst>
          </p:cNvPr>
          <p:cNvCxnSpPr>
            <a:cxnSpLocks/>
            <a:endCxn id="33" idx="1"/>
          </p:cNvCxnSpPr>
          <p:nvPr/>
        </p:nvCxnSpPr>
        <p:spPr>
          <a:xfrm>
            <a:off x="8679976" y="3600000"/>
            <a:ext cx="8240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4">
            <a:extLst>
              <a:ext uri="{FF2B5EF4-FFF2-40B4-BE49-F238E27FC236}">
                <a16:creationId xmlns:a16="http://schemas.microsoft.com/office/drawing/2014/main" xmlns="" id="{E6AE54DA-DAFA-4DCC-B624-EB356E6ADFAB}"/>
              </a:ext>
            </a:extLst>
          </p:cNvPr>
          <p:cNvCxnSpPr>
            <a:cxnSpLocks/>
          </p:cNvCxnSpPr>
          <p:nvPr/>
        </p:nvCxnSpPr>
        <p:spPr>
          <a:xfrm>
            <a:off x="7930542" y="4884795"/>
            <a:ext cx="476479" cy="522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Sprechblase: oval 7">
            <a:extLst>
              <a:ext uri="{FF2B5EF4-FFF2-40B4-BE49-F238E27FC236}">
                <a16:creationId xmlns:a16="http://schemas.microsoft.com/office/drawing/2014/main" xmlns="" id="{3CCE0840-6E42-41BA-ADF6-A182366B1D2C}"/>
              </a:ext>
            </a:extLst>
          </p:cNvPr>
          <p:cNvSpPr>
            <a:spLocks noChangeAspect="1"/>
          </p:cNvSpPr>
          <p:nvPr/>
        </p:nvSpPr>
        <p:spPr>
          <a:xfrm>
            <a:off x="4258504" y="2322001"/>
            <a:ext cx="2149250" cy="1440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42" name="Sprechblase: oval 12">
            <a:extLst>
              <a:ext uri="{FF2B5EF4-FFF2-40B4-BE49-F238E27FC236}">
                <a16:creationId xmlns:a16="http://schemas.microsoft.com/office/drawing/2014/main" xmlns="" id="{DFFB61A9-FA33-4535-80E1-2959E41F0BE2}"/>
              </a:ext>
            </a:extLst>
          </p:cNvPr>
          <p:cNvSpPr>
            <a:spLocks noChangeAspect="1"/>
          </p:cNvSpPr>
          <p:nvPr/>
        </p:nvSpPr>
        <p:spPr>
          <a:xfrm>
            <a:off x="5806626" y="2680573"/>
            <a:ext cx="2149252" cy="1440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24"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972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Motivation durch den Teamleiter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Pfeil: nach links 16">
            <a:extLst>
              <a:ext uri="{FF2B5EF4-FFF2-40B4-BE49-F238E27FC236}">
                <a16:creationId xmlns:a16="http://schemas.microsoft.com/office/drawing/2014/main" xmlns="" id="{CFD771F3-5F71-47C3-B7A1-72A72B5495C3}"/>
              </a:ext>
            </a:extLst>
          </p:cNvPr>
          <p:cNvSpPr/>
          <p:nvPr/>
        </p:nvSpPr>
        <p:spPr>
          <a:xfrm>
            <a:off x="3425588" y="180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r>
              <a:rPr lang="en-US" sz="2000" dirty="0"/>
              <a:t>Die Motivation des Teams</a:t>
            </a:r>
          </a:p>
        </p:txBody>
      </p:sp>
      <p:sp>
        <p:nvSpPr>
          <p:cNvPr id="21" name="Pfeil: nach links 23">
            <a:extLst>
              <a:ext uri="{FF2B5EF4-FFF2-40B4-BE49-F238E27FC236}">
                <a16:creationId xmlns:a16="http://schemas.microsoft.com/office/drawing/2014/main" xmlns="" id="{2D34CF1D-0282-4C74-B348-0C888CBF8673}"/>
              </a:ext>
            </a:extLst>
          </p:cNvPr>
          <p:cNvSpPr/>
          <p:nvPr/>
        </p:nvSpPr>
        <p:spPr>
          <a:xfrm>
            <a:off x="3425588" y="288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r>
              <a:rPr lang="en-US" sz="2000" dirty="0"/>
              <a:t>Die </a:t>
            </a:r>
            <a:r>
              <a:rPr lang="en-US" sz="2000" dirty="0" err="1"/>
              <a:t>Sicherstellung</a:t>
            </a:r>
            <a:r>
              <a:rPr lang="en-US" sz="2000" dirty="0"/>
              <a:t> eines angemessenen Maßes an Begeisterung </a:t>
            </a:r>
          </a:p>
        </p:txBody>
      </p:sp>
      <p:sp>
        <p:nvSpPr>
          <p:cNvPr id="22" name="Pfeil: nach links 25">
            <a:extLst>
              <a:ext uri="{FF2B5EF4-FFF2-40B4-BE49-F238E27FC236}">
                <a16:creationId xmlns:a16="http://schemas.microsoft.com/office/drawing/2014/main" xmlns="" id="{3A2334F7-015D-4708-9AC6-CCD880CCC39F}"/>
              </a:ext>
            </a:extLst>
          </p:cNvPr>
          <p:cNvSpPr/>
          <p:nvPr/>
        </p:nvSpPr>
        <p:spPr>
          <a:xfrm>
            <a:off x="3425587" y="396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r>
              <a:rPr lang="en-US" sz="2000" dirty="0"/>
              <a:t>Die richtigen Werkzeuge für </a:t>
            </a:r>
            <a:r>
              <a:rPr lang="en-US" sz="2000" dirty="0" err="1"/>
              <a:t>diesen</a:t>
            </a:r>
            <a:r>
              <a:rPr lang="en-US" sz="2000" dirty="0"/>
              <a:t> </a:t>
            </a:r>
            <a:r>
              <a:rPr lang="en-US" sz="2000" dirty="0" err="1"/>
              <a:t>Prozess</a:t>
            </a:r>
            <a:r>
              <a:rPr lang="en-US" sz="2000" dirty="0"/>
              <a:t>, z.B. Teambuilding</a:t>
            </a:r>
          </a:p>
        </p:txBody>
      </p:sp>
      <p:sp>
        <p:nvSpPr>
          <p:cNvPr id="23" name="Pfeil: nach links 26">
            <a:extLst>
              <a:ext uri="{FF2B5EF4-FFF2-40B4-BE49-F238E27FC236}">
                <a16:creationId xmlns:a16="http://schemas.microsoft.com/office/drawing/2014/main" xmlns="" id="{D6FCAD97-72E5-4862-B63F-8A4CE8554839}"/>
              </a:ext>
            </a:extLst>
          </p:cNvPr>
          <p:cNvSpPr/>
          <p:nvPr/>
        </p:nvSpPr>
        <p:spPr>
          <a:xfrm>
            <a:off x="3425587" y="504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r>
              <a:rPr lang="en-US" sz="2000" dirty="0"/>
              <a:t>Die richtigen Schritte, um alle Mitglieder zu motivieren und zu inspirieren</a:t>
            </a:r>
          </a:p>
        </p:txBody>
      </p:sp>
      <p:sp>
        <p:nvSpPr>
          <p:cNvPr id="24" name="Rechteck: abgerundete Ecken 15">
            <a:extLst>
              <a:ext uri="{FF2B5EF4-FFF2-40B4-BE49-F238E27FC236}">
                <a16:creationId xmlns:a16="http://schemas.microsoft.com/office/drawing/2014/main" xmlns="" id="{B69A0FF4-EA4C-4439-9954-2B1D648250D3}"/>
              </a:ext>
            </a:extLst>
          </p:cNvPr>
          <p:cNvSpPr/>
          <p:nvPr/>
        </p:nvSpPr>
        <p:spPr>
          <a:xfrm>
            <a:off x="1116000" y="1620000"/>
            <a:ext cx="2484000" cy="4500000"/>
          </a:xfrm>
          <a:prstGeom prst="roundRect">
            <a:avLst/>
          </a:prstGeom>
          <a:solidFill>
            <a:srgbClr val="E08041"/>
          </a:solidFill>
        </p:spPr>
        <p:style>
          <a:lnRef idx="0">
            <a:schemeClr val="accent1"/>
          </a:lnRef>
          <a:fillRef idx="3">
            <a:schemeClr val="accent1"/>
          </a:fillRef>
          <a:effectRef idx="3">
            <a:schemeClr val="accent1"/>
          </a:effectRef>
          <a:fontRef idx="minor">
            <a:schemeClr val="lt1"/>
          </a:fontRef>
        </p:style>
        <p:txBody>
          <a:bodyPr rtlCol="0" anchor="ctr"/>
          <a:lstStyle/>
          <a:p>
            <a:r>
              <a:rPr lang="en-US" sz="3200" dirty="0"/>
              <a:t>Teamleiter </a:t>
            </a:r>
            <a:r>
              <a:rPr lang="en-US" sz="3200" dirty="0" err="1"/>
              <a:t>sind</a:t>
            </a:r>
            <a:r>
              <a:rPr lang="en-US" sz="3200" dirty="0"/>
              <a:t> </a:t>
            </a:r>
            <a:r>
              <a:rPr lang="en-US" sz="3200" dirty="0" err="1"/>
              <a:t>verant-wortlich</a:t>
            </a:r>
            <a:r>
              <a:rPr lang="en-US" sz="3200" dirty="0"/>
              <a:t> für:</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3940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1383"/>
            <a:ext cx="1755570" cy="398758"/>
          </a:xfrm>
          <a:prstGeom prst="rect">
            <a:avLst/>
          </a:prstGeom>
        </p:spPr>
      </p:pic>
      <p:sp>
        <p:nvSpPr>
          <p:cNvPr id="17" name="CasellaDiTesto 17"/>
          <p:cNvSpPr txBox="1"/>
          <p:nvPr/>
        </p:nvSpPr>
        <p:spPr>
          <a:xfrm>
            <a:off x="7268110" y="616829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445"/>
            <a:ext cx="976864" cy="348582"/>
          </a:xfrm>
          <a:prstGeom prst="rect">
            <a:avLst/>
          </a:prstGeom>
        </p:spPr>
      </p:pic>
    </p:spTree>
    <p:extLst>
      <p:ext uri="{BB962C8B-B14F-4D97-AF65-F5344CB8AC3E}">
        <p14:creationId xmlns:p14="http://schemas.microsoft.com/office/powerpoint/2010/main" val="31055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5055</Words>
  <Application>Microsoft Office PowerPoint</Application>
  <PresentationFormat>Widescreen</PresentationFormat>
  <Paragraphs>397</Paragraphs>
  <Slides>33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Arial</vt:lpstr>
      <vt:lpstr>Calibri</vt:lpstr>
      <vt:lpstr>Calibri Light</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66</cp:revision>
  <dcterms:created xsi:type="dcterms:W3CDTF">2020-06-03T14:30:57Z</dcterms:created>
  <dcterms:modified xsi:type="dcterms:W3CDTF">2022-06-14T09:45:43Z</dcterms:modified>
</cp:coreProperties>
</file>