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8"/>
  </p:notesMasterIdLst>
  <p:sldIdLst>
    <p:sldId id="263" r:id="rId2"/>
    <p:sldId id="270" r:id="rId3"/>
    <p:sldId id="264" r:id="rId4"/>
    <p:sldId id="265" r:id="rId5"/>
    <p:sldId id="266" r:id="rId6"/>
    <p:sldId id="268" r:id="rId7"/>
    <p:sldId id="269" r:id="rId8"/>
    <p:sldId id="267" r:id="rId9"/>
    <p:sldId id="271" r:id="rId10"/>
    <p:sldId id="272" r:id="rId11"/>
    <p:sldId id="273" r:id="rId12"/>
    <p:sldId id="274" r:id="rId13"/>
    <p:sldId id="275" r:id="rId14"/>
    <p:sldId id="276" r:id="rId15"/>
    <p:sldId id="278" r:id="rId16"/>
    <p:sldId id="277" r:id="rId17"/>
    <p:sldId id="279" r:id="rId18"/>
    <p:sldId id="280" r:id="rId19"/>
    <p:sldId id="282" r:id="rId20"/>
    <p:sldId id="283" r:id="rId21"/>
    <p:sldId id="284" r:id="rId22"/>
    <p:sldId id="285" r:id="rId23"/>
    <p:sldId id="281" r:id="rId24"/>
    <p:sldId id="287" r:id="rId25"/>
    <p:sldId id="288" r:id="rId26"/>
    <p:sldId id="289"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ccardo di marco" initials="rdm" lastIdx="1" clrIdx="0">
    <p:extLst>
      <p:ext uri="{19B8F6BF-5375-455C-9EA6-DF929625EA0E}">
        <p15:presenceInfo xmlns:p15="http://schemas.microsoft.com/office/powerpoint/2012/main" userId="5bc2f121f2b6788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CECE8"/>
    <a:srgbClr val="E0804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ile medio 2 - Color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7" autoAdjust="0"/>
    <p:restoredTop sz="93624" autoAdjust="0"/>
  </p:normalViewPr>
  <p:slideViewPr>
    <p:cSldViewPr snapToGrid="0">
      <p:cViewPr varScale="1">
        <p:scale>
          <a:sx n="70" d="100"/>
          <a:sy n="70" d="100"/>
        </p:scale>
        <p:origin x="738" y="5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750878-071C-47E7-B6E4-B173519A3399}" type="datetimeFigureOut">
              <a:rPr lang="it-IT" smtClean="0"/>
              <a:pPr/>
              <a:t>14/06/2022</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351997-847C-4A9C-8656-987B3BB429C2}" type="slidenum">
              <a:rPr lang="it-IT" smtClean="0"/>
              <a:pPr/>
              <a:t>‹N›</a:t>
            </a:fld>
            <a:endParaRPr lang="it-IT"/>
          </a:p>
        </p:txBody>
      </p:sp>
    </p:spTree>
    <p:extLst>
      <p:ext uri="{BB962C8B-B14F-4D97-AF65-F5344CB8AC3E}">
        <p14:creationId xmlns:p14="http://schemas.microsoft.com/office/powerpoint/2010/main" val="33794690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1FC8F11B-13C9-44E5-9BA2-77D7D608B8EB}"/>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xmlns="" id="{E06FC33E-0B85-4D46-9966-8436EDADD62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xmlns="" id="{274B4DFA-99A8-4C55-94CF-94A62B34B9FC}"/>
              </a:ext>
            </a:extLst>
          </p:cNvPr>
          <p:cNvSpPr>
            <a:spLocks noGrp="1"/>
          </p:cNvSpPr>
          <p:nvPr>
            <p:ph type="dt" sz="half" idx="10"/>
          </p:nvPr>
        </p:nvSpPr>
        <p:spPr/>
        <p:txBody>
          <a:bodyPr/>
          <a:lstStyle/>
          <a:p>
            <a:fld id="{D6F46B90-B0C1-4E35-94A9-59E200289560}" type="datetime1">
              <a:rPr lang="it-IT" smtClean="0"/>
              <a:pPr/>
              <a:t>14/06/2022</a:t>
            </a:fld>
            <a:endParaRPr lang="it-IT"/>
          </a:p>
        </p:txBody>
      </p:sp>
      <p:sp>
        <p:nvSpPr>
          <p:cNvPr id="5" name="Segnaposto piè di pagina 4">
            <a:extLst>
              <a:ext uri="{FF2B5EF4-FFF2-40B4-BE49-F238E27FC236}">
                <a16:creationId xmlns:a16="http://schemas.microsoft.com/office/drawing/2014/main" xmlns="" id="{CF062715-8626-4C28-A075-27F7AC5FBB81}"/>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E7293E1F-109B-42A9-AD34-72DCD2A45405}"/>
              </a:ext>
            </a:extLst>
          </p:cNvPr>
          <p:cNvSpPr>
            <a:spLocks noGrp="1"/>
          </p:cNvSpPr>
          <p:nvPr>
            <p:ph type="sldNum" sz="quarter" idx="12"/>
          </p:nvPr>
        </p:nvSpPr>
        <p:spPr/>
        <p:txBody>
          <a:bodyPr/>
          <a:lstStyle/>
          <a:p>
            <a:fld id="{C12E0392-2C6A-42C2-AFA3-30C85ACD819A}" type="slidenum">
              <a:rPr lang="it-IT" smtClean="0"/>
              <a:pPr/>
              <a:t>‹N›</a:t>
            </a:fld>
            <a:endParaRPr lang="it-IT"/>
          </a:p>
        </p:txBody>
      </p:sp>
    </p:spTree>
    <p:extLst>
      <p:ext uri="{BB962C8B-B14F-4D97-AF65-F5344CB8AC3E}">
        <p14:creationId xmlns:p14="http://schemas.microsoft.com/office/powerpoint/2010/main" val="4026632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E1D5D8BF-8E27-40E2-9D74-14DCD0354C8B}"/>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xmlns="" id="{FD407E5A-0D1C-4B00-A4CC-1B3F37F78DDE}"/>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0DAD383A-AD84-42CB-8602-E8A24AB71F44}"/>
              </a:ext>
            </a:extLst>
          </p:cNvPr>
          <p:cNvSpPr>
            <a:spLocks noGrp="1"/>
          </p:cNvSpPr>
          <p:nvPr>
            <p:ph type="dt" sz="half" idx="10"/>
          </p:nvPr>
        </p:nvSpPr>
        <p:spPr/>
        <p:txBody>
          <a:bodyPr/>
          <a:lstStyle/>
          <a:p>
            <a:fld id="{D8264E05-3496-4776-B607-C7E8CC9A75A5}" type="datetime1">
              <a:rPr lang="it-IT" smtClean="0"/>
              <a:pPr/>
              <a:t>14/06/2022</a:t>
            </a:fld>
            <a:endParaRPr lang="it-IT"/>
          </a:p>
        </p:txBody>
      </p:sp>
      <p:sp>
        <p:nvSpPr>
          <p:cNvPr id="5" name="Segnaposto piè di pagina 4">
            <a:extLst>
              <a:ext uri="{FF2B5EF4-FFF2-40B4-BE49-F238E27FC236}">
                <a16:creationId xmlns:a16="http://schemas.microsoft.com/office/drawing/2014/main" xmlns="" id="{3C5E6035-7788-4EEB-A61F-37ED27C89928}"/>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55B87A56-CF34-43AD-BD5B-D2A48A6B2CFC}"/>
              </a:ext>
            </a:extLst>
          </p:cNvPr>
          <p:cNvSpPr>
            <a:spLocks noGrp="1"/>
          </p:cNvSpPr>
          <p:nvPr>
            <p:ph type="sldNum" sz="quarter" idx="12"/>
          </p:nvPr>
        </p:nvSpPr>
        <p:spPr/>
        <p:txBody>
          <a:bodyPr/>
          <a:lstStyle/>
          <a:p>
            <a:fld id="{C12E0392-2C6A-42C2-AFA3-30C85ACD819A}" type="slidenum">
              <a:rPr lang="it-IT" smtClean="0"/>
              <a:pPr/>
              <a:t>‹N›</a:t>
            </a:fld>
            <a:endParaRPr lang="it-IT"/>
          </a:p>
        </p:txBody>
      </p:sp>
    </p:spTree>
    <p:extLst>
      <p:ext uri="{BB962C8B-B14F-4D97-AF65-F5344CB8AC3E}">
        <p14:creationId xmlns:p14="http://schemas.microsoft.com/office/powerpoint/2010/main" val="7760233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xmlns="" id="{A63B7FF7-70A6-4A0D-AC82-D23B8E82FCD9}"/>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xmlns="" id="{390E34C1-26C1-421A-8DAF-59E33B7C9FA1}"/>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E4425875-F45F-4441-95D1-DFC254CCDF21}"/>
              </a:ext>
            </a:extLst>
          </p:cNvPr>
          <p:cNvSpPr>
            <a:spLocks noGrp="1"/>
          </p:cNvSpPr>
          <p:nvPr>
            <p:ph type="dt" sz="half" idx="10"/>
          </p:nvPr>
        </p:nvSpPr>
        <p:spPr/>
        <p:txBody>
          <a:bodyPr/>
          <a:lstStyle/>
          <a:p>
            <a:fld id="{83001D92-9E7A-4D43-9D10-77262061CDD0}" type="datetime1">
              <a:rPr lang="it-IT" smtClean="0"/>
              <a:pPr/>
              <a:t>14/06/2022</a:t>
            </a:fld>
            <a:endParaRPr lang="it-IT"/>
          </a:p>
        </p:txBody>
      </p:sp>
      <p:sp>
        <p:nvSpPr>
          <p:cNvPr id="5" name="Segnaposto piè di pagina 4">
            <a:extLst>
              <a:ext uri="{FF2B5EF4-FFF2-40B4-BE49-F238E27FC236}">
                <a16:creationId xmlns:a16="http://schemas.microsoft.com/office/drawing/2014/main" xmlns="" id="{FAA4377C-9C55-4F12-BB9C-777E4B64210D}"/>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B521FFD4-3040-4CD6-B98F-4A44C7DDD922}"/>
              </a:ext>
            </a:extLst>
          </p:cNvPr>
          <p:cNvSpPr>
            <a:spLocks noGrp="1"/>
          </p:cNvSpPr>
          <p:nvPr>
            <p:ph type="sldNum" sz="quarter" idx="12"/>
          </p:nvPr>
        </p:nvSpPr>
        <p:spPr/>
        <p:txBody>
          <a:bodyPr/>
          <a:lstStyle/>
          <a:p>
            <a:fld id="{C12E0392-2C6A-42C2-AFA3-30C85ACD819A}" type="slidenum">
              <a:rPr lang="it-IT" smtClean="0"/>
              <a:pPr/>
              <a:t>‹N›</a:t>
            </a:fld>
            <a:endParaRPr lang="it-IT"/>
          </a:p>
        </p:txBody>
      </p:sp>
    </p:spTree>
    <p:extLst>
      <p:ext uri="{BB962C8B-B14F-4D97-AF65-F5344CB8AC3E}">
        <p14:creationId xmlns:p14="http://schemas.microsoft.com/office/powerpoint/2010/main" val="3425875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C0745394-050B-42F6-955A-2A0F50114214}"/>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xmlns="" id="{7BA532A3-3F24-4227-979D-2D0575AF6223}"/>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E8AA17CD-2B25-4451-A119-BE0C152D1D30}"/>
              </a:ext>
            </a:extLst>
          </p:cNvPr>
          <p:cNvSpPr>
            <a:spLocks noGrp="1"/>
          </p:cNvSpPr>
          <p:nvPr>
            <p:ph type="dt" sz="half" idx="10"/>
          </p:nvPr>
        </p:nvSpPr>
        <p:spPr/>
        <p:txBody>
          <a:bodyPr/>
          <a:lstStyle/>
          <a:p>
            <a:fld id="{F62CF2A8-76A4-49EE-B249-87E15992AE70}" type="datetime1">
              <a:rPr lang="it-IT" smtClean="0"/>
              <a:pPr/>
              <a:t>14/06/2022</a:t>
            </a:fld>
            <a:endParaRPr lang="it-IT"/>
          </a:p>
        </p:txBody>
      </p:sp>
      <p:sp>
        <p:nvSpPr>
          <p:cNvPr id="5" name="Segnaposto piè di pagina 4">
            <a:extLst>
              <a:ext uri="{FF2B5EF4-FFF2-40B4-BE49-F238E27FC236}">
                <a16:creationId xmlns:a16="http://schemas.microsoft.com/office/drawing/2014/main" xmlns="" id="{388EA960-E00E-479B-8396-FAB1D39EF9F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1DFF6E6A-E94B-4704-8C70-EFCAABA401A1}"/>
              </a:ext>
            </a:extLst>
          </p:cNvPr>
          <p:cNvSpPr>
            <a:spLocks noGrp="1"/>
          </p:cNvSpPr>
          <p:nvPr>
            <p:ph type="sldNum" sz="quarter" idx="12"/>
          </p:nvPr>
        </p:nvSpPr>
        <p:spPr/>
        <p:txBody>
          <a:bodyPr/>
          <a:lstStyle/>
          <a:p>
            <a:fld id="{C12E0392-2C6A-42C2-AFA3-30C85ACD819A}" type="slidenum">
              <a:rPr lang="it-IT" smtClean="0"/>
              <a:pPr/>
              <a:t>‹N›</a:t>
            </a:fld>
            <a:endParaRPr lang="it-IT"/>
          </a:p>
        </p:txBody>
      </p:sp>
    </p:spTree>
    <p:extLst>
      <p:ext uri="{BB962C8B-B14F-4D97-AF65-F5344CB8AC3E}">
        <p14:creationId xmlns:p14="http://schemas.microsoft.com/office/powerpoint/2010/main" val="22384537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BD59A49C-6E18-4336-9182-D2AFF3D1E00E}"/>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xmlns="" id="{FCAAE6E8-2271-4CCB-A171-965A8B6256F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xmlns="" id="{0EF9ED2A-8882-43E2-9290-DE50E2390918}"/>
              </a:ext>
            </a:extLst>
          </p:cNvPr>
          <p:cNvSpPr>
            <a:spLocks noGrp="1"/>
          </p:cNvSpPr>
          <p:nvPr>
            <p:ph type="dt" sz="half" idx="10"/>
          </p:nvPr>
        </p:nvSpPr>
        <p:spPr/>
        <p:txBody>
          <a:bodyPr/>
          <a:lstStyle/>
          <a:p>
            <a:fld id="{D409BAD9-DAB6-44D0-8E74-06DF3629ACC2}" type="datetime1">
              <a:rPr lang="it-IT" smtClean="0"/>
              <a:pPr/>
              <a:t>14/06/2022</a:t>
            </a:fld>
            <a:endParaRPr lang="it-IT"/>
          </a:p>
        </p:txBody>
      </p:sp>
      <p:sp>
        <p:nvSpPr>
          <p:cNvPr id="5" name="Segnaposto piè di pagina 4">
            <a:extLst>
              <a:ext uri="{FF2B5EF4-FFF2-40B4-BE49-F238E27FC236}">
                <a16:creationId xmlns:a16="http://schemas.microsoft.com/office/drawing/2014/main" xmlns="" id="{268EF66C-6935-4FBD-9C80-1A556ED7A0A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A05AA71B-D4C4-414A-A57D-9670C10C06B4}"/>
              </a:ext>
            </a:extLst>
          </p:cNvPr>
          <p:cNvSpPr>
            <a:spLocks noGrp="1"/>
          </p:cNvSpPr>
          <p:nvPr>
            <p:ph type="sldNum" sz="quarter" idx="12"/>
          </p:nvPr>
        </p:nvSpPr>
        <p:spPr/>
        <p:txBody>
          <a:bodyPr/>
          <a:lstStyle/>
          <a:p>
            <a:fld id="{C12E0392-2C6A-42C2-AFA3-30C85ACD819A}" type="slidenum">
              <a:rPr lang="it-IT" smtClean="0"/>
              <a:pPr/>
              <a:t>‹N›</a:t>
            </a:fld>
            <a:endParaRPr lang="it-IT"/>
          </a:p>
        </p:txBody>
      </p:sp>
    </p:spTree>
    <p:extLst>
      <p:ext uri="{BB962C8B-B14F-4D97-AF65-F5344CB8AC3E}">
        <p14:creationId xmlns:p14="http://schemas.microsoft.com/office/powerpoint/2010/main" val="39044134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4C64E77C-7477-4935-AB53-83C5DC88F45D}"/>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xmlns="" id="{EF554ACF-6889-45E5-AF55-149F64A95BE6}"/>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xmlns="" id="{D39A4303-EF24-420E-8DFF-680265F67C0B}"/>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xmlns="" id="{052852B7-2E2C-4863-A833-31E484A4FDE6}"/>
              </a:ext>
            </a:extLst>
          </p:cNvPr>
          <p:cNvSpPr>
            <a:spLocks noGrp="1"/>
          </p:cNvSpPr>
          <p:nvPr>
            <p:ph type="dt" sz="half" idx="10"/>
          </p:nvPr>
        </p:nvSpPr>
        <p:spPr/>
        <p:txBody>
          <a:bodyPr/>
          <a:lstStyle/>
          <a:p>
            <a:fld id="{02E3BF37-682F-44BF-B713-B551432B5D2A}" type="datetime1">
              <a:rPr lang="it-IT" smtClean="0"/>
              <a:pPr/>
              <a:t>14/06/2022</a:t>
            </a:fld>
            <a:endParaRPr lang="it-IT"/>
          </a:p>
        </p:txBody>
      </p:sp>
      <p:sp>
        <p:nvSpPr>
          <p:cNvPr id="6" name="Segnaposto piè di pagina 5">
            <a:extLst>
              <a:ext uri="{FF2B5EF4-FFF2-40B4-BE49-F238E27FC236}">
                <a16:creationId xmlns:a16="http://schemas.microsoft.com/office/drawing/2014/main" xmlns="" id="{440E4D99-11D8-40F2-9321-B0EEE767C63D}"/>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xmlns="" id="{5E8767E9-CBFE-42C1-B90C-762C3B7C52C4}"/>
              </a:ext>
            </a:extLst>
          </p:cNvPr>
          <p:cNvSpPr>
            <a:spLocks noGrp="1"/>
          </p:cNvSpPr>
          <p:nvPr>
            <p:ph type="sldNum" sz="quarter" idx="12"/>
          </p:nvPr>
        </p:nvSpPr>
        <p:spPr/>
        <p:txBody>
          <a:bodyPr/>
          <a:lstStyle/>
          <a:p>
            <a:fld id="{C12E0392-2C6A-42C2-AFA3-30C85ACD819A}" type="slidenum">
              <a:rPr lang="it-IT" smtClean="0"/>
              <a:pPr/>
              <a:t>‹N›</a:t>
            </a:fld>
            <a:endParaRPr lang="it-IT"/>
          </a:p>
        </p:txBody>
      </p:sp>
    </p:spTree>
    <p:extLst>
      <p:ext uri="{BB962C8B-B14F-4D97-AF65-F5344CB8AC3E}">
        <p14:creationId xmlns:p14="http://schemas.microsoft.com/office/powerpoint/2010/main" val="39061808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CEBAE119-1245-4E21-B882-1654BD9F7BAD}"/>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xmlns="" id="{B75DE014-C1EB-4800-88D5-50E1317B3FB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xmlns="" id="{3D72B833-00DE-4F44-9C51-8F4F05BD85F3}"/>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xmlns="" id="{73B8963A-562A-4DF1-B0B1-A58E086EC18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xmlns="" id="{40648B8F-7852-471A-89E4-8F188B8F59F5}"/>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xmlns="" id="{E95907AD-B0EE-4DDE-90AF-74436A89E6CF}"/>
              </a:ext>
            </a:extLst>
          </p:cNvPr>
          <p:cNvSpPr>
            <a:spLocks noGrp="1"/>
          </p:cNvSpPr>
          <p:nvPr>
            <p:ph type="dt" sz="half" idx="10"/>
          </p:nvPr>
        </p:nvSpPr>
        <p:spPr/>
        <p:txBody>
          <a:bodyPr/>
          <a:lstStyle/>
          <a:p>
            <a:fld id="{219D108E-1D37-42E5-9B3D-3DA8467E92CE}" type="datetime1">
              <a:rPr lang="it-IT" smtClean="0"/>
              <a:pPr/>
              <a:t>14/06/2022</a:t>
            </a:fld>
            <a:endParaRPr lang="it-IT"/>
          </a:p>
        </p:txBody>
      </p:sp>
      <p:sp>
        <p:nvSpPr>
          <p:cNvPr id="8" name="Segnaposto piè di pagina 7">
            <a:extLst>
              <a:ext uri="{FF2B5EF4-FFF2-40B4-BE49-F238E27FC236}">
                <a16:creationId xmlns:a16="http://schemas.microsoft.com/office/drawing/2014/main" xmlns="" id="{21B778B8-4912-434A-88FF-6C40B0A829E0}"/>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xmlns="" id="{3D8C62EC-74F5-4B7B-845E-A8AE5CF61862}"/>
              </a:ext>
            </a:extLst>
          </p:cNvPr>
          <p:cNvSpPr>
            <a:spLocks noGrp="1"/>
          </p:cNvSpPr>
          <p:nvPr>
            <p:ph type="sldNum" sz="quarter" idx="12"/>
          </p:nvPr>
        </p:nvSpPr>
        <p:spPr/>
        <p:txBody>
          <a:bodyPr/>
          <a:lstStyle/>
          <a:p>
            <a:fld id="{C12E0392-2C6A-42C2-AFA3-30C85ACD819A}" type="slidenum">
              <a:rPr lang="it-IT" smtClean="0"/>
              <a:pPr/>
              <a:t>‹N›</a:t>
            </a:fld>
            <a:endParaRPr lang="it-IT"/>
          </a:p>
        </p:txBody>
      </p:sp>
    </p:spTree>
    <p:extLst>
      <p:ext uri="{BB962C8B-B14F-4D97-AF65-F5344CB8AC3E}">
        <p14:creationId xmlns:p14="http://schemas.microsoft.com/office/powerpoint/2010/main" val="3992394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F276DCC8-238E-4D30-AC52-67EBB5FD67FC}"/>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xmlns="" id="{C2A3D5C3-5ED7-4F38-A845-98526BA04568}"/>
              </a:ext>
            </a:extLst>
          </p:cNvPr>
          <p:cNvSpPr>
            <a:spLocks noGrp="1"/>
          </p:cNvSpPr>
          <p:nvPr>
            <p:ph type="dt" sz="half" idx="10"/>
          </p:nvPr>
        </p:nvSpPr>
        <p:spPr/>
        <p:txBody>
          <a:bodyPr/>
          <a:lstStyle/>
          <a:p>
            <a:fld id="{DAF511E8-7DE7-4195-97AA-D9E06E8341B5}" type="datetime1">
              <a:rPr lang="it-IT" smtClean="0"/>
              <a:pPr/>
              <a:t>14/06/2022</a:t>
            </a:fld>
            <a:endParaRPr lang="it-IT"/>
          </a:p>
        </p:txBody>
      </p:sp>
      <p:sp>
        <p:nvSpPr>
          <p:cNvPr id="4" name="Segnaposto piè di pagina 3">
            <a:extLst>
              <a:ext uri="{FF2B5EF4-FFF2-40B4-BE49-F238E27FC236}">
                <a16:creationId xmlns:a16="http://schemas.microsoft.com/office/drawing/2014/main" xmlns="" id="{A28CBE33-B40D-4802-A5B0-196263EF3B8D}"/>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xmlns="" id="{48865867-B975-4BFB-93E0-DD65890C415D}"/>
              </a:ext>
            </a:extLst>
          </p:cNvPr>
          <p:cNvSpPr>
            <a:spLocks noGrp="1"/>
          </p:cNvSpPr>
          <p:nvPr>
            <p:ph type="sldNum" sz="quarter" idx="12"/>
          </p:nvPr>
        </p:nvSpPr>
        <p:spPr/>
        <p:txBody>
          <a:bodyPr/>
          <a:lstStyle/>
          <a:p>
            <a:fld id="{C12E0392-2C6A-42C2-AFA3-30C85ACD819A}" type="slidenum">
              <a:rPr lang="it-IT" smtClean="0"/>
              <a:pPr/>
              <a:t>‹N›</a:t>
            </a:fld>
            <a:endParaRPr lang="it-IT"/>
          </a:p>
        </p:txBody>
      </p:sp>
    </p:spTree>
    <p:extLst>
      <p:ext uri="{BB962C8B-B14F-4D97-AF65-F5344CB8AC3E}">
        <p14:creationId xmlns:p14="http://schemas.microsoft.com/office/powerpoint/2010/main" val="10306133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xmlns="" id="{BB6ECBF3-96CA-43BA-A471-1C23C7811A93}"/>
              </a:ext>
            </a:extLst>
          </p:cNvPr>
          <p:cNvSpPr>
            <a:spLocks noGrp="1"/>
          </p:cNvSpPr>
          <p:nvPr>
            <p:ph type="dt" sz="half" idx="10"/>
          </p:nvPr>
        </p:nvSpPr>
        <p:spPr/>
        <p:txBody>
          <a:bodyPr/>
          <a:lstStyle/>
          <a:p>
            <a:fld id="{253EF2CE-E826-44E6-BC32-2774DAC7B31A}" type="datetime1">
              <a:rPr lang="it-IT" smtClean="0"/>
              <a:pPr/>
              <a:t>14/06/2022</a:t>
            </a:fld>
            <a:endParaRPr lang="it-IT"/>
          </a:p>
        </p:txBody>
      </p:sp>
      <p:sp>
        <p:nvSpPr>
          <p:cNvPr id="3" name="Segnaposto piè di pagina 2">
            <a:extLst>
              <a:ext uri="{FF2B5EF4-FFF2-40B4-BE49-F238E27FC236}">
                <a16:creationId xmlns:a16="http://schemas.microsoft.com/office/drawing/2014/main" xmlns="" id="{D6C626DC-1C65-468B-A29F-A20EC93AAE16}"/>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xmlns="" id="{DE4A115F-E6C1-4A75-A89D-0FC8BA895B62}"/>
              </a:ext>
            </a:extLst>
          </p:cNvPr>
          <p:cNvSpPr>
            <a:spLocks noGrp="1"/>
          </p:cNvSpPr>
          <p:nvPr>
            <p:ph type="sldNum" sz="quarter" idx="12"/>
          </p:nvPr>
        </p:nvSpPr>
        <p:spPr/>
        <p:txBody>
          <a:bodyPr/>
          <a:lstStyle/>
          <a:p>
            <a:fld id="{C12E0392-2C6A-42C2-AFA3-30C85ACD819A}" type="slidenum">
              <a:rPr lang="it-IT" smtClean="0"/>
              <a:pPr/>
              <a:t>‹N›</a:t>
            </a:fld>
            <a:endParaRPr lang="it-IT"/>
          </a:p>
        </p:txBody>
      </p:sp>
    </p:spTree>
    <p:extLst>
      <p:ext uri="{BB962C8B-B14F-4D97-AF65-F5344CB8AC3E}">
        <p14:creationId xmlns:p14="http://schemas.microsoft.com/office/powerpoint/2010/main" val="41848951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9FA1F320-6A77-4396-A393-701CCD660B3D}"/>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xmlns="" id="{DD295D14-0421-4A27-A439-40AE0155D19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xmlns="" id="{7BE010B9-D07C-4F72-AC6E-E02F936D00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xmlns="" id="{EE50A248-F39E-4413-B577-13DE46879447}"/>
              </a:ext>
            </a:extLst>
          </p:cNvPr>
          <p:cNvSpPr>
            <a:spLocks noGrp="1"/>
          </p:cNvSpPr>
          <p:nvPr>
            <p:ph type="dt" sz="half" idx="10"/>
          </p:nvPr>
        </p:nvSpPr>
        <p:spPr/>
        <p:txBody>
          <a:bodyPr/>
          <a:lstStyle/>
          <a:p>
            <a:fld id="{63493EE5-5FC0-4E16-9D56-442EF9888812}" type="datetime1">
              <a:rPr lang="it-IT" smtClean="0"/>
              <a:pPr/>
              <a:t>14/06/2022</a:t>
            </a:fld>
            <a:endParaRPr lang="it-IT"/>
          </a:p>
        </p:txBody>
      </p:sp>
      <p:sp>
        <p:nvSpPr>
          <p:cNvPr id="6" name="Segnaposto piè di pagina 5">
            <a:extLst>
              <a:ext uri="{FF2B5EF4-FFF2-40B4-BE49-F238E27FC236}">
                <a16:creationId xmlns:a16="http://schemas.microsoft.com/office/drawing/2014/main" xmlns="" id="{96ECDD6E-FA29-46C3-B231-55462FC80997}"/>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xmlns="" id="{A1E5E37B-8C9C-4742-B328-AE66F24D7E64}"/>
              </a:ext>
            </a:extLst>
          </p:cNvPr>
          <p:cNvSpPr>
            <a:spLocks noGrp="1"/>
          </p:cNvSpPr>
          <p:nvPr>
            <p:ph type="sldNum" sz="quarter" idx="12"/>
          </p:nvPr>
        </p:nvSpPr>
        <p:spPr/>
        <p:txBody>
          <a:bodyPr/>
          <a:lstStyle/>
          <a:p>
            <a:fld id="{C12E0392-2C6A-42C2-AFA3-30C85ACD819A}" type="slidenum">
              <a:rPr lang="it-IT" smtClean="0"/>
              <a:pPr/>
              <a:t>‹N›</a:t>
            </a:fld>
            <a:endParaRPr lang="it-IT"/>
          </a:p>
        </p:txBody>
      </p:sp>
    </p:spTree>
    <p:extLst>
      <p:ext uri="{BB962C8B-B14F-4D97-AF65-F5344CB8AC3E}">
        <p14:creationId xmlns:p14="http://schemas.microsoft.com/office/powerpoint/2010/main" val="11648740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57F9C0B5-A746-4EFE-BD46-1AD548B62052}"/>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xmlns="" id="{0C865A54-8D07-4B58-AD88-541B4095583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xmlns="" id="{62DA38D7-30EB-4708-98EA-DCCFFD0F8D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xmlns="" id="{DEB5862E-D824-49D2-9BD2-BBB655E1FCEE}"/>
              </a:ext>
            </a:extLst>
          </p:cNvPr>
          <p:cNvSpPr>
            <a:spLocks noGrp="1"/>
          </p:cNvSpPr>
          <p:nvPr>
            <p:ph type="dt" sz="half" idx="10"/>
          </p:nvPr>
        </p:nvSpPr>
        <p:spPr/>
        <p:txBody>
          <a:bodyPr/>
          <a:lstStyle/>
          <a:p>
            <a:fld id="{21D9A4E3-95CE-460A-B75B-55B6A73FAFD0}" type="datetime1">
              <a:rPr lang="it-IT" smtClean="0"/>
              <a:pPr/>
              <a:t>14/06/2022</a:t>
            </a:fld>
            <a:endParaRPr lang="it-IT"/>
          </a:p>
        </p:txBody>
      </p:sp>
      <p:sp>
        <p:nvSpPr>
          <p:cNvPr id="6" name="Segnaposto piè di pagina 5">
            <a:extLst>
              <a:ext uri="{FF2B5EF4-FFF2-40B4-BE49-F238E27FC236}">
                <a16:creationId xmlns:a16="http://schemas.microsoft.com/office/drawing/2014/main" xmlns="" id="{645CED4E-AB8A-41BF-A7B0-DF07D272009C}"/>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xmlns="" id="{CFDF0314-595F-451A-8D2E-2FA33311DBCA}"/>
              </a:ext>
            </a:extLst>
          </p:cNvPr>
          <p:cNvSpPr>
            <a:spLocks noGrp="1"/>
          </p:cNvSpPr>
          <p:nvPr>
            <p:ph type="sldNum" sz="quarter" idx="12"/>
          </p:nvPr>
        </p:nvSpPr>
        <p:spPr/>
        <p:txBody>
          <a:bodyPr/>
          <a:lstStyle/>
          <a:p>
            <a:fld id="{C12E0392-2C6A-42C2-AFA3-30C85ACD819A}" type="slidenum">
              <a:rPr lang="it-IT" smtClean="0"/>
              <a:pPr/>
              <a:t>‹N›</a:t>
            </a:fld>
            <a:endParaRPr lang="it-IT"/>
          </a:p>
        </p:txBody>
      </p:sp>
    </p:spTree>
    <p:extLst>
      <p:ext uri="{BB962C8B-B14F-4D97-AF65-F5344CB8AC3E}">
        <p14:creationId xmlns:p14="http://schemas.microsoft.com/office/powerpoint/2010/main" val="1463293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xmlns="" id="{E24BD92A-76FD-46FB-AD60-B41C5D07DB3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xmlns="" id="{90428BED-FAF4-44E5-8AA0-2F6AA5624D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D67EFE1B-BE5D-4953-9233-396AD5B9A7B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0CD881-02F7-4F52-AB65-E3B165BBB37B}" type="datetime1">
              <a:rPr lang="it-IT" smtClean="0"/>
              <a:pPr/>
              <a:t>14/06/2022</a:t>
            </a:fld>
            <a:endParaRPr lang="it-IT"/>
          </a:p>
        </p:txBody>
      </p:sp>
      <p:sp>
        <p:nvSpPr>
          <p:cNvPr id="5" name="Segnaposto piè di pagina 4">
            <a:extLst>
              <a:ext uri="{FF2B5EF4-FFF2-40B4-BE49-F238E27FC236}">
                <a16:creationId xmlns:a16="http://schemas.microsoft.com/office/drawing/2014/main" xmlns="" id="{718958E4-9818-4174-BAC7-EC91489CC4E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xmlns="" id="{FB43CD6A-B506-43EB-94EC-F2EF0E6CF6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2E0392-2C6A-42C2-AFA3-30C85ACD819A}" type="slidenum">
              <a:rPr lang="it-IT" smtClean="0"/>
              <a:pPr/>
              <a:t>‹N›</a:t>
            </a:fld>
            <a:endParaRPr lang="it-IT"/>
          </a:p>
        </p:txBody>
      </p:sp>
    </p:spTree>
    <p:extLst>
      <p:ext uri="{BB962C8B-B14F-4D97-AF65-F5344CB8AC3E}">
        <p14:creationId xmlns:p14="http://schemas.microsoft.com/office/powerpoint/2010/main" val="3096660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78CF944C-90D7-4E05-A45D-9A021A21BA9B}"/>
              </a:ext>
            </a:extLst>
          </p:cNvPr>
          <p:cNvPicPr>
            <a:picLocks noChangeAspect="1"/>
          </p:cNvPicPr>
          <p:nvPr/>
        </p:nvPicPr>
        <p:blipFill>
          <a:blip r:embed="rId2" cstate="print"/>
          <a:stretch>
            <a:fillRect/>
          </a:stretch>
        </p:blipFill>
        <p:spPr>
          <a:xfrm>
            <a:off x="4322200" y="39200"/>
            <a:ext cx="3547601" cy="3255635"/>
          </a:xfrm>
          <a:prstGeom prst="rect">
            <a:avLst/>
          </a:prstGeom>
        </p:spPr>
      </p:pic>
      <p:pic>
        <p:nvPicPr>
          <p:cNvPr id="6" name="Picture 5">
            <a:extLst>
              <a:ext uri="{FF2B5EF4-FFF2-40B4-BE49-F238E27FC236}">
                <a16:creationId xmlns:a16="http://schemas.microsoft.com/office/drawing/2014/main" xmlns="" id="{EEB9CAE6-1F3B-4B21-914E-48C152BC7073}"/>
              </a:ext>
            </a:extLst>
          </p:cNvPr>
          <p:cNvPicPr>
            <a:picLocks noChangeAspect="1"/>
          </p:cNvPicPr>
          <p:nvPr/>
        </p:nvPicPr>
        <p:blipFill>
          <a:blip r:embed="rId3" cstate="print"/>
          <a:stretch>
            <a:fillRect/>
          </a:stretch>
        </p:blipFill>
        <p:spPr>
          <a:xfrm>
            <a:off x="142335" y="0"/>
            <a:ext cx="2886891" cy="807606"/>
          </a:xfrm>
          <a:prstGeom prst="rect">
            <a:avLst/>
          </a:prstGeom>
        </p:spPr>
      </p:pic>
      <p:sp>
        <p:nvSpPr>
          <p:cNvPr id="8" name="CasellaDiTesto 11">
            <a:extLst>
              <a:ext uri="{FF2B5EF4-FFF2-40B4-BE49-F238E27FC236}">
                <a16:creationId xmlns:a16="http://schemas.microsoft.com/office/drawing/2014/main" xmlns="" id="{A40DE74E-6CAB-4B5B-BA23-508F110CA1BB}"/>
              </a:ext>
            </a:extLst>
          </p:cNvPr>
          <p:cNvSpPr txBox="1"/>
          <p:nvPr/>
        </p:nvSpPr>
        <p:spPr>
          <a:xfrm>
            <a:off x="264524" y="3227885"/>
            <a:ext cx="11662953" cy="2369880"/>
          </a:xfrm>
          <a:prstGeom prst="rect">
            <a:avLst/>
          </a:prstGeom>
          <a:noFill/>
        </p:spPr>
        <p:txBody>
          <a:bodyPr wrap="square" rtlCol="0">
            <a:spAutoFit/>
          </a:bodyPr>
          <a:lstStyle/>
          <a:p>
            <a:pPr algn="ctr"/>
            <a:r>
              <a:rPr lang="en-GB" sz="4400" b="1" dirty="0"/>
              <a:t>3.1 </a:t>
            </a:r>
            <a:r>
              <a:rPr lang="el-GR" sz="4400" b="1" dirty="0"/>
              <a:t>Αναλαμβάνοντας Πρωτοβουλίες</a:t>
            </a:r>
            <a:endParaRPr lang="en-GB" sz="4400" b="1" dirty="0"/>
          </a:p>
          <a:p>
            <a:pPr algn="ctr"/>
            <a:endParaRPr lang="en-GB" sz="1600" b="1" dirty="0"/>
          </a:p>
          <a:p>
            <a:pPr algn="ctr"/>
            <a:r>
              <a:rPr lang="en-GB" sz="4400" b="1" dirty="0"/>
              <a:t>3.1.A </a:t>
            </a:r>
            <a:r>
              <a:rPr lang="el-GR" sz="4400" b="1" dirty="0"/>
              <a:t>Ξεκινήστε διαδικασίες που δημιουργούν αξία</a:t>
            </a:r>
            <a:endParaRPr lang="en-GB" sz="4400" b="1" dirty="0"/>
          </a:p>
        </p:txBody>
      </p:sp>
      <p:sp>
        <p:nvSpPr>
          <p:cNvPr id="9"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734283" y="6090449"/>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p>
        </p:txBody>
      </p:sp>
      <p:pic>
        <p:nvPicPr>
          <p:cNvPr id="11"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4" cstate="print"/>
          <a:stretch>
            <a:fillRect/>
          </a:stretch>
        </p:blipFill>
        <p:spPr>
          <a:xfrm>
            <a:off x="0" y="6272428"/>
            <a:ext cx="1755570" cy="398758"/>
          </a:xfrm>
          <a:prstGeom prst="rect">
            <a:avLst/>
          </a:prstGeom>
        </p:spPr>
      </p:pic>
      <p:sp>
        <p:nvSpPr>
          <p:cNvPr id="12" name="CasellaDiTesto 17"/>
          <p:cNvSpPr txBox="1"/>
          <p:nvPr/>
        </p:nvSpPr>
        <p:spPr>
          <a:xfrm>
            <a:off x="7255047" y="6119336"/>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13" name="Immagin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6312263" y="6285490"/>
            <a:ext cx="976864" cy="348582"/>
          </a:xfrm>
          <a:prstGeom prst="rect">
            <a:avLst/>
          </a:prstGeom>
        </p:spPr>
      </p:pic>
    </p:spTree>
    <p:extLst>
      <p:ext uri="{BB962C8B-B14F-4D97-AF65-F5344CB8AC3E}">
        <p14:creationId xmlns:p14="http://schemas.microsoft.com/office/powerpoint/2010/main" val="35602230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78CF944C-90D7-4E05-A45D-9A021A21BA9B}"/>
              </a:ext>
            </a:extLst>
          </p:cNvPr>
          <p:cNvPicPr>
            <a:picLocks noChangeAspect="1"/>
          </p:cNvPicPr>
          <p:nvPr/>
        </p:nvPicPr>
        <p:blipFill>
          <a:blip r:embed="rId2" cstate="print"/>
          <a:stretch>
            <a:fillRect/>
          </a:stretch>
        </p:blipFill>
        <p:spPr>
          <a:xfrm>
            <a:off x="4322200" y="39200"/>
            <a:ext cx="3547601" cy="3255635"/>
          </a:xfrm>
          <a:prstGeom prst="rect">
            <a:avLst/>
          </a:prstGeom>
        </p:spPr>
      </p:pic>
      <p:pic>
        <p:nvPicPr>
          <p:cNvPr id="6" name="Picture 5">
            <a:extLst>
              <a:ext uri="{FF2B5EF4-FFF2-40B4-BE49-F238E27FC236}">
                <a16:creationId xmlns:a16="http://schemas.microsoft.com/office/drawing/2014/main" xmlns="" id="{EEB9CAE6-1F3B-4B21-914E-48C152BC7073}"/>
              </a:ext>
            </a:extLst>
          </p:cNvPr>
          <p:cNvPicPr>
            <a:picLocks noChangeAspect="1"/>
          </p:cNvPicPr>
          <p:nvPr/>
        </p:nvPicPr>
        <p:blipFill>
          <a:blip r:embed="rId3" cstate="print"/>
          <a:stretch>
            <a:fillRect/>
          </a:stretch>
        </p:blipFill>
        <p:spPr>
          <a:xfrm>
            <a:off x="202473" y="39200"/>
            <a:ext cx="2886891" cy="807606"/>
          </a:xfrm>
          <a:prstGeom prst="rect">
            <a:avLst/>
          </a:prstGeom>
        </p:spPr>
      </p:pic>
      <p:sp>
        <p:nvSpPr>
          <p:cNvPr id="8" name="CasellaDiTesto 11">
            <a:extLst>
              <a:ext uri="{FF2B5EF4-FFF2-40B4-BE49-F238E27FC236}">
                <a16:creationId xmlns:a16="http://schemas.microsoft.com/office/drawing/2014/main" xmlns="" id="{A40DE74E-6CAB-4B5B-BA23-508F110CA1BB}"/>
              </a:ext>
            </a:extLst>
          </p:cNvPr>
          <p:cNvSpPr txBox="1"/>
          <p:nvPr/>
        </p:nvSpPr>
        <p:spPr>
          <a:xfrm>
            <a:off x="264524" y="3227885"/>
            <a:ext cx="11662953" cy="1754326"/>
          </a:xfrm>
          <a:prstGeom prst="rect">
            <a:avLst/>
          </a:prstGeom>
          <a:noFill/>
        </p:spPr>
        <p:txBody>
          <a:bodyPr wrap="square" rtlCol="0">
            <a:spAutoFit/>
          </a:bodyPr>
          <a:lstStyle/>
          <a:p>
            <a:pPr algn="ctr"/>
            <a:r>
              <a:rPr lang="en-GB" sz="4400" b="1" dirty="0"/>
              <a:t>3.1 </a:t>
            </a:r>
            <a:r>
              <a:rPr lang="el-GR" sz="4400" b="1" dirty="0"/>
              <a:t>Αναλαμβάνοντας Πρωτοβουλίες</a:t>
            </a:r>
            <a:endParaRPr lang="en-GB" sz="4400" b="1" dirty="0"/>
          </a:p>
          <a:p>
            <a:pPr algn="ctr"/>
            <a:endParaRPr lang="en-GB" sz="1600" b="1" dirty="0"/>
          </a:p>
          <a:p>
            <a:pPr algn="ctr"/>
            <a:r>
              <a:rPr lang="en-GB" sz="4400" b="1" dirty="0"/>
              <a:t>3.1.B </a:t>
            </a:r>
            <a:r>
              <a:rPr lang="el-GR" sz="4400" b="1" dirty="0"/>
              <a:t>Δέξου τις Προκλήσεις</a:t>
            </a:r>
            <a:endParaRPr lang="en-GB" sz="4400" b="1" dirty="0"/>
          </a:p>
        </p:txBody>
      </p:sp>
      <p:sp>
        <p:nvSpPr>
          <p:cNvPr id="9"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747346" y="6119336"/>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p>
        </p:txBody>
      </p:sp>
      <p:pic>
        <p:nvPicPr>
          <p:cNvPr id="11"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4" cstate="print"/>
          <a:stretch>
            <a:fillRect/>
          </a:stretch>
        </p:blipFill>
        <p:spPr>
          <a:xfrm>
            <a:off x="13063" y="6301315"/>
            <a:ext cx="1755570" cy="398758"/>
          </a:xfrm>
          <a:prstGeom prst="rect">
            <a:avLst/>
          </a:prstGeom>
        </p:spPr>
      </p:pic>
      <p:sp>
        <p:nvSpPr>
          <p:cNvPr id="12" name="CasellaDiTesto 11"/>
          <p:cNvSpPr txBox="1"/>
          <p:nvPr/>
        </p:nvSpPr>
        <p:spPr>
          <a:xfrm>
            <a:off x="7268110" y="6148223"/>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13" name="Immagin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6325326" y="6314377"/>
            <a:ext cx="976864" cy="348582"/>
          </a:xfrm>
          <a:prstGeom prst="rect">
            <a:avLst/>
          </a:prstGeom>
        </p:spPr>
      </p:pic>
    </p:spTree>
    <p:extLst>
      <p:ext uri="{BB962C8B-B14F-4D97-AF65-F5344CB8AC3E}">
        <p14:creationId xmlns:p14="http://schemas.microsoft.com/office/powerpoint/2010/main" val="38990416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l-GR" sz="4800" b="1" dirty="0"/>
              <a:t>Τι είναι η πρόκληση;</a:t>
            </a:r>
            <a:endParaRPr lang="en-GB" sz="4800" b="1" dirty="0"/>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206829" y="1036223"/>
            <a:ext cx="8557686" cy="4708981"/>
          </a:xfrm>
          <a:prstGeom prst="rect">
            <a:avLst/>
          </a:prstGeom>
          <a:noFill/>
        </p:spPr>
        <p:txBody>
          <a:bodyPr wrap="square" rtlCol="0">
            <a:spAutoFit/>
          </a:bodyPr>
          <a:lstStyle/>
          <a:p>
            <a:pPr algn="just"/>
            <a:r>
              <a:rPr lang="el-GR" sz="3000" dirty="0"/>
              <a:t>Η επιχειρηματικότητα είναι μια δραστηριότητα με εγγενή και πολύ υψηλό συντελεστή κινδύνου.</a:t>
            </a:r>
          </a:p>
          <a:p>
            <a:pPr algn="just"/>
            <a:endParaRPr lang="el-GR" sz="3000" dirty="0"/>
          </a:p>
          <a:p>
            <a:pPr algn="just"/>
            <a:r>
              <a:rPr lang="el-GR" sz="3000" dirty="0"/>
              <a:t>Η ανάληψη του κινδύνου είναι από τα λίγα στοιχεία που διακρίνουν τους Επιχειρηματίες από τους Διευθυντές.</a:t>
            </a:r>
          </a:p>
          <a:p>
            <a:pPr algn="just"/>
            <a:endParaRPr lang="el-GR" sz="3000" dirty="0"/>
          </a:p>
          <a:p>
            <a:pPr algn="just"/>
            <a:r>
              <a:rPr lang="el-GR" sz="3000" dirty="0"/>
              <a:t>Ένας τέτοιος κίνδυνος σχετίζεται με τη γενική αβεβαιότητα σχετικά με την επιτυχία και την αποδοτικότητα της επιχειρηματικής πρωτοβουλίας.</a:t>
            </a:r>
            <a:endParaRPr lang="en-GB" sz="3000" dirty="0"/>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7"/>
            <a:ext cx="2246811" cy="628544"/>
          </a:xfrm>
          <a:prstGeom prst="rect">
            <a:avLst/>
          </a:prstGeom>
        </p:spPr>
      </p:pic>
      <p:pic>
        <p:nvPicPr>
          <p:cNvPr id="2" name="Immagine 1">
            <a:extLst>
              <a:ext uri="{FF2B5EF4-FFF2-40B4-BE49-F238E27FC236}">
                <a16:creationId xmlns:a16="http://schemas.microsoft.com/office/drawing/2014/main" xmlns="" id="{EB94B9E0-721D-433F-9F41-71186308E1EB}"/>
              </a:ext>
            </a:extLst>
          </p:cNvPr>
          <p:cNvPicPr>
            <a:picLocks noChangeAspect="1"/>
          </p:cNvPicPr>
          <p:nvPr/>
        </p:nvPicPr>
        <p:blipFill>
          <a:blip r:embed="rId3"/>
          <a:stretch>
            <a:fillRect/>
          </a:stretch>
        </p:blipFill>
        <p:spPr>
          <a:xfrm>
            <a:off x="8997467" y="2399594"/>
            <a:ext cx="2987704" cy="2058812"/>
          </a:xfrm>
          <a:prstGeom prst="rect">
            <a:avLst/>
          </a:prstGeom>
        </p:spPr>
      </p:pic>
      <p:sp>
        <p:nvSpPr>
          <p:cNvPr id="9"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747346" y="6119336"/>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p>
        </p:txBody>
      </p:sp>
      <p:pic>
        <p:nvPicPr>
          <p:cNvPr id="16"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4" cstate="print"/>
          <a:stretch>
            <a:fillRect/>
          </a:stretch>
        </p:blipFill>
        <p:spPr>
          <a:xfrm>
            <a:off x="13063" y="6301315"/>
            <a:ext cx="1755570" cy="398758"/>
          </a:xfrm>
          <a:prstGeom prst="rect">
            <a:avLst/>
          </a:prstGeom>
        </p:spPr>
      </p:pic>
      <p:sp>
        <p:nvSpPr>
          <p:cNvPr id="17" name="CasellaDiTesto 16"/>
          <p:cNvSpPr txBox="1"/>
          <p:nvPr/>
        </p:nvSpPr>
        <p:spPr>
          <a:xfrm>
            <a:off x="7268110" y="6148223"/>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18" name="Immagin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6325326" y="6314377"/>
            <a:ext cx="976864" cy="348582"/>
          </a:xfrm>
          <a:prstGeom prst="rect">
            <a:avLst/>
          </a:prstGeom>
        </p:spPr>
      </p:pic>
    </p:spTree>
    <p:extLst>
      <p:ext uri="{BB962C8B-B14F-4D97-AF65-F5344CB8AC3E}">
        <p14:creationId xmlns:p14="http://schemas.microsoft.com/office/powerpoint/2010/main" val="11810997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l-GR" sz="4800" b="1" dirty="0"/>
              <a:t>Τι είναι η πρόκληση;</a:t>
            </a:r>
            <a:endParaRPr lang="en-GB" sz="4800" b="1" dirty="0"/>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1" y="996016"/>
            <a:ext cx="7709547" cy="5016758"/>
          </a:xfrm>
          <a:prstGeom prst="rect">
            <a:avLst/>
          </a:prstGeom>
          <a:noFill/>
        </p:spPr>
        <p:txBody>
          <a:bodyPr wrap="square" rtlCol="0">
            <a:spAutoFit/>
          </a:bodyPr>
          <a:lstStyle/>
          <a:p>
            <a:pPr algn="just"/>
            <a:r>
              <a:rPr lang="el-GR" sz="3200" dirty="0"/>
              <a:t>Η επιχειρηματική πρόκληση συνίσταται στην αντιμετώπιση τέτοιας αβεβαιότητας με θάρρος, μέθοδο και κριτική σκέψη, ώστε να μετριαστεί ο κίνδυνος και να επιτευχθούν τα αναμενόμενα αποτελέσματα.</a:t>
            </a:r>
          </a:p>
          <a:p>
            <a:pPr algn="just"/>
            <a:endParaRPr lang="el-GR" sz="3200" dirty="0"/>
          </a:p>
          <a:p>
            <a:pPr algn="just"/>
            <a:r>
              <a:rPr lang="el-GR" sz="3200" dirty="0"/>
              <a:t>Ο στρατηγικός σχεδιασμός των διαθέσιμων πόρων και οι συνεπείς στόχοι θα βοηθήσουν τον επιχειρηματία να ξεπεράσει τις καθημερινές, αλλά σημαντικές δυσκολίες.</a:t>
            </a:r>
            <a:endParaRPr lang="en-GB" sz="3200" dirty="0"/>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pic>
        <p:nvPicPr>
          <p:cNvPr id="2" name="Immagine 1">
            <a:extLst>
              <a:ext uri="{FF2B5EF4-FFF2-40B4-BE49-F238E27FC236}">
                <a16:creationId xmlns:a16="http://schemas.microsoft.com/office/drawing/2014/main" xmlns="" id="{195640FC-95AC-48A7-B611-DB2C1A6A6DD3}"/>
              </a:ext>
            </a:extLst>
          </p:cNvPr>
          <p:cNvPicPr>
            <a:picLocks noChangeAspect="1"/>
          </p:cNvPicPr>
          <p:nvPr/>
        </p:nvPicPr>
        <p:blipFill>
          <a:blip r:embed="rId3"/>
          <a:stretch>
            <a:fillRect/>
          </a:stretch>
        </p:blipFill>
        <p:spPr>
          <a:xfrm>
            <a:off x="8527869" y="1766887"/>
            <a:ext cx="3276600" cy="3324225"/>
          </a:xfrm>
          <a:prstGeom prst="rect">
            <a:avLst/>
          </a:prstGeom>
        </p:spPr>
      </p:pic>
      <p:sp>
        <p:nvSpPr>
          <p:cNvPr id="9"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747346" y="6119336"/>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p>
        </p:txBody>
      </p:sp>
      <p:pic>
        <p:nvPicPr>
          <p:cNvPr id="16"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4" cstate="print"/>
          <a:stretch>
            <a:fillRect/>
          </a:stretch>
        </p:blipFill>
        <p:spPr>
          <a:xfrm>
            <a:off x="13063" y="6301315"/>
            <a:ext cx="1755570" cy="398758"/>
          </a:xfrm>
          <a:prstGeom prst="rect">
            <a:avLst/>
          </a:prstGeom>
        </p:spPr>
      </p:pic>
      <p:sp>
        <p:nvSpPr>
          <p:cNvPr id="17" name="CasellaDiTesto 16"/>
          <p:cNvSpPr txBox="1"/>
          <p:nvPr/>
        </p:nvSpPr>
        <p:spPr>
          <a:xfrm>
            <a:off x="7268110" y="6148223"/>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18" name="Immagin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6325326" y="6314377"/>
            <a:ext cx="976864" cy="348582"/>
          </a:xfrm>
          <a:prstGeom prst="rect">
            <a:avLst/>
          </a:prstGeom>
        </p:spPr>
      </p:pic>
    </p:spTree>
    <p:extLst>
      <p:ext uri="{BB962C8B-B14F-4D97-AF65-F5344CB8AC3E}">
        <p14:creationId xmlns:p14="http://schemas.microsoft.com/office/powerpoint/2010/main" val="24780390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l-GR" sz="4800" b="1" dirty="0"/>
              <a:t>Τι είναι η πρόκληση;</a:t>
            </a:r>
            <a:endParaRPr lang="en-GB" sz="4800" b="1" dirty="0"/>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1" y="866885"/>
            <a:ext cx="11416938" cy="3970318"/>
          </a:xfrm>
          <a:prstGeom prst="rect">
            <a:avLst/>
          </a:prstGeom>
          <a:noFill/>
        </p:spPr>
        <p:txBody>
          <a:bodyPr wrap="square" rtlCol="0">
            <a:spAutoFit/>
          </a:bodyPr>
          <a:lstStyle/>
          <a:p>
            <a:pPr algn="just"/>
            <a:r>
              <a:rPr lang="el-GR" sz="2800" dirty="0"/>
              <a:t>Η επιχειρηματική νοοτροπία είναι συνεπής με και περιλαμβάνει προκλήσεις σε μεγάλες επιχειρηματικές ευκαιρίες που περιμένουν να αξιοποιηθούν.</a:t>
            </a:r>
          </a:p>
          <a:p>
            <a:pPr algn="just"/>
            <a:endParaRPr lang="el-GR" sz="2800" dirty="0"/>
          </a:p>
          <a:p>
            <a:pPr algn="just"/>
            <a:r>
              <a:rPr lang="el-GR" sz="2800" dirty="0"/>
              <a:t>Σε κάθε αποτυχία, οι επιχειρηματίες βρίσκουν μαθησιακά αποτελέσματα που θα τους βοηθήσουν να αναμορφώσουν την πορεία της καινοτομίας τους και να ξαναποκτήσουν την ανταγωνιστική δυναμικότητά τους.</a:t>
            </a:r>
          </a:p>
          <a:p>
            <a:pPr algn="just"/>
            <a:endParaRPr lang="el-GR" sz="2800" dirty="0"/>
          </a:p>
          <a:p>
            <a:pPr algn="just"/>
            <a:r>
              <a:rPr lang="el-GR" sz="2800" dirty="0"/>
              <a:t>Όπως είπε κάποτε ο διάσημος Ιρλανδός μυθιστοριογράφος </a:t>
            </a:r>
            <a:r>
              <a:rPr lang="en-GB" sz="2800" dirty="0"/>
              <a:t>Samuel Beckett:</a:t>
            </a:r>
          </a:p>
          <a:p>
            <a:pPr algn="ctr"/>
            <a:r>
              <a:rPr lang="el-GR" sz="2800" i="1" dirty="0"/>
              <a:t>Να αποτυγχάνεις περισσότερο, να αποτυγχάνεις καλύτερα</a:t>
            </a:r>
            <a:endParaRPr lang="en-GB" sz="2800" i="1" dirty="0"/>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sp>
        <p:nvSpPr>
          <p:cNvPr id="8"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747346" y="6119336"/>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p>
        </p:txBody>
      </p:sp>
      <p:pic>
        <p:nvPicPr>
          <p:cNvPr id="9"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3" cstate="print"/>
          <a:stretch>
            <a:fillRect/>
          </a:stretch>
        </p:blipFill>
        <p:spPr>
          <a:xfrm>
            <a:off x="13063" y="6301315"/>
            <a:ext cx="1755570" cy="398758"/>
          </a:xfrm>
          <a:prstGeom prst="rect">
            <a:avLst/>
          </a:prstGeom>
        </p:spPr>
      </p:pic>
      <p:sp>
        <p:nvSpPr>
          <p:cNvPr id="16" name="CasellaDiTesto 15"/>
          <p:cNvSpPr txBox="1"/>
          <p:nvPr/>
        </p:nvSpPr>
        <p:spPr>
          <a:xfrm>
            <a:off x="7268110" y="6148223"/>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17" name="Immagin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325326" y="6314377"/>
            <a:ext cx="976864" cy="348582"/>
          </a:xfrm>
          <a:prstGeom prst="rect">
            <a:avLst/>
          </a:prstGeom>
        </p:spPr>
      </p:pic>
    </p:spTree>
    <p:extLst>
      <p:ext uri="{BB962C8B-B14F-4D97-AF65-F5344CB8AC3E}">
        <p14:creationId xmlns:p14="http://schemas.microsoft.com/office/powerpoint/2010/main" val="5424353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l-GR" sz="4800" b="1" dirty="0"/>
              <a:t>Τι είναι η πρόκληση;</a:t>
            </a:r>
            <a:endParaRPr lang="en-GB" sz="4800" b="1" dirty="0"/>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1" y="1082711"/>
            <a:ext cx="11416938" cy="5016758"/>
          </a:xfrm>
          <a:prstGeom prst="rect">
            <a:avLst/>
          </a:prstGeom>
          <a:noFill/>
        </p:spPr>
        <p:txBody>
          <a:bodyPr wrap="square" rtlCol="0">
            <a:spAutoFit/>
          </a:bodyPr>
          <a:lstStyle/>
          <a:p>
            <a:pPr algn="just"/>
            <a:r>
              <a:rPr lang="el-GR" sz="3200" dirty="0"/>
              <a:t>Στις επιχειρήσεις δεν υπάρχει τρόπος αποφυγής των προκλήσεων: δυσκολίες, κίνδυνοι και απροσδόκητα γεγονότα αποτελούν τόσο μέρος του επιχειρηματικού ταξιδιού όσο και οι πελάτες και οι ανταγωνιστές.</a:t>
            </a:r>
          </a:p>
          <a:p>
            <a:pPr algn="just"/>
            <a:endParaRPr lang="el-GR" sz="3200" dirty="0"/>
          </a:p>
          <a:p>
            <a:pPr algn="just"/>
            <a:r>
              <a:rPr lang="el-GR" sz="3200" dirty="0"/>
              <a:t>Οι επιτυχημένοι επιχειρηματίες ξεχωρίζουν από τους άλλους χάρη στον τρόπο με τον οποίο είναι σε θέση να διαχειριστούν το άγχος που σχετίζεται με τη διαχείριση των επιχειρήσεων - έτσι ώστε να τη διαμορφώσουν εκ νέου ως κορυφαία δύναμη για συνεχή βελτίωση.</a:t>
            </a:r>
            <a:endParaRPr lang="en-GB" sz="3200" dirty="0"/>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sp>
        <p:nvSpPr>
          <p:cNvPr id="8"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747346" y="6119336"/>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p>
        </p:txBody>
      </p:sp>
      <p:pic>
        <p:nvPicPr>
          <p:cNvPr id="9"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3" cstate="print"/>
          <a:stretch>
            <a:fillRect/>
          </a:stretch>
        </p:blipFill>
        <p:spPr>
          <a:xfrm>
            <a:off x="13063" y="6301315"/>
            <a:ext cx="1755570" cy="398758"/>
          </a:xfrm>
          <a:prstGeom prst="rect">
            <a:avLst/>
          </a:prstGeom>
        </p:spPr>
      </p:pic>
      <p:sp>
        <p:nvSpPr>
          <p:cNvPr id="16" name="CasellaDiTesto 15"/>
          <p:cNvSpPr txBox="1"/>
          <p:nvPr/>
        </p:nvSpPr>
        <p:spPr>
          <a:xfrm>
            <a:off x="7268110" y="6148223"/>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17" name="Immagin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325326" y="6314377"/>
            <a:ext cx="976864" cy="348582"/>
          </a:xfrm>
          <a:prstGeom prst="rect">
            <a:avLst/>
          </a:prstGeom>
        </p:spPr>
      </p:pic>
    </p:spTree>
    <p:extLst>
      <p:ext uri="{BB962C8B-B14F-4D97-AF65-F5344CB8AC3E}">
        <p14:creationId xmlns:p14="http://schemas.microsoft.com/office/powerpoint/2010/main" val="39832636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l-GR" sz="4800" b="1" dirty="0"/>
              <a:t>Αποφύγετε τις παγίδες</a:t>
            </a:r>
            <a:endParaRPr lang="en-GB" sz="4800" b="1" dirty="0"/>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0" y="996016"/>
            <a:ext cx="11416938" cy="5016758"/>
          </a:xfrm>
          <a:prstGeom prst="rect">
            <a:avLst/>
          </a:prstGeom>
          <a:noFill/>
        </p:spPr>
        <p:txBody>
          <a:bodyPr wrap="square" rtlCol="0">
            <a:spAutoFit/>
          </a:bodyPr>
          <a:lstStyle/>
          <a:p>
            <a:pPr algn="just"/>
            <a:r>
              <a:rPr lang="el-GR" sz="3200" dirty="0"/>
              <a:t>Οι προκλήσεις είναι απλώς νέες και καινοτόμες λύσεις που δεν είναι ακόμη γνωστές, αλλά προσέξτε και δώστε προσοχή στα προειδοποιητικά σημάδια.</a:t>
            </a:r>
            <a:endParaRPr lang="en-GB" sz="3200" dirty="0"/>
          </a:p>
          <a:p>
            <a:pPr algn="just"/>
            <a:endParaRPr lang="en-GB" sz="3200" dirty="0"/>
          </a:p>
          <a:p>
            <a:pPr algn="just"/>
            <a:r>
              <a:rPr lang="el-GR" sz="3200" dirty="0"/>
              <a:t>Βεβαιωθείτε ότι έχετε ορίσει στόχους που είναι ρεαλιστικοί στην επίτευξή τους, σύμφωνα με τους πόρους (τεχνολογικούς, οικονομικούς και βιωματικούς) πάνω στους οποίους μπορείτε πραγματικά να βασιστείτε.</a:t>
            </a:r>
          </a:p>
          <a:p>
            <a:pPr algn="just"/>
            <a:endParaRPr lang="el-GR" sz="3200" dirty="0"/>
          </a:p>
          <a:p>
            <a:pPr algn="just"/>
            <a:r>
              <a:rPr lang="el-GR" sz="3200" dirty="0"/>
              <a:t>Με άλλα λόγια: δοκιμάστε, αλλά προσέξτε να μην «καείτε».</a:t>
            </a:r>
            <a:endParaRPr lang="en-GB" sz="3200" dirty="0"/>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pic>
        <p:nvPicPr>
          <p:cNvPr id="2" name="Immagine 1">
            <a:extLst>
              <a:ext uri="{FF2B5EF4-FFF2-40B4-BE49-F238E27FC236}">
                <a16:creationId xmlns:a16="http://schemas.microsoft.com/office/drawing/2014/main" xmlns="" id="{AD3B5342-89DB-40CC-92FE-FA79BD1488C5}"/>
              </a:ext>
            </a:extLst>
          </p:cNvPr>
          <p:cNvPicPr>
            <a:picLocks noChangeAspect="1"/>
          </p:cNvPicPr>
          <p:nvPr/>
        </p:nvPicPr>
        <p:blipFill>
          <a:blip r:embed="rId3"/>
          <a:stretch>
            <a:fillRect/>
          </a:stretch>
        </p:blipFill>
        <p:spPr>
          <a:xfrm>
            <a:off x="5177043" y="2057199"/>
            <a:ext cx="1837911" cy="1077136"/>
          </a:xfrm>
          <a:prstGeom prst="rect">
            <a:avLst/>
          </a:prstGeom>
        </p:spPr>
      </p:pic>
      <p:sp>
        <p:nvSpPr>
          <p:cNvPr id="9"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747346" y="6119336"/>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p>
        </p:txBody>
      </p:sp>
      <p:pic>
        <p:nvPicPr>
          <p:cNvPr id="16"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4" cstate="print"/>
          <a:stretch>
            <a:fillRect/>
          </a:stretch>
        </p:blipFill>
        <p:spPr>
          <a:xfrm>
            <a:off x="13063" y="6301315"/>
            <a:ext cx="1755570" cy="398758"/>
          </a:xfrm>
          <a:prstGeom prst="rect">
            <a:avLst/>
          </a:prstGeom>
        </p:spPr>
      </p:pic>
      <p:sp>
        <p:nvSpPr>
          <p:cNvPr id="17" name="CasellaDiTesto 16"/>
          <p:cNvSpPr txBox="1"/>
          <p:nvPr/>
        </p:nvSpPr>
        <p:spPr>
          <a:xfrm>
            <a:off x="7268110" y="6148223"/>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18" name="Immagin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6325326" y="6314377"/>
            <a:ext cx="976864" cy="348582"/>
          </a:xfrm>
          <a:prstGeom prst="rect">
            <a:avLst/>
          </a:prstGeom>
        </p:spPr>
      </p:pic>
    </p:spTree>
    <p:extLst>
      <p:ext uri="{BB962C8B-B14F-4D97-AF65-F5344CB8AC3E}">
        <p14:creationId xmlns:p14="http://schemas.microsoft.com/office/powerpoint/2010/main" val="41075522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78CF944C-90D7-4E05-A45D-9A021A21BA9B}"/>
              </a:ext>
            </a:extLst>
          </p:cNvPr>
          <p:cNvPicPr>
            <a:picLocks noChangeAspect="1"/>
          </p:cNvPicPr>
          <p:nvPr/>
        </p:nvPicPr>
        <p:blipFill>
          <a:blip r:embed="rId2" cstate="print"/>
          <a:stretch>
            <a:fillRect/>
          </a:stretch>
        </p:blipFill>
        <p:spPr>
          <a:xfrm>
            <a:off x="4322200" y="39200"/>
            <a:ext cx="3547601" cy="3255635"/>
          </a:xfrm>
          <a:prstGeom prst="rect">
            <a:avLst/>
          </a:prstGeom>
        </p:spPr>
      </p:pic>
      <p:pic>
        <p:nvPicPr>
          <p:cNvPr id="6" name="Picture 5">
            <a:extLst>
              <a:ext uri="{FF2B5EF4-FFF2-40B4-BE49-F238E27FC236}">
                <a16:creationId xmlns:a16="http://schemas.microsoft.com/office/drawing/2014/main" xmlns="" id="{EEB9CAE6-1F3B-4B21-914E-48C152BC7073}"/>
              </a:ext>
            </a:extLst>
          </p:cNvPr>
          <p:cNvPicPr>
            <a:picLocks noChangeAspect="1"/>
          </p:cNvPicPr>
          <p:nvPr/>
        </p:nvPicPr>
        <p:blipFill>
          <a:blip r:embed="rId3" cstate="print"/>
          <a:stretch>
            <a:fillRect/>
          </a:stretch>
        </p:blipFill>
        <p:spPr>
          <a:xfrm>
            <a:off x="202473" y="39200"/>
            <a:ext cx="2886891" cy="807606"/>
          </a:xfrm>
          <a:prstGeom prst="rect">
            <a:avLst/>
          </a:prstGeom>
        </p:spPr>
      </p:pic>
      <p:sp>
        <p:nvSpPr>
          <p:cNvPr id="8" name="CasellaDiTesto 11">
            <a:extLst>
              <a:ext uri="{FF2B5EF4-FFF2-40B4-BE49-F238E27FC236}">
                <a16:creationId xmlns:a16="http://schemas.microsoft.com/office/drawing/2014/main" xmlns="" id="{A40DE74E-6CAB-4B5B-BA23-508F110CA1BB}"/>
              </a:ext>
            </a:extLst>
          </p:cNvPr>
          <p:cNvSpPr txBox="1"/>
          <p:nvPr/>
        </p:nvSpPr>
        <p:spPr>
          <a:xfrm>
            <a:off x="264524" y="3227885"/>
            <a:ext cx="11662953" cy="2369880"/>
          </a:xfrm>
          <a:prstGeom prst="rect">
            <a:avLst/>
          </a:prstGeom>
          <a:noFill/>
        </p:spPr>
        <p:txBody>
          <a:bodyPr wrap="square" rtlCol="0">
            <a:spAutoFit/>
          </a:bodyPr>
          <a:lstStyle/>
          <a:p>
            <a:pPr algn="ctr"/>
            <a:r>
              <a:rPr lang="en-GB" sz="4400" b="1" dirty="0"/>
              <a:t>3.1 </a:t>
            </a:r>
            <a:r>
              <a:rPr lang="el-GR" sz="4400" b="1" dirty="0"/>
              <a:t>Αναλαμβάνοντας Πρωτοβουλίες</a:t>
            </a:r>
            <a:r>
              <a:rPr lang="en-GB" sz="4400" b="1" dirty="0"/>
              <a:t> </a:t>
            </a:r>
          </a:p>
          <a:p>
            <a:pPr algn="ctr"/>
            <a:endParaRPr lang="en-GB" sz="1600" b="1" dirty="0"/>
          </a:p>
          <a:p>
            <a:pPr algn="ctr"/>
            <a:r>
              <a:rPr lang="en-GB" sz="4400" b="1" dirty="0"/>
              <a:t>3.1.</a:t>
            </a:r>
            <a:r>
              <a:rPr lang="el-GR" sz="4400" b="1" dirty="0"/>
              <a:t>Γ</a:t>
            </a:r>
            <a:r>
              <a:rPr lang="en-GB" sz="4400" b="1" dirty="0"/>
              <a:t> </a:t>
            </a:r>
            <a:r>
              <a:rPr lang="el-GR" sz="4400" b="1" dirty="0"/>
              <a:t>Παραμείνετε πιστοί στις προθέσεις και εκτελέστε τα σχέδιά σας</a:t>
            </a:r>
            <a:endParaRPr lang="en-GB" sz="4400" b="1" dirty="0"/>
          </a:p>
        </p:txBody>
      </p:sp>
      <p:sp>
        <p:nvSpPr>
          <p:cNvPr id="9"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747346" y="6119336"/>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p>
        </p:txBody>
      </p:sp>
      <p:pic>
        <p:nvPicPr>
          <p:cNvPr id="11"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4" cstate="print"/>
          <a:stretch>
            <a:fillRect/>
          </a:stretch>
        </p:blipFill>
        <p:spPr>
          <a:xfrm>
            <a:off x="13063" y="6301315"/>
            <a:ext cx="1755570" cy="398758"/>
          </a:xfrm>
          <a:prstGeom prst="rect">
            <a:avLst/>
          </a:prstGeom>
        </p:spPr>
      </p:pic>
      <p:sp>
        <p:nvSpPr>
          <p:cNvPr id="12" name="CasellaDiTesto 11"/>
          <p:cNvSpPr txBox="1"/>
          <p:nvPr/>
        </p:nvSpPr>
        <p:spPr>
          <a:xfrm>
            <a:off x="7268110" y="6148223"/>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13" name="Immagin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6325326" y="6314377"/>
            <a:ext cx="976864" cy="348582"/>
          </a:xfrm>
          <a:prstGeom prst="rect">
            <a:avLst/>
          </a:prstGeom>
        </p:spPr>
      </p:pic>
    </p:spTree>
    <p:extLst>
      <p:ext uri="{BB962C8B-B14F-4D97-AF65-F5344CB8AC3E}">
        <p14:creationId xmlns:p14="http://schemas.microsoft.com/office/powerpoint/2010/main" val="22154203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l-GR" sz="4800" b="1" dirty="0"/>
              <a:t>Αναζητώντας ένα Πλαίσιο Ορισμού</a:t>
            </a:r>
            <a:endParaRPr lang="en-GB" sz="4800" b="1" dirty="0"/>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1" y="1067869"/>
            <a:ext cx="11416938" cy="2554545"/>
          </a:xfrm>
          <a:prstGeom prst="rect">
            <a:avLst/>
          </a:prstGeom>
          <a:noFill/>
        </p:spPr>
        <p:txBody>
          <a:bodyPr wrap="square" rtlCol="0">
            <a:spAutoFit/>
          </a:bodyPr>
          <a:lstStyle/>
          <a:p>
            <a:pPr algn="just"/>
            <a:r>
              <a:rPr lang="el-GR" sz="3200" dirty="0"/>
              <a:t>Ο μετριασμός του επιχειρηματικού κινδύνου και η εκμετάλλευση των επιχειρηματικών προκλήσεων δεν είναι κάτι που συμβαίνει δια μαγείας.</a:t>
            </a:r>
          </a:p>
          <a:p>
            <a:pPr algn="just"/>
            <a:r>
              <a:rPr lang="el-GR" sz="3200" dirty="0"/>
              <a:t>Από τον στρατηγικό σχεδιασμό της επιχειρηματικής σας πρωτοβουλίας εξαρτάται η επιτυχής ανάπτυξη της.</a:t>
            </a:r>
            <a:endParaRPr lang="en-GB" sz="3200" dirty="0"/>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pic>
        <p:nvPicPr>
          <p:cNvPr id="2" name="Immagine 1">
            <a:extLst>
              <a:ext uri="{FF2B5EF4-FFF2-40B4-BE49-F238E27FC236}">
                <a16:creationId xmlns:a16="http://schemas.microsoft.com/office/drawing/2014/main" xmlns="" id="{2D53B91C-0A50-4DD3-89FA-457CEF8DE1E8}"/>
              </a:ext>
            </a:extLst>
          </p:cNvPr>
          <p:cNvPicPr>
            <a:picLocks noChangeAspect="1"/>
          </p:cNvPicPr>
          <p:nvPr/>
        </p:nvPicPr>
        <p:blipFill>
          <a:blip r:embed="rId3"/>
          <a:stretch>
            <a:fillRect/>
          </a:stretch>
        </p:blipFill>
        <p:spPr>
          <a:xfrm>
            <a:off x="4044446" y="3522242"/>
            <a:ext cx="4103108" cy="2716142"/>
          </a:xfrm>
          <a:prstGeom prst="rect">
            <a:avLst/>
          </a:prstGeom>
        </p:spPr>
      </p:pic>
      <p:sp>
        <p:nvSpPr>
          <p:cNvPr id="9"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747346" y="6119336"/>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p>
        </p:txBody>
      </p:sp>
      <p:pic>
        <p:nvPicPr>
          <p:cNvPr id="16"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4" cstate="print"/>
          <a:stretch>
            <a:fillRect/>
          </a:stretch>
        </p:blipFill>
        <p:spPr>
          <a:xfrm>
            <a:off x="13063" y="6301315"/>
            <a:ext cx="1755570" cy="398758"/>
          </a:xfrm>
          <a:prstGeom prst="rect">
            <a:avLst/>
          </a:prstGeom>
        </p:spPr>
      </p:pic>
      <p:sp>
        <p:nvSpPr>
          <p:cNvPr id="17" name="CasellaDiTesto 16"/>
          <p:cNvSpPr txBox="1"/>
          <p:nvPr/>
        </p:nvSpPr>
        <p:spPr>
          <a:xfrm>
            <a:off x="7268110" y="6148223"/>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18" name="Immagin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6325326" y="6314377"/>
            <a:ext cx="976864" cy="348582"/>
          </a:xfrm>
          <a:prstGeom prst="rect">
            <a:avLst/>
          </a:prstGeom>
        </p:spPr>
      </p:pic>
    </p:spTree>
    <p:extLst>
      <p:ext uri="{BB962C8B-B14F-4D97-AF65-F5344CB8AC3E}">
        <p14:creationId xmlns:p14="http://schemas.microsoft.com/office/powerpoint/2010/main" val="35591252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l-GR" sz="4800" b="1" dirty="0"/>
              <a:t>Αναζητώντας ένα Πλαίσιο Ορισμού</a:t>
            </a:r>
            <a:endParaRPr lang="en-GB" sz="4800" b="1" dirty="0"/>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1" y="1069060"/>
            <a:ext cx="11416938" cy="5016758"/>
          </a:xfrm>
          <a:prstGeom prst="rect">
            <a:avLst/>
          </a:prstGeom>
          <a:noFill/>
        </p:spPr>
        <p:txBody>
          <a:bodyPr wrap="square" rtlCol="0">
            <a:spAutoFit/>
          </a:bodyPr>
          <a:lstStyle/>
          <a:p>
            <a:pPr algn="just"/>
            <a:r>
              <a:rPr lang="el-GR" sz="3200" dirty="0"/>
              <a:t>Ο στρατηγικός σχεδιασμός είναι μια πολύ ευρεία έννοια. Είναι δυνατόν να τον συνοψίσουμε ως τον ορισμό των βασικών στοιχείων της επιχείρησής σας, στα παρακάτω:</a:t>
            </a:r>
          </a:p>
          <a:p>
            <a:pPr marL="457200" indent="-457200" algn="just">
              <a:buFont typeface="Arial" panose="020B0604020202020204" pitchFamily="34" charset="0"/>
              <a:buChar char="•"/>
            </a:pPr>
            <a:r>
              <a:rPr lang="el-GR" sz="3200" dirty="0"/>
              <a:t>Ιστορικό και αξιολόγηση αναγκών / ευκαιριών</a:t>
            </a:r>
          </a:p>
          <a:p>
            <a:pPr marL="457200" indent="-457200" algn="just">
              <a:buFont typeface="Arial" panose="020B0604020202020204" pitchFamily="34" charset="0"/>
              <a:buChar char="•"/>
            </a:pPr>
            <a:r>
              <a:rPr lang="el-GR" sz="3200" dirty="0"/>
              <a:t>Προσφορές και κρυφές αγορές</a:t>
            </a:r>
          </a:p>
          <a:p>
            <a:pPr marL="457200" indent="-457200" algn="just">
              <a:buFont typeface="Arial" panose="020B0604020202020204" pitchFamily="34" charset="0"/>
              <a:buChar char="•"/>
            </a:pPr>
            <a:r>
              <a:rPr lang="el-GR" sz="3200" dirty="0"/>
              <a:t>Στόχοι και τελικοί δικαιούχοι</a:t>
            </a:r>
          </a:p>
          <a:p>
            <a:pPr marL="457200" indent="-457200" algn="just">
              <a:buFont typeface="Arial" panose="020B0604020202020204" pitchFamily="34" charset="0"/>
              <a:buChar char="•"/>
            </a:pPr>
            <a:r>
              <a:rPr lang="el-GR" sz="3200" dirty="0"/>
              <a:t>Συναγωνιστές</a:t>
            </a:r>
          </a:p>
          <a:p>
            <a:pPr marL="457200" indent="-457200" algn="just">
              <a:buFont typeface="Arial" panose="020B0604020202020204" pitchFamily="34" charset="0"/>
              <a:buChar char="•"/>
            </a:pPr>
            <a:r>
              <a:rPr lang="el-GR" sz="3200" dirty="0"/>
              <a:t>Μακροπρόθεσμη βιωσιμότητα</a:t>
            </a:r>
          </a:p>
          <a:p>
            <a:pPr marL="457200" indent="-457200" algn="just">
              <a:buFont typeface="Arial" panose="020B0604020202020204" pitchFamily="34" charset="0"/>
              <a:buChar char="•"/>
            </a:pPr>
            <a:r>
              <a:rPr lang="el-GR" sz="3200" dirty="0"/>
              <a:t>Οικονομικός σχεδιασμός</a:t>
            </a:r>
          </a:p>
          <a:p>
            <a:pPr marL="457200" indent="-457200" algn="just">
              <a:buFont typeface="Arial" panose="020B0604020202020204" pitchFamily="34" charset="0"/>
              <a:buChar char="•"/>
            </a:pPr>
            <a:r>
              <a:rPr lang="el-GR" sz="3200" dirty="0"/>
              <a:t>Εκτίμηση κινδύνου</a:t>
            </a:r>
            <a:endParaRPr lang="en-GB" sz="2800" dirty="0"/>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pic>
        <p:nvPicPr>
          <p:cNvPr id="2" name="Immagine 1">
            <a:extLst>
              <a:ext uri="{FF2B5EF4-FFF2-40B4-BE49-F238E27FC236}">
                <a16:creationId xmlns:a16="http://schemas.microsoft.com/office/drawing/2014/main" xmlns="" id="{ABC0A070-DB79-4C99-8EFE-8C003F2D1A58}"/>
              </a:ext>
            </a:extLst>
          </p:cNvPr>
          <p:cNvPicPr>
            <a:picLocks noChangeAspect="1"/>
          </p:cNvPicPr>
          <p:nvPr/>
        </p:nvPicPr>
        <p:blipFill>
          <a:blip r:embed="rId3"/>
          <a:stretch>
            <a:fillRect/>
          </a:stretch>
        </p:blipFill>
        <p:spPr>
          <a:xfrm>
            <a:off x="7328127" y="3095450"/>
            <a:ext cx="4235104" cy="2895665"/>
          </a:xfrm>
          <a:prstGeom prst="rect">
            <a:avLst/>
          </a:prstGeom>
        </p:spPr>
      </p:pic>
      <p:sp>
        <p:nvSpPr>
          <p:cNvPr id="9"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747346" y="6119336"/>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p>
        </p:txBody>
      </p:sp>
      <p:pic>
        <p:nvPicPr>
          <p:cNvPr id="16"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4" cstate="print"/>
          <a:stretch>
            <a:fillRect/>
          </a:stretch>
        </p:blipFill>
        <p:spPr>
          <a:xfrm>
            <a:off x="13063" y="6301315"/>
            <a:ext cx="1755570" cy="398758"/>
          </a:xfrm>
          <a:prstGeom prst="rect">
            <a:avLst/>
          </a:prstGeom>
        </p:spPr>
      </p:pic>
      <p:sp>
        <p:nvSpPr>
          <p:cNvPr id="17" name="CasellaDiTesto 16"/>
          <p:cNvSpPr txBox="1"/>
          <p:nvPr/>
        </p:nvSpPr>
        <p:spPr>
          <a:xfrm>
            <a:off x="7268110" y="6148223"/>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18" name="Immagin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6325326" y="6314377"/>
            <a:ext cx="976864" cy="348582"/>
          </a:xfrm>
          <a:prstGeom prst="rect">
            <a:avLst/>
          </a:prstGeom>
        </p:spPr>
      </p:pic>
    </p:spTree>
    <p:extLst>
      <p:ext uri="{BB962C8B-B14F-4D97-AF65-F5344CB8AC3E}">
        <p14:creationId xmlns:p14="http://schemas.microsoft.com/office/powerpoint/2010/main" val="31261408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l-GR" sz="4800" b="1" dirty="0"/>
              <a:t>Η νοοτροπία βασισμένη σε στόχους</a:t>
            </a:r>
            <a:endParaRPr lang="en-GB" sz="4800" b="1" dirty="0"/>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1" y="996016"/>
            <a:ext cx="11416938" cy="4031873"/>
          </a:xfrm>
          <a:prstGeom prst="rect">
            <a:avLst/>
          </a:prstGeom>
          <a:noFill/>
        </p:spPr>
        <p:txBody>
          <a:bodyPr wrap="square" rtlCol="0">
            <a:spAutoFit/>
          </a:bodyPr>
          <a:lstStyle/>
          <a:p>
            <a:pPr algn="just"/>
            <a:r>
              <a:rPr lang="el-GR" sz="3200" dirty="0"/>
              <a:t>Η επιτυχή επίτευξη των αποτελεσμάτων οφείλεται σε έναν πολύ σημαντικό άυλο πόρο που αναπτύσσεται από τους επιχειρηματίες: τη νοοτροπία του/ της.</a:t>
            </a:r>
          </a:p>
          <a:p>
            <a:pPr algn="just"/>
            <a:endParaRPr lang="el-GR" sz="3200" dirty="0"/>
          </a:p>
          <a:p>
            <a:pPr algn="just"/>
            <a:r>
              <a:rPr lang="el-GR" sz="3200" dirty="0"/>
              <a:t>Ένα άτομο με γνώμονα την δημιουργία στόχων (δηλαδή ο επιχειρηματίας) καθοδηγείται από την επιθυμία του να θέσει υψηλά πρότυπα για τον εαυτό του και να εργάζεται εντατικά για την επίτευξή τους.</a:t>
            </a:r>
            <a:endParaRPr lang="en-GB" sz="2800" dirty="0"/>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pic>
        <p:nvPicPr>
          <p:cNvPr id="2" name="Immagine 1">
            <a:extLst>
              <a:ext uri="{FF2B5EF4-FFF2-40B4-BE49-F238E27FC236}">
                <a16:creationId xmlns:a16="http://schemas.microsoft.com/office/drawing/2014/main" xmlns="" id="{4BA3DD16-67C6-498A-A960-F9B66BFD81FA}"/>
              </a:ext>
            </a:extLst>
          </p:cNvPr>
          <p:cNvPicPr>
            <a:picLocks noChangeAspect="1"/>
          </p:cNvPicPr>
          <p:nvPr/>
        </p:nvPicPr>
        <p:blipFill>
          <a:blip r:embed="rId3"/>
          <a:stretch>
            <a:fillRect/>
          </a:stretch>
        </p:blipFill>
        <p:spPr>
          <a:xfrm>
            <a:off x="4782801" y="4394989"/>
            <a:ext cx="2639460" cy="2005743"/>
          </a:xfrm>
          <a:prstGeom prst="rect">
            <a:avLst/>
          </a:prstGeom>
        </p:spPr>
      </p:pic>
      <p:sp>
        <p:nvSpPr>
          <p:cNvPr id="9"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747346" y="6119336"/>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p>
        </p:txBody>
      </p:sp>
      <p:pic>
        <p:nvPicPr>
          <p:cNvPr id="16"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4" cstate="print"/>
          <a:stretch>
            <a:fillRect/>
          </a:stretch>
        </p:blipFill>
        <p:spPr>
          <a:xfrm>
            <a:off x="13063" y="6301315"/>
            <a:ext cx="1755570" cy="398758"/>
          </a:xfrm>
          <a:prstGeom prst="rect">
            <a:avLst/>
          </a:prstGeom>
        </p:spPr>
      </p:pic>
      <p:sp>
        <p:nvSpPr>
          <p:cNvPr id="17" name="CasellaDiTesto 16"/>
          <p:cNvSpPr txBox="1"/>
          <p:nvPr/>
        </p:nvSpPr>
        <p:spPr>
          <a:xfrm>
            <a:off x="7268110" y="6148223"/>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18" name="Immagin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6325326" y="6314377"/>
            <a:ext cx="976864" cy="348582"/>
          </a:xfrm>
          <a:prstGeom prst="rect">
            <a:avLst/>
          </a:prstGeom>
        </p:spPr>
      </p:pic>
    </p:spTree>
    <p:extLst>
      <p:ext uri="{BB962C8B-B14F-4D97-AF65-F5344CB8AC3E}">
        <p14:creationId xmlns:p14="http://schemas.microsoft.com/office/powerpoint/2010/main" val="26279866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692497"/>
          </a:xfrm>
          <a:prstGeom prst="rect">
            <a:avLst/>
          </a:prstGeom>
          <a:noFill/>
        </p:spPr>
        <p:txBody>
          <a:bodyPr wrap="square" rtlCol="0">
            <a:spAutoFit/>
          </a:bodyPr>
          <a:lstStyle/>
          <a:p>
            <a:pPr algn="just"/>
            <a:r>
              <a:rPr lang="el-GR" sz="3900" b="1" dirty="0"/>
              <a:t>Δημιουργώντας Αξία: ένα σημείο εκκίνησης</a:t>
            </a:r>
            <a:endParaRPr lang="en-GB" sz="3900" b="1" dirty="0"/>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1" y="1230257"/>
            <a:ext cx="11416938" cy="5016758"/>
          </a:xfrm>
          <a:prstGeom prst="rect">
            <a:avLst/>
          </a:prstGeom>
          <a:noFill/>
        </p:spPr>
        <p:txBody>
          <a:bodyPr wrap="square" rtlCol="0">
            <a:spAutoFit/>
          </a:bodyPr>
          <a:lstStyle/>
          <a:p>
            <a:pPr algn="just"/>
            <a:r>
              <a:rPr lang="el-GR" sz="3200" dirty="0"/>
              <a:t>Η αξία ενός οργανισμού αντιπροσωπεύεται από το πόσο καινοτόμα και βιώσιμη είναι η υποκείμενη Επιχειρηματική του Ιδέα</a:t>
            </a:r>
            <a:r>
              <a:rPr lang="en-GB" sz="3200" dirty="0"/>
              <a:t>.</a:t>
            </a:r>
          </a:p>
          <a:p>
            <a:pPr algn="just"/>
            <a:endParaRPr lang="en-GB" sz="3200" dirty="0"/>
          </a:p>
          <a:p>
            <a:pPr algn="just"/>
            <a:r>
              <a:rPr lang="el-GR" sz="3200" dirty="0"/>
              <a:t>Οι επιχειρηματικές ιδέες μπορεί να προέρχονται/ δημιουργούνται από δύο διαφορετικές διαδικασίες:</a:t>
            </a:r>
          </a:p>
          <a:p>
            <a:pPr marL="457200" indent="-457200" algn="just">
              <a:buFont typeface="Arial" panose="020B0604020202020204" pitchFamily="34" charset="0"/>
              <a:buChar char="•"/>
            </a:pPr>
            <a:r>
              <a:rPr lang="el-GR" sz="3200" dirty="0"/>
              <a:t>Εκτίμηση των ανεξερεύνητων ευκαιριών</a:t>
            </a:r>
          </a:p>
          <a:p>
            <a:pPr marL="457200" indent="-457200" algn="just">
              <a:buFont typeface="Arial" panose="020B0604020202020204" pitchFamily="34" charset="0"/>
              <a:buChar char="•"/>
            </a:pPr>
            <a:r>
              <a:rPr lang="el-GR" sz="3200" dirty="0"/>
              <a:t>Εκμετάλλευση των αναγκών που δεν έχουν καλυφθεί</a:t>
            </a:r>
          </a:p>
          <a:p>
            <a:pPr marL="457200" indent="-457200" algn="just">
              <a:buFont typeface="Arial" panose="020B0604020202020204" pitchFamily="34" charset="0"/>
              <a:buChar char="•"/>
            </a:pPr>
            <a:endParaRPr lang="en-GB" sz="3200" dirty="0"/>
          </a:p>
          <a:p>
            <a:pPr algn="just"/>
            <a:r>
              <a:rPr lang="el-GR" sz="3200" dirty="0"/>
              <a:t>Η Επιχειρηματική Ιδέα αντιπροσωπεύει τις βασικές αξίες του οργανισμού σας.</a:t>
            </a:r>
            <a:endParaRPr lang="en-GB" sz="3200" dirty="0"/>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pic>
        <p:nvPicPr>
          <p:cNvPr id="2" name="Immagine 1">
            <a:extLst>
              <a:ext uri="{FF2B5EF4-FFF2-40B4-BE49-F238E27FC236}">
                <a16:creationId xmlns:a16="http://schemas.microsoft.com/office/drawing/2014/main" xmlns="" id="{E05846E7-84F9-4ADC-913E-978411737047}"/>
              </a:ext>
            </a:extLst>
          </p:cNvPr>
          <p:cNvPicPr>
            <a:picLocks noChangeAspect="1"/>
          </p:cNvPicPr>
          <p:nvPr/>
        </p:nvPicPr>
        <p:blipFill>
          <a:blip r:embed="rId3"/>
          <a:stretch>
            <a:fillRect/>
          </a:stretch>
        </p:blipFill>
        <p:spPr>
          <a:xfrm>
            <a:off x="10492856" y="2018003"/>
            <a:ext cx="766853" cy="824948"/>
          </a:xfrm>
          <a:prstGeom prst="rect">
            <a:avLst/>
          </a:prstGeom>
        </p:spPr>
      </p:pic>
      <p:pic>
        <p:nvPicPr>
          <p:cNvPr id="3" name="Immagine 2">
            <a:extLst>
              <a:ext uri="{FF2B5EF4-FFF2-40B4-BE49-F238E27FC236}">
                <a16:creationId xmlns:a16="http://schemas.microsoft.com/office/drawing/2014/main" xmlns="" id="{0FD27A3B-4F40-4C23-8B80-ACFB51B33E5B}"/>
              </a:ext>
            </a:extLst>
          </p:cNvPr>
          <p:cNvPicPr>
            <a:picLocks noChangeAspect="1"/>
          </p:cNvPicPr>
          <p:nvPr/>
        </p:nvPicPr>
        <p:blipFill>
          <a:blip r:embed="rId4"/>
          <a:stretch>
            <a:fillRect/>
          </a:stretch>
        </p:blipFill>
        <p:spPr>
          <a:xfrm>
            <a:off x="10125416" y="4332292"/>
            <a:ext cx="552450" cy="704850"/>
          </a:xfrm>
          <a:prstGeom prst="rect">
            <a:avLst/>
          </a:prstGeom>
        </p:spPr>
      </p:pic>
      <p:pic>
        <p:nvPicPr>
          <p:cNvPr id="4" name="Immagine 3">
            <a:extLst>
              <a:ext uri="{FF2B5EF4-FFF2-40B4-BE49-F238E27FC236}">
                <a16:creationId xmlns:a16="http://schemas.microsoft.com/office/drawing/2014/main" xmlns="" id="{E83D2CC5-B3D7-42D1-952B-93EDB73C49F5}"/>
              </a:ext>
            </a:extLst>
          </p:cNvPr>
          <p:cNvPicPr>
            <a:picLocks noChangeAspect="1"/>
          </p:cNvPicPr>
          <p:nvPr/>
        </p:nvPicPr>
        <p:blipFill>
          <a:blip r:embed="rId5"/>
          <a:stretch>
            <a:fillRect/>
          </a:stretch>
        </p:blipFill>
        <p:spPr>
          <a:xfrm>
            <a:off x="7956162" y="3429000"/>
            <a:ext cx="714375" cy="762000"/>
          </a:xfrm>
          <a:prstGeom prst="rect">
            <a:avLst/>
          </a:prstGeom>
        </p:spPr>
      </p:pic>
      <p:sp>
        <p:nvSpPr>
          <p:cNvPr id="16"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747346" y="6119336"/>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p>
        </p:txBody>
      </p:sp>
      <p:pic>
        <p:nvPicPr>
          <p:cNvPr id="17"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6" cstate="print"/>
          <a:stretch>
            <a:fillRect/>
          </a:stretch>
        </p:blipFill>
        <p:spPr>
          <a:xfrm>
            <a:off x="13063" y="6301315"/>
            <a:ext cx="1755570" cy="398758"/>
          </a:xfrm>
          <a:prstGeom prst="rect">
            <a:avLst/>
          </a:prstGeom>
        </p:spPr>
      </p:pic>
      <p:sp>
        <p:nvSpPr>
          <p:cNvPr id="18" name="CasellaDiTesto 17"/>
          <p:cNvSpPr txBox="1"/>
          <p:nvPr/>
        </p:nvSpPr>
        <p:spPr>
          <a:xfrm>
            <a:off x="7268110" y="6148223"/>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19" name="Immagine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V="1">
            <a:off x="6325326" y="6314377"/>
            <a:ext cx="976864" cy="348582"/>
          </a:xfrm>
          <a:prstGeom prst="rect">
            <a:avLst/>
          </a:prstGeom>
        </p:spPr>
      </p:pic>
    </p:spTree>
    <p:extLst>
      <p:ext uri="{BB962C8B-B14F-4D97-AF65-F5344CB8AC3E}">
        <p14:creationId xmlns:p14="http://schemas.microsoft.com/office/powerpoint/2010/main" val="9652404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l-GR" sz="4800" b="1" dirty="0"/>
              <a:t>Πως να ορίσετε τους στόχους σας</a:t>
            </a:r>
            <a:endParaRPr lang="en-GB" sz="4800" b="1" dirty="0"/>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1" y="1460139"/>
            <a:ext cx="11416938" cy="4832092"/>
          </a:xfrm>
          <a:prstGeom prst="rect">
            <a:avLst/>
          </a:prstGeom>
          <a:noFill/>
        </p:spPr>
        <p:txBody>
          <a:bodyPr wrap="square" rtlCol="0">
            <a:spAutoFit/>
          </a:bodyPr>
          <a:lstStyle/>
          <a:p>
            <a:pPr marL="457200" indent="-457200" algn="just">
              <a:buFont typeface="Arial" panose="020B0604020202020204" pitchFamily="34" charset="0"/>
              <a:buChar char="•"/>
            </a:pPr>
            <a:r>
              <a:rPr lang="el-GR" sz="2800" dirty="0"/>
              <a:t>Κρατήστε τους απλούς και θέστε προτεραιότητες</a:t>
            </a:r>
          </a:p>
          <a:p>
            <a:pPr marL="457200" indent="-457200" algn="just">
              <a:buFont typeface="Arial" panose="020B0604020202020204" pitchFamily="34" charset="0"/>
              <a:buChar char="•"/>
            </a:pPr>
            <a:r>
              <a:rPr lang="el-GR" sz="2800" dirty="0"/>
              <a:t>Αναλύστε κάθε στόχο σε ένα σύνολο δευτερευόντων </a:t>
            </a:r>
            <a:r>
              <a:rPr lang="el-GR" sz="2800" dirty="0" err="1"/>
              <a:t>υπο</a:t>
            </a:r>
            <a:r>
              <a:rPr lang="el-GR" sz="2800" dirty="0"/>
              <a:t>-στόχων</a:t>
            </a:r>
          </a:p>
          <a:p>
            <a:pPr marL="457200" indent="-457200" algn="just">
              <a:buFont typeface="Arial" panose="020B0604020202020204" pitchFamily="34" charset="0"/>
              <a:buChar char="•"/>
            </a:pPr>
            <a:r>
              <a:rPr lang="el-GR" sz="2800" dirty="0"/>
              <a:t>Να είστε πολύ συγκεκριμένοι και οι στόχοι να είναι μετρήσιμοι</a:t>
            </a:r>
          </a:p>
          <a:p>
            <a:pPr marL="457200" indent="-457200" algn="just">
              <a:buFont typeface="Arial" panose="020B0604020202020204" pitchFamily="34" charset="0"/>
              <a:buChar char="•"/>
            </a:pPr>
            <a:r>
              <a:rPr lang="el-GR" sz="2800" dirty="0"/>
              <a:t>Μην ωθείτε τον εαυτό σας στο όριο: ορίστε στόχους που είναι εφικτοί</a:t>
            </a:r>
          </a:p>
          <a:p>
            <a:pPr marL="457200" indent="-457200" algn="just">
              <a:buFont typeface="Arial" panose="020B0604020202020204" pitchFamily="34" charset="0"/>
              <a:buChar char="•"/>
            </a:pPr>
            <a:r>
              <a:rPr lang="el-GR" sz="2800" dirty="0"/>
              <a:t>Αναβαθμίστε την καμπύλη μάθησης και αξιοποιήστε την εμπειρία των άλλων</a:t>
            </a:r>
          </a:p>
          <a:p>
            <a:pPr marL="457200" indent="-457200" algn="just">
              <a:buFont typeface="Arial" panose="020B0604020202020204" pitchFamily="34" charset="0"/>
              <a:buChar char="•"/>
            </a:pPr>
            <a:r>
              <a:rPr lang="el-GR" sz="2800" dirty="0"/>
              <a:t>Μην προσπαθείτε μόνοι σας: ακούστε τα σχόλια και συλλέξτε πολύτιμες κριτικές</a:t>
            </a:r>
          </a:p>
          <a:p>
            <a:pPr marL="457200" indent="-457200" algn="just">
              <a:buFont typeface="Arial" panose="020B0604020202020204" pitchFamily="34" charset="0"/>
              <a:buChar char="•"/>
            </a:pPr>
            <a:r>
              <a:rPr lang="el-GR" sz="2800" dirty="0"/>
              <a:t>Γιορτάστε τις επιτυχίες και εντοπίστε τα συμπεράσματα που προκύπτουν από αυτές</a:t>
            </a:r>
          </a:p>
          <a:p>
            <a:pPr marL="457200" indent="-457200" algn="just">
              <a:buFont typeface="Arial" panose="020B0604020202020204" pitchFamily="34" charset="0"/>
              <a:buChar char="•"/>
            </a:pPr>
            <a:r>
              <a:rPr lang="el-GR" sz="2800" dirty="0"/>
              <a:t>Αξιολογήστε τη συνολική σας απόδοση</a:t>
            </a:r>
            <a:endParaRPr lang="en-GB" sz="2800" dirty="0"/>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sp>
        <p:nvSpPr>
          <p:cNvPr id="8"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747346" y="6119336"/>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p>
        </p:txBody>
      </p:sp>
      <p:pic>
        <p:nvPicPr>
          <p:cNvPr id="9"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3" cstate="print"/>
          <a:stretch>
            <a:fillRect/>
          </a:stretch>
        </p:blipFill>
        <p:spPr>
          <a:xfrm>
            <a:off x="13063" y="6301315"/>
            <a:ext cx="1755570" cy="398758"/>
          </a:xfrm>
          <a:prstGeom prst="rect">
            <a:avLst/>
          </a:prstGeom>
        </p:spPr>
      </p:pic>
      <p:sp>
        <p:nvSpPr>
          <p:cNvPr id="16" name="CasellaDiTesto 15"/>
          <p:cNvSpPr txBox="1"/>
          <p:nvPr/>
        </p:nvSpPr>
        <p:spPr>
          <a:xfrm>
            <a:off x="7268110" y="6148223"/>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17" name="Immagin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325326" y="6314377"/>
            <a:ext cx="976864" cy="348582"/>
          </a:xfrm>
          <a:prstGeom prst="rect">
            <a:avLst/>
          </a:prstGeom>
        </p:spPr>
      </p:pic>
    </p:spTree>
    <p:extLst>
      <p:ext uri="{BB962C8B-B14F-4D97-AF65-F5344CB8AC3E}">
        <p14:creationId xmlns:p14="http://schemas.microsoft.com/office/powerpoint/2010/main" val="23906406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l-GR" sz="4800" b="1" dirty="0"/>
              <a:t>Αποφύγετε τις παγίδες – Μέρος 2</a:t>
            </a:r>
            <a:endParaRPr lang="en-GB" sz="4800" b="1" dirty="0"/>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1" y="1223419"/>
            <a:ext cx="11416938" cy="5016758"/>
          </a:xfrm>
          <a:prstGeom prst="rect">
            <a:avLst/>
          </a:prstGeom>
          <a:noFill/>
        </p:spPr>
        <p:txBody>
          <a:bodyPr wrap="square" rtlCol="0">
            <a:spAutoFit/>
          </a:bodyPr>
          <a:lstStyle/>
          <a:p>
            <a:pPr algn="just"/>
            <a:r>
              <a:rPr lang="el-GR" sz="3200" dirty="0"/>
              <a:t>Η μεγαλύτερη απειλή που μπορεί να αντιμετωπίσετε είναι να «ερωτευτείτε» τόσο πολύ την ιδέα σας, ώστε να μην συνειδητοποιήσετε πότε πρέπει να "την αφήσετε".</a:t>
            </a:r>
          </a:p>
          <a:p>
            <a:pPr algn="just"/>
            <a:endParaRPr lang="el-GR" sz="3200" dirty="0"/>
          </a:p>
          <a:p>
            <a:pPr algn="just"/>
            <a:r>
              <a:rPr lang="el-GR" sz="3200" dirty="0"/>
              <a:t>Μερικές φορές, όταν τα πράγματα δεν λειτουργούν όπως αναμενόταν, μπορεί να μην αφορούν απλά τις διαδικασίες παραγωγής: ίσως απλά να μην είστε έτοιμοι για αυτές τις προκλήσεις ακόμα (δηλαδή δεν υπάρχουν αρκετοί πόροι, η ιδέα δεν είναι σωστή, η προσφορά δεν ταιριάζει με τις ανάγκες της αγοράς και τα λοιπά.).</a:t>
            </a:r>
            <a:endParaRPr lang="en-GB" sz="3200" dirty="0"/>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sp>
        <p:nvSpPr>
          <p:cNvPr id="8"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747346" y="6119336"/>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p>
        </p:txBody>
      </p:sp>
      <p:pic>
        <p:nvPicPr>
          <p:cNvPr id="9"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3" cstate="print"/>
          <a:stretch>
            <a:fillRect/>
          </a:stretch>
        </p:blipFill>
        <p:spPr>
          <a:xfrm>
            <a:off x="13063" y="6301315"/>
            <a:ext cx="1755570" cy="398758"/>
          </a:xfrm>
          <a:prstGeom prst="rect">
            <a:avLst/>
          </a:prstGeom>
        </p:spPr>
      </p:pic>
      <p:sp>
        <p:nvSpPr>
          <p:cNvPr id="16" name="CasellaDiTesto 15"/>
          <p:cNvSpPr txBox="1"/>
          <p:nvPr/>
        </p:nvSpPr>
        <p:spPr>
          <a:xfrm>
            <a:off x="7268110" y="6148223"/>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17" name="Immagin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325326" y="6314377"/>
            <a:ext cx="976864" cy="348582"/>
          </a:xfrm>
          <a:prstGeom prst="rect">
            <a:avLst/>
          </a:prstGeom>
        </p:spPr>
      </p:pic>
    </p:spTree>
    <p:extLst>
      <p:ext uri="{BB962C8B-B14F-4D97-AF65-F5344CB8AC3E}">
        <p14:creationId xmlns:p14="http://schemas.microsoft.com/office/powerpoint/2010/main" val="1168890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l-GR" sz="4800" b="1" dirty="0"/>
              <a:t>Αποφύγετε τις παγίδες – Μέρος 2</a:t>
            </a:r>
            <a:endParaRPr lang="en-GB" sz="4800" b="1" dirty="0"/>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0" y="965333"/>
            <a:ext cx="11416938" cy="3046988"/>
          </a:xfrm>
          <a:prstGeom prst="rect">
            <a:avLst/>
          </a:prstGeom>
          <a:noFill/>
        </p:spPr>
        <p:txBody>
          <a:bodyPr wrap="square" rtlCol="0">
            <a:spAutoFit/>
          </a:bodyPr>
          <a:lstStyle/>
          <a:p>
            <a:pPr algn="just"/>
            <a:r>
              <a:rPr lang="el-GR" sz="3200" dirty="0"/>
              <a:t>Η προσκόλληση στις προθέσεις είναι μια συνειδητή διαδικασία που πρέπει να πραγματοποιηθεί με μεγάλη ευαισθησία.</a:t>
            </a:r>
          </a:p>
          <a:p>
            <a:pPr algn="just"/>
            <a:endParaRPr lang="el-GR" sz="3200" dirty="0"/>
          </a:p>
          <a:p>
            <a:pPr algn="just"/>
            <a:r>
              <a:rPr lang="el-GR" sz="3200" dirty="0"/>
              <a:t>Διαφορετικά μπορεί να σας οδηγήσει εν αγνοία σε μια στάση που θα σας εμποδίσει να εξετάσετε και να αναλύσετε κρίσιμα «προειδοποιητικά» σημάδια.</a:t>
            </a:r>
            <a:endParaRPr lang="en-GB" sz="2800" dirty="0"/>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pic>
        <p:nvPicPr>
          <p:cNvPr id="2" name="Immagine 1">
            <a:extLst>
              <a:ext uri="{FF2B5EF4-FFF2-40B4-BE49-F238E27FC236}">
                <a16:creationId xmlns:a16="http://schemas.microsoft.com/office/drawing/2014/main" xmlns="" id="{23A72A63-3160-43A2-9FAE-62E0F5295E39}"/>
              </a:ext>
            </a:extLst>
          </p:cNvPr>
          <p:cNvPicPr>
            <a:picLocks noChangeAspect="1"/>
          </p:cNvPicPr>
          <p:nvPr/>
        </p:nvPicPr>
        <p:blipFill>
          <a:blip r:embed="rId3"/>
          <a:stretch>
            <a:fillRect/>
          </a:stretch>
        </p:blipFill>
        <p:spPr>
          <a:xfrm>
            <a:off x="5031279" y="4012321"/>
            <a:ext cx="2129441" cy="2172523"/>
          </a:xfrm>
          <a:prstGeom prst="rect">
            <a:avLst/>
          </a:prstGeom>
        </p:spPr>
      </p:pic>
      <p:sp>
        <p:nvSpPr>
          <p:cNvPr id="9"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747346" y="6119336"/>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p>
        </p:txBody>
      </p:sp>
      <p:pic>
        <p:nvPicPr>
          <p:cNvPr id="16"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4" cstate="print"/>
          <a:stretch>
            <a:fillRect/>
          </a:stretch>
        </p:blipFill>
        <p:spPr>
          <a:xfrm>
            <a:off x="13063" y="6301315"/>
            <a:ext cx="1755570" cy="398758"/>
          </a:xfrm>
          <a:prstGeom prst="rect">
            <a:avLst/>
          </a:prstGeom>
        </p:spPr>
      </p:pic>
      <p:sp>
        <p:nvSpPr>
          <p:cNvPr id="17" name="CasellaDiTesto 16"/>
          <p:cNvSpPr txBox="1"/>
          <p:nvPr/>
        </p:nvSpPr>
        <p:spPr>
          <a:xfrm>
            <a:off x="7268110" y="6148223"/>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18" name="Immagin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6325326" y="6314377"/>
            <a:ext cx="976864" cy="348582"/>
          </a:xfrm>
          <a:prstGeom prst="rect">
            <a:avLst/>
          </a:prstGeom>
        </p:spPr>
      </p:pic>
    </p:spTree>
    <p:extLst>
      <p:ext uri="{BB962C8B-B14F-4D97-AF65-F5344CB8AC3E}">
        <p14:creationId xmlns:p14="http://schemas.microsoft.com/office/powerpoint/2010/main" val="40496355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l-GR" sz="4800" b="1" dirty="0"/>
              <a:t>Αξιολόγηση της εκτέλεσης</a:t>
            </a:r>
            <a:endParaRPr lang="en-GB" sz="4800" b="1" dirty="0"/>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1" y="1460139"/>
            <a:ext cx="11416938" cy="4524315"/>
          </a:xfrm>
          <a:prstGeom prst="rect">
            <a:avLst/>
          </a:prstGeom>
          <a:noFill/>
        </p:spPr>
        <p:txBody>
          <a:bodyPr wrap="square" rtlCol="0">
            <a:spAutoFit/>
          </a:bodyPr>
          <a:lstStyle/>
          <a:p>
            <a:pPr algn="just"/>
            <a:r>
              <a:rPr lang="el-GR" sz="3200" dirty="0"/>
              <a:t>Διαμορφωτική</a:t>
            </a:r>
            <a:r>
              <a:rPr lang="en-GB" sz="3200" dirty="0"/>
              <a:t> VS </a:t>
            </a:r>
            <a:r>
              <a:rPr lang="el-GR" sz="3200" dirty="0"/>
              <a:t>Αθροιστική</a:t>
            </a:r>
            <a:r>
              <a:rPr lang="en-GB" sz="3200" dirty="0"/>
              <a:t>:</a:t>
            </a:r>
          </a:p>
          <a:p>
            <a:pPr algn="just"/>
            <a:endParaRPr lang="en-GB" sz="3200" dirty="0"/>
          </a:p>
          <a:p>
            <a:pPr algn="just"/>
            <a:r>
              <a:rPr lang="el-GR" sz="3200" b="1" dirty="0"/>
              <a:t>Διαμορφωτική</a:t>
            </a:r>
            <a:r>
              <a:rPr lang="el-GR" sz="3200" dirty="0"/>
              <a:t> - αξιολόγηση βήμα προς βήμα των διαδικασιών και καθημερινή αξιολόγηση των δραστηριοτήτων σας.</a:t>
            </a:r>
          </a:p>
          <a:p>
            <a:pPr algn="just"/>
            <a:endParaRPr lang="el-GR" sz="3200" dirty="0"/>
          </a:p>
          <a:p>
            <a:pPr algn="just"/>
            <a:r>
              <a:rPr lang="el-GR" sz="3200" b="1" dirty="0"/>
              <a:t>Αθροιστική</a:t>
            </a:r>
            <a:r>
              <a:rPr lang="el-GR" sz="3200" dirty="0"/>
              <a:t> - μετά την ολοκλήρωση οποιουδήποτε σημαντικού αποτελέσματος, κοιτάξτε ξανά τι έχει γίνει και προσπαθήστε να το συγκρίνετε με κάποια πρότυπα/ σημεία αναφοράς (δηλαδή αρχικές προσδοκίες). Είστε ικανοποιημένοι με τα επιτεύγματά σας;</a:t>
            </a:r>
            <a:endParaRPr lang="en-GB" sz="2800" dirty="0"/>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sp>
        <p:nvSpPr>
          <p:cNvPr id="8"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747346" y="6119336"/>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p>
        </p:txBody>
      </p:sp>
      <p:pic>
        <p:nvPicPr>
          <p:cNvPr id="9"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3" cstate="print"/>
          <a:stretch>
            <a:fillRect/>
          </a:stretch>
        </p:blipFill>
        <p:spPr>
          <a:xfrm>
            <a:off x="13063" y="6301315"/>
            <a:ext cx="1755570" cy="398758"/>
          </a:xfrm>
          <a:prstGeom prst="rect">
            <a:avLst/>
          </a:prstGeom>
        </p:spPr>
      </p:pic>
      <p:sp>
        <p:nvSpPr>
          <p:cNvPr id="16" name="CasellaDiTesto 15"/>
          <p:cNvSpPr txBox="1"/>
          <p:nvPr/>
        </p:nvSpPr>
        <p:spPr>
          <a:xfrm>
            <a:off x="7268110" y="6148223"/>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17" name="Immagin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325326" y="6314377"/>
            <a:ext cx="976864" cy="348582"/>
          </a:xfrm>
          <a:prstGeom prst="rect">
            <a:avLst/>
          </a:prstGeom>
        </p:spPr>
      </p:pic>
    </p:spTree>
    <p:extLst>
      <p:ext uri="{BB962C8B-B14F-4D97-AF65-F5344CB8AC3E}">
        <p14:creationId xmlns:p14="http://schemas.microsoft.com/office/powerpoint/2010/main" val="22192482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l-GR" sz="4800" b="1" dirty="0"/>
              <a:t>Αξιολόγηση της εκτέλεσης</a:t>
            </a:r>
            <a:endParaRPr lang="en-GB" sz="4800" b="1" dirty="0"/>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1" y="1114035"/>
            <a:ext cx="7948086" cy="5016758"/>
          </a:xfrm>
          <a:prstGeom prst="rect">
            <a:avLst/>
          </a:prstGeom>
          <a:noFill/>
        </p:spPr>
        <p:txBody>
          <a:bodyPr wrap="square" rtlCol="0">
            <a:spAutoFit/>
          </a:bodyPr>
          <a:lstStyle/>
          <a:p>
            <a:pPr algn="just"/>
            <a:r>
              <a:rPr lang="el-GR" sz="3200" dirty="0"/>
              <a:t>Όταν αισθάνεστε ότι δεν ανταποκρίνεστε επαρκώς στις προσδοκίες, επιστρέψτε σε πίνακες σχεδίασης (</a:t>
            </a:r>
            <a:r>
              <a:rPr lang="en-US" sz="3200" dirty="0"/>
              <a:t>whiteboards</a:t>
            </a:r>
            <a:r>
              <a:rPr lang="el-GR" sz="3200" dirty="0"/>
              <a:t>) και </a:t>
            </a:r>
            <a:r>
              <a:rPr lang="el-GR" sz="3200" dirty="0" err="1"/>
              <a:t>ξαναθέστε</a:t>
            </a:r>
            <a:r>
              <a:rPr lang="el-GR" sz="3200" dirty="0"/>
              <a:t> τη στρατηγική σας ξεκινώντας από την </a:t>
            </a:r>
            <a:r>
              <a:rPr lang="el-GR" sz="3200" dirty="0" err="1"/>
              <a:t>αποκτηθείσα</a:t>
            </a:r>
            <a:r>
              <a:rPr lang="el-GR" sz="3200" dirty="0"/>
              <a:t> εμπειρία.</a:t>
            </a:r>
          </a:p>
          <a:p>
            <a:pPr algn="just"/>
            <a:endParaRPr lang="el-GR" sz="3200" dirty="0"/>
          </a:p>
          <a:p>
            <a:pPr algn="just"/>
            <a:r>
              <a:rPr lang="el-GR" sz="3200" dirty="0"/>
              <a:t>Να είστε ταπεινοί και να εμπλέκετε τρίτα άτομα: η εξωτερική άποψη αντιπροσωπεύει πάντα μια πολύτιμη πηγή γνώσης για συνεχή βελτίωση.</a:t>
            </a:r>
            <a:endParaRPr lang="en-GB" sz="2800" dirty="0"/>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pic>
        <p:nvPicPr>
          <p:cNvPr id="2" name="Immagine 1">
            <a:extLst>
              <a:ext uri="{FF2B5EF4-FFF2-40B4-BE49-F238E27FC236}">
                <a16:creationId xmlns:a16="http://schemas.microsoft.com/office/drawing/2014/main" xmlns="" id="{78DD2194-5221-4106-AF6C-DB874DF469DC}"/>
              </a:ext>
            </a:extLst>
          </p:cNvPr>
          <p:cNvPicPr>
            <a:picLocks noChangeAspect="1"/>
          </p:cNvPicPr>
          <p:nvPr/>
        </p:nvPicPr>
        <p:blipFill>
          <a:blip r:embed="rId3"/>
          <a:stretch>
            <a:fillRect/>
          </a:stretch>
        </p:blipFill>
        <p:spPr>
          <a:xfrm>
            <a:off x="8604069" y="1883971"/>
            <a:ext cx="3200400" cy="3676650"/>
          </a:xfrm>
          <a:prstGeom prst="rect">
            <a:avLst/>
          </a:prstGeom>
        </p:spPr>
      </p:pic>
      <p:sp>
        <p:nvSpPr>
          <p:cNvPr id="9"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747346" y="6119336"/>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p>
        </p:txBody>
      </p:sp>
      <p:pic>
        <p:nvPicPr>
          <p:cNvPr id="16"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4" cstate="print"/>
          <a:stretch>
            <a:fillRect/>
          </a:stretch>
        </p:blipFill>
        <p:spPr>
          <a:xfrm>
            <a:off x="13063" y="6301315"/>
            <a:ext cx="1755570" cy="398758"/>
          </a:xfrm>
          <a:prstGeom prst="rect">
            <a:avLst/>
          </a:prstGeom>
        </p:spPr>
      </p:pic>
      <p:sp>
        <p:nvSpPr>
          <p:cNvPr id="17" name="CasellaDiTesto 16"/>
          <p:cNvSpPr txBox="1"/>
          <p:nvPr/>
        </p:nvSpPr>
        <p:spPr>
          <a:xfrm>
            <a:off x="7268110" y="6148223"/>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18" name="Immagin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6325326" y="6314377"/>
            <a:ext cx="976864" cy="348582"/>
          </a:xfrm>
          <a:prstGeom prst="rect">
            <a:avLst/>
          </a:prstGeom>
        </p:spPr>
      </p:pic>
    </p:spTree>
    <p:extLst>
      <p:ext uri="{BB962C8B-B14F-4D97-AF65-F5344CB8AC3E}">
        <p14:creationId xmlns:p14="http://schemas.microsoft.com/office/powerpoint/2010/main" val="27140965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l-GR" sz="4800" b="1" dirty="0"/>
              <a:t>Ποιοι είναι οι σύμμαχοί σας;</a:t>
            </a:r>
            <a:endParaRPr lang="en-GB" sz="4800" b="1" dirty="0"/>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1" y="1082711"/>
            <a:ext cx="11416938" cy="5016758"/>
          </a:xfrm>
          <a:prstGeom prst="rect">
            <a:avLst/>
          </a:prstGeom>
          <a:noFill/>
        </p:spPr>
        <p:txBody>
          <a:bodyPr wrap="square" rtlCol="0">
            <a:spAutoFit/>
          </a:bodyPr>
          <a:lstStyle/>
          <a:p>
            <a:pPr algn="just"/>
            <a:r>
              <a:rPr lang="el-GR" sz="3200" dirty="0"/>
              <a:t>Οι κριτικές έρχονται με πολλούς τρόπους. Η θετική κριτική είναι καλό για την επιχείρησή σας και συμβάλλει στην άμεση ενδυνάμωση σας.</a:t>
            </a:r>
          </a:p>
          <a:p>
            <a:pPr algn="just"/>
            <a:endParaRPr lang="el-GR" sz="3200" dirty="0"/>
          </a:p>
          <a:p>
            <a:pPr algn="just"/>
            <a:r>
              <a:rPr lang="el-GR" sz="3200" dirty="0"/>
              <a:t>Σε όλη τη διαδικασία, φροντίστε να αποφύγετε τους «εισβολείς»: μιλούν από φθόνο και δεν υπάρχει ευγενική πρόθεση στα σχόλια τους.</a:t>
            </a:r>
          </a:p>
          <a:p>
            <a:pPr algn="just"/>
            <a:endParaRPr lang="el-GR" sz="3200" dirty="0"/>
          </a:p>
          <a:p>
            <a:pPr algn="just"/>
            <a:r>
              <a:rPr lang="el-GR" sz="3200" dirty="0"/>
              <a:t>Κρατήστε τη θετικότητα κοντά σας, καλλιεργήστε το πνεύμα σας και μείνετε υγιείς</a:t>
            </a:r>
            <a:endParaRPr lang="en-GB" sz="3200" dirty="0"/>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sp>
        <p:nvSpPr>
          <p:cNvPr id="8"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747346" y="6119336"/>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p>
        </p:txBody>
      </p:sp>
      <p:pic>
        <p:nvPicPr>
          <p:cNvPr id="9"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3" cstate="print"/>
          <a:stretch>
            <a:fillRect/>
          </a:stretch>
        </p:blipFill>
        <p:spPr>
          <a:xfrm>
            <a:off x="13063" y="6301315"/>
            <a:ext cx="1755570" cy="398758"/>
          </a:xfrm>
          <a:prstGeom prst="rect">
            <a:avLst/>
          </a:prstGeom>
        </p:spPr>
      </p:pic>
      <p:sp>
        <p:nvSpPr>
          <p:cNvPr id="16" name="CasellaDiTesto 15"/>
          <p:cNvSpPr txBox="1"/>
          <p:nvPr/>
        </p:nvSpPr>
        <p:spPr>
          <a:xfrm>
            <a:off x="7268110" y="6148223"/>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17" name="Immagin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325326" y="6314377"/>
            <a:ext cx="976864" cy="348582"/>
          </a:xfrm>
          <a:prstGeom prst="rect">
            <a:avLst/>
          </a:prstGeom>
        </p:spPr>
      </p:pic>
    </p:spTree>
    <p:extLst>
      <p:ext uri="{BB962C8B-B14F-4D97-AF65-F5344CB8AC3E}">
        <p14:creationId xmlns:p14="http://schemas.microsoft.com/office/powerpoint/2010/main" val="29099555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l-GR" sz="4800" b="1" dirty="0"/>
              <a:t>Σύνοψη: Λίστα για αυτοέλεγχο</a:t>
            </a:r>
            <a:endParaRPr lang="en-GB" sz="4800" u="sng" dirty="0">
              <a:cs typeface="Arial" panose="020B0604020202020204" pitchFamily="34" charset="0"/>
            </a:endParaRPr>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graphicFrame>
        <p:nvGraphicFramePr>
          <p:cNvPr id="2" name="Tabella 1">
            <a:extLst>
              <a:ext uri="{FF2B5EF4-FFF2-40B4-BE49-F238E27FC236}">
                <a16:creationId xmlns:a16="http://schemas.microsoft.com/office/drawing/2014/main" xmlns="" id="{3C91E045-4345-44BE-817A-108E82274A07}"/>
              </a:ext>
            </a:extLst>
          </p:cNvPr>
          <p:cNvGraphicFramePr>
            <a:graphicFrameLocks noGrp="1"/>
          </p:cNvGraphicFramePr>
          <p:nvPr>
            <p:extLst>
              <p:ext uri="{D42A27DB-BD31-4B8C-83A1-F6EECF244321}">
                <p14:modId xmlns:p14="http://schemas.microsoft.com/office/powerpoint/2010/main" val="1870886304"/>
              </p:ext>
            </p:extLst>
          </p:nvPr>
        </p:nvGraphicFramePr>
        <p:xfrm>
          <a:off x="145868" y="746478"/>
          <a:ext cx="11913325" cy="5495064"/>
        </p:xfrm>
        <a:graphic>
          <a:graphicData uri="http://schemas.openxmlformats.org/drawingml/2006/table">
            <a:tbl>
              <a:tblPr firstRow="1" firstCol="1" bandRow="1">
                <a:tableStyleId>{21E4AEA4-8DFA-4A89-87EB-49C32662AFE0}</a:tableStyleId>
              </a:tblPr>
              <a:tblGrid>
                <a:gridCol w="4472915">
                  <a:extLst>
                    <a:ext uri="{9D8B030D-6E8A-4147-A177-3AD203B41FA5}">
                      <a16:colId xmlns:a16="http://schemas.microsoft.com/office/drawing/2014/main" xmlns="" val="3971733916"/>
                    </a:ext>
                  </a:extLst>
                </a:gridCol>
                <a:gridCol w="7440410">
                  <a:extLst>
                    <a:ext uri="{9D8B030D-6E8A-4147-A177-3AD203B41FA5}">
                      <a16:colId xmlns:a16="http://schemas.microsoft.com/office/drawing/2014/main" xmlns="" val="1387872937"/>
                    </a:ext>
                  </a:extLst>
                </a:gridCol>
              </a:tblGrid>
              <a:tr h="635428">
                <a:tc>
                  <a:txBody>
                    <a:bodyPr/>
                    <a:lstStyle/>
                    <a:p>
                      <a:pPr marL="285750" indent="-285750">
                        <a:lnSpc>
                          <a:spcPct val="115000"/>
                        </a:lnSpc>
                        <a:spcAft>
                          <a:spcPts val="0"/>
                        </a:spcAft>
                        <a:buFont typeface="Arial" panose="020B0604020202020204" pitchFamily="34" charset="0"/>
                        <a:buChar char="•"/>
                      </a:pPr>
                      <a:r>
                        <a:rPr lang="el-GR" sz="1600" dirty="0">
                          <a:effectLst/>
                        </a:rPr>
                        <a:t>Προσπαθήστε να εξηγήσετε με δικά σας λόγια την έννοια της επιχειρηματικής αξίας</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4054" marR="3405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es-ES" sz="1000" dirty="0">
                          <a:effectLst/>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4054" marR="34054" marT="0" marB="0">
                    <a:lnL w="12700" cap="flat" cmpd="sng" algn="ctr">
                      <a:noFill/>
                      <a:prstDash val="solid"/>
                      <a:round/>
                      <a:headEnd type="none" w="med" len="med"/>
                      <a:tailEnd type="none" w="med" len="med"/>
                    </a:lnL>
                    <a:solidFill>
                      <a:srgbClr val="FCECE8"/>
                    </a:solidFill>
                  </a:tcPr>
                </a:tc>
                <a:extLst>
                  <a:ext uri="{0D108BD9-81ED-4DB2-BD59-A6C34878D82A}">
                    <a16:rowId xmlns:a16="http://schemas.microsoft.com/office/drawing/2014/main" xmlns="" val="2701072728"/>
                  </a:ext>
                </a:extLst>
              </a:tr>
              <a:tr h="635428">
                <a:tc>
                  <a:txBody>
                    <a:bodyPr/>
                    <a:lstStyle/>
                    <a:p>
                      <a:pPr marL="285750" indent="-285750">
                        <a:lnSpc>
                          <a:spcPct val="115000"/>
                        </a:lnSpc>
                        <a:spcAft>
                          <a:spcPts val="0"/>
                        </a:spcAft>
                        <a:buFont typeface="Arial" panose="020B0604020202020204" pitchFamily="34" charset="0"/>
                        <a:buChar char="•"/>
                      </a:pPr>
                      <a:r>
                        <a:rPr lang="el-GR" sz="1600" dirty="0">
                          <a:effectLst/>
                        </a:rPr>
                        <a:t>Θα μπορούσατε να αναφέρετε έως και τρία χαρακτηριστικά στοιχεία της επιχειρηματικής πλατφόρμας;</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4054" marR="3405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es-ES" sz="1000" dirty="0">
                          <a:effectLst/>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4054" marR="34054" marT="0" marB="0">
                    <a:lnL w="12700" cap="flat" cmpd="sng" algn="ctr">
                      <a:noFill/>
                      <a:prstDash val="solid"/>
                      <a:round/>
                      <a:headEnd type="none" w="med" len="med"/>
                      <a:tailEnd type="none" w="med" len="med"/>
                    </a:lnL>
                  </a:tcPr>
                </a:tc>
                <a:extLst>
                  <a:ext uri="{0D108BD9-81ED-4DB2-BD59-A6C34878D82A}">
                    <a16:rowId xmlns:a16="http://schemas.microsoft.com/office/drawing/2014/main" xmlns="" val="3324157694"/>
                  </a:ext>
                </a:extLst>
              </a:tr>
              <a:tr h="635428">
                <a:tc>
                  <a:txBody>
                    <a:bodyPr/>
                    <a:lstStyle/>
                    <a:p>
                      <a:pPr marL="285750" indent="-285750">
                        <a:lnSpc>
                          <a:spcPct val="115000"/>
                        </a:lnSpc>
                        <a:spcAft>
                          <a:spcPts val="0"/>
                        </a:spcAft>
                        <a:buFont typeface="Arial" panose="020B0604020202020204" pitchFamily="34" charset="0"/>
                        <a:buChar char="•"/>
                      </a:pPr>
                      <a:r>
                        <a:rPr lang="el-GR" sz="1600" dirty="0">
                          <a:effectLst/>
                        </a:rPr>
                        <a:t>Ποια είναι η διαφορά μεταξύ κύριων και δευτερευουσών πόρων;</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4054" marR="3405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es-ES" sz="1000" dirty="0">
                          <a:effectLst/>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4054" marR="34054" marT="0" marB="0">
                    <a:lnL w="12700" cap="flat" cmpd="sng" algn="ctr">
                      <a:noFill/>
                      <a:prstDash val="solid"/>
                      <a:round/>
                      <a:headEnd type="none" w="med" len="med"/>
                      <a:tailEnd type="none" w="med" len="med"/>
                    </a:lnL>
                  </a:tcPr>
                </a:tc>
                <a:extLst>
                  <a:ext uri="{0D108BD9-81ED-4DB2-BD59-A6C34878D82A}">
                    <a16:rowId xmlns:a16="http://schemas.microsoft.com/office/drawing/2014/main" xmlns="" val="1687199505"/>
                  </a:ext>
                </a:extLst>
              </a:tr>
              <a:tr h="635428">
                <a:tc>
                  <a:txBody>
                    <a:bodyPr/>
                    <a:lstStyle/>
                    <a:p>
                      <a:pPr marL="285750" indent="-285750">
                        <a:lnSpc>
                          <a:spcPct val="115000"/>
                        </a:lnSpc>
                        <a:spcAft>
                          <a:spcPts val="0"/>
                        </a:spcAft>
                        <a:buFont typeface="Arial" panose="020B0604020202020204" pitchFamily="34" charset="0"/>
                        <a:buChar char="•"/>
                      </a:pPr>
                      <a:r>
                        <a:rPr lang="el-GR" sz="1600" dirty="0">
                          <a:effectLst/>
                        </a:rPr>
                        <a:t>Ποια είναι η διαφορά μεταξύ της εισροής και της εκροής;</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4054" marR="3405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es-ES" sz="1000" dirty="0">
                          <a:effectLst/>
                        </a:rPr>
                        <a:t> </a:t>
                      </a:r>
                      <a:endParaRPr lang="en-GB" sz="1000" dirty="0">
                        <a:effectLst/>
                      </a:endParaRPr>
                    </a:p>
                    <a:p>
                      <a:pPr>
                        <a:lnSpc>
                          <a:spcPct val="115000"/>
                        </a:lnSpc>
                        <a:spcAft>
                          <a:spcPts val="0"/>
                        </a:spcAft>
                      </a:pPr>
                      <a:r>
                        <a:rPr lang="es-ES" sz="1000" dirty="0">
                          <a:effectLst/>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4054" marR="34054" marT="0" marB="0">
                    <a:lnL w="12700" cap="flat" cmpd="sng" algn="ctr">
                      <a:noFill/>
                      <a:prstDash val="solid"/>
                      <a:round/>
                      <a:headEnd type="none" w="med" len="med"/>
                      <a:tailEnd type="none" w="med" len="med"/>
                    </a:lnL>
                  </a:tcPr>
                </a:tc>
                <a:extLst>
                  <a:ext uri="{0D108BD9-81ED-4DB2-BD59-A6C34878D82A}">
                    <a16:rowId xmlns:a16="http://schemas.microsoft.com/office/drawing/2014/main" xmlns="" val="916767657"/>
                  </a:ext>
                </a:extLst>
              </a:tr>
              <a:tr h="635428">
                <a:tc>
                  <a:txBody>
                    <a:bodyPr/>
                    <a:lstStyle/>
                    <a:p>
                      <a:pPr marL="285750" indent="-285750">
                        <a:lnSpc>
                          <a:spcPct val="115000"/>
                        </a:lnSpc>
                        <a:spcAft>
                          <a:spcPts val="0"/>
                        </a:spcAft>
                        <a:buFont typeface="Arial" panose="020B0604020202020204" pitchFamily="34" charset="0"/>
                        <a:buChar char="•"/>
                      </a:pPr>
                      <a:r>
                        <a:rPr lang="el-GR" sz="1600" dirty="0">
                          <a:effectLst/>
                        </a:rPr>
                        <a:t>Παρακαλώ, δώστε έναν ορισμό της επιχειρηματικής πρόκλησης</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4054" marR="3405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es-ES" sz="1000" dirty="0">
                          <a:effectLst/>
                        </a:rPr>
                        <a:t> </a:t>
                      </a:r>
                      <a:endParaRPr lang="en-GB" sz="1000" dirty="0">
                        <a:effectLst/>
                      </a:endParaRPr>
                    </a:p>
                    <a:p>
                      <a:pPr>
                        <a:lnSpc>
                          <a:spcPct val="115000"/>
                        </a:lnSpc>
                        <a:spcAft>
                          <a:spcPts val="0"/>
                        </a:spcAft>
                      </a:pPr>
                      <a:r>
                        <a:rPr lang="es-ES" sz="1000" dirty="0">
                          <a:effectLst/>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4054" marR="34054" marT="0" marB="0">
                    <a:lnL w="12700" cap="flat" cmpd="sng" algn="ctr">
                      <a:noFill/>
                      <a:prstDash val="solid"/>
                      <a:round/>
                      <a:headEnd type="none" w="med" len="med"/>
                      <a:tailEnd type="none" w="med" len="med"/>
                    </a:lnL>
                  </a:tcPr>
                </a:tc>
                <a:extLst>
                  <a:ext uri="{0D108BD9-81ED-4DB2-BD59-A6C34878D82A}">
                    <a16:rowId xmlns:a16="http://schemas.microsoft.com/office/drawing/2014/main" xmlns="" val="494175095"/>
                  </a:ext>
                </a:extLst>
              </a:tr>
              <a:tr h="635428">
                <a:tc>
                  <a:txBody>
                    <a:bodyPr/>
                    <a:lstStyle/>
                    <a:p>
                      <a:pPr marL="285750" indent="-285750">
                        <a:lnSpc>
                          <a:spcPct val="115000"/>
                        </a:lnSpc>
                        <a:spcAft>
                          <a:spcPts val="0"/>
                        </a:spcAft>
                        <a:buFont typeface="Arial" panose="020B0604020202020204" pitchFamily="34" charset="0"/>
                        <a:buChar char="•"/>
                      </a:pPr>
                      <a:r>
                        <a:rPr lang="el-GR" sz="1600" dirty="0">
                          <a:effectLst/>
                        </a:rPr>
                        <a:t>Τι εννοούμε με τον «Στρατηγικό Σχεδιασμό»;</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4054" marR="3405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es-ES" sz="1000" dirty="0">
                          <a:effectLst/>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4054" marR="34054" marT="0" marB="0">
                    <a:lnL w="12700" cap="flat" cmpd="sng" algn="ctr">
                      <a:noFill/>
                      <a:prstDash val="solid"/>
                      <a:round/>
                      <a:headEnd type="none" w="med" len="med"/>
                      <a:tailEnd type="none" w="med" len="med"/>
                    </a:lnL>
                  </a:tcPr>
                </a:tc>
                <a:extLst>
                  <a:ext uri="{0D108BD9-81ED-4DB2-BD59-A6C34878D82A}">
                    <a16:rowId xmlns:a16="http://schemas.microsoft.com/office/drawing/2014/main" xmlns="" val="1250543653"/>
                  </a:ext>
                </a:extLst>
              </a:tr>
              <a:tr h="635428">
                <a:tc>
                  <a:txBody>
                    <a:bodyPr/>
                    <a:lstStyle/>
                    <a:p>
                      <a:pPr marL="285750" indent="-285750">
                        <a:lnSpc>
                          <a:spcPct val="115000"/>
                        </a:lnSpc>
                        <a:spcAft>
                          <a:spcPts val="0"/>
                        </a:spcAft>
                        <a:buFont typeface="Arial" panose="020B0604020202020204" pitchFamily="34" charset="0"/>
                        <a:buChar char="•"/>
                      </a:pPr>
                      <a:r>
                        <a:rPr lang="el-GR" sz="1600" dirty="0">
                          <a:effectLst/>
                        </a:rPr>
                        <a:t>Παρακαλώ, απαριθμήστε έως και τέσσερις στρατηγικές για τον καθορισμό των επιχειρηματικών στόχων</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4054" marR="3405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es-ES" sz="1000" dirty="0">
                          <a:effectLst/>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4054" marR="34054" marT="0" marB="0">
                    <a:lnL w="12700" cap="flat" cmpd="sng" algn="ctr">
                      <a:noFill/>
                      <a:prstDash val="solid"/>
                      <a:round/>
                      <a:headEnd type="none" w="med" len="med"/>
                      <a:tailEnd type="none" w="med" len="med"/>
                    </a:lnL>
                  </a:tcPr>
                </a:tc>
                <a:extLst>
                  <a:ext uri="{0D108BD9-81ED-4DB2-BD59-A6C34878D82A}">
                    <a16:rowId xmlns:a16="http://schemas.microsoft.com/office/drawing/2014/main" xmlns="" val="1516094435"/>
                  </a:ext>
                </a:extLst>
              </a:tr>
              <a:tr h="635428">
                <a:tc>
                  <a:txBody>
                    <a:bodyPr/>
                    <a:lstStyle/>
                    <a:p>
                      <a:pPr marL="285750" indent="-285750">
                        <a:lnSpc>
                          <a:spcPct val="115000"/>
                        </a:lnSpc>
                        <a:spcAft>
                          <a:spcPts val="0"/>
                        </a:spcAft>
                        <a:buFont typeface="Arial" panose="020B0604020202020204" pitchFamily="34" charset="0"/>
                        <a:buChar char="•"/>
                      </a:pPr>
                      <a:r>
                        <a:rPr lang="el-GR" sz="1600" dirty="0">
                          <a:effectLst/>
                        </a:rPr>
                        <a:t>Ποια είναι η διαφορά μεταξύ της αθροιστικής και της διαμορφωτικής αξιολόγησης;</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4054" marR="3405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es-ES" sz="1000" dirty="0">
                          <a:effectLst/>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4054" marR="34054" marT="0" marB="0">
                    <a:lnL w="12700" cap="flat" cmpd="sng" algn="ctr">
                      <a:noFill/>
                      <a:prstDash val="solid"/>
                      <a:round/>
                      <a:headEnd type="none" w="med" len="med"/>
                      <a:tailEnd type="none" w="med" len="med"/>
                    </a:lnL>
                  </a:tcPr>
                </a:tc>
                <a:extLst>
                  <a:ext uri="{0D108BD9-81ED-4DB2-BD59-A6C34878D82A}">
                    <a16:rowId xmlns:a16="http://schemas.microsoft.com/office/drawing/2014/main" xmlns="" val="2364008040"/>
                  </a:ext>
                </a:extLst>
              </a:tr>
            </a:tbl>
          </a:graphicData>
        </a:graphic>
      </p:graphicFrame>
      <p:sp>
        <p:nvSpPr>
          <p:cNvPr id="8"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747346" y="6119336"/>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p>
        </p:txBody>
      </p:sp>
      <p:pic>
        <p:nvPicPr>
          <p:cNvPr id="9"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3" cstate="print"/>
          <a:stretch>
            <a:fillRect/>
          </a:stretch>
        </p:blipFill>
        <p:spPr>
          <a:xfrm>
            <a:off x="13063" y="6301315"/>
            <a:ext cx="1755570" cy="398758"/>
          </a:xfrm>
          <a:prstGeom prst="rect">
            <a:avLst/>
          </a:prstGeom>
        </p:spPr>
      </p:pic>
      <p:sp>
        <p:nvSpPr>
          <p:cNvPr id="13" name="CasellaDiTesto 12"/>
          <p:cNvSpPr txBox="1"/>
          <p:nvPr/>
        </p:nvSpPr>
        <p:spPr>
          <a:xfrm>
            <a:off x="7268110" y="6148223"/>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16" name="Immagin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325326" y="6314377"/>
            <a:ext cx="976864" cy="348582"/>
          </a:xfrm>
          <a:prstGeom prst="rect">
            <a:avLst/>
          </a:prstGeom>
        </p:spPr>
      </p:pic>
    </p:spTree>
    <p:extLst>
      <p:ext uri="{BB962C8B-B14F-4D97-AF65-F5344CB8AC3E}">
        <p14:creationId xmlns:p14="http://schemas.microsoft.com/office/powerpoint/2010/main" val="15491475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677108"/>
          </a:xfrm>
          <a:prstGeom prst="rect">
            <a:avLst/>
          </a:prstGeom>
          <a:noFill/>
        </p:spPr>
        <p:txBody>
          <a:bodyPr wrap="square" rtlCol="0">
            <a:spAutoFit/>
          </a:bodyPr>
          <a:lstStyle/>
          <a:p>
            <a:pPr algn="just"/>
            <a:r>
              <a:rPr lang="el-GR" sz="3800" b="1" dirty="0"/>
              <a:t>Δημιουργώντας Αξία: ένα σημείο εκκίνησης</a:t>
            </a:r>
            <a:endParaRPr lang="en-GB" sz="3800" b="1" dirty="0"/>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1" y="1301208"/>
            <a:ext cx="8478173" cy="5016758"/>
          </a:xfrm>
          <a:prstGeom prst="rect">
            <a:avLst/>
          </a:prstGeom>
          <a:noFill/>
        </p:spPr>
        <p:txBody>
          <a:bodyPr wrap="square" rtlCol="0">
            <a:spAutoFit/>
          </a:bodyPr>
          <a:lstStyle/>
          <a:p>
            <a:pPr algn="just"/>
            <a:r>
              <a:rPr lang="el-GR" sz="3200" dirty="0"/>
              <a:t>Τα κύρια περιουσιακά στοιχεία μιας επιχείρησης αποτελούνται από:</a:t>
            </a:r>
          </a:p>
          <a:p>
            <a:pPr marL="457200" indent="-457200" algn="just">
              <a:buFont typeface="Arial" panose="020B0604020202020204" pitchFamily="34" charset="0"/>
              <a:buChar char="•"/>
            </a:pPr>
            <a:r>
              <a:rPr lang="el-GR" sz="3200" dirty="0"/>
              <a:t>Πλατφόρμες</a:t>
            </a:r>
          </a:p>
          <a:p>
            <a:pPr marL="457200" indent="-457200" algn="just">
              <a:buFont typeface="Arial" panose="020B0604020202020204" pitchFamily="34" charset="0"/>
              <a:buChar char="•"/>
            </a:pPr>
            <a:r>
              <a:rPr lang="el-GR" sz="3200" dirty="0"/>
              <a:t>Διαδικασίες</a:t>
            </a:r>
            <a:endParaRPr lang="en-GB" sz="3200" dirty="0"/>
          </a:p>
          <a:p>
            <a:pPr marL="457200" indent="-457200" algn="just">
              <a:buFont typeface="Arial" panose="020B0604020202020204" pitchFamily="34" charset="0"/>
              <a:buChar char="•"/>
            </a:pPr>
            <a:r>
              <a:rPr lang="el-GR" sz="3200" dirty="0"/>
              <a:t>Ανθρώπους</a:t>
            </a:r>
          </a:p>
          <a:p>
            <a:pPr algn="just"/>
            <a:r>
              <a:rPr lang="el-GR" sz="3200" dirty="0"/>
              <a:t>Ανάλογα με το πώς συνδυάζονται αυτά τα στοιχεία, οι επιχειρηματίες διαμορφώνουν το επιχειρηματικό τους μοντέλο, δηλαδή τον τρόπο με τον οποίο ένας οργανισμός δημιουργεί και προσφέρει κοινωνική και οικονομική αξία</a:t>
            </a:r>
            <a:r>
              <a:rPr lang="en-GB" sz="3200" dirty="0"/>
              <a:t>.</a:t>
            </a:r>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pic>
        <p:nvPicPr>
          <p:cNvPr id="3" name="Immagine 2">
            <a:extLst>
              <a:ext uri="{FF2B5EF4-FFF2-40B4-BE49-F238E27FC236}">
                <a16:creationId xmlns:a16="http://schemas.microsoft.com/office/drawing/2014/main" xmlns="" id="{924B71E9-1B11-4C83-BA9F-A55A77AA47BE}"/>
              </a:ext>
            </a:extLst>
          </p:cNvPr>
          <p:cNvPicPr>
            <a:picLocks noChangeAspect="1"/>
          </p:cNvPicPr>
          <p:nvPr/>
        </p:nvPicPr>
        <p:blipFill>
          <a:blip r:embed="rId3"/>
          <a:stretch>
            <a:fillRect/>
          </a:stretch>
        </p:blipFill>
        <p:spPr>
          <a:xfrm>
            <a:off x="8865704" y="1851162"/>
            <a:ext cx="3236078" cy="3656348"/>
          </a:xfrm>
          <a:prstGeom prst="rect">
            <a:avLst/>
          </a:prstGeom>
        </p:spPr>
      </p:pic>
      <p:sp>
        <p:nvSpPr>
          <p:cNvPr id="17"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747346" y="6119336"/>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p>
        </p:txBody>
      </p:sp>
      <p:pic>
        <p:nvPicPr>
          <p:cNvPr id="18"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4" cstate="print"/>
          <a:stretch>
            <a:fillRect/>
          </a:stretch>
        </p:blipFill>
        <p:spPr>
          <a:xfrm>
            <a:off x="13063" y="6301315"/>
            <a:ext cx="1755570" cy="398758"/>
          </a:xfrm>
          <a:prstGeom prst="rect">
            <a:avLst/>
          </a:prstGeom>
        </p:spPr>
      </p:pic>
      <p:sp>
        <p:nvSpPr>
          <p:cNvPr id="19" name="CasellaDiTesto 18"/>
          <p:cNvSpPr txBox="1"/>
          <p:nvPr/>
        </p:nvSpPr>
        <p:spPr>
          <a:xfrm>
            <a:off x="7268110" y="6148223"/>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20" name="Immagin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6325326" y="6314377"/>
            <a:ext cx="976864" cy="348582"/>
          </a:xfrm>
          <a:prstGeom prst="rect">
            <a:avLst/>
          </a:prstGeom>
        </p:spPr>
      </p:pic>
    </p:spTree>
    <p:extLst>
      <p:ext uri="{BB962C8B-B14F-4D97-AF65-F5344CB8AC3E}">
        <p14:creationId xmlns:p14="http://schemas.microsoft.com/office/powerpoint/2010/main" val="31595280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n-US" sz="4800" b="1" dirty="0"/>
              <a:t>1. </a:t>
            </a:r>
            <a:r>
              <a:rPr lang="el-GR" sz="4800" b="1" dirty="0"/>
              <a:t>Η Πλατφόρμα</a:t>
            </a:r>
            <a:endParaRPr lang="en-GB" sz="4800" b="1" dirty="0"/>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94062" y="1082711"/>
            <a:ext cx="11416938" cy="5016758"/>
          </a:xfrm>
          <a:prstGeom prst="rect">
            <a:avLst/>
          </a:prstGeom>
          <a:noFill/>
        </p:spPr>
        <p:txBody>
          <a:bodyPr wrap="square" rtlCol="0">
            <a:spAutoFit/>
          </a:bodyPr>
          <a:lstStyle/>
          <a:p>
            <a:pPr algn="just"/>
            <a:r>
              <a:rPr lang="el-GR" sz="3200" dirty="0"/>
              <a:t>Η Επιχειρηματική Πλατφόρμα αναφέρεται στα επιχειρησιακά πλαίσια που αντιμετωπίζουν καθημερινά οι επιχειρηματίες. Η πλατφόρμα φιλοξενεί τα παρακάτω:</a:t>
            </a:r>
          </a:p>
          <a:p>
            <a:pPr marL="457200" indent="-457200" algn="just">
              <a:buFont typeface="Arial" panose="020B0604020202020204" pitchFamily="34" charset="0"/>
              <a:buChar char="•"/>
            </a:pPr>
            <a:r>
              <a:rPr lang="el-GR" sz="3200" dirty="0"/>
              <a:t>Συναγωνιστές</a:t>
            </a:r>
          </a:p>
          <a:p>
            <a:pPr marL="457200" indent="-457200" algn="just">
              <a:buFont typeface="Arial" panose="020B0604020202020204" pitchFamily="34" charset="0"/>
              <a:buChar char="•"/>
            </a:pPr>
            <a:r>
              <a:rPr lang="el-GR" sz="3200" dirty="0"/>
              <a:t>Πελάτες</a:t>
            </a:r>
          </a:p>
          <a:p>
            <a:pPr marL="457200" indent="-457200" algn="just">
              <a:buFont typeface="Arial" panose="020B0604020202020204" pitchFamily="34" charset="0"/>
              <a:buChar char="•"/>
            </a:pPr>
            <a:r>
              <a:rPr lang="el-GR" sz="3200" dirty="0"/>
              <a:t>Υπαλλήλους</a:t>
            </a:r>
          </a:p>
          <a:p>
            <a:pPr marL="457200" indent="-457200" algn="just">
              <a:buFont typeface="Arial" panose="020B0604020202020204" pitchFamily="34" charset="0"/>
              <a:buChar char="•"/>
            </a:pPr>
            <a:r>
              <a:rPr lang="el-GR" sz="3200" dirty="0"/>
              <a:t>Τεχνολογίες</a:t>
            </a:r>
          </a:p>
          <a:p>
            <a:pPr marL="457200" indent="-457200" algn="just">
              <a:buFont typeface="Arial" panose="020B0604020202020204" pitchFamily="34" charset="0"/>
              <a:buChar char="•"/>
            </a:pPr>
            <a:r>
              <a:rPr lang="el-GR" sz="3200" dirty="0"/>
              <a:t>Τάσεις της αγοράς</a:t>
            </a:r>
          </a:p>
          <a:p>
            <a:pPr marL="457200" indent="-457200" algn="just">
              <a:buFont typeface="Arial" panose="020B0604020202020204" pitchFamily="34" charset="0"/>
              <a:buChar char="•"/>
            </a:pPr>
            <a:r>
              <a:rPr lang="el-GR" sz="3200" dirty="0"/>
              <a:t>Δυναμικά μακροοικονομικά στοιχεία</a:t>
            </a:r>
          </a:p>
          <a:p>
            <a:pPr marL="457200" indent="-457200" algn="just">
              <a:buFont typeface="Arial" panose="020B0604020202020204" pitchFamily="34" charset="0"/>
              <a:buChar char="•"/>
            </a:pPr>
            <a:r>
              <a:rPr lang="el-GR" sz="3200" dirty="0"/>
              <a:t>Και τα λοιπά.</a:t>
            </a:r>
            <a:endParaRPr lang="en-GB" sz="3200" dirty="0"/>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pic>
        <p:nvPicPr>
          <p:cNvPr id="2" name="Immagine 1">
            <a:extLst>
              <a:ext uri="{FF2B5EF4-FFF2-40B4-BE49-F238E27FC236}">
                <a16:creationId xmlns:a16="http://schemas.microsoft.com/office/drawing/2014/main" xmlns="" id="{A1774FD9-AFA3-4023-BBEC-5AAB92191BCB}"/>
              </a:ext>
            </a:extLst>
          </p:cNvPr>
          <p:cNvPicPr>
            <a:picLocks noChangeAspect="1"/>
          </p:cNvPicPr>
          <p:nvPr/>
        </p:nvPicPr>
        <p:blipFill>
          <a:blip r:embed="rId3"/>
          <a:stretch>
            <a:fillRect/>
          </a:stretch>
        </p:blipFill>
        <p:spPr>
          <a:xfrm>
            <a:off x="7325554" y="2462311"/>
            <a:ext cx="4866446" cy="3772078"/>
          </a:xfrm>
          <a:prstGeom prst="rect">
            <a:avLst/>
          </a:prstGeom>
        </p:spPr>
      </p:pic>
      <p:sp>
        <p:nvSpPr>
          <p:cNvPr id="9"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747346" y="6119336"/>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p>
        </p:txBody>
      </p:sp>
      <p:pic>
        <p:nvPicPr>
          <p:cNvPr id="16"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4" cstate="print"/>
          <a:stretch>
            <a:fillRect/>
          </a:stretch>
        </p:blipFill>
        <p:spPr>
          <a:xfrm>
            <a:off x="13063" y="6301315"/>
            <a:ext cx="1755570" cy="398758"/>
          </a:xfrm>
          <a:prstGeom prst="rect">
            <a:avLst/>
          </a:prstGeom>
        </p:spPr>
      </p:pic>
      <p:sp>
        <p:nvSpPr>
          <p:cNvPr id="17" name="CasellaDiTesto 16"/>
          <p:cNvSpPr txBox="1"/>
          <p:nvPr/>
        </p:nvSpPr>
        <p:spPr>
          <a:xfrm>
            <a:off x="7268110" y="6148223"/>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18" name="Immagin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6325326" y="6314377"/>
            <a:ext cx="976864" cy="348582"/>
          </a:xfrm>
          <a:prstGeom prst="rect">
            <a:avLst/>
          </a:prstGeom>
        </p:spPr>
      </p:pic>
    </p:spTree>
    <p:extLst>
      <p:ext uri="{BB962C8B-B14F-4D97-AF65-F5344CB8AC3E}">
        <p14:creationId xmlns:p14="http://schemas.microsoft.com/office/powerpoint/2010/main" val="31595280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n-US" sz="4800" b="1" dirty="0"/>
              <a:t>2. </a:t>
            </a:r>
            <a:r>
              <a:rPr lang="el-GR" sz="4800" b="1" dirty="0"/>
              <a:t>Διαδικασίες</a:t>
            </a:r>
            <a:endParaRPr lang="en-GB" sz="4800" b="1" dirty="0"/>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75175" y="967696"/>
            <a:ext cx="7961339" cy="5016758"/>
          </a:xfrm>
          <a:prstGeom prst="rect">
            <a:avLst/>
          </a:prstGeom>
          <a:noFill/>
        </p:spPr>
        <p:txBody>
          <a:bodyPr wrap="square" rtlCol="0">
            <a:spAutoFit/>
          </a:bodyPr>
          <a:lstStyle/>
          <a:p>
            <a:pPr algn="just"/>
            <a:r>
              <a:rPr lang="el-GR" sz="3200" dirty="0"/>
              <a:t>Ανεξάρτητα από τη στρατηγική προσφορά τους, κάθε επιχείρηση θέτει διαδικασίες για τη δημιουργία αξιών για τους πελάτες τους.</a:t>
            </a:r>
          </a:p>
          <a:p>
            <a:pPr algn="just"/>
            <a:endParaRPr lang="el-GR" sz="3200" dirty="0"/>
          </a:p>
          <a:p>
            <a:pPr algn="just"/>
            <a:r>
              <a:rPr lang="el-GR" sz="3200" dirty="0"/>
              <a:t>Οι πρώτες ύλες και οι πόροι οποιουδήποτε είδους (εισροές) βελτιώνονται περαιτέρω μέσω τεχνολογιών, τεχνογνωσιών και εμπειρικών διαδικασιών για την παραγωγή και οριστικοποίηση τελικών προϊόντων/ υπηρεσιών (παραγωγή).</a:t>
            </a:r>
            <a:endParaRPr lang="en-GB" sz="3200" dirty="0"/>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pic>
        <p:nvPicPr>
          <p:cNvPr id="2" name="Immagine 1">
            <a:extLst>
              <a:ext uri="{FF2B5EF4-FFF2-40B4-BE49-F238E27FC236}">
                <a16:creationId xmlns:a16="http://schemas.microsoft.com/office/drawing/2014/main" xmlns="" id="{E253275C-955B-4AEB-9630-D66C6DD1BD15}"/>
              </a:ext>
            </a:extLst>
          </p:cNvPr>
          <p:cNvPicPr>
            <a:picLocks noChangeAspect="1"/>
          </p:cNvPicPr>
          <p:nvPr/>
        </p:nvPicPr>
        <p:blipFill>
          <a:blip r:embed="rId3"/>
          <a:stretch>
            <a:fillRect/>
          </a:stretch>
        </p:blipFill>
        <p:spPr>
          <a:xfrm>
            <a:off x="8631887" y="2516408"/>
            <a:ext cx="3301034" cy="2411776"/>
          </a:xfrm>
          <a:prstGeom prst="rect">
            <a:avLst/>
          </a:prstGeom>
        </p:spPr>
      </p:pic>
      <p:sp>
        <p:nvSpPr>
          <p:cNvPr id="9"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747346" y="6119336"/>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p>
        </p:txBody>
      </p:sp>
      <p:pic>
        <p:nvPicPr>
          <p:cNvPr id="16"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4" cstate="print"/>
          <a:stretch>
            <a:fillRect/>
          </a:stretch>
        </p:blipFill>
        <p:spPr>
          <a:xfrm>
            <a:off x="13063" y="6301315"/>
            <a:ext cx="1755570" cy="398758"/>
          </a:xfrm>
          <a:prstGeom prst="rect">
            <a:avLst/>
          </a:prstGeom>
        </p:spPr>
      </p:pic>
      <p:sp>
        <p:nvSpPr>
          <p:cNvPr id="17" name="CasellaDiTesto 16"/>
          <p:cNvSpPr txBox="1"/>
          <p:nvPr/>
        </p:nvSpPr>
        <p:spPr>
          <a:xfrm>
            <a:off x="7268110" y="6148223"/>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18" name="Immagin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6325326" y="6314377"/>
            <a:ext cx="976864" cy="348582"/>
          </a:xfrm>
          <a:prstGeom prst="rect">
            <a:avLst/>
          </a:prstGeom>
        </p:spPr>
      </p:pic>
    </p:spTree>
    <p:extLst>
      <p:ext uri="{BB962C8B-B14F-4D97-AF65-F5344CB8AC3E}">
        <p14:creationId xmlns:p14="http://schemas.microsoft.com/office/powerpoint/2010/main" val="31595280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n-US" sz="4000" b="1" dirty="0"/>
              <a:t>2. </a:t>
            </a:r>
            <a:r>
              <a:rPr lang="el-GR" sz="4000" b="1" dirty="0"/>
              <a:t>Διαδικασίες</a:t>
            </a:r>
            <a:r>
              <a:rPr lang="en-US" sz="4000" b="1" dirty="0"/>
              <a:t> – </a:t>
            </a:r>
            <a:r>
              <a:rPr lang="el-GR" sz="4000" b="1" dirty="0"/>
              <a:t>Μοντέλο Αξίας Αλυσίδας</a:t>
            </a:r>
            <a:r>
              <a:rPr lang="en-US" sz="4800" b="1" dirty="0"/>
              <a:t> </a:t>
            </a:r>
            <a:endParaRPr lang="en-GB" sz="4800" b="1" dirty="0"/>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1" y="1460139"/>
            <a:ext cx="11416938" cy="4031873"/>
          </a:xfrm>
          <a:prstGeom prst="rect">
            <a:avLst/>
          </a:prstGeom>
          <a:noFill/>
        </p:spPr>
        <p:txBody>
          <a:bodyPr wrap="square" rtlCol="0">
            <a:spAutoFit/>
          </a:bodyPr>
          <a:lstStyle/>
          <a:p>
            <a:pPr algn="just"/>
            <a:r>
              <a:rPr lang="el-GR" sz="3200" dirty="0"/>
              <a:t>Κατά την διάρκεια του κύκλου εισροών-εκροών, οι πόροι περνούν από δύο ξεχωριστές ομάδες διαδικασιών:</a:t>
            </a:r>
          </a:p>
          <a:p>
            <a:pPr marL="457200" indent="-457200" algn="just">
              <a:buFont typeface="Arial" panose="020B0604020202020204" pitchFamily="34" charset="0"/>
              <a:buChar char="•"/>
            </a:pPr>
            <a:r>
              <a:rPr lang="el-GR" sz="3200" b="1" dirty="0"/>
              <a:t>Κύρια</a:t>
            </a:r>
            <a:r>
              <a:rPr lang="el-GR" sz="3200" dirty="0"/>
              <a:t> - αυτή που συμβάλλει άμεσα στη «μετατροπή» των εισροών σε αποτελέσματα και στη δημιουργία κέρδους (δηλ. Πωλήσεις)</a:t>
            </a:r>
          </a:p>
          <a:p>
            <a:pPr marL="457200" indent="-457200" algn="just">
              <a:buFont typeface="Arial" panose="020B0604020202020204" pitchFamily="34" charset="0"/>
              <a:buChar char="•"/>
            </a:pPr>
            <a:r>
              <a:rPr lang="el-GR" sz="3200" b="1" dirty="0"/>
              <a:t>Δευτερεύουσα</a:t>
            </a:r>
            <a:r>
              <a:rPr lang="el-GR" sz="3200" dirty="0"/>
              <a:t> - αυτή που συμβάλλει στην αποτελεσματικότητα και την αποδοτικότητα των πρώτων (δηλαδή ανάπτυξη τεχνολογιών και καινοτομία)</a:t>
            </a:r>
            <a:endParaRPr lang="en-GB" sz="3200" dirty="0"/>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sp>
        <p:nvSpPr>
          <p:cNvPr id="8"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747346" y="6119336"/>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p>
        </p:txBody>
      </p:sp>
      <p:pic>
        <p:nvPicPr>
          <p:cNvPr id="9"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3" cstate="print"/>
          <a:stretch>
            <a:fillRect/>
          </a:stretch>
        </p:blipFill>
        <p:spPr>
          <a:xfrm>
            <a:off x="13063" y="6301315"/>
            <a:ext cx="1755570" cy="398758"/>
          </a:xfrm>
          <a:prstGeom prst="rect">
            <a:avLst/>
          </a:prstGeom>
        </p:spPr>
      </p:pic>
      <p:sp>
        <p:nvSpPr>
          <p:cNvPr id="16" name="CasellaDiTesto 15"/>
          <p:cNvSpPr txBox="1"/>
          <p:nvPr/>
        </p:nvSpPr>
        <p:spPr>
          <a:xfrm>
            <a:off x="7268110" y="6148223"/>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17" name="Immagin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325326" y="6314377"/>
            <a:ext cx="976864" cy="348582"/>
          </a:xfrm>
          <a:prstGeom prst="rect">
            <a:avLst/>
          </a:prstGeom>
        </p:spPr>
      </p:pic>
    </p:spTree>
    <p:extLst>
      <p:ext uri="{BB962C8B-B14F-4D97-AF65-F5344CB8AC3E}">
        <p14:creationId xmlns:p14="http://schemas.microsoft.com/office/powerpoint/2010/main" val="35394873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692497"/>
          </a:xfrm>
          <a:prstGeom prst="rect">
            <a:avLst/>
          </a:prstGeom>
          <a:noFill/>
        </p:spPr>
        <p:txBody>
          <a:bodyPr wrap="square" rtlCol="0">
            <a:spAutoFit/>
          </a:bodyPr>
          <a:lstStyle/>
          <a:p>
            <a:pPr algn="just"/>
            <a:r>
              <a:rPr lang="en-US" sz="3900" b="1" dirty="0"/>
              <a:t>2. </a:t>
            </a:r>
            <a:r>
              <a:rPr lang="el-GR" sz="3900" b="1" dirty="0"/>
              <a:t>Διαδικασίες</a:t>
            </a:r>
            <a:r>
              <a:rPr lang="en-US" sz="3900" b="1" dirty="0"/>
              <a:t> – </a:t>
            </a:r>
            <a:r>
              <a:rPr lang="el-GR" sz="3900" b="1" dirty="0"/>
              <a:t>Μοντέλο Αξίας Αλυσίδας</a:t>
            </a:r>
            <a:r>
              <a:rPr lang="en-US" sz="3900" b="1" dirty="0"/>
              <a:t> </a:t>
            </a:r>
            <a:endParaRPr lang="en-GB" sz="3900" b="1" dirty="0"/>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sp>
        <p:nvSpPr>
          <p:cNvPr id="3" name="CasellaDiTesto 2">
            <a:extLst>
              <a:ext uri="{FF2B5EF4-FFF2-40B4-BE49-F238E27FC236}">
                <a16:creationId xmlns:a16="http://schemas.microsoft.com/office/drawing/2014/main" xmlns="" id="{6D4BA771-F3E1-4EE7-BE7E-F1B79F1D98BA}"/>
              </a:ext>
            </a:extLst>
          </p:cNvPr>
          <p:cNvSpPr txBox="1"/>
          <p:nvPr/>
        </p:nvSpPr>
        <p:spPr>
          <a:xfrm>
            <a:off x="3110948" y="5830957"/>
            <a:ext cx="5970104" cy="369332"/>
          </a:xfrm>
          <a:prstGeom prst="rect">
            <a:avLst/>
          </a:prstGeom>
          <a:noFill/>
        </p:spPr>
        <p:txBody>
          <a:bodyPr wrap="square" rtlCol="0">
            <a:spAutoFit/>
          </a:bodyPr>
          <a:lstStyle/>
          <a:p>
            <a:pPr algn="ctr"/>
            <a:r>
              <a:rPr lang="el-GR" dirty="0"/>
              <a:t>Πηγή</a:t>
            </a:r>
            <a:r>
              <a:rPr lang="en-GB" dirty="0"/>
              <a:t>: Michael E. Porter, Competitive Advantage, 1985, p.87</a:t>
            </a:r>
          </a:p>
        </p:txBody>
      </p:sp>
      <p:pic>
        <p:nvPicPr>
          <p:cNvPr id="4" name="Picture 3">
            <a:extLst>
              <a:ext uri="{FF2B5EF4-FFF2-40B4-BE49-F238E27FC236}">
                <a16:creationId xmlns:a16="http://schemas.microsoft.com/office/drawing/2014/main" xmlns="" id="{DD4102CE-D0DD-3F4C-AC34-14129FC7A7A4}"/>
              </a:ext>
            </a:extLst>
          </p:cNvPr>
          <p:cNvPicPr>
            <a:picLocks noChangeAspect="1"/>
          </p:cNvPicPr>
          <p:nvPr/>
        </p:nvPicPr>
        <p:blipFill>
          <a:blip r:embed="rId3"/>
          <a:stretch>
            <a:fillRect/>
          </a:stretch>
        </p:blipFill>
        <p:spPr>
          <a:xfrm>
            <a:off x="2518983" y="1359538"/>
            <a:ext cx="7154034" cy="4138924"/>
          </a:xfrm>
          <a:prstGeom prst="rect">
            <a:avLst/>
          </a:prstGeom>
        </p:spPr>
      </p:pic>
      <p:sp>
        <p:nvSpPr>
          <p:cNvPr id="9"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747346" y="6119336"/>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p>
        </p:txBody>
      </p:sp>
      <p:pic>
        <p:nvPicPr>
          <p:cNvPr id="13"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4" cstate="print"/>
          <a:stretch>
            <a:fillRect/>
          </a:stretch>
        </p:blipFill>
        <p:spPr>
          <a:xfrm>
            <a:off x="13063" y="6301315"/>
            <a:ext cx="1755570" cy="398758"/>
          </a:xfrm>
          <a:prstGeom prst="rect">
            <a:avLst/>
          </a:prstGeom>
        </p:spPr>
      </p:pic>
      <p:sp>
        <p:nvSpPr>
          <p:cNvPr id="16" name="CasellaDiTesto 15"/>
          <p:cNvSpPr txBox="1"/>
          <p:nvPr/>
        </p:nvSpPr>
        <p:spPr>
          <a:xfrm>
            <a:off x="7268110" y="6148223"/>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17" name="Immagin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6325326" y="6314377"/>
            <a:ext cx="976864" cy="348582"/>
          </a:xfrm>
          <a:prstGeom prst="rect">
            <a:avLst/>
          </a:prstGeom>
        </p:spPr>
      </p:pic>
    </p:spTree>
    <p:extLst>
      <p:ext uri="{BB962C8B-B14F-4D97-AF65-F5344CB8AC3E}">
        <p14:creationId xmlns:p14="http://schemas.microsoft.com/office/powerpoint/2010/main" val="5976660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n-US" sz="4800" b="1" dirty="0"/>
              <a:t>3. </a:t>
            </a:r>
            <a:r>
              <a:rPr lang="en-US" sz="4800" b="1" dirty="0" err="1"/>
              <a:t>Ά</a:t>
            </a:r>
            <a:r>
              <a:rPr lang="el-GR" sz="4800" b="1" dirty="0" err="1"/>
              <a:t>νθρωποι</a:t>
            </a:r>
            <a:endParaRPr lang="en-GB" sz="4800" b="1" dirty="0"/>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1" y="1460139"/>
            <a:ext cx="7987843" cy="4031873"/>
          </a:xfrm>
          <a:prstGeom prst="rect">
            <a:avLst/>
          </a:prstGeom>
          <a:noFill/>
        </p:spPr>
        <p:txBody>
          <a:bodyPr wrap="square" rtlCol="0">
            <a:spAutoFit/>
          </a:bodyPr>
          <a:lstStyle/>
          <a:p>
            <a:pPr algn="just"/>
            <a:r>
              <a:rPr lang="el-GR" sz="3200" dirty="0"/>
              <a:t>Η Διαχείριση Ανθρώπων είναι ένα από τα μεγαλύτερα και πιο δύσκολα καθήκοντα που αντιμετωπίζει οποιοσδήποτε επιχειρηματίας.</a:t>
            </a:r>
          </a:p>
          <a:p>
            <a:pPr algn="just"/>
            <a:endParaRPr lang="el-GR" sz="3200" dirty="0"/>
          </a:p>
          <a:p>
            <a:pPr algn="just"/>
            <a:r>
              <a:rPr lang="el-GR" sz="3200" dirty="0"/>
              <a:t>Οι άνθρωποι (δηλαδή η τεχνογνωσία, το επαγγελματικό υπόβαθρο, η τεχνική εμπειρία) αντιπροσωπεύουν την πραγματική κινητήρια δύναμη ενός οργανισμού.</a:t>
            </a:r>
            <a:endParaRPr lang="en-GB" sz="3200" dirty="0"/>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pic>
        <p:nvPicPr>
          <p:cNvPr id="2" name="Immagine 1">
            <a:extLst>
              <a:ext uri="{FF2B5EF4-FFF2-40B4-BE49-F238E27FC236}">
                <a16:creationId xmlns:a16="http://schemas.microsoft.com/office/drawing/2014/main" xmlns="" id="{1D929660-7FBC-45C7-9ADD-012866A94B4C}"/>
              </a:ext>
            </a:extLst>
          </p:cNvPr>
          <p:cNvPicPr>
            <a:picLocks noChangeAspect="1"/>
          </p:cNvPicPr>
          <p:nvPr/>
        </p:nvPicPr>
        <p:blipFill>
          <a:blip r:embed="rId3"/>
          <a:stretch>
            <a:fillRect/>
          </a:stretch>
        </p:blipFill>
        <p:spPr>
          <a:xfrm>
            <a:off x="8836650" y="2187124"/>
            <a:ext cx="3148521" cy="2483752"/>
          </a:xfrm>
          <a:prstGeom prst="rect">
            <a:avLst/>
          </a:prstGeom>
        </p:spPr>
      </p:pic>
      <p:sp>
        <p:nvSpPr>
          <p:cNvPr id="9"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747346" y="6119336"/>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p>
        </p:txBody>
      </p:sp>
      <p:pic>
        <p:nvPicPr>
          <p:cNvPr id="16"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4" cstate="print"/>
          <a:stretch>
            <a:fillRect/>
          </a:stretch>
        </p:blipFill>
        <p:spPr>
          <a:xfrm>
            <a:off x="13063" y="6301315"/>
            <a:ext cx="1755570" cy="398758"/>
          </a:xfrm>
          <a:prstGeom prst="rect">
            <a:avLst/>
          </a:prstGeom>
        </p:spPr>
      </p:pic>
      <p:sp>
        <p:nvSpPr>
          <p:cNvPr id="17" name="CasellaDiTesto 16"/>
          <p:cNvSpPr txBox="1"/>
          <p:nvPr/>
        </p:nvSpPr>
        <p:spPr>
          <a:xfrm>
            <a:off x="7268110" y="6148223"/>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18" name="Immagin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6325326" y="6314377"/>
            <a:ext cx="976864" cy="348582"/>
          </a:xfrm>
          <a:prstGeom prst="rect">
            <a:avLst/>
          </a:prstGeom>
        </p:spPr>
      </p:pic>
    </p:spTree>
    <p:extLst>
      <p:ext uri="{BB962C8B-B14F-4D97-AF65-F5344CB8AC3E}">
        <p14:creationId xmlns:p14="http://schemas.microsoft.com/office/powerpoint/2010/main" val="41427445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646331"/>
          </a:xfrm>
          <a:prstGeom prst="rect">
            <a:avLst/>
          </a:prstGeom>
          <a:noFill/>
        </p:spPr>
        <p:txBody>
          <a:bodyPr wrap="square" rtlCol="0">
            <a:spAutoFit/>
          </a:bodyPr>
          <a:lstStyle/>
          <a:p>
            <a:pPr algn="just"/>
            <a:r>
              <a:rPr lang="el-GR" sz="3600" b="1" dirty="0"/>
              <a:t>Δημιουργία Αξίας έναντι Αξία ως Αποτέλεσμα</a:t>
            </a:r>
            <a:endParaRPr lang="en-GB" sz="3600" b="1" dirty="0"/>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1" y="1460139"/>
            <a:ext cx="11416938" cy="4031873"/>
          </a:xfrm>
          <a:prstGeom prst="rect">
            <a:avLst/>
          </a:prstGeom>
          <a:noFill/>
        </p:spPr>
        <p:txBody>
          <a:bodyPr wrap="square" rtlCol="0">
            <a:spAutoFit/>
          </a:bodyPr>
          <a:lstStyle/>
          <a:p>
            <a:pPr algn="just"/>
            <a:r>
              <a:rPr lang="el-GR" sz="3200" dirty="0"/>
              <a:t>Η αξία είναι μια πολύ περίπλοκη έννοια που έρχεται σε πολλές μορφές και σχήματα:</a:t>
            </a:r>
          </a:p>
          <a:p>
            <a:pPr marL="457200" indent="-457200" algn="just">
              <a:buFont typeface="Arial" panose="020B0604020202020204" pitchFamily="34" charset="0"/>
              <a:buChar char="•"/>
            </a:pPr>
            <a:r>
              <a:rPr lang="el-GR" sz="3200" dirty="0"/>
              <a:t>Ποιοτική αξία</a:t>
            </a:r>
          </a:p>
          <a:p>
            <a:pPr marL="457200" indent="-457200" algn="just">
              <a:buFont typeface="Arial" panose="020B0604020202020204" pitchFamily="34" charset="0"/>
              <a:buChar char="•"/>
            </a:pPr>
            <a:r>
              <a:rPr lang="el-GR" sz="3200" dirty="0"/>
              <a:t>Ποσοτική τιμή</a:t>
            </a:r>
          </a:p>
          <a:p>
            <a:pPr marL="457200" indent="-457200" algn="just">
              <a:buFont typeface="Arial" panose="020B0604020202020204" pitchFamily="34" charset="0"/>
              <a:buChar char="•"/>
            </a:pPr>
            <a:r>
              <a:rPr lang="el-GR" sz="3200" dirty="0"/>
              <a:t>Παραγωγή (το πραγματικό «αποτέλεσμα» όσον αφορά το προϊόν ή την υπηρεσία που παράγεται από την επιχείρηση)</a:t>
            </a:r>
          </a:p>
          <a:p>
            <a:pPr marL="457200" indent="-457200" algn="just">
              <a:buFont typeface="Arial" panose="020B0604020202020204" pitchFamily="34" charset="0"/>
              <a:buChar char="•"/>
            </a:pPr>
            <a:r>
              <a:rPr lang="el-GR" sz="3200" dirty="0"/>
              <a:t>Αποτέλεσμα (ο αναμενόμενος αντίκτυπος από αυτό το προϊόν/ υπηρεσία όχι μόνο ως κέρδος, όπως η ικανοποίηση πελατών)</a:t>
            </a:r>
            <a:endParaRPr lang="en-GB" sz="3200" dirty="0"/>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sp>
        <p:nvSpPr>
          <p:cNvPr id="8"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747346" y="6119336"/>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p>
        </p:txBody>
      </p:sp>
      <p:pic>
        <p:nvPicPr>
          <p:cNvPr id="9"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3" cstate="print"/>
          <a:stretch>
            <a:fillRect/>
          </a:stretch>
        </p:blipFill>
        <p:spPr>
          <a:xfrm>
            <a:off x="13063" y="6301315"/>
            <a:ext cx="1755570" cy="398758"/>
          </a:xfrm>
          <a:prstGeom prst="rect">
            <a:avLst/>
          </a:prstGeom>
        </p:spPr>
      </p:pic>
      <p:sp>
        <p:nvSpPr>
          <p:cNvPr id="16" name="CasellaDiTesto 15"/>
          <p:cNvSpPr txBox="1"/>
          <p:nvPr/>
        </p:nvSpPr>
        <p:spPr>
          <a:xfrm>
            <a:off x="7268110" y="6148223"/>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17" name="Immagin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325326" y="6314377"/>
            <a:ext cx="976864" cy="348582"/>
          </a:xfrm>
          <a:prstGeom prst="rect">
            <a:avLst/>
          </a:prstGeom>
        </p:spPr>
      </p:pic>
    </p:spTree>
    <p:extLst>
      <p:ext uri="{BB962C8B-B14F-4D97-AF65-F5344CB8AC3E}">
        <p14:creationId xmlns:p14="http://schemas.microsoft.com/office/powerpoint/2010/main" val="397785020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2684</TotalTime>
  <Words>4122</Words>
  <Application>Microsoft Office PowerPoint</Application>
  <PresentationFormat>Widescreen</PresentationFormat>
  <Paragraphs>199</Paragraphs>
  <Slides>26</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26</vt:i4>
      </vt:variant>
    </vt:vector>
  </HeadingPairs>
  <TitlesOfParts>
    <vt:vector size="31" baseType="lpstr">
      <vt:lpstr>Arial</vt:lpstr>
      <vt:lpstr>Calibri</vt:lpstr>
      <vt:lpstr>Calibri Light</vt:lpstr>
      <vt:lpstr>Times New Roman</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riccardo di marco</dc:creator>
  <cp:lastModifiedBy>Windows User</cp:lastModifiedBy>
  <cp:revision>111</cp:revision>
  <dcterms:created xsi:type="dcterms:W3CDTF">2020-06-03T14:30:57Z</dcterms:created>
  <dcterms:modified xsi:type="dcterms:W3CDTF">2022-06-14T10:01:47Z</dcterms:modified>
</cp:coreProperties>
</file>