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63" r:id="rId2"/>
    <p:sldId id="264" r:id="rId3"/>
    <p:sldId id="265" r:id="rId4"/>
    <p:sldId id="266" r:id="rId5"/>
    <p:sldId id="267" r:id="rId6"/>
    <p:sldId id="268" r:id="rId7"/>
    <p:sldId id="269" r:id="rId8"/>
    <p:sldId id="273" r:id="rId9"/>
    <p:sldId id="270" r:id="rId10"/>
    <p:sldId id="272" r:id="rId11"/>
    <p:sldId id="274" r:id="rId12"/>
    <p:sldId id="271"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69B3"/>
    <a:srgbClr val="20BE54"/>
    <a:srgbClr val="F88642"/>
    <a:srgbClr val="0078BA"/>
    <a:srgbClr val="F7F7FB"/>
    <a:srgbClr val="F2FBF5"/>
    <a:srgbClr val="FFF2EB"/>
    <a:srgbClr val="F1F7FB"/>
    <a:srgbClr val="FC8944"/>
    <a:srgbClr val="0073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505" autoAdjust="0"/>
  </p:normalViewPr>
  <p:slideViewPr>
    <p:cSldViewPr snapToGrid="0">
      <p:cViewPr varScale="1">
        <p:scale>
          <a:sx n="64" d="100"/>
          <a:sy n="64" d="100"/>
        </p:scale>
        <p:origin x="9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1" Type="http://schemas.openxmlformats.org/officeDocument/2006/relationships/hyperlink" Target="https://en.wikipedia.org/wiki/Cost_reduction"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en.wikipedia.org/wiki/Cost_reduction"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341F6-029E-416F-830A-36EBF6405649}"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en-GB"/>
        </a:p>
      </dgm:t>
    </dgm:pt>
    <dgm:pt modelId="{9D938F63-23E4-4C1F-969C-2831C71F0EF0}">
      <dgm:prSet phldrT="[Tekst]" custT="1"/>
      <dgm:spPr/>
      <dgm:t>
        <a:bodyPr/>
        <a:lstStyle/>
        <a:p>
          <a:r>
            <a:rPr lang="de-DE" sz="2000" dirty="0">
              <a:solidFill>
                <a:schemeClr val="tx1"/>
              </a:solidFill>
            </a:rPr>
            <a:t>Arbeitskosten</a:t>
          </a:r>
          <a:r>
            <a:rPr lang="pl-PL" sz="2000" dirty="0">
              <a:solidFill>
                <a:schemeClr val="tx1"/>
              </a:solidFill>
            </a:rPr>
            <a:t> </a:t>
          </a:r>
          <a:endParaRPr lang="en-GB" sz="2000" dirty="0">
            <a:solidFill>
              <a:schemeClr val="tx1"/>
            </a:solidFill>
          </a:endParaRPr>
        </a:p>
      </dgm:t>
    </dgm:pt>
    <dgm:pt modelId="{31343BED-C3AB-4240-BC04-B2FEDA979A3E}" type="parTrans" cxnId="{257C59EA-B646-4F2A-8EA5-E997D5F4A437}">
      <dgm:prSet/>
      <dgm:spPr/>
      <dgm:t>
        <a:bodyPr/>
        <a:lstStyle/>
        <a:p>
          <a:endParaRPr lang="en-GB" sz="2000">
            <a:solidFill>
              <a:schemeClr val="tx1"/>
            </a:solidFill>
          </a:endParaRPr>
        </a:p>
      </dgm:t>
    </dgm:pt>
    <dgm:pt modelId="{0EA14ABD-2967-4EBD-8201-0512AC3AE4AF}" type="sibTrans" cxnId="{257C59EA-B646-4F2A-8EA5-E997D5F4A437}">
      <dgm:prSet/>
      <dgm:spPr/>
      <dgm:t>
        <a:bodyPr/>
        <a:lstStyle/>
        <a:p>
          <a:endParaRPr lang="en-GB" sz="2000" dirty="0">
            <a:solidFill>
              <a:schemeClr val="tx1"/>
            </a:solidFill>
          </a:endParaRPr>
        </a:p>
      </dgm:t>
    </dgm:pt>
    <dgm:pt modelId="{E652715F-292D-4E8D-9831-B9A2093AF6BA}">
      <dgm:prSet phldrT="[Tekst]" custT="1"/>
      <dgm:spPr/>
      <dgm:t>
        <a:bodyPr/>
        <a:lstStyle/>
        <a:p>
          <a:r>
            <a:rPr lang="pl-PL" sz="2000" dirty="0">
              <a:solidFill>
                <a:schemeClr val="tx1"/>
              </a:solidFill>
            </a:rPr>
            <a:t>Vorschriften </a:t>
          </a:r>
          <a:endParaRPr lang="en-GB" sz="2000" dirty="0">
            <a:solidFill>
              <a:schemeClr val="tx1"/>
            </a:solidFill>
          </a:endParaRPr>
        </a:p>
      </dgm:t>
    </dgm:pt>
    <dgm:pt modelId="{96CD52AD-117F-46F2-A5CA-C5DD9C40D1AE}" type="parTrans" cxnId="{E26E90F3-749F-4289-8545-9B11D2077B89}">
      <dgm:prSet/>
      <dgm:spPr/>
      <dgm:t>
        <a:bodyPr/>
        <a:lstStyle/>
        <a:p>
          <a:endParaRPr lang="en-GB" sz="2000">
            <a:solidFill>
              <a:schemeClr val="tx1"/>
            </a:solidFill>
          </a:endParaRPr>
        </a:p>
      </dgm:t>
    </dgm:pt>
    <dgm:pt modelId="{E895E85A-C303-4504-AA2F-0397FB33E18F}" type="sibTrans" cxnId="{E26E90F3-749F-4289-8545-9B11D2077B89}">
      <dgm:prSet/>
      <dgm:spPr/>
      <dgm:t>
        <a:bodyPr/>
        <a:lstStyle/>
        <a:p>
          <a:endParaRPr lang="en-GB" sz="2000" dirty="0">
            <a:solidFill>
              <a:schemeClr val="tx1"/>
            </a:solidFill>
          </a:endParaRPr>
        </a:p>
      </dgm:t>
    </dgm:pt>
    <dgm:pt modelId="{EB3653C2-FD5F-4C75-939C-DACED710E2A2}">
      <dgm:prSet phldrT="[Tekst]" custT="1"/>
      <dgm:spPr/>
      <dgm:t>
        <a:bodyPr/>
        <a:lstStyle/>
        <a:p>
          <a:r>
            <a:rPr lang="en-US" sz="2000" dirty="0">
              <a:solidFill>
                <a:schemeClr val="tx1"/>
              </a:solidFill>
            </a:rPr>
            <a:t>Zugang </a:t>
          </a:r>
          <a:r>
            <a:rPr lang="en-US" sz="2000" dirty="0" err="1">
              <a:solidFill>
                <a:schemeClr val="tx1"/>
              </a:solidFill>
            </a:rPr>
            <a:t>zu</a:t>
          </a:r>
          <a:r>
            <a:rPr lang="en-US" sz="2000" dirty="0">
              <a:solidFill>
                <a:schemeClr val="tx1"/>
              </a:solidFill>
            </a:rPr>
            <a:t> </a:t>
          </a:r>
          <a:r>
            <a:rPr lang="en-US" sz="2000" dirty="0" err="1">
              <a:solidFill>
                <a:schemeClr val="tx1"/>
              </a:solidFill>
            </a:rPr>
            <a:t>Finanzierungs-quellen</a:t>
          </a:r>
          <a:endParaRPr lang="en-GB" sz="2000" dirty="0">
            <a:solidFill>
              <a:schemeClr val="tx1"/>
            </a:solidFill>
          </a:endParaRPr>
        </a:p>
      </dgm:t>
    </dgm:pt>
    <dgm:pt modelId="{1E6047EC-5442-42F6-9772-54100A4D7184}" type="parTrans" cxnId="{D991E44C-7D3D-41A3-B7BA-F6981B70762F}">
      <dgm:prSet/>
      <dgm:spPr/>
      <dgm:t>
        <a:bodyPr/>
        <a:lstStyle/>
        <a:p>
          <a:endParaRPr lang="en-GB" sz="2000">
            <a:solidFill>
              <a:schemeClr val="tx1"/>
            </a:solidFill>
          </a:endParaRPr>
        </a:p>
      </dgm:t>
    </dgm:pt>
    <dgm:pt modelId="{D7E0D5FD-74FE-42F9-98AD-8E806EA00990}" type="sibTrans" cxnId="{D991E44C-7D3D-41A3-B7BA-F6981B70762F}">
      <dgm:prSet/>
      <dgm:spPr/>
      <dgm:t>
        <a:bodyPr/>
        <a:lstStyle/>
        <a:p>
          <a:endParaRPr lang="en-GB" sz="2000" dirty="0">
            <a:solidFill>
              <a:schemeClr val="tx1"/>
            </a:solidFill>
          </a:endParaRPr>
        </a:p>
      </dgm:t>
    </dgm:pt>
    <dgm:pt modelId="{9E7338C0-DA6C-4057-A32F-E8C92C1BDCEE}">
      <dgm:prSet phldrT="[Tekst]" custT="1"/>
      <dgm:spPr/>
      <dgm:t>
        <a:bodyPr/>
        <a:lstStyle/>
        <a:p>
          <a:r>
            <a:rPr lang="pl-PL" sz="2000" dirty="0">
              <a:solidFill>
                <a:schemeClr val="tx1"/>
              </a:solidFill>
            </a:rPr>
            <a:t>Steuersystem </a:t>
          </a:r>
          <a:endParaRPr lang="en-GB" sz="2000" dirty="0">
            <a:solidFill>
              <a:schemeClr val="tx1"/>
            </a:solidFill>
          </a:endParaRPr>
        </a:p>
      </dgm:t>
    </dgm:pt>
    <dgm:pt modelId="{BB3903CB-F35D-4D12-A61E-DC1A25DE1012}" type="parTrans" cxnId="{EEB7ED78-A19D-4B2E-93DF-4D696F4C1268}">
      <dgm:prSet/>
      <dgm:spPr/>
      <dgm:t>
        <a:bodyPr/>
        <a:lstStyle/>
        <a:p>
          <a:endParaRPr lang="en-GB" sz="2000">
            <a:solidFill>
              <a:schemeClr val="tx1"/>
            </a:solidFill>
          </a:endParaRPr>
        </a:p>
      </dgm:t>
    </dgm:pt>
    <dgm:pt modelId="{182B0A58-CF16-419B-8C49-1894A2FF2D65}" type="sibTrans" cxnId="{EEB7ED78-A19D-4B2E-93DF-4D696F4C1268}">
      <dgm:prSet/>
      <dgm:spPr/>
      <dgm:t>
        <a:bodyPr/>
        <a:lstStyle/>
        <a:p>
          <a:endParaRPr lang="en-GB" sz="2000" dirty="0">
            <a:solidFill>
              <a:schemeClr val="tx1"/>
            </a:solidFill>
          </a:endParaRPr>
        </a:p>
      </dgm:t>
    </dgm:pt>
    <dgm:pt modelId="{E6037610-2311-4C43-97AD-2F98FE239AE8}">
      <dgm:prSet phldrT="[Tekst]" custT="1"/>
      <dgm:spPr/>
      <dgm:t>
        <a:bodyPr/>
        <a:lstStyle/>
        <a:p>
          <a:r>
            <a:rPr lang="pl-PL" sz="2000" dirty="0">
              <a:solidFill>
                <a:schemeClr val="tx1"/>
              </a:solidFill>
            </a:rPr>
            <a:t>Gesetz </a:t>
          </a:r>
          <a:endParaRPr lang="en-GB" sz="2000" dirty="0">
            <a:solidFill>
              <a:schemeClr val="tx1"/>
            </a:solidFill>
          </a:endParaRPr>
        </a:p>
      </dgm:t>
    </dgm:pt>
    <dgm:pt modelId="{5C885CE7-50A4-4E88-A169-4ED1E8112BC8}" type="parTrans" cxnId="{C5929C4E-9076-4BF5-8155-5302A426D725}">
      <dgm:prSet/>
      <dgm:spPr/>
      <dgm:t>
        <a:bodyPr/>
        <a:lstStyle/>
        <a:p>
          <a:endParaRPr lang="en-GB" sz="2000">
            <a:solidFill>
              <a:schemeClr val="tx1"/>
            </a:solidFill>
          </a:endParaRPr>
        </a:p>
      </dgm:t>
    </dgm:pt>
    <dgm:pt modelId="{248150ED-9467-4F33-B9DB-F895A730CE3F}" type="sibTrans" cxnId="{C5929C4E-9076-4BF5-8155-5302A426D725}">
      <dgm:prSet/>
      <dgm:spPr/>
      <dgm:t>
        <a:bodyPr/>
        <a:lstStyle/>
        <a:p>
          <a:endParaRPr lang="en-GB" sz="2000" dirty="0">
            <a:solidFill>
              <a:schemeClr val="tx1"/>
            </a:solidFill>
          </a:endParaRPr>
        </a:p>
      </dgm:t>
    </dgm:pt>
    <dgm:pt modelId="{75898446-AA1D-4C2E-B61D-D3E27AE29D41}">
      <dgm:prSet custT="1"/>
      <dgm:spPr/>
      <dgm:t>
        <a:bodyPr/>
        <a:lstStyle/>
        <a:p>
          <a:r>
            <a:rPr lang="en-US" sz="2000" dirty="0">
              <a:solidFill>
                <a:schemeClr val="tx1"/>
              </a:solidFill>
            </a:rPr>
            <a:t>Administrative Verfahren </a:t>
          </a:r>
          <a:endParaRPr lang="en-GB" sz="2000" dirty="0">
            <a:solidFill>
              <a:schemeClr val="tx1"/>
            </a:solidFill>
          </a:endParaRPr>
        </a:p>
      </dgm:t>
    </dgm:pt>
    <dgm:pt modelId="{7B400360-F43C-4961-9B52-B33FEAEDDFA9}" type="parTrans" cxnId="{9B76A371-8974-42A0-A664-6F0BC8111AA5}">
      <dgm:prSet/>
      <dgm:spPr/>
      <dgm:t>
        <a:bodyPr/>
        <a:lstStyle/>
        <a:p>
          <a:endParaRPr lang="en-GB" sz="2000">
            <a:solidFill>
              <a:schemeClr val="tx1"/>
            </a:solidFill>
          </a:endParaRPr>
        </a:p>
      </dgm:t>
    </dgm:pt>
    <dgm:pt modelId="{3D860BF2-226C-499C-B1C1-9CF8FD9EBEFD}" type="sibTrans" cxnId="{9B76A371-8974-42A0-A664-6F0BC8111AA5}">
      <dgm:prSet/>
      <dgm:spPr/>
      <dgm:t>
        <a:bodyPr/>
        <a:lstStyle/>
        <a:p>
          <a:endParaRPr lang="en-GB" sz="2000" dirty="0">
            <a:solidFill>
              <a:schemeClr val="tx1"/>
            </a:solidFill>
          </a:endParaRPr>
        </a:p>
      </dgm:t>
    </dgm:pt>
    <dgm:pt modelId="{9B9D43F2-7359-4B66-B09A-BA8FE590E17D}">
      <dgm:prSet custT="1"/>
      <dgm:spPr/>
      <dgm:t>
        <a:bodyPr/>
        <a:lstStyle/>
        <a:p>
          <a:r>
            <a:rPr lang="en-US" sz="2000" dirty="0" err="1">
              <a:solidFill>
                <a:schemeClr val="tx1"/>
              </a:solidFill>
            </a:rPr>
            <a:t>Schwarzmarkt</a:t>
          </a:r>
          <a:endParaRPr lang="en-GB" sz="2000" dirty="0">
            <a:solidFill>
              <a:schemeClr val="tx1"/>
            </a:solidFill>
          </a:endParaRPr>
        </a:p>
      </dgm:t>
    </dgm:pt>
    <dgm:pt modelId="{7577A761-17BC-433C-A4BF-5139C2EACF18}" type="parTrans" cxnId="{1BF80B9C-BCF5-43D0-B78D-4AA7C6831C39}">
      <dgm:prSet/>
      <dgm:spPr/>
      <dgm:t>
        <a:bodyPr/>
        <a:lstStyle/>
        <a:p>
          <a:endParaRPr lang="en-GB" sz="2000">
            <a:solidFill>
              <a:schemeClr val="tx1"/>
            </a:solidFill>
          </a:endParaRPr>
        </a:p>
      </dgm:t>
    </dgm:pt>
    <dgm:pt modelId="{C16A5261-1AB6-41E1-AF88-9DC8FB7D1426}" type="sibTrans" cxnId="{1BF80B9C-BCF5-43D0-B78D-4AA7C6831C39}">
      <dgm:prSet/>
      <dgm:spPr/>
      <dgm:t>
        <a:bodyPr/>
        <a:lstStyle/>
        <a:p>
          <a:endParaRPr lang="en-GB" sz="2000" dirty="0">
            <a:solidFill>
              <a:schemeClr val="tx1"/>
            </a:solidFill>
          </a:endParaRPr>
        </a:p>
      </dgm:t>
    </dgm:pt>
    <dgm:pt modelId="{030BC130-25AA-46B8-A044-DA7A7D5A0D12}" type="pres">
      <dgm:prSet presAssocID="{C1D341F6-029E-416F-830A-36EBF6405649}" presName="cycle" presStyleCnt="0">
        <dgm:presLayoutVars>
          <dgm:dir/>
          <dgm:resizeHandles val="exact"/>
        </dgm:presLayoutVars>
      </dgm:prSet>
      <dgm:spPr/>
      <dgm:t>
        <a:bodyPr/>
        <a:lstStyle/>
        <a:p>
          <a:endParaRPr lang="it-IT"/>
        </a:p>
      </dgm:t>
    </dgm:pt>
    <dgm:pt modelId="{8CDAF904-457B-40C1-B0C1-0F58320D53E9}" type="pres">
      <dgm:prSet presAssocID="{9D938F63-23E4-4C1F-969C-2831C71F0EF0}" presName="node" presStyleLbl="node1" presStyleIdx="0" presStyleCnt="7" custScaleX="144854" custScaleY="120240">
        <dgm:presLayoutVars>
          <dgm:bulletEnabled val="1"/>
        </dgm:presLayoutVars>
      </dgm:prSet>
      <dgm:spPr/>
      <dgm:t>
        <a:bodyPr/>
        <a:lstStyle/>
        <a:p>
          <a:endParaRPr lang="it-IT"/>
        </a:p>
      </dgm:t>
    </dgm:pt>
    <dgm:pt modelId="{3181E4E5-8A54-4E34-B87D-E05FBB1C4314}" type="pres">
      <dgm:prSet presAssocID="{9D938F63-23E4-4C1F-969C-2831C71F0EF0}" presName="spNode" presStyleCnt="0"/>
      <dgm:spPr/>
    </dgm:pt>
    <dgm:pt modelId="{6526D9D6-4C34-4735-AB45-5CB116DE06EF}" type="pres">
      <dgm:prSet presAssocID="{0EA14ABD-2967-4EBD-8201-0512AC3AE4AF}" presName="sibTrans" presStyleLbl="sibTrans1D1" presStyleIdx="0" presStyleCnt="7"/>
      <dgm:spPr/>
      <dgm:t>
        <a:bodyPr/>
        <a:lstStyle/>
        <a:p>
          <a:endParaRPr lang="it-IT"/>
        </a:p>
      </dgm:t>
    </dgm:pt>
    <dgm:pt modelId="{4A5C4E9E-EBCE-452A-BA27-CC748581C579}" type="pres">
      <dgm:prSet presAssocID="{E652715F-292D-4E8D-9831-B9A2093AF6BA}" presName="node" presStyleLbl="node1" presStyleIdx="1" presStyleCnt="7" custScaleX="138906" custScaleY="120678">
        <dgm:presLayoutVars>
          <dgm:bulletEnabled val="1"/>
        </dgm:presLayoutVars>
      </dgm:prSet>
      <dgm:spPr/>
      <dgm:t>
        <a:bodyPr/>
        <a:lstStyle/>
        <a:p>
          <a:endParaRPr lang="it-IT"/>
        </a:p>
      </dgm:t>
    </dgm:pt>
    <dgm:pt modelId="{6BA4DE77-D451-4A72-AB68-188FDC586507}" type="pres">
      <dgm:prSet presAssocID="{E652715F-292D-4E8D-9831-B9A2093AF6BA}" presName="spNode" presStyleCnt="0"/>
      <dgm:spPr/>
    </dgm:pt>
    <dgm:pt modelId="{B694DE40-62E8-49F2-A4B6-CE16E7E9AF0D}" type="pres">
      <dgm:prSet presAssocID="{E895E85A-C303-4504-AA2F-0397FB33E18F}" presName="sibTrans" presStyleLbl="sibTrans1D1" presStyleIdx="1" presStyleCnt="7"/>
      <dgm:spPr/>
      <dgm:t>
        <a:bodyPr/>
        <a:lstStyle/>
        <a:p>
          <a:endParaRPr lang="it-IT"/>
        </a:p>
      </dgm:t>
    </dgm:pt>
    <dgm:pt modelId="{EB40327C-65FC-4F1A-B74D-0C6BBF2D9EBE}" type="pres">
      <dgm:prSet presAssocID="{EB3653C2-FD5F-4C75-939C-DACED710E2A2}" presName="node" presStyleLbl="node1" presStyleIdx="2" presStyleCnt="7" custScaleX="154100" custScaleY="112192">
        <dgm:presLayoutVars>
          <dgm:bulletEnabled val="1"/>
        </dgm:presLayoutVars>
      </dgm:prSet>
      <dgm:spPr/>
      <dgm:t>
        <a:bodyPr/>
        <a:lstStyle/>
        <a:p>
          <a:endParaRPr lang="it-IT"/>
        </a:p>
      </dgm:t>
    </dgm:pt>
    <dgm:pt modelId="{B3FAD2D9-CDB6-49AF-8F75-38E297F425E9}" type="pres">
      <dgm:prSet presAssocID="{EB3653C2-FD5F-4C75-939C-DACED710E2A2}" presName="spNode" presStyleCnt="0"/>
      <dgm:spPr/>
    </dgm:pt>
    <dgm:pt modelId="{9D76E667-C7C7-46AA-9142-A13A03A894C1}" type="pres">
      <dgm:prSet presAssocID="{D7E0D5FD-74FE-42F9-98AD-8E806EA00990}" presName="sibTrans" presStyleLbl="sibTrans1D1" presStyleIdx="2" presStyleCnt="7"/>
      <dgm:spPr/>
      <dgm:t>
        <a:bodyPr/>
        <a:lstStyle/>
        <a:p>
          <a:endParaRPr lang="it-IT"/>
        </a:p>
      </dgm:t>
    </dgm:pt>
    <dgm:pt modelId="{111C4770-6C06-4241-AE49-F49D9D5B3FF2}" type="pres">
      <dgm:prSet presAssocID="{9E7338C0-DA6C-4057-A32F-E8C92C1BDCEE}" presName="node" presStyleLbl="node1" presStyleIdx="3" presStyleCnt="7" custScaleX="144854" custScaleY="127529">
        <dgm:presLayoutVars>
          <dgm:bulletEnabled val="1"/>
        </dgm:presLayoutVars>
      </dgm:prSet>
      <dgm:spPr/>
      <dgm:t>
        <a:bodyPr/>
        <a:lstStyle/>
        <a:p>
          <a:endParaRPr lang="it-IT"/>
        </a:p>
      </dgm:t>
    </dgm:pt>
    <dgm:pt modelId="{400777E6-5DC8-4313-84AD-2393C739BEDD}" type="pres">
      <dgm:prSet presAssocID="{9E7338C0-DA6C-4057-A32F-E8C92C1BDCEE}" presName="spNode" presStyleCnt="0"/>
      <dgm:spPr/>
    </dgm:pt>
    <dgm:pt modelId="{2D3E3D31-A2E0-4F29-A0D7-832F97E176F9}" type="pres">
      <dgm:prSet presAssocID="{182B0A58-CF16-419B-8C49-1894A2FF2D65}" presName="sibTrans" presStyleLbl="sibTrans1D1" presStyleIdx="3" presStyleCnt="7"/>
      <dgm:spPr/>
      <dgm:t>
        <a:bodyPr/>
        <a:lstStyle/>
        <a:p>
          <a:endParaRPr lang="it-IT"/>
        </a:p>
      </dgm:t>
    </dgm:pt>
    <dgm:pt modelId="{1A5016C0-584B-4D72-B713-2B284E9D4F21}" type="pres">
      <dgm:prSet presAssocID="{9B9D43F2-7359-4B66-B09A-BA8FE590E17D}" presName="node" presStyleLbl="node1" presStyleIdx="4" presStyleCnt="7" custScaleX="144854" custScaleY="116595">
        <dgm:presLayoutVars>
          <dgm:bulletEnabled val="1"/>
        </dgm:presLayoutVars>
      </dgm:prSet>
      <dgm:spPr/>
      <dgm:t>
        <a:bodyPr/>
        <a:lstStyle/>
        <a:p>
          <a:endParaRPr lang="it-IT"/>
        </a:p>
      </dgm:t>
    </dgm:pt>
    <dgm:pt modelId="{E81F6A3D-B87A-495E-87CC-4DD53A2E0B66}" type="pres">
      <dgm:prSet presAssocID="{9B9D43F2-7359-4B66-B09A-BA8FE590E17D}" presName="spNode" presStyleCnt="0"/>
      <dgm:spPr/>
    </dgm:pt>
    <dgm:pt modelId="{44B9CD9E-6ADA-4054-93C6-F40A14222BA4}" type="pres">
      <dgm:prSet presAssocID="{C16A5261-1AB6-41E1-AF88-9DC8FB7D1426}" presName="sibTrans" presStyleLbl="sibTrans1D1" presStyleIdx="4" presStyleCnt="7"/>
      <dgm:spPr/>
      <dgm:t>
        <a:bodyPr/>
        <a:lstStyle/>
        <a:p>
          <a:endParaRPr lang="it-IT"/>
        </a:p>
      </dgm:t>
    </dgm:pt>
    <dgm:pt modelId="{C64C1D98-CD64-4278-917B-79B284EA4DA0}" type="pres">
      <dgm:prSet presAssocID="{75898446-AA1D-4C2E-B61D-D3E27AE29D41}" presName="node" presStyleLbl="node1" presStyleIdx="5" presStyleCnt="7" custScaleX="154100" custScaleY="130806">
        <dgm:presLayoutVars>
          <dgm:bulletEnabled val="1"/>
        </dgm:presLayoutVars>
      </dgm:prSet>
      <dgm:spPr/>
      <dgm:t>
        <a:bodyPr/>
        <a:lstStyle/>
        <a:p>
          <a:endParaRPr lang="it-IT"/>
        </a:p>
      </dgm:t>
    </dgm:pt>
    <dgm:pt modelId="{FE5DA40B-5295-4C4F-8400-76D254C75DC6}" type="pres">
      <dgm:prSet presAssocID="{75898446-AA1D-4C2E-B61D-D3E27AE29D41}" presName="spNode" presStyleCnt="0"/>
      <dgm:spPr/>
    </dgm:pt>
    <dgm:pt modelId="{73BA67BC-3E38-418E-B3EA-AAAEBCF3C77F}" type="pres">
      <dgm:prSet presAssocID="{3D860BF2-226C-499C-B1C1-9CF8FD9EBEFD}" presName="sibTrans" presStyleLbl="sibTrans1D1" presStyleIdx="5" presStyleCnt="7"/>
      <dgm:spPr/>
      <dgm:t>
        <a:bodyPr/>
        <a:lstStyle/>
        <a:p>
          <a:endParaRPr lang="it-IT"/>
        </a:p>
      </dgm:t>
    </dgm:pt>
    <dgm:pt modelId="{1A30407D-DA95-4A71-B334-CC1FE57413BA}" type="pres">
      <dgm:prSet presAssocID="{E6037610-2311-4C43-97AD-2F98FE239AE8}" presName="node" presStyleLbl="node1" presStyleIdx="6" presStyleCnt="7" custScaleX="138690">
        <dgm:presLayoutVars>
          <dgm:bulletEnabled val="1"/>
        </dgm:presLayoutVars>
      </dgm:prSet>
      <dgm:spPr/>
      <dgm:t>
        <a:bodyPr/>
        <a:lstStyle/>
        <a:p>
          <a:endParaRPr lang="it-IT"/>
        </a:p>
      </dgm:t>
    </dgm:pt>
    <dgm:pt modelId="{469E7805-F435-4DDA-B3DF-2DE977223EEE}" type="pres">
      <dgm:prSet presAssocID="{E6037610-2311-4C43-97AD-2F98FE239AE8}" presName="spNode" presStyleCnt="0"/>
      <dgm:spPr/>
    </dgm:pt>
    <dgm:pt modelId="{F302DCEB-6009-4C85-AC0E-02E68A2D9EFA}" type="pres">
      <dgm:prSet presAssocID="{248150ED-9467-4F33-B9DB-F895A730CE3F}" presName="sibTrans" presStyleLbl="sibTrans1D1" presStyleIdx="6" presStyleCnt="7"/>
      <dgm:spPr/>
      <dgm:t>
        <a:bodyPr/>
        <a:lstStyle/>
        <a:p>
          <a:endParaRPr lang="it-IT"/>
        </a:p>
      </dgm:t>
    </dgm:pt>
  </dgm:ptLst>
  <dgm:cxnLst>
    <dgm:cxn modelId="{1BF80B9C-BCF5-43D0-B78D-4AA7C6831C39}" srcId="{C1D341F6-029E-416F-830A-36EBF6405649}" destId="{9B9D43F2-7359-4B66-B09A-BA8FE590E17D}" srcOrd="4" destOrd="0" parTransId="{7577A761-17BC-433C-A4BF-5139C2EACF18}" sibTransId="{C16A5261-1AB6-41E1-AF88-9DC8FB7D1426}"/>
    <dgm:cxn modelId="{F57132A9-3934-4F43-A02F-1AFD0A23B287}" type="presOf" srcId="{C1D341F6-029E-416F-830A-36EBF6405649}" destId="{030BC130-25AA-46B8-A044-DA7A7D5A0D12}" srcOrd="0" destOrd="0" presId="urn:microsoft.com/office/officeart/2005/8/layout/cycle6"/>
    <dgm:cxn modelId="{FB4E190E-502F-4DEF-9C81-06CBFFE24809}" type="presOf" srcId="{9D938F63-23E4-4C1F-969C-2831C71F0EF0}" destId="{8CDAF904-457B-40C1-B0C1-0F58320D53E9}" srcOrd="0" destOrd="0" presId="urn:microsoft.com/office/officeart/2005/8/layout/cycle6"/>
    <dgm:cxn modelId="{CF0E38BE-2EB7-4622-866F-E486667D272A}" type="presOf" srcId="{9B9D43F2-7359-4B66-B09A-BA8FE590E17D}" destId="{1A5016C0-584B-4D72-B713-2B284E9D4F21}" srcOrd="0" destOrd="0" presId="urn:microsoft.com/office/officeart/2005/8/layout/cycle6"/>
    <dgm:cxn modelId="{3926D5C4-35F4-4EC0-A6B7-056FE4A2ECEA}" type="presOf" srcId="{182B0A58-CF16-419B-8C49-1894A2FF2D65}" destId="{2D3E3D31-A2E0-4F29-A0D7-832F97E176F9}" srcOrd="0" destOrd="0" presId="urn:microsoft.com/office/officeart/2005/8/layout/cycle6"/>
    <dgm:cxn modelId="{E26E90F3-749F-4289-8545-9B11D2077B89}" srcId="{C1D341F6-029E-416F-830A-36EBF6405649}" destId="{E652715F-292D-4E8D-9831-B9A2093AF6BA}" srcOrd="1" destOrd="0" parTransId="{96CD52AD-117F-46F2-A5CA-C5DD9C40D1AE}" sibTransId="{E895E85A-C303-4504-AA2F-0397FB33E18F}"/>
    <dgm:cxn modelId="{2642D2EA-879B-4107-8ADE-0FEB9433561A}" type="presOf" srcId="{E6037610-2311-4C43-97AD-2F98FE239AE8}" destId="{1A30407D-DA95-4A71-B334-CC1FE57413BA}" srcOrd="0" destOrd="0" presId="urn:microsoft.com/office/officeart/2005/8/layout/cycle6"/>
    <dgm:cxn modelId="{9B76A371-8974-42A0-A664-6F0BC8111AA5}" srcId="{C1D341F6-029E-416F-830A-36EBF6405649}" destId="{75898446-AA1D-4C2E-B61D-D3E27AE29D41}" srcOrd="5" destOrd="0" parTransId="{7B400360-F43C-4961-9B52-B33FEAEDDFA9}" sibTransId="{3D860BF2-226C-499C-B1C1-9CF8FD9EBEFD}"/>
    <dgm:cxn modelId="{257C59EA-B646-4F2A-8EA5-E997D5F4A437}" srcId="{C1D341F6-029E-416F-830A-36EBF6405649}" destId="{9D938F63-23E4-4C1F-969C-2831C71F0EF0}" srcOrd="0" destOrd="0" parTransId="{31343BED-C3AB-4240-BC04-B2FEDA979A3E}" sibTransId="{0EA14ABD-2967-4EBD-8201-0512AC3AE4AF}"/>
    <dgm:cxn modelId="{495A132C-0255-4435-870A-85D1FBCF465F}" type="presOf" srcId="{75898446-AA1D-4C2E-B61D-D3E27AE29D41}" destId="{C64C1D98-CD64-4278-917B-79B284EA4DA0}" srcOrd="0" destOrd="0" presId="urn:microsoft.com/office/officeart/2005/8/layout/cycle6"/>
    <dgm:cxn modelId="{C5DFDB88-CA8E-469D-9F67-8438A696DDCC}" type="presOf" srcId="{C16A5261-1AB6-41E1-AF88-9DC8FB7D1426}" destId="{44B9CD9E-6ADA-4054-93C6-F40A14222BA4}" srcOrd="0" destOrd="0" presId="urn:microsoft.com/office/officeart/2005/8/layout/cycle6"/>
    <dgm:cxn modelId="{25DE21D7-C782-4293-AE47-AAAD50A6D9E4}" type="presOf" srcId="{D7E0D5FD-74FE-42F9-98AD-8E806EA00990}" destId="{9D76E667-C7C7-46AA-9142-A13A03A894C1}" srcOrd="0" destOrd="0" presId="urn:microsoft.com/office/officeart/2005/8/layout/cycle6"/>
    <dgm:cxn modelId="{0336196A-6B76-48A2-9C87-20A0E5BC6A5D}" type="presOf" srcId="{9E7338C0-DA6C-4057-A32F-E8C92C1BDCEE}" destId="{111C4770-6C06-4241-AE49-F49D9D5B3FF2}" srcOrd="0" destOrd="0" presId="urn:microsoft.com/office/officeart/2005/8/layout/cycle6"/>
    <dgm:cxn modelId="{EEB7ED78-A19D-4B2E-93DF-4D696F4C1268}" srcId="{C1D341F6-029E-416F-830A-36EBF6405649}" destId="{9E7338C0-DA6C-4057-A32F-E8C92C1BDCEE}" srcOrd="3" destOrd="0" parTransId="{BB3903CB-F35D-4D12-A61E-DC1A25DE1012}" sibTransId="{182B0A58-CF16-419B-8C49-1894A2FF2D65}"/>
    <dgm:cxn modelId="{DCF9070C-AC32-4760-A7D4-013F9E7C1AD6}" type="presOf" srcId="{E895E85A-C303-4504-AA2F-0397FB33E18F}" destId="{B694DE40-62E8-49F2-A4B6-CE16E7E9AF0D}" srcOrd="0" destOrd="0" presId="urn:microsoft.com/office/officeart/2005/8/layout/cycle6"/>
    <dgm:cxn modelId="{187E9795-E00F-4792-B4FD-DDBC57C4F35A}" type="presOf" srcId="{EB3653C2-FD5F-4C75-939C-DACED710E2A2}" destId="{EB40327C-65FC-4F1A-B74D-0C6BBF2D9EBE}" srcOrd="0" destOrd="0" presId="urn:microsoft.com/office/officeart/2005/8/layout/cycle6"/>
    <dgm:cxn modelId="{AA7C640D-D7EA-4F4B-A2E6-9C4EA997953D}" type="presOf" srcId="{E652715F-292D-4E8D-9831-B9A2093AF6BA}" destId="{4A5C4E9E-EBCE-452A-BA27-CC748581C579}" srcOrd="0" destOrd="0" presId="urn:microsoft.com/office/officeart/2005/8/layout/cycle6"/>
    <dgm:cxn modelId="{C5929C4E-9076-4BF5-8155-5302A426D725}" srcId="{C1D341F6-029E-416F-830A-36EBF6405649}" destId="{E6037610-2311-4C43-97AD-2F98FE239AE8}" srcOrd="6" destOrd="0" parTransId="{5C885CE7-50A4-4E88-A169-4ED1E8112BC8}" sibTransId="{248150ED-9467-4F33-B9DB-F895A730CE3F}"/>
    <dgm:cxn modelId="{A79843D4-4141-44F9-8E96-48F7A94CAA52}" type="presOf" srcId="{0EA14ABD-2967-4EBD-8201-0512AC3AE4AF}" destId="{6526D9D6-4C34-4735-AB45-5CB116DE06EF}" srcOrd="0" destOrd="0" presId="urn:microsoft.com/office/officeart/2005/8/layout/cycle6"/>
    <dgm:cxn modelId="{A5EADE21-B320-4AC3-9C62-BE86417705B8}" type="presOf" srcId="{248150ED-9467-4F33-B9DB-F895A730CE3F}" destId="{F302DCEB-6009-4C85-AC0E-02E68A2D9EFA}" srcOrd="0" destOrd="0" presId="urn:microsoft.com/office/officeart/2005/8/layout/cycle6"/>
    <dgm:cxn modelId="{1C40C951-5FA4-44C4-864F-607937734A9C}" type="presOf" srcId="{3D860BF2-226C-499C-B1C1-9CF8FD9EBEFD}" destId="{73BA67BC-3E38-418E-B3EA-AAAEBCF3C77F}" srcOrd="0" destOrd="0" presId="urn:microsoft.com/office/officeart/2005/8/layout/cycle6"/>
    <dgm:cxn modelId="{D991E44C-7D3D-41A3-B7BA-F6981B70762F}" srcId="{C1D341F6-029E-416F-830A-36EBF6405649}" destId="{EB3653C2-FD5F-4C75-939C-DACED710E2A2}" srcOrd="2" destOrd="0" parTransId="{1E6047EC-5442-42F6-9772-54100A4D7184}" sibTransId="{D7E0D5FD-74FE-42F9-98AD-8E806EA00990}"/>
    <dgm:cxn modelId="{DC8EFB24-163D-49C9-B00E-4C7646747694}" type="presParOf" srcId="{030BC130-25AA-46B8-A044-DA7A7D5A0D12}" destId="{8CDAF904-457B-40C1-B0C1-0F58320D53E9}" srcOrd="0" destOrd="0" presId="urn:microsoft.com/office/officeart/2005/8/layout/cycle6"/>
    <dgm:cxn modelId="{C600FC3F-01AA-4F02-A93A-F2B94CE3A16A}" type="presParOf" srcId="{030BC130-25AA-46B8-A044-DA7A7D5A0D12}" destId="{3181E4E5-8A54-4E34-B87D-E05FBB1C4314}" srcOrd="1" destOrd="0" presId="urn:microsoft.com/office/officeart/2005/8/layout/cycle6"/>
    <dgm:cxn modelId="{EA0778D9-B11A-43AF-8A40-ED8D0AD7DECA}" type="presParOf" srcId="{030BC130-25AA-46B8-A044-DA7A7D5A0D12}" destId="{6526D9D6-4C34-4735-AB45-5CB116DE06EF}" srcOrd="2" destOrd="0" presId="urn:microsoft.com/office/officeart/2005/8/layout/cycle6"/>
    <dgm:cxn modelId="{798466BF-7CBE-4A50-BCCF-B75B6F98A849}" type="presParOf" srcId="{030BC130-25AA-46B8-A044-DA7A7D5A0D12}" destId="{4A5C4E9E-EBCE-452A-BA27-CC748581C579}" srcOrd="3" destOrd="0" presId="urn:microsoft.com/office/officeart/2005/8/layout/cycle6"/>
    <dgm:cxn modelId="{49B97638-C726-46FE-B970-ABCAE15FB831}" type="presParOf" srcId="{030BC130-25AA-46B8-A044-DA7A7D5A0D12}" destId="{6BA4DE77-D451-4A72-AB68-188FDC586507}" srcOrd="4" destOrd="0" presId="urn:microsoft.com/office/officeart/2005/8/layout/cycle6"/>
    <dgm:cxn modelId="{3B3CE4B2-37BB-4D3D-A444-93F76F08748E}" type="presParOf" srcId="{030BC130-25AA-46B8-A044-DA7A7D5A0D12}" destId="{B694DE40-62E8-49F2-A4B6-CE16E7E9AF0D}" srcOrd="5" destOrd="0" presId="urn:microsoft.com/office/officeart/2005/8/layout/cycle6"/>
    <dgm:cxn modelId="{5F03A001-1B6D-44CD-BA4D-B0D8C66CEC64}" type="presParOf" srcId="{030BC130-25AA-46B8-A044-DA7A7D5A0D12}" destId="{EB40327C-65FC-4F1A-B74D-0C6BBF2D9EBE}" srcOrd="6" destOrd="0" presId="urn:microsoft.com/office/officeart/2005/8/layout/cycle6"/>
    <dgm:cxn modelId="{69E7CD51-9C18-48B9-879D-8175AB5E4AA0}" type="presParOf" srcId="{030BC130-25AA-46B8-A044-DA7A7D5A0D12}" destId="{B3FAD2D9-CDB6-49AF-8F75-38E297F425E9}" srcOrd="7" destOrd="0" presId="urn:microsoft.com/office/officeart/2005/8/layout/cycle6"/>
    <dgm:cxn modelId="{A5DF2DC9-2D45-4D3D-84B1-6B3E2F79E6B8}" type="presParOf" srcId="{030BC130-25AA-46B8-A044-DA7A7D5A0D12}" destId="{9D76E667-C7C7-46AA-9142-A13A03A894C1}" srcOrd="8" destOrd="0" presId="urn:microsoft.com/office/officeart/2005/8/layout/cycle6"/>
    <dgm:cxn modelId="{12CA2419-F9FB-4AA1-B9F4-8DAC23943DA6}" type="presParOf" srcId="{030BC130-25AA-46B8-A044-DA7A7D5A0D12}" destId="{111C4770-6C06-4241-AE49-F49D9D5B3FF2}" srcOrd="9" destOrd="0" presId="urn:microsoft.com/office/officeart/2005/8/layout/cycle6"/>
    <dgm:cxn modelId="{65B8CDA4-14BF-4C32-94C0-DAD62FFF11FF}" type="presParOf" srcId="{030BC130-25AA-46B8-A044-DA7A7D5A0D12}" destId="{400777E6-5DC8-4313-84AD-2393C739BEDD}" srcOrd="10" destOrd="0" presId="urn:microsoft.com/office/officeart/2005/8/layout/cycle6"/>
    <dgm:cxn modelId="{4FE2A75A-3EB8-452C-85A5-55E789CE9D4E}" type="presParOf" srcId="{030BC130-25AA-46B8-A044-DA7A7D5A0D12}" destId="{2D3E3D31-A2E0-4F29-A0D7-832F97E176F9}" srcOrd="11" destOrd="0" presId="urn:microsoft.com/office/officeart/2005/8/layout/cycle6"/>
    <dgm:cxn modelId="{94504054-D5BE-4909-9FB2-8E3123377D37}" type="presParOf" srcId="{030BC130-25AA-46B8-A044-DA7A7D5A0D12}" destId="{1A5016C0-584B-4D72-B713-2B284E9D4F21}" srcOrd="12" destOrd="0" presId="urn:microsoft.com/office/officeart/2005/8/layout/cycle6"/>
    <dgm:cxn modelId="{E99D349A-5C1F-4467-911D-51FC233CB7B7}" type="presParOf" srcId="{030BC130-25AA-46B8-A044-DA7A7D5A0D12}" destId="{E81F6A3D-B87A-495E-87CC-4DD53A2E0B66}" srcOrd="13" destOrd="0" presId="urn:microsoft.com/office/officeart/2005/8/layout/cycle6"/>
    <dgm:cxn modelId="{CF3D4C37-418F-4EF2-AF7F-81ABCD6A02C6}" type="presParOf" srcId="{030BC130-25AA-46B8-A044-DA7A7D5A0D12}" destId="{44B9CD9E-6ADA-4054-93C6-F40A14222BA4}" srcOrd="14" destOrd="0" presId="urn:microsoft.com/office/officeart/2005/8/layout/cycle6"/>
    <dgm:cxn modelId="{91566C19-413C-44DD-83A8-80CA8CA3B027}" type="presParOf" srcId="{030BC130-25AA-46B8-A044-DA7A7D5A0D12}" destId="{C64C1D98-CD64-4278-917B-79B284EA4DA0}" srcOrd="15" destOrd="0" presId="urn:microsoft.com/office/officeart/2005/8/layout/cycle6"/>
    <dgm:cxn modelId="{FACD8A1E-D964-4CF1-95E8-F05B10C6037F}" type="presParOf" srcId="{030BC130-25AA-46B8-A044-DA7A7D5A0D12}" destId="{FE5DA40B-5295-4C4F-8400-76D254C75DC6}" srcOrd="16" destOrd="0" presId="urn:microsoft.com/office/officeart/2005/8/layout/cycle6"/>
    <dgm:cxn modelId="{0FBF5AC8-69F6-4248-B198-A045F52FF1E7}" type="presParOf" srcId="{030BC130-25AA-46B8-A044-DA7A7D5A0D12}" destId="{73BA67BC-3E38-418E-B3EA-AAAEBCF3C77F}" srcOrd="17" destOrd="0" presId="urn:microsoft.com/office/officeart/2005/8/layout/cycle6"/>
    <dgm:cxn modelId="{1C2844C1-7F81-4082-A430-4F26B94C5F92}" type="presParOf" srcId="{030BC130-25AA-46B8-A044-DA7A7D5A0D12}" destId="{1A30407D-DA95-4A71-B334-CC1FE57413BA}" srcOrd="18" destOrd="0" presId="urn:microsoft.com/office/officeart/2005/8/layout/cycle6"/>
    <dgm:cxn modelId="{A614B9CC-FFB9-4A43-9F89-648ABC4C8DE1}" type="presParOf" srcId="{030BC130-25AA-46B8-A044-DA7A7D5A0D12}" destId="{469E7805-F435-4DDA-B3DF-2DE977223EEE}" srcOrd="19" destOrd="0" presId="urn:microsoft.com/office/officeart/2005/8/layout/cycle6"/>
    <dgm:cxn modelId="{F3D7D7AA-DC51-4C98-B8E3-EB98AF702987}" type="presParOf" srcId="{030BC130-25AA-46B8-A044-DA7A7D5A0D12}" destId="{F302DCEB-6009-4C85-AC0E-02E68A2D9EFA}"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22AA2A-EB06-462A-95B8-61D0436E1578}"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GB"/>
        </a:p>
      </dgm:t>
    </dgm:pt>
    <dgm:pt modelId="{80B10B6B-15CF-45F5-9198-79E81E762224}">
      <dgm:prSet phldrT="[Tekst]" custT="1"/>
      <dgm:spPr>
        <a:solidFill>
          <a:srgbClr val="E08041"/>
        </a:solidFill>
        <a:ln>
          <a:solidFill>
            <a:srgbClr val="E08041"/>
          </a:solidFill>
        </a:ln>
      </dgm:spPr>
      <dgm:t>
        <a:bodyPr/>
        <a:lstStyle/>
        <a:p>
          <a:r>
            <a:rPr lang="en-US" sz="2400" b="0" i="0" dirty="0"/>
            <a:t>Interne Risiken </a:t>
          </a:r>
          <a:endParaRPr lang="en-GB" sz="2400" dirty="0"/>
        </a:p>
      </dgm:t>
    </dgm:pt>
    <dgm:pt modelId="{924B9635-F154-47FA-B5D5-A7BD8B66904E}" type="parTrans" cxnId="{CD52ADB8-3D96-493B-8536-7B72E8681DF2}">
      <dgm:prSet/>
      <dgm:spPr/>
      <dgm:t>
        <a:bodyPr/>
        <a:lstStyle/>
        <a:p>
          <a:endParaRPr lang="en-GB"/>
        </a:p>
      </dgm:t>
    </dgm:pt>
    <dgm:pt modelId="{CBBC7D61-D459-403C-8D1A-8201C451F74E}" type="sibTrans" cxnId="{CD52ADB8-3D96-493B-8536-7B72E8681DF2}">
      <dgm:prSet/>
      <dgm:spPr/>
      <dgm:t>
        <a:bodyPr/>
        <a:lstStyle/>
        <a:p>
          <a:endParaRPr lang="en-GB"/>
        </a:p>
      </dgm:t>
    </dgm:pt>
    <dgm:pt modelId="{63E50CC0-ECC0-4ACB-A2EF-E997AB9B672D}">
      <dgm:prSet phldrT="[Tekst]"/>
      <dgm:spPr/>
      <dgm:t>
        <a:bodyPr/>
        <a:lstStyle/>
        <a:p>
          <a:pPr marL="177800" indent="-177800"/>
          <a:r>
            <a:rPr lang="en-US" b="0" i="0" dirty="0"/>
            <a:t>menschliche Faktoren (Talentmanagement, Streiks) </a:t>
          </a:r>
          <a:endParaRPr lang="en-GB" dirty="0"/>
        </a:p>
      </dgm:t>
    </dgm:pt>
    <dgm:pt modelId="{F55D038B-5699-4624-B49B-E7A8805F84E0}" type="parTrans" cxnId="{ABB02693-B60F-400C-8092-47A76D71D49B}">
      <dgm:prSet/>
      <dgm:spPr/>
      <dgm:t>
        <a:bodyPr/>
        <a:lstStyle/>
        <a:p>
          <a:endParaRPr lang="en-GB"/>
        </a:p>
      </dgm:t>
    </dgm:pt>
    <dgm:pt modelId="{CDC88EBD-9FE4-4888-83B3-778F24398FE8}" type="sibTrans" cxnId="{ABB02693-B60F-400C-8092-47A76D71D49B}">
      <dgm:prSet/>
      <dgm:spPr/>
      <dgm:t>
        <a:bodyPr/>
        <a:lstStyle/>
        <a:p>
          <a:endParaRPr lang="en-GB"/>
        </a:p>
      </dgm:t>
    </dgm:pt>
    <dgm:pt modelId="{69EE7DD4-85A3-4C09-B718-2B459DDC8F92}">
      <dgm:prSet phldrT="[Tekst]" custT="1"/>
      <dgm:spPr>
        <a:solidFill>
          <a:srgbClr val="E08041"/>
        </a:solidFill>
        <a:ln>
          <a:solidFill>
            <a:srgbClr val="E08041"/>
          </a:solidFill>
        </a:ln>
      </dgm:spPr>
      <dgm:t>
        <a:bodyPr/>
        <a:lstStyle/>
        <a:p>
          <a:r>
            <a:rPr lang="en-US" sz="2400" b="0" i="0" dirty="0"/>
            <a:t>Externe Risiken </a:t>
          </a:r>
          <a:endParaRPr lang="en-GB" sz="2400" b="0" i="0" dirty="0"/>
        </a:p>
      </dgm:t>
    </dgm:pt>
    <dgm:pt modelId="{B0CC9347-8A41-4153-ABC4-4DFB1649FD4F}" type="parTrans" cxnId="{B558F196-910E-45A4-A3BE-C774CE30CD1A}">
      <dgm:prSet/>
      <dgm:spPr/>
      <dgm:t>
        <a:bodyPr/>
        <a:lstStyle/>
        <a:p>
          <a:endParaRPr lang="en-GB"/>
        </a:p>
      </dgm:t>
    </dgm:pt>
    <dgm:pt modelId="{D328F078-695B-4D38-A1F1-B2EB084C0497}" type="sibTrans" cxnId="{B558F196-910E-45A4-A3BE-C774CE30CD1A}">
      <dgm:prSet/>
      <dgm:spPr/>
      <dgm:t>
        <a:bodyPr/>
        <a:lstStyle/>
        <a:p>
          <a:endParaRPr lang="en-GB"/>
        </a:p>
      </dgm:t>
    </dgm:pt>
    <dgm:pt modelId="{93806794-7560-4D43-935D-E72E1774DB58}">
      <dgm:prSet phldrT="[Tekst]"/>
      <dgm:spPr>
        <a:solidFill>
          <a:srgbClr val="F9DBD2">
            <a:alpha val="90000"/>
          </a:srgbClr>
        </a:solidFill>
      </dgm:spPr>
      <dgm:t>
        <a:bodyPr/>
        <a:lstStyle/>
        <a:p>
          <a:pPr marL="177800" indent="-177800"/>
          <a:r>
            <a:rPr lang="en-US" b="0" i="0" dirty="0"/>
            <a:t>wirtschaftliche Faktoren (Marktrisiken, Preisdruck) </a:t>
          </a:r>
          <a:endParaRPr lang="en-GB" dirty="0"/>
        </a:p>
      </dgm:t>
    </dgm:pt>
    <dgm:pt modelId="{89D09870-2B0C-4A79-9560-354C0E1BD5AD}" type="parTrans" cxnId="{595013C0-3FC8-4659-ACB9-2CE0D71A6232}">
      <dgm:prSet/>
      <dgm:spPr/>
      <dgm:t>
        <a:bodyPr/>
        <a:lstStyle/>
        <a:p>
          <a:endParaRPr lang="en-GB"/>
        </a:p>
      </dgm:t>
    </dgm:pt>
    <dgm:pt modelId="{50B6E812-1465-4FFD-9948-23DDF5A89C1F}" type="sibTrans" cxnId="{595013C0-3FC8-4659-ACB9-2CE0D71A6232}">
      <dgm:prSet/>
      <dgm:spPr/>
      <dgm:t>
        <a:bodyPr/>
        <a:lstStyle/>
        <a:p>
          <a:endParaRPr lang="en-GB"/>
        </a:p>
      </dgm:t>
    </dgm:pt>
    <dgm:pt modelId="{B212B22B-A0F3-4C99-827C-AD4C5AD17C8D}">
      <dgm:prSet/>
      <dgm:spPr/>
      <dgm:t>
        <a:bodyPr/>
        <a:lstStyle/>
        <a:p>
          <a:pPr marL="177800" indent="-177800"/>
          <a:r>
            <a:rPr lang="en-GB" b="0" i="0" noProof="0" dirty="0"/>
            <a:t>technologische </a:t>
          </a:r>
          <a:r>
            <a:rPr lang="en-GB" b="0" i="0" noProof="0" dirty="0" err="1"/>
            <a:t>Faktoren</a:t>
          </a:r>
          <a:r>
            <a:rPr lang="en-GB" b="0" i="0" noProof="0" dirty="0"/>
            <a:t> (</a:t>
          </a:r>
          <a:r>
            <a:rPr lang="en-GB" b="0" i="0" noProof="0" dirty="0" err="1"/>
            <a:t>neue</a:t>
          </a:r>
          <a:r>
            <a:rPr lang="en-GB" b="0" i="0" noProof="0" dirty="0"/>
            <a:t> </a:t>
          </a:r>
          <a:r>
            <a:rPr lang="en-GB" b="0" i="0" noProof="0" dirty="0" err="1"/>
            <a:t>Technologie</a:t>
          </a:r>
          <a:r>
            <a:rPr lang="en-GB" b="0" i="0" noProof="0" dirty="0"/>
            <a:t>)</a:t>
          </a:r>
        </a:p>
      </dgm:t>
    </dgm:pt>
    <dgm:pt modelId="{6AAFC7CE-CC20-4701-B0A3-C59022295F19}" type="parTrans" cxnId="{0F6A4288-6E4A-46BB-9825-0AA1D09E7589}">
      <dgm:prSet/>
      <dgm:spPr/>
      <dgm:t>
        <a:bodyPr/>
        <a:lstStyle/>
        <a:p>
          <a:endParaRPr lang="en-GB"/>
        </a:p>
      </dgm:t>
    </dgm:pt>
    <dgm:pt modelId="{620BB376-77C1-4C7D-859C-7B826ED49849}" type="sibTrans" cxnId="{0F6A4288-6E4A-46BB-9825-0AA1D09E7589}">
      <dgm:prSet/>
      <dgm:spPr/>
      <dgm:t>
        <a:bodyPr/>
        <a:lstStyle/>
        <a:p>
          <a:endParaRPr lang="en-GB"/>
        </a:p>
      </dgm:t>
    </dgm:pt>
    <dgm:pt modelId="{BBB53471-76D2-411B-A772-8A6C99046792}">
      <dgm:prSet/>
      <dgm:spPr/>
      <dgm:t>
        <a:bodyPr/>
        <a:lstStyle/>
        <a:p>
          <a:pPr marL="177800" indent="-177800"/>
          <a:r>
            <a:rPr lang="en-US" b="0" i="0" dirty="0"/>
            <a:t>physikalische Faktoren (Ausfall von Maschinen, Feuer oder Diebstahl)</a:t>
          </a:r>
        </a:p>
      </dgm:t>
    </dgm:pt>
    <dgm:pt modelId="{D871DB34-BDE7-444E-A568-41A64DA8D3FC}" type="parTrans" cxnId="{D6B88396-69B9-42D6-B852-35EB50BA254A}">
      <dgm:prSet/>
      <dgm:spPr/>
      <dgm:t>
        <a:bodyPr/>
        <a:lstStyle/>
        <a:p>
          <a:endParaRPr lang="en-GB"/>
        </a:p>
      </dgm:t>
    </dgm:pt>
    <dgm:pt modelId="{57FA54ED-40E7-461F-8FB2-8B605553C35B}" type="sibTrans" cxnId="{D6B88396-69B9-42D6-B852-35EB50BA254A}">
      <dgm:prSet/>
      <dgm:spPr/>
      <dgm:t>
        <a:bodyPr/>
        <a:lstStyle/>
        <a:p>
          <a:endParaRPr lang="en-GB"/>
        </a:p>
      </dgm:t>
    </dgm:pt>
    <dgm:pt modelId="{E6D7A749-EBEE-4458-AD00-9FD77C184119}">
      <dgm:prSet/>
      <dgm:spPr/>
      <dgm:t>
        <a:bodyPr/>
        <a:lstStyle/>
        <a:p>
          <a:pPr marL="177800" indent="-177800"/>
          <a:r>
            <a:rPr lang="en-US" b="0" i="0" dirty="0"/>
            <a:t>betriebliche Faktoren (Zugang zu Krediten, </a:t>
          </a:r>
          <a:r>
            <a:rPr lang="en-US" b="0" i="0" dirty="0">
              <a:hlinkClick xmlns:r="http://schemas.openxmlformats.org/officeDocument/2006/relationships" r:id="rId1" tooltip="Cost reduction"/>
            </a:rPr>
            <a:t>Kostensenkung</a:t>
          </a:r>
          <a:r>
            <a:rPr lang="en-US" b="0" i="0" dirty="0"/>
            <a:t>, Werbung)</a:t>
          </a:r>
        </a:p>
      </dgm:t>
    </dgm:pt>
    <dgm:pt modelId="{9A4F3C72-4538-4A33-BB61-D99D856C5BEC}" type="parTrans" cxnId="{0CEC6AF3-CFCF-4915-9DC6-63EBCDB5FC4B}">
      <dgm:prSet/>
      <dgm:spPr/>
      <dgm:t>
        <a:bodyPr/>
        <a:lstStyle/>
        <a:p>
          <a:endParaRPr lang="en-GB"/>
        </a:p>
      </dgm:t>
    </dgm:pt>
    <dgm:pt modelId="{B65B39A5-C509-4A4E-AF9C-DB48AB9A6F61}" type="sibTrans" cxnId="{0CEC6AF3-CFCF-4915-9DC6-63EBCDB5FC4B}">
      <dgm:prSet/>
      <dgm:spPr/>
      <dgm:t>
        <a:bodyPr/>
        <a:lstStyle/>
        <a:p>
          <a:endParaRPr lang="en-GB"/>
        </a:p>
      </dgm:t>
    </dgm:pt>
    <dgm:pt modelId="{66477565-17E4-42B6-9BC2-A692F4A4251F}">
      <dgm:prSet/>
      <dgm:spPr>
        <a:solidFill>
          <a:srgbClr val="F9DBD2">
            <a:alpha val="90000"/>
          </a:srgbClr>
        </a:solidFill>
      </dgm:spPr>
      <dgm:t>
        <a:bodyPr/>
        <a:lstStyle/>
        <a:p>
          <a:pPr marL="177800" indent="-177800"/>
          <a:r>
            <a:rPr lang="pl-PL" b="0" i="0" dirty="0"/>
            <a:t>natürliche Faktoren (Überschwemmungen, Erdbeben)</a:t>
          </a:r>
        </a:p>
      </dgm:t>
    </dgm:pt>
    <dgm:pt modelId="{69C6F50D-8F4A-454C-9CD2-0FD30B350712}" type="parTrans" cxnId="{EECD835D-8675-42F4-8804-613BA5085BFA}">
      <dgm:prSet/>
      <dgm:spPr/>
      <dgm:t>
        <a:bodyPr/>
        <a:lstStyle/>
        <a:p>
          <a:endParaRPr lang="en-GB"/>
        </a:p>
      </dgm:t>
    </dgm:pt>
    <dgm:pt modelId="{44F247ED-6645-421E-AB56-3E9469FC26B6}" type="sibTrans" cxnId="{EECD835D-8675-42F4-8804-613BA5085BFA}">
      <dgm:prSet/>
      <dgm:spPr/>
      <dgm:t>
        <a:bodyPr/>
        <a:lstStyle/>
        <a:p>
          <a:endParaRPr lang="en-GB"/>
        </a:p>
      </dgm:t>
    </dgm:pt>
    <dgm:pt modelId="{02E74790-B1B4-4576-815A-726B74818244}">
      <dgm:prSet/>
      <dgm:spPr>
        <a:solidFill>
          <a:srgbClr val="F9DBD2">
            <a:alpha val="90000"/>
          </a:srgbClr>
        </a:solidFill>
      </dgm:spPr>
      <dgm:t>
        <a:bodyPr/>
        <a:lstStyle/>
        <a:p>
          <a:pPr marL="177800" indent="-177800"/>
          <a:r>
            <a:rPr lang="en-US" b="0" i="0" dirty="0"/>
            <a:t>politische Faktoren (Compliance-Anforderungen und von Regierungen auferlegte Vorschriften)</a:t>
          </a:r>
        </a:p>
      </dgm:t>
    </dgm:pt>
    <dgm:pt modelId="{239B0D86-2BEE-4585-A9BE-6D8D7A339FFB}" type="parTrans" cxnId="{B7BA7CB4-4D85-4CB9-88C0-A3E0E4083001}">
      <dgm:prSet/>
      <dgm:spPr/>
      <dgm:t>
        <a:bodyPr/>
        <a:lstStyle/>
        <a:p>
          <a:endParaRPr lang="en-GB"/>
        </a:p>
      </dgm:t>
    </dgm:pt>
    <dgm:pt modelId="{B38EBC90-5127-457F-AE5D-9D8DCAD19F5C}" type="sibTrans" cxnId="{B7BA7CB4-4D85-4CB9-88C0-A3E0E4083001}">
      <dgm:prSet/>
      <dgm:spPr/>
      <dgm:t>
        <a:bodyPr/>
        <a:lstStyle/>
        <a:p>
          <a:endParaRPr lang="en-GB"/>
        </a:p>
      </dgm:t>
    </dgm:pt>
    <dgm:pt modelId="{DD0FF7A5-83D2-4DFF-B8AE-FC12350C27D7}" type="pres">
      <dgm:prSet presAssocID="{8B22AA2A-EB06-462A-95B8-61D0436E1578}" presName="Name0" presStyleCnt="0">
        <dgm:presLayoutVars>
          <dgm:dir/>
          <dgm:animLvl val="lvl"/>
          <dgm:resizeHandles val="exact"/>
        </dgm:presLayoutVars>
      </dgm:prSet>
      <dgm:spPr/>
      <dgm:t>
        <a:bodyPr/>
        <a:lstStyle/>
        <a:p>
          <a:endParaRPr lang="it-IT"/>
        </a:p>
      </dgm:t>
    </dgm:pt>
    <dgm:pt modelId="{14FEA414-76F9-4516-BEBD-0B42F506DF53}" type="pres">
      <dgm:prSet presAssocID="{80B10B6B-15CF-45F5-9198-79E81E762224}" presName="composite" presStyleCnt="0"/>
      <dgm:spPr/>
    </dgm:pt>
    <dgm:pt modelId="{1304EEA6-49CB-42D3-88E2-C16424DAD3A7}" type="pres">
      <dgm:prSet presAssocID="{80B10B6B-15CF-45F5-9198-79E81E762224}" presName="parTx" presStyleLbl="alignNode1" presStyleIdx="0" presStyleCnt="2">
        <dgm:presLayoutVars>
          <dgm:chMax val="0"/>
          <dgm:chPref val="0"/>
          <dgm:bulletEnabled val="1"/>
        </dgm:presLayoutVars>
      </dgm:prSet>
      <dgm:spPr/>
      <dgm:t>
        <a:bodyPr/>
        <a:lstStyle/>
        <a:p>
          <a:endParaRPr lang="it-IT"/>
        </a:p>
      </dgm:t>
    </dgm:pt>
    <dgm:pt modelId="{C19AA999-95CB-4556-9BC0-BC50B4E17B2D}" type="pres">
      <dgm:prSet presAssocID="{80B10B6B-15CF-45F5-9198-79E81E762224}" presName="desTx" presStyleLbl="alignAccFollowNode1" presStyleIdx="0" presStyleCnt="2">
        <dgm:presLayoutVars>
          <dgm:bulletEnabled val="1"/>
        </dgm:presLayoutVars>
      </dgm:prSet>
      <dgm:spPr/>
      <dgm:t>
        <a:bodyPr/>
        <a:lstStyle/>
        <a:p>
          <a:endParaRPr lang="it-IT"/>
        </a:p>
      </dgm:t>
    </dgm:pt>
    <dgm:pt modelId="{2F7E33E6-8784-4E96-BC62-5E7F969B6AD2}" type="pres">
      <dgm:prSet presAssocID="{CBBC7D61-D459-403C-8D1A-8201C451F74E}" presName="space" presStyleCnt="0"/>
      <dgm:spPr/>
    </dgm:pt>
    <dgm:pt modelId="{A68BFB97-3057-44DA-92A3-F75700690BA6}" type="pres">
      <dgm:prSet presAssocID="{69EE7DD4-85A3-4C09-B718-2B459DDC8F92}" presName="composite" presStyleCnt="0"/>
      <dgm:spPr/>
    </dgm:pt>
    <dgm:pt modelId="{5A11FAC3-8D60-48EA-9D7E-4C0FF1976549}" type="pres">
      <dgm:prSet presAssocID="{69EE7DD4-85A3-4C09-B718-2B459DDC8F92}" presName="parTx" presStyleLbl="alignNode1" presStyleIdx="1" presStyleCnt="2" custLinFactNeighborX="2248" custLinFactNeighborY="-1823">
        <dgm:presLayoutVars>
          <dgm:chMax val="0"/>
          <dgm:chPref val="0"/>
          <dgm:bulletEnabled val="1"/>
        </dgm:presLayoutVars>
      </dgm:prSet>
      <dgm:spPr/>
      <dgm:t>
        <a:bodyPr/>
        <a:lstStyle/>
        <a:p>
          <a:endParaRPr lang="it-IT"/>
        </a:p>
      </dgm:t>
    </dgm:pt>
    <dgm:pt modelId="{4710BF6C-85A7-4482-8F54-DADA2976FAD3}" type="pres">
      <dgm:prSet presAssocID="{69EE7DD4-85A3-4C09-B718-2B459DDC8F92}" presName="desTx" presStyleLbl="alignAccFollowNode1" presStyleIdx="1" presStyleCnt="2">
        <dgm:presLayoutVars>
          <dgm:bulletEnabled val="1"/>
        </dgm:presLayoutVars>
      </dgm:prSet>
      <dgm:spPr/>
      <dgm:t>
        <a:bodyPr/>
        <a:lstStyle/>
        <a:p>
          <a:endParaRPr lang="it-IT"/>
        </a:p>
      </dgm:t>
    </dgm:pt>
  </dgm:ptLst>
  <dgm:cxnLst>
    <dgm:cxn modelId="{4C073BE7-53C6-44A5-AA3A-D83E1F2E4442}" type="presOf" srcId="{66477565-17E4-42B6-9BC2-A692F4A4251F}" destId="{4710BF6C-85A7-4482-8F54-DADA2976FAD3}" srcOrd="0" destOrd="1" presId="urn:microsoft.com/office/officeart/2005/8/layout/hList1"/>
    <dgm:cxn modelId="{EDE40892-3F32-4622-9DB7-E4DB4D3164C6}" type="presOf" srcId="{69EE7DD4-85A3-4C09-B718-2B459DDC8F92}" destId="{5A11FAC3-8D60-48EA-9D7E-4C0FF1976549}" srcOrd="0" destOrd="0" presId="urn:microsoft.com/office/officeart/2005/8/layout/hList1"/>
    <dgm:cxn modelId="{0F6A4288-6E4A-46BB-9825-0AA1D09E7589}" srcId="{80B10B6B-15CF-45F5-9198-79E81E762224}" destId="{B212B22B-A0F3-4C99-827C-AD4C5AD17C8D}" srcOrd="1" destOrd="0" parTransId="{6AAFC7CE-CC20-4701-B0A3-C59022295F19}" sibTransId="{620BB376-77C1-4C7D-859C-7B826ED49849}"/>
    <dgm:cxn modelId="{A1749230-2F0D-40D1-ACDF-3B4FA7732DF4}" type="presOf" srcId="{E6D7A749-EBEE-4458-AD00-9FD77C184119}" destId="{C19AA999-95CB-4556-9BC0-BC50B4E17B2D}" srcOrd="0" destOrd="3" presId="urn:microsoft.com/office/officeart/2005/8/layout/hList1"/>
    <dgm:cxn modelId="{A4E79A66-9DE9-435A-99F6-1001911A0696}" type="presOf" srcId="{B212B22B-A0F3-4C99-827C-AD4C5AD17C8D}" destId="{C19AA999-95CB-4556-9BC0-BC50B4E17B2D}" srcOrd="0" destOrd="1" presId="urn:microsoft.com/office/officeart/2005/8/layout/hList1"/>
    <dgm:cxn modelId="{E1854322-1B10-4391-985C-AC8C828B1D72}" type="presOf" srcId="{93806794-7560-4D43-935D-E72E1774DB58}" destId="{4710BF6C-85A7-4482-8F54-DADA2976FAD3}" srcOrd="0" destOrd="0" presId="urn:microsoft.com/office/officeart/2005/8/layout/hList1"/>
    <dgm:cxn modelId="{ABB02693-B60F-400C-8092-47A76D71D49B}" srcId="{80B10B6B-15CF-45F5-9198-79E81E762224}" destId="{63E50CC0-ECC0-4ACB-A2EF-E997AB9B672D}" srcOrd="0" destOrd="0" parTransId="{F55D038B-5699-4624-B49B-E7A8805F84E0}" sibTransId="{CDC88EBD-9FE4-4888-83B3-778F24398FE8}"/>
    <dgm:cxn modelId="{D84D6AE0-F3DA-48CF-A4D5-EF78D3627137}" type="presOf" srcId="{80B10B6B-15CF-45F5-9198-79E81E762224}" destId="{1304EEA6-49CB-42D3-88E2-C16424DAD3A7}" srcOrd="0" destOrd="0" presId="urn:microsoft.com/office/officeart/2005/8/layout/hList1"/>
    <dgm:cxn modelId="{8AC81616-2876-43AC-B9AB-4EBF3A12452D}" type="presOf" srcId="{BBB53471-76D2-411B-A772-8A6C99046792}" destId="{C19AA999-95CB-4556-9BC0-BC50B4E17B2D}" srcOrd="0" destOrd="2" presId="urn:microsoft.com/office/officeart/2005/8/layout/hList1"/>
    <dgm:cxn modelId="{0CEC6AF3-CFCF-4915-9DC6-63EBCDB5FC4B}" srcId="{80B10B6B-15CF-45F5-9198-79E81E762224}" destId="{E6D7A749-EBEE-4458-AD00-9FD77C184119}" srcOrd="3" destOrd="0" parTransId="{9A4F3C72-4538-4A33-BB61-D99D856C5BEC}" sibTransId="{B65B39A5-C509-4A4E-AF9C-DB48AB9A6F61}"/>
    <dgm:cxn modelId="{4A5D5AA2-9DC5-4B8A-BDE2-F98A1F0CE935}" type="presOf" srcId="{63E50CC0-ECC0-4ACB-A2EF-E997AB9B672D}" destId="{C19AA999-95CB-4556-9BC0-BC50B4E17B2D}" srcOrd="0" destOrd="0" presId="urn:microsoft.com/office/officeart/2005/8/layout/hList1"/>
    <dgm:cxn modelId="{595013C0-3FC8-4659-ACB9-2CE0D71A6232}" srcId="{69EE7DD4-85A3-4C09-B718-2B459DDC8F92}" destId="{93806794-7560-4D43-935D-E72E1774DB58}" srcOrd="0" destOrd="0" parTransId="{89D09870-2B0C-4A79-9560-354C0E1BD5AD}" sibTransId="{50B6E812-1465-4FFD-9948-23DDF5A89C1F}"/>
    <dgm:cxn modelId="{8C298A09-6D1A-4F31-89B0-1018334ABA0A}" type="presOf" srcId="{02E74790-B1B4-4576-815A-726B74818244}" destId="{4710BF6C-85A7-4482-8F54-DADA2976FAD3}" srcOrd="0" destOrd="2" presId="urn:microsoft.com/office/officeart/2005/8/layout/hList1"/>
    <dgm:cxn modelId="{B7BA7CB4-4D85-4CB9-88C0-A3E0E4083001}" srcId="{69EE7DD4-85A3-4C09-B718-2B459DDC8F92}" destId="{02E74790-B1B4-4576-815A-726B74818244}" srcOrd="2" destOrd="0" parTransId="{239B0D86-2BEE-4585-A9BE-6D8D7A339FFB}" sibTransId="{B38EBC90-5127-457F-AE5D-9D8DCAD19F5C}"/>
    <dgm:cxn modelId="{D6B88396-69B9-42D6-B852-35EB50BA254A}" srcId="{80B10B6B-15CF-45F5-9198-79E81E762224}" destId="{BBB53471-76D2-411B-A772-8A6C99046792}" srcOrd="2" destOrd="0" parTransId="{D871DB34-BDE7-444E-A568-41A64DA8D3FC}" sibTransId="{57FA54ED-40E7-461F-8FB2-8B605553C35B}"/>
    <dgm:cxn modelId="{CD52ADB8-3D96-493B-8536-7B72E8681DF2}" srcId="{8B22AA2A-EB06-462A-95B8-61D0436E1578}" destId="{80B10B6B-15CF-45F5-9198-79E81E762224}" srcOrd="0" destOrd="0" parTransId="{924B9635-F154-47FA-B5D5-A7BD8B66904E}" sibTransId="{CBBC7D61-D459-403C-8D1A-8201C451F74E}"/>
    <dgm:cxn modelId="{B558F196-910E-45A4-A3BE-C774CE30CD1A}" srcId="{8B22AA2A-EB06-462A-95B8-61D0436E1578}" destId="{69EE7DD4-85A3-4C09-B718-2B459DDC8F92}" srcOrd="1" destOrd="0" parTransId="{B0CC9347-8A41-4153-ABC4-4DFB1649FD4F}" sibTransId="{D328F078-695B-4D38-A1F1-B2EB084C0497}"/>
    <dgm:cxn modelId="{4C6BA218-89ED-4BE7-AD72-F867E592D232}" type="presOf" srcId="{8B22AA2A-EB06-462A-95B8-61D0436E1578}" destId="{DD0FF7A5-83D2-4DFF-B8AE-FC12350C27D7}" srcOrd="0" destOrd="0" presId="urn:microsoft.com/office/officeart/2005/8/layout/hList1"/>
    <dgm:cxn modelId="{EECD835D-8675-42F4-8804-613BA5085BFA}" srcId="{69EE7DD4-85A3-4C09-B718-2B459DDC8F92}" destId="{66477565-17E4-42B6-9BC2-A692F4A4251F}" srcOrd="1" destOrd="0" parTransId="{69C6F50D-8F4A-454C-9CD2-0FD30B350712}" sibTransId="{44F247ED-6645-421E-AB56-3E9469FC26B6}"/>
    <dgm:cxn modelId="{95255815-CC66-4EDB-9B6A-B9448F109A1E}" type="presParOf" srcId="{DD0FF7A5-83D2-4DFF-B8AE-FC12350C27D7}" destId="{14FEA414-76F9-4516-BEBD-0B42F506DF53}" srcOrd="0" destOrd="0" presId="urn:microsoft.com/office/officeart/2005/8/layout/hList1"/>
    <dgm:cxn modelId="{CBE19B65-F20D-490B-AA24-D3705514AD03}" type="presParOf" srcId="{14FEA414-76F9-4516-BEBD-0B42F506DF53}" destId="{1304EEA6-49CB-42D3-88E2-C16424DAD3A7}" srcOrd="0" destOrd="0" presId="urn:microsoft.com/office/officeart/2005/8/layout/hList1"/>
    <dgm:cxn modelId="{6AF85A33-D46F-4F01-84DD-1A0EC3C48F7A}" type="presParOf" srcId="{14FEA414-76F9-4516-BEBD-0B42F506DF53}" destId="{C19AA999-95CB-4556-9BC0-BC50B4E17B2D}" srcOrd="1" destOrd="0" presId="urn:microsoft.com/office/officeart/2005/8/layout/hList1"/>
    <dgm:cxn modelId="{95D5F71B-FB6F-46BF-85A1-D90D99DD6D58}" type="presParOf" srcId="{DD0FF7A5-83D2-4DFF-B8AE-FC12350C27D7}" destId="{2F7E33E6-8784-4E96-BC62-5E7F969B6AD2}" srcOrd="1" destOrd="0" presId="urn:microsoft.com/office/officeart/2005/8/layout/hList1"/>
    <dgm:cxn modelId="{33866C5E-3A10-4803-9F2E-6DAD8BF1D20E}" type="presParOf" srcId="{DD0FF7A5-83D2-4DFF-B8AE-FC12350C27D7}" destId="{A68BFB97-3057-44DA-92A3-F75700690BA6}" srcOrd="2" destOrd="0" presId="urn:microsoft.com/office/officeart/2005/8/layout/hList1"/>
    <dgm:cxn modelId="{CF86FA74-4B3E-43ED-A6C4-2D53FE72EED5}" type="presParOf" srcId="{A68BFB97-3057-44DA-92A3-F75700690BA6}" destId="{5A11FAC3-8D60-48EA-9D7E-4C0FF1976549}" srcOrd="0" destOrd="0" presId="urn:microsoft.com/office/officeart/2005/8/layout/hList1"/>
    <dgm:cxn modelId="{626C6128-00E6-46E5-82E2-80FEC9E71B00}" type="presParOf" srcId="{A68BFB97-3057-44DA-92A3-F75700690BA6}" destId="{4710BF6C-85A7-4482-8F54-DADA2976FAD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22AA2A-EB06-462A-95B8-61D0436E1578}"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n-GB"/>
        </a:p>
      </dgm:t>
    </dgm:pt>
    <dgm:pt modelId="{93888052-2FFE-4015-8D40-9661E050D1C2}">
      <dgm:prSet/>
      <dgm:spPr/>
      <dgm:t>
        <a:bodyPr/>
        <a:lstStyle/>
        <a:p>
          <a:r>
            <a:rPr lang="en-US" b="1" i="0" dirty="0"/>
            <a:t>Identifizieren </a:t>
          </a:r>
          <a:r>
            <a:rPr lang="en-US" b="0" i="0" dirty="0"/>
            <a:t>- Ermitteln Sie, welche Risiken für Ihr Unternehmen bestehen könnten </a:t>
          </a:r>
          <a:endParaRPr lang="en-US" dirty="0"/>
        </a:p>
      </dgm:t>
    </dgm:pt>
    <dgm:pt modelId="{8A4BB7E3-4D53-43B8-A3B3-C528C8A831D4}" type="parTrans" cxnId="{768CB1BD-454D-493F-B011-92E3D00C603C}">
      <dgm:prSet/>
      <dgm:spPr/>
      <dgm:t>
        <a:bodyPr/>
        <a:lstStyle/>
        <a:p>
          <a:endParaRPr lang="en-GB"/>
        </a:p>
      </dgm:t>
    </dgm:pt>
    <dgm:pt modelId="{D5554F86-6ADF-42B7-92C0-F44C422AE7C7}" type="sibTrans" cxnId="{768CB1BD-454D-493F-B011-92E3D00C603C}">
      <dgm:prSet/>
      <dgm:spPr/>
      <dgm:t>
        <a:bodyPr/>
        <a:lstStyle/>
        <a:p>
          <a:endParaRPr lang="en-GB"/>
        </a:p>
      </dgm:t>
    </dgm:pt>
    <dgm:pt modelId="{B8F74149-AD15-4B7A-A237-AD47AEDC48F8}">
      <dgm:prSet/>
      <dgm:spPr/>
      <dgm:t>
        <a:bodyPr/>
        <a:lstStyle/>
        <a:p>
          <a:r>
            <a:rPr lang="en-GB" b="1" i="0" noProof="0" dirty="0" err="1"/>
            <a:t>Analysieren</a:t>
          </a:r>
          <a:r>
            <a:rPr lang="en-GB" b="1" i="0" noProof="0" dirty="0"/>
            <a:t> </a:t>
          </a:r>
          <a:r>
            <a:rPr lang="en-US" b="0" i="0" dirty="0"/>
            <a:t>– </a:t>
          </a:r>
          <a:r>
            <a:rPr lang="en-US" b="0" i="0" dirty="0" err="1"/>
            <a:t>Analysieren</a:t>
          </a:r>
          <a:r>
            <a:rPr lang="en-US" b="0" i="0" dirty="0"/>
            <a:t> Sie den </a:t>
          </a:r>
          <a:r>
            <a:rPr lang="en-US" b="0" i="0" dirty="0" err="1"/>
            <a:t>möglichen</a:t>
          </a:r>
          <a:r>
            <a:rPr lang="en-US" b="0" i="0" dirty="0"/>
            <a:t> Grad der </a:t>
          </a:r>
          <a:r>
            <a:rPr lang="en-US" b="0" i="0" dirty="0" err="1"/>
            <a:t>Risiken</a:t>
          </a:r>
          <a:r>
            <a:rPr lang="en-US" b="0" i="0" dirty="0"/>
            <a:t> und </a:t>
          </a:r>
          <a:r>
            <a:rPr lang="en-US" b="0" i="0" dirty="0" err="1"/>
            <a:t>welche</a:t>
          </a:r>
          <a:r>
            <a:rPr lang="en-US" b="0" i="0" dirty="0"/>
            <a:t> am </a:t>
          </a:r>
          <a:r>
            <a:rPr lang="en-US" b="0" i="0" dirty="0" err="1"/>
            <a:t>dringendsten</a:t>
          </a:r>
          <a:r>
            <a:rPr lang="en-US" b="0" i="0" dirty="0"/>
            <a:t> </a:t>
          </a:r>
          <a:r>
            <a:rPr lang="en-US" b="0" i="0" dirty="0" err="1"/>
            <a:t>zu</a:t>
          </a:r>
          <a:r>
            <a:rPr lang="en-US" b="0" i="0" dirty="0"/>
            <a:t> </a:t>
          </a:r>
          <a:r>
            <a:rPr lang="en-US" b="0" i="0" dirty="0" err="1"/>
            <a:t>reduzieren</a:t>
          </a:r>
          <a:r>
            <a:rPr lang="en-US" b="0" i="0" dirty="0"/>
            <a:t> </a:t>
          </a:r>
          <a:r>
            <a:rPr lang="en-US" b="0" i="0" dirty="0" err="1"/>
            <a:t>sind</a:t>
          </a:r>
          <a:endParaRPr lang="en-US" dirty="0"/>
        </a:p>
      </dgm:t>
    </dgm:pt>
    <dgm:pt modelId="{3BE77215-CCBB-44CC-98C0-2348F6147221}" type="parTrans" cxnId="{1EDBE461-C11E-46D8-9C36-11EAC7CD2D27}">
      <dgm:prSet/>
      <dgm:spPr/>
      <dgm:t>
        <a:bodyPr/>
        <a:lstStyle/>
        <a:p>
          <a:endParaRPr lang="en-GB"/>
        </a:p>
      </dgm:t>
    </dgm:pt>
    <dgm:pt modelId="{50EC0B7D-7393-4803-946D-4115DA449E02}" type="sibTrans" cxnId="{1EDBE461-C11E-46D8-9C36-11EAC7CD2D27}">
      <dgm:prSet/>
      <dgm:spPr/>
      <dgm:t>
        <a:bodyPr/>
        <a:lstStyle/>
        <a:p>
          <a:endParaRPr lang="en-GB"/>
        </a:p>
      </dgm:t>
    </dgm:pt>
    <dgm:pt modelId="{F9358043-3C9B-46CD-A1F2-417E8FE39F8E}">
      <dgm:prSet/>
      <dgm:spPr/>
      <dgm:t>
        <a:bodyPr/>
        <a:lstStyle/>
        <a:p>
          <a:r>
            <a:rPr lang="en-US" b="1" i="0" dirty="0"/>
            <a:t>Bewerten </a:t>
          </a:r>
          <a:r>
            <a:rPr lang="en-US" b="0" i="0" dirty="0"/>
            <a:t>- Vergleichen Sie das Risiko mit festgelegten Risikokriterien, um zu entscheiden, was zu tun ist </a:t>
          </a:r>
          <a:endParaRPr lang="en-US" dirty="0"/>
        </a:p>
      </dgm:t>
    </dgm:pt>
    <dgm:pt modelId="{99D935AC-A319-4EE2-93E7-0B0195C4DAD6}" type="parTrans" cxnId="{97A30800-A3DC-47B7-BD93-4A114A65E235}">
      <dgm:prSet/>
      <dgm:spPr/>
      <dgm:t>
        <a:bodyPr/>
        <a:lstStyle/>
        <a:p>
          <a:endParaRPr lang="en-GB"/>
        </a:p>
      </dgm:t>
    </dgm:pt>
    <dgm:pt modelId="{C1146529-25B4-4085-9E63-4DF5027D78C3}" type="sibTrans" cxnId="{97A30800-A3DC-47B7-BD93-4A114A65E235}">
      <dgm:prSet/>
      <dgm:spPr/>
      <dgm:t>
        <a:bodyPr/>
        <a:lstStyle/>
        <a:p>
          <a:endParaRPr lang="en-GB"/>
        </a:p>
      </dgm:t>
    </dgm:pt>
    <dgm:pt modelId="{2BC363EC-84AD-4A96-A96A-0FF54BBFB46D}" type="pres">
      <dgm:prSet presAssocID="{8B22AA2A-EB06-462A-95B8-61D0436E1578}" presName="Name0" presStyleCnt="0">
        <dgm:presLayoutVars>
          <dgm:dir/>
          <dgm:resizeHandles val="exact"/>
        </dgm:presLayoutVars>
      </dgm:prSet>
      <dgm:spPr/>
      <dgm:t>
        <a:bodyPr/>
        <a:lstStyle/>
        <a:p>
          <a:endParaRPr lang="it-IT"/>
        </a:p>
      </dgm:t>
    </dgm:pt>
    <dgm:pt modelId="{F66225F9-969B-4F64-A6A7-9F3951D2820D}" type="pres">
      <dgm:prSet presAssocID="{93888052-2FFE-4015-8D40-9661E050D1C2}" presName="Name5" presStyleLbl="vennNode1" presStyleIdx="0" presStyleCnt="3">
        <dgm:presLayoutVars>
          <dgm:bulletEnabled val="1"/>
        </dgm:presLayoutVars>
      </dgm:prSet>
      <dgm:spPr/>
      <dgm:t>
        <a:bodyPr/>
        <a:lstStyle/>
        <a:p>
          <a:endParaRPr lang="it-IT"/>
        </a:p>
      </dgm:t>
    </dgm:pt>
    <dgm:pt modelId="{B59E2F5B-07FE-40EF-A2E7-149100BFC69B}" type="pres">
      <dgm:prSet presAssocID="{D5554F86-6ADF-42B7-92C0-F44C422AE7C7}" presName="space" presStyleCnt="0"/>
      <dgm:spPr/>
    </dgm:pt>
    <dgm:pt modelId="{CCA80F75-B7D3-4E8E-8D2D-466B06197260}" type="pres">
      <dgm:prSet presAssocID="{B8F74149-AD15-4B7A-A237-AD47AEDC48F8}" presName="Name5" presStyleLbl="vennNode1" presStyleIdx="1" presStyleCnt="3">
        <dgm:presLayoutVars>
          <dgm:bulletEnabled val="1"/>
        </dgm:presLayoutVars>
      </dgm:prSet>
      <dgm:spPr/>
      <dgm:t>
        <a:bodyPr/>
        <a:lstStyle/>
        <a:p>
          <a:endParaRPr lang="it-IT"/>
        </a:p>
      </dgm:t>
    </dgm:pt>
    <dgm:pt modelId="{4A06AC98-70AC-4818-9433-EA724D5CA3A4}" type="pres">
      <dgm:prSet presAssocID="{50EC0B7D-7393-4803-946D-4115DA449E02}" presName="space" presStyleCnt="0"/>
      <dgm:spPr/>
    </dgm:pt>
    <dgm:pt modelId="{CBF25DBB-D222-4A4D-BAD1-5333F52B8B2A}" type="pres">
      <dgm:prSet presAssocID="{F9358043-3C9B-46CD-A1F2-417E8FE39F8E}" presName="Name5" presStyleLbl="vennNode1" presStyleIdx="2" presStyleCnt="3">
        <dgm:presLayoutVars>
          <dgm:bulletEnabled val="1"/>
        </dgm:presLayoutVars>
      </dgm:prSet>
      <dgm:spPr/>
      <dgm:t>
        <a:bodyPr/>
        <a:lstStyle/>
        <a:p>
          <a:endParaRPr lang="it-IT"/>
        </a:p>
      </dgm:t>
    </dgm:pt>
  </dgm:ptLst>
  <dgm:cxnLst>
    <dgm:cxn modelId="{768CB1BD-454D-493F-B011-92E3D00C603C}" srcId="{8B22AA2A-EB06-462A-95B8-61D0436E1578}" destId="{93888052-2FFE-4015-8D40-9661E050D1C2}" srcOrd="0" destOrd="0" parTransId="{8A4BB7E3-4D53-43B8-A3B3-C528C8A831D4}" sibTransId="{D5554F86-6ADF-42B7-92C0-F44C422AE7C7}"/>
    <dgm:cxn modelId="{9D6DBA8E-C74A-43B7-B741-D849D412939E}" type="presOf" srcId="{F9358043-3C9B-46CD-A1F2-417E8FE39F8E}" destId="{CBF25DBB-D222-4A4D-BAD1-5333F52B8B2A}" srcOrd="0" destOrd="0" presId="urn:microsoft.com/office/officeart/2005/8/layout/venn3"/>
    <dgm:cxn modelId="{44C881B1-3403-471F-8560-68A0CB9E6FD0}" type="presOf" srcId="{93888052-2FFE-4015-8D40-9661E050D1C2}" destId="{F66225F9-969B-4F64-A6A7-9F3951D2820D}" srcOrd="0" destOrd="0" presId="urn:microsoft.com/office/officeart/2005/8/layout/venn3"/>
    <dgm:cxn modelId="{64747DA8-8E41-46CF-87D6-EEC82076F3C5}" type="presOf" srcId="{8B22AA2A-EB06-462A-95B8-61D0436E1578}" destId="{2BC363EC-84AD-4A96-A96A-0FF54BBFB46D}" srcOrd="0" destOrd="0" presId="urn:microsoft.com/office/officeart/2005/8/layout/venn3"/>
    <dgm:cxn modelId="{97A30800-A3DC-47B7-BD93-4A114A65E235}" srcId="{8B22AA2A-EB06-462A-95B8-61D0436E1578}" destId="{F9358043-3C9B-46CD-A1F2-417E8FE39F8E}" srcOrd="2" destOrd="0" parTransId="{99D935AC-A319-4EE2-93E7-0B0195C4DAD6}" sibTransId="{C1146529-25B4-4085-9E63-4DF5027D78C3}"/>
    <dgm:cxn modelId="{ED2581EE-8B95-4986-ACC9-B2FEFCA39AF7}" type="presOf" srcId="{B8F74149-AD15-4B7A-A237-AD47AEDC48F8}" destId="{CCA80F75-B7D3-4E8E-8D2D-466B06197260}" srcOrd="0" destOrd="0" presId="urn:microsoft.com/office/officeart/2005/8/layout/venn3"/>
    <dgm:cxn modelId="{1EDBE461-C11E-46D8-9C36-11EAC7CD2D27}" srcId="{8B22AA2A-EB06-462A-95B8-61D0436E1578}" destId="{B8F74149-AD15-4B7A-A237-AD47AEDC48F8}" srcOrd="1" destOrd="0" parTransId="{3BE77215-CCBB-44CC-98C0-2348F6147221}" sibTransId="{50EC0B7D-7393-4803-946D-4115DA449E02}"/>
    <dgm:cxn modelId="{BC3DE518-18E4-4696-8C4A-B1A3BB509C58}" type="presParOf" srcId="{2BC363EC-84AD-4A96-A96A-0FF54BBFB46D}" destId="{F66225F9-969B-4F64-A6A7-9F3951D2820D}" srcOrd="0" destOrd="0" presId="urn:microsoft.com/office/officeart/2005/8/layout/venn3"/>
    <dgm:cxn modelId="{384F7F96-F5DB-4B80-BDD8-A2957D8FC2FA}" type="presParOf" srcId="{2BC363EC-84AD-4A96-A96A-0FF54BBFB46D}" destId="{B59E2F5B-07FE-40EF-A2E7-149100BFC69B}" srcOrd="1" destOrd="0" presId="urn:microsoft.com/office/officeart/2005/8/layout/venn3"/>
    <dgm:cxn modelId="{6339B18B-B74D-4F4D-AE91-32F3D08E75AF}" type="presParOf" srcId="{2BC363EC-84AD-4A96-A96A-0FF54BBFB46D}" destId="{CCA80F75-B7D3-4E8E-8D2D-466B06197260}" srcOrd="2" destOrd="0" presId="urn:microsoft.com/office/officeart/2005/8/layout/venn3"/>
    <dgm:cxn modelId="{24C4D8F5-F3DD-4BE6-A6F5-5B0666CFF885}" type="presParOf" srcId="{2BC363EC-84AD-4A96-A96A-0FF54BBFB46D}" destId="{4A06AC98-70AC-4818-9433-EA724D5CA3A4}" srcOrd="3" destOrd="0" presId="urn:microsoft.com/office/officeart/2005/8/layout/venn3"/>
    <dgm:cxn modelId="{94C8B922-E857-4519-812D-6AE3F7B258B5}" type="presParOf" srcId="{2BC363EC-84AD-4A96-A96A-0FF54BBFB46D}" destId="{CBF25DBB-D222-4A4D-BAD1-5333F52B8B2A}"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DAF904-457B-40C1-B0C1-0F58320D53E9}">
      <dsp:nvSpPr>
        <dsp:cNvPr id="0" name=""/>
        <dsp:cNvSpPr/>
      </dsp:nvSpPr>
      <dsp:spPr>
        <a:xfrm>
          <a:off x="2726190" y="-92103"/>
          <a:ext cx="1783618" cy="9623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a:solidFill>
                <a:schemeClr val="tx1"/>
              </a:solidFill>
            </a:rPr>
            <a:t>Arbeitskosten</a:t>
          </a:r>
          <a:r>
            <a:rPr lang="pl-PL" sz="2000" kern="1200" dirty="0">
              <a:solidFill>
                <a:schemeClr val="tx1"/>
              </a:solidFill>
            </a:rPr>
            <a:t> </a:t>
          </a:r>
          <a:endParaRPr lang="en-GB" sz="2000" kern="1200" dirty="0">
            <a:solidFill>
              <a:schemeClr val="tx1"/>
            </a:solidFill>
          </a:endParaRPr>
        </a:p>
      </dsp:txBody>
      <dsp:txXfrm>
        <a:off x="2773168" y="-45125"/>
        <a:ext cx="1689662" cy="868395"/>
      </dsp:txXfrm>
    </dsp:sp>
    <dsp:sp modelId="{6526D9D6-4C34-4735-AB45-5CB116DE06EF}">
      <dsp:nvSpPr>
        <dsp:cNvPr id="0" name=""/>
        <dsp:cNvSpPr/>
      </dsp:nvSpPr>
      <dsp:spPr>
        <a:xfrm>
          <a:off x="1334592" y="389071"/>
          <a:ext cx="4566815" cy="4566815"/>
        </a:xfrm>
        <a:custGeom>
          <a:avLst/>
          <a:gdLst/>
          <a:ahLst/>
          <a:cxnLst/>
          <a:rect l="0" t="0" r="0" b="0"/>
          <a:pathLst>
            <a:path>
              <a:moveTo>
                <a:pt x="3179024" y="182974"/>
              </a:moveTo>
              <a:arcTo wR="2283407" hR="2283407" stAng="17585592" swAng="611325"/>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5C4E9E-EBCE-452A-BA27-CC748581C579}">
      <dsp:nvSpPr>
        <dsp:cNvPr id="0" name=""/>
        <dsp:cNvSpPr/>
      </dsp:nvSpPr>
      <dsp:spPr>
        <a:xfrm>
          <a:off x="4548050" y="765869"/>
          <a:ext cx="1710379" cy="965857"/>
        </a:xfrm>
        <a:prstGeom prst="roundRect">
          <a:avLst/>
        </a:prstGeom>
        <a:solidFill>
          <a:schemeClr val="accent2">
            <a:hueOff val="-242561"/>
            <a:satOff val="-13988"/>
            <a:lumOff val="14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solidFill>
                <a:schemeClr val="tx1"/>
              </a:solidFill>
            </a:rPr>
            <a:t>Vorschriften </a:t>
          </a:r>
          <a:endParaRPr lang="en-GB" sz="2000" kern="1200" dirty="0">
            <a:solidFill>
              <a:schemeClr val="tx1"/>
            </a:solidFill>
          </a:endParaRPr>
        </a:p>
      </dsp:txBody>
      <dsp:txXfrm>
        <a:off x="4595199" y="813018"/>
        <a:ext cx="1616081" cy="871559"/>
      </dsp:txXfrm>
    </dsp:sp>
    <dsp:sp modelId="{B694DE40-62E8-49F2-A4B6-CE16E7E9AF0D}">
      <dsp:nvSpPr>
        <dsp:cNvPr id="0" name=""/>
        <dsp:cNvSpPr/>
      </dsp:nvSpPr>
      <dsp:spPr>
        <a:xfrm>
          <a:off x="1334592" y="389071"/>
          <a:ext cx="4566815" cy="4566815"/>
        </a:xfrm>
        <a:custGeom>
          <a:avLst/>
          <a:gdLst/>
          <a:ahLst/>
          <a:cxnLst/>
          <a:rect l="0" t="0" r="0" b="0"/>
          <a:pathLst>
            <a:path>
              <a:moveTo>
                <a:pt x="4368198" y="1351959"/>
              </a:moveTo>
              <a:arcTo wR="2283407" hR="2283407" stAng="20155544" swAng="1518140"/>
            </a:path>
          </a:pathLst>
        </a:custGeom>
        <a:noFill/>
        <a:ln w="6350" cap="flat" cmpd="sng" algn="ctr">
          <a:solidFill>
            <a:schemeClr val="accent2">
              <a:hueOff val="-242561"/>
              <a:satOff val="-13988"/>
              <a:lumOff val="1438"/>
              <a:alphaOff val="0"/>
            </a:schemeClr>
          </a:solidFill>
          <a:prstDash val="solid"/>
          <a:miter lim="800000"/>
        </a:ln>
        <a:effectLst/>
      </dsp:spPr>
      <dsp:style>
        <a:lnRef idx="1">
          <a:scrgbClr r="0" g="0" b="0"/>
        </a:lnRef>
        <a:fillRef idx="0">
          <a:scrgbClr r="0" g="0" b="0"/>
        </a:fillRef>
        <a:effectRef idx="0">
          <a:scrgbClr r="0" g="0" b="0"/>
        </a:effectRef>
        <a:fontRef idx="minor"/>
      </dsp:style>
    </dsp:sp>
    <dsp:sp modelId="{EB40327C-65FC-4F1A-B74D-0C6BBF2D9EBE}">
      <dsp:nvSpPr>
        <dsp:cNvPr id="0" name=""/>
        <dsp:cNvSpPr/>
      </dsp:nvSpPr>
      <dsp:spPr>
        <a:xfrm>
          <a:off x="4895424" y="2731616"/>
          <a:ext cx="1897466" cy="897938"/>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Zugang </a:t>
          </a:r>
          <a:r>
            <a:rPr lang="en-US" sz="2000" kern="1200" dirty="0" err="1">
              <a:solidFill>
                <a:schemeClr val="tx1"/>
              </a:solidFill>
            </a:rPr>
            <a:t>zu</a:t>
          </a:r>
          <a:r>
            <a:rPr lang="en-US" sz="2000" kern="1200" dirty="0">
              <a:solidFill>
                <a:schemeClr val="tx1"/>
              </a:solidFill>
            </a:rPr>
            <a:t> </a:t>
          </a:r>
          <a:r>
            <a:rPr lang="en-US" sz="2000" kern="1200" dirty="0" err="1">
              <a:solidFill>
                <a:schemeClr val="tx1"/>
              </a:solidFill>
            </a:rPr>
            <a:t>Finanzierungs-quellen</a:t>
          </a:r>
          <a:endParaRPr lang="en-GB" sz="2000" kern="1200" dirty="0">
            <a:solidFill>
              <a:schemeClr val="tx1"/>
            </a:solidFill>
          </a:endParaRPr>
        </a:p>
      </dsp:txBody>
      <dsp:txXfrm>
        <a:off x="4939258" y="2775450"/>
        <a:ext cx="1809798" cy="810270"/>
      </dsp:txXfrm>
    </dsp:sp>
    <dsp:sp modelId="{9D76E667-C7C7-46AA-9142-A13A03A894C1}">
      <dsp:nvSpPr>
        <dsp:cNvPr id="0" name=""/>
        <dsp:cNvSpPr/>
      </dsp:nvSpPr>
      <dsp:spPr>
        <a:xfrm>
          <a:off x="1334592" y="389071"/>
          <a:ext cx="4566815" cy="4566815"/>
        </a:xfrm>
        <a:custGeom>
          <a:avLst/>
          <a:gdLst/>
          <a:ahLst/>
          <a:cxnLst/>
          <a:rect l="0" t="0" r="0" b="0"/>
          <a:pathLst>
            <a:path>
              <a:moveTo>
                <a:pt x="4353577" y="3246916"/>
              </a:moveTo>
              <a:arcTo wR="2283407" hR="2283407" stAng="1497507" swAng="1050580"/>
            </a:path>
          </a:pathLst>
        </a:custGeom>
        <a:noFill/>
        <a:ln w="6350" cap="flat" cmpd="sng" algn="ctr">
          <a:solidFill>
            <a:schemeClr val="accent2">
              <a:hueOff val="-485121"/>
              <a:satOff val="-27976"/>
              <a:lumOff val="2876"/>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1C4770-6C06-4241-AE49-F49D9D5B3FF2}">
      <dsp:nvSpPr>
        <dsp:cNvPr id="0" name=""/>
        <dsp:cNvSpPr/>
      </dsp:nvSpPr>
      <dsp:spPr>
        <a:xfrm>
          <a:off x="3716924" y="4219414"/>
          <a:ext cx="1783618" cy="1020689"/>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solidFill>
                <a:schemeClr val="tx1"/>
              </a:solidFill>
            </a:rPr>
            <a:t>Steuersystem </a:t>
          </a:r>
          <a:endParaRPr lang="en-GB" sz="2000" kern="1200" dirty="0">
            <a:solidFill>
              <a:schemeClr val="tx1"/>
            </a:solidFill>
          </a:endParaRPr>
        </a:p>
      </dsp:txBody>
      <dsp:txXfrm>
        <a:off x="3766750" y="4269240"/>
        <a:ext cx="1683966" cy="921037"/>
      </dsp:txXfrm>
    </dsp:sp>
    <dsp:sp modelId="{2D3E3D31-A2E0-4F29-A0D7-832F97E176F9}">
      <dsp:nvSpPr>
        <dsp:cNvPr id="0" name=""/>
        <dsp:cNvSpPr/>
      </dsp:nvSpPr>
      <dsp:spPr>
        <a:xfrm>
          <a:off x="1334592" y="389071"/>
          <a:ext cx="4566815" cy="4566815"/>
        </a:xfrm>
        <a:custGeom>
          <a:avLst/>
          <a:gdLst/>
          <a:ahLst/>
          <a:cxnLst/>
          <a:rect l="0" t="0" r="0" b="0"/>
          <a:pathLst>
            <a:path>
              <a:moveTo>
                <a:pt x="2380355" y="4564756"/>
              </a:moveTo>
              <a:arcTo wR="2283407" hR="2283407" stAng="5253998" swAng="292004"/>
            </a:path>
          </a:pathLst>
        </a:cu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5016C0-584B-4D72-B713-2B284E9D4F21}">
      <dsp:nvSpPr>
        <dsp:cNvPr id="0" name=""/>
        <dsp:cNvSpPr/>
      </dsp:nvSpPr>
      <dsp:spPr>
        <a:xfrm>
          <a:off x="1735457" y="4263169"/>
          <a:ext cx="1783618" cy="933178"/>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err="1">
              <a:solidFill>
                <a:schemeClr val="tx1"/>
              </a:solidFill>
            </a:rPr>
            <a:t>Schwarzmarkt</a:t>
          </a:r>
          <a:endParaRPr lang="en-GB" sz="2000" kern="1200" dirty="0">
            <a:solidFill>
              <a:schemeClr val="tx1"/>
            </a:solidFill>
          </a:endParaRPr>
        </a:p>
      </dsp:txBody>
      <dsp:txXfrm>
        <a:off x="1781011" y="4308723"/>
        <a:ext cx="1692510" cy="842070"/>
      </dsp:txXfrm>
    </dsp:sp>
    <dsp:sp modelId="{44B9CD9E-6ADA-4054-93C6-F40A14222BA4}">
      <dsp:nvSpPr>
        <dsp:cNvPr id="0" name=""/>
        <dsp:cNvSpPr/>
      </dsp:nvSpPr>
      <dsp:spPr>
        <a:xfrm>
          <a:off x="1334592" y="389071"/>
          <a:ext cx="4566815" cy="4566815"/>
        </a:xfrm>
        <a:custGeom>
          <a:avLst/>
          <a:gdLst/>
          <a:ahLst/>
          <a:cxnLst/>
          <a:rect l="0" t="0" r="0" b="0"/>
          <a:pathLst>
            <a:path>
              <a:moveTo>
                <a:pt x="640443" y="3869163"/>
              </a:moveTo>
              <a:arcTo wR="2283407" hR="2283407" stAng="8160906" swAng="1017332"/>
            </a:path>
          </a:pathLst>
        </a:custGeom>
        <a:noFill/>
        <a:ln w="6350" cap="flat" cmpd="sng" algn="ctr">
          <a:solidFill>
            <a:schemeClr val="accent2">
              <a:hueOff val="-970242"/>
              <a:satOff val="-55952"/>
              <a:lumOff val="5752"/>
              <a:alphaOff val="0"/>
            </a:schemeClr>
          </a:solidFill>
          <a:prstDash val="solid"/>
          <a:miter lim="800000"/>
        </a:ln>
        <a:effectLst/>
      </dsp:spPr>
      <dsp:style>
        <a:lnRef idx="1">
          <a:scrgbClr r="0" g="0" b="0"/>
        </a:lnRef>
        <a:fillRef idx="0">
          <a:scrgbClr r="0" g="0" b="0"/>
        </a:fillRef>
        <a:effectRef idx="0">
          <a:scrgbClr r="0" g="0" b="0"/>
        </a:effectRef>
        <a:fontRef idx="minor"/>
      </dsp:style>
    </dsp:sp>
    <dsp:sp modelId="{C64C1D98-CD64-4278-917B-79B284EA4DA0}">
      <dsp:nvSpPr>
        <dsp:cNvPr id="0" name=""/>
        <dsp:cNvSpPr/>
      </dsp:nvSpPr>
      <dsp:spPr>
        <a:xfrm>
          <a:off x="443108" y="2657127"/>
          <a:ext cx="1897466" cy="1046917"/>
        </a:xfrm>
        <a:prstGeom prst="roundRect">
          <a:avLst/>
        </a:prstGeom>
        <a:solidFill>
          <a:schemeClr val="accent2">
            <a:hueOff val="-1212803"/>
            <a:satOff val="-69940"/>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Administrative Verfahren </a:t>
          </a:r>
          <a:endParaRPr lang="en-GB" sz="2000" kern="1200" dirty="0">
            <a:solidFill>
              <a:schemeClr val="tx1"/>
            </a:solidFill>
          </a:endParaRPr>
        </a:p>
      </dsp:txBody>
      <dsp:txXfrm>
        <a:off x="494214" y="2708233"/>
        <a:ext cx="1795254" cy="944705"/>
      </dsp:txXfrm>
    </dsp:sp>
    <dsp:sp modelId="{73BA67BC-3E38-418E-B3EA-AAAEBCF3C77F}">
      <dsp:nvSpPr>
        <dsp:cNvPr id="0" name=""/>
        <dsp:cNvSpPr/>
      </dsp:nvSpPr>
      <dsp:spPr>
        <a:xfrm>
          <a:off x="1334592" y="389071"/>
          <a:ext cx="4566815" cy="4566815"/>
        </a:xfrm>
        <a:custGeom>
          <a:avLst/>
          <a:gdLst/>
          <a:ahLst/>
          <a:cxnLst/>
          <a:rect l="0" t="0" r="0" b="0"/>
          <a:pathLst>
            <a:path>
              <a:moveTo>
                <a:pt x="144" y="2257687"/>
              </a:moveTo>
              <a:arcTo wR="2283407" hR="2283407" stAng="10838724" swAng="1543494"/>
            </a:path>
          </a:pathLst>
        </a:custGeom>
        <a:noFill/>
        <a:ln w="6350" cap="flat" cmpd="sng" algn="ctr">
          <a:solidFill>
            <a:schemeClr val="accent2">
              <a:hueOff val="-1212803"/>
              <a:satOff val="-69940"/>
              <a:lumOff val="719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A30407D-DA95-4A71-B334-CC1FE57413BA}">
      <dsp:nvSpPr>
        <dsp:cNvPr id="0" name=""/>
        <dsp:cNvSpPr/>
      </dsp:nvSpPr>
      <dsp:spPr>
        <a:xfrm>
          <a:off x="978900" y="848618"/>
          <a:ext cx="1707719" cy="80035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kern="1200" dirty="0">
              <a:solidFill>
                <a:schemeClr val="tx1"/>
              </a:solidFill>
            </a:rPr>
            <a:t>Gesetz </a:t>
          </a:r>
          <a:endParaRPr lang="en-GB" sz="2000" kern="1200" dirty="0">
            <a:solidFill>
              <a:schemeClr val="tx1"/>
            </a:solidFill>
          </a:endParaRPr>
        </a:p>
      </dsp:txBody>
      <dsp:txXfrm>
        <a:off x="1017970" y="887688"/>
        <a:ext cx="1629579" cy="722218"/>
      </dsp:txXfrm>
    </dsp:sp>
    <dsp:sp modelId="{F302DCEB-6009-4C85-AC0E-02E68A2D9EFA}">
      <dsp:nvSpPr>
        <dsp:cNvPr id="0" name=""/>
        <dsp:cNvSpPr/>
      </dsp:nvSpPr>
      <dsp:spPr>
        <a:xfrm>
          <a:off x="1334592" y="389071"/>
          <a:ext cx="4566815" cy="4566815"/>
        </a:xfrm>
        <a:custGeom>
          <a:avLst/>
          <a:gdLst/>
          <a:ahLst/>
          <a:cxnLst/>
          <a:rect l="0" t="0" r="0" b="0"/>
          <a:pathLst>
            <a:path>
              <a:moveTo>
                <a:pt x="914000" y="456203"/>
              </a:moveTo>
              <a:arcTo wR="2283407" hR="2283407" stAng="13989006" swAng="823252"/>
            </a:path>
          </a:pathLst>
        </a:cu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4EEA6-49CB-42D3-88E2-C16424DAD3A7}">
      <dsp:nvSpPr>
        <dsp:cNvPr id="0" name=""/>
        <dsp:cNvSpPr/>
      </dsp:nvSpPr>
      <dsp:spPr>
        <a:xfrm>
          <a:off x="56" y="104554"/>
          <a:ext cx="5399947" cy="7488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Interne Risiken </a:t>
          </a:r>
          <a:endParaRPr lang="en-GB" sz="2400" kern="1200" dirty="0"/>
        </a:p>
      </dsp:txBody>
      <dsp:txXfrm>
        <a:off x="56" y="104554"/>
        <a:ext cx="5399947" cy="748800"/>
      </dsp:txXfrm>
    </dsp:sp>
    <dsp:sp modelId="{C19AA999-95CB-4556-9BC0-BC50B4E17B2D}">
      <dsp:nvSpPr>
        <dsp:cNvPr id="0" name=""/>
        <dsp:cNvSpPr/>
      </dsp:nvSpPr>
      <dsp:spPr>
        <a:xfrm>
          <a:off x="56" y="853354"/>
          <a:ext cx="5399947" cy="349713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177800" lvl="1" indent="-177800" algn="l" defTabSz="1155700">
            <a:lnSpc>
              <a:spcPct val="90000"/>
            </a:lnSpc>
            <a:spcBef>
              <a:spcPct val="0"/>
            </a:spcBef>
            <a:spcAft>
              <a:spcPct val="15000"/>
            </a:spcAft>
            <a:buChar char="••"/>
          </a:pPr>
          <a:r>
            <a:rPr lang="en-US" sz="2600" b="0" i="0" kern="1200" dirty="0"/>
            <a:t>menschliche Faktoren (Talentmanagement, Streiks) </a:t>
          </a:r>
          <a:endParaRPr lang="en-GB" sz="2600" kern="1200" dirty="0"/>
        </a:p>
        <a:p>
          <a:pPr marL="177800" lvl="1" indent="-177800" algn="l" defTabSz="1155700">
            <a:lnSpc>
              <a:spcPct val="90000"/>
            </a:lnSpc>
            <a:spcBef>
              <a:spcPct val="0"/>
            </a:spcBef>
            <a:spcAft>
              <a:spcPct val="15000"/>
            </a:spcAft>
            <a:buChar char="••"/>
          </a:pPr>
          <a:r>
            <a:rPr lang="en-GB" sz="2600" b="0" i="0" kern="1200" noProof="0" dirty="0"/>
            <a:t>technologische </a:t>
          </a:r>
          <a:r>
            <a:rPr lang="en-GB" sz="2600" b="0" i="0" kern="1200" noProof="0" dirty="0" err="1"/>
            <a:t>Faktoren</a:t>
          </a:r>
          <a:r>
            <a:rPr lang="en-GB" sz="2600" b="0" i="0" kern="1200" noProof="0" dirty="0"/>
            <a:t> (</a:t>
          </a:r>
          <a:r>
            <a:rPr lang="en-GB" sz="2600" b="0" i="0" kern="1200" noProof="0" dirty="0" err="1"/>
            <a:t>neue</a:t>
          </a:r>
          <a:r>
            <a:rPr lang="en-GB" sz="2600" b="0" i="0" kern="1200" noProof="0" dirty="0"/>
            <a:t> </a:t>
          </a:r>
          <a:r>
            <a:rPr lang="en-GB" sz="2600" b="0" i="0" kern="1200" noProof="0" dirty="0" err="1"/>
            <a:t>Technologie</a:t>
          </a:r>
          <a:r>
            <a:rPr lang="en-GB" sz="2600" b="0" i="0" kern="1200" noProof="0" dirty="0"/>
            <a:t>)</a:t>
          </a:r>
        </a:p>
        <a:p>
          <a:pPr marL="177800" lvl="1" indent="-177800" algn="l" defTabSz="1155700">
            <a:lnSpc>
              <a:spcPct val="90000"/>
            </a:lnSpc>
            <a:spcBef>
              <a:spcPct val="0"/>
            </a:spcBef>
            <a:spcAft>
              <a:spcPct val="15000"/>
            </a:spcAft>
            <a:buChar char="••"/>
          </a:pPr>
          <a:r>
            <a:rPr lang="en-US" sz="2600" b="0" i="0" kern="1200" dirty="0"/>
            <a:t>physikalische Faktoren (Ausfall von Maschinen, Feuer oder Diebstahl)</a:t>
          </a:r>
        </a:p>
        <a:p>
          <a:pPr marL="177800" lvl="1" indent="-177800" algn="l" defTabSz="1155700">
            <a:lnSpc>
              <a:spcPct val="90000"/>
            </a:lnSpc>
            <a:spcBef>
              <a:spcPct val="0"/>
            </a:spcBef>
            <a:spcAft>
              <a:spcPct val="15000"/>
            </a:spcAft>
            <a:buChar char="••"/>
          </a:pPr>
          <a:r>
            <a:rPr lang="en-US" sz="2600" b="0" i="0" kern="1200" dirty="0"/>
            <a:t>betriebliche Faktoren (Zugang zu Krediten, </a:t>
          </a:r>
          <a:r>
            <a:rPr lang="en-US" sz="2600" b="0" i="0" kern="1200" dirty="0">
              <a:hlinkClick xmlns:r="http://schemas.openxmlformats.org/officeDocument/2006/relationships" r:id="rId1" tooltip="Cost reduction"/>
            </a:rPr>
            <a:t>Kostensenkung</a:t>
          </a:r>
          <a:r>
            <a:rPr lang="en-US" sz="2600" b="0" i="0" kern="1200" dirty="0"/>
            <a:t>, Werbung)</a:t>
          </a:r>
        </a:p>
      </dsp:txBody>
      <dsp:txXfrm>
        <a:off x="56" y="853354"/>
        <a:ext cx="5399947" cy="3497130"/>
      </dsp:txXfrm>
    </dsp:sp>
    <dsp:sp modelId="{5A11FAC3-8D60-48EA-9D7E-4C0FF1976549}">
      <dsp:nvSpPr>
        <dsp:cNvPr id="0" name=""/>
        <dsp:cNvSpPr/>
      </dsp:nvSpPr>
      <dsp:spPr>
        <a:xfrm>
          <a:off x="6156052" y="90903"/>
          <a:ext cx="5399947" cy="748800"/>
        </a:xfrm>
        <a:prstGeom prst="rect">
          <a:avLst/>
        </a:prstGeom>
        <a:solidFill>
          <a:srgbClr val="E08041"/>
        </a:solidFill>
        <a:ln w="12700" cap="flat" cmpd="sng" algn="ctr">
          <a:solidFill>
            <a:srgbClr val="E0804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0" i="0" kern="1200" dirty="0"/>
            <a:t>Externe Risiken </a:t>
          </a:r>
          <a:endParaRPr lang="en-GB" sz="2400" b="0" i="0" kern="1200" dirty="0"/>
        </a:p>
      </dsp:txBody>
      <dsp:txXfrm>
        <a:off x="6156052" y="90903"/>
        <a:ext cx="5399947" cy="748800"/>
      </dsp:txXfrm>
    </dsp:sp>
    <dsp:sp modelId="{4710BF6C-85A7-4482-8F54-DADA2976FAD3}">
      <dsp:nvSpPr>
        <dsp:cNvPr id="0" name=""/>
        <dsp:cNvSpPr/>
      </dsp:nvSpPr>
      <dsp:spPr>
        <a:xfrm>
          <a:off x="6155996" y="853354"/>
          <a:ext cx="5399947" cy="3497130"/>
        </a:xfrm>
        <a:prstGeom prst="rect">
          <a:avLst/>
        </a:prstGeom>
        <a:solidFill>
          <a:srgbClr val="F9DBD2">
            <a:alpha val="90000"/>
          </a:srgb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177800" lvl="1" indent="-177800" algn="l" defTabSz="1155700">
            <a:lnSpc>
              <a:spcPct val="90000"/>
            </a:lnSpc>
            <a:spcBef>
              <a:spcPct val="0"/>
            </a:spcBef>
            <a:spcAft>
              <a:spcPct val="15000"/>
            </a:spcAft>
            <a:buChar char="••"/>
          </a:pPr>
          <a:r>
            <a:rPr lang="en-US" sz="2600" b="0" i="0" kern="1200" dirty="0"/>
            <a:t>wirtschaftliche Faktoren (Marktrisiken, Preisdruck) </a:t>
          </a:r>
          <a:endParaRPr lang="en-GB" sz="2600" kern="1200" dirty="0"/>
        </a:p>
        <a:p>
          <a:pPr marL="177800" lvl="1" indent="-177800" algn="l" defTabSz="1155700">
            <a:lnSpc>
              <a:spcPct val="90000"/>
            </a:lnSpc>
            <a:spcBef>
              <a:spcPct val="0"/>
            </a:spcBef>
            <a:spcAft>
              <a:spcPct val="15000"/>
            </a:spcAft>
            <a:buChar char="••"/>
          </a:pPr>
          <a:r>
            <a:rPr lang="pl-PL" sz="2600" b="0" i="0" kern="1200" dirty="0"/>
            <a:t>natürliche Faktoren (Überschwemmungen, Erdbeben)</a:t>
          </a:r>
        </a:p>
        <a:p>
          <a:pPr marL="177800" lvl="1" indent="-177800" algn="l" defTabSz="1155700">
            <a:lnSpc>
              <a:spcPct val="90000"/>
            </a:lnSpc>
            <a:spcBef>
              <a:spcPct val="0"/>
            </a:spcBef>
            <a:spcAft>
              <a:spcPct val="15000"/>
            </a:spcAft>
            <a:buChar char="••"/>
          </a:pPr>
          <a:r>
            <a:rPr lang="en-US" sz="2600" b="0" i="0" kern="1200" dirty="0"/>
            <a:t>politische Faktoren (Compliance-Anforderungen und von Regierungen auferlegte Vorschriften)</a:t>
          </a:r>
        </a:p>
      </dsp:txBody>
      <dsp:txXfrm>
        <a:off x="6155996" y="853354"/>
        <a:ext cx="5399947" cy="3497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225F9-969B-4F64-A6A7-9F3951D2820D}">
      <dsp:nvSpPr>
        <dsp:cNvPr id="0" name=""/>
        <dsp:cNvSpPr/>
      </dsp:nvSpPr>
      <dsp:spPr>
        <a:xfrm>
          <a:off x="1036125" y="1125"/>
          <a:ext cx="3633750" cy="363375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977" tIns="27940" rIns="199977" bIns="27940" numCol="1" spcCol="1270" anchor="ctr" anchorCtr="0">
          <a:noAutofit/>
        </a:bodyPr>
        <a:lstStyle/>
        <a:p>
          <a:pPr lvl="0" algn="ctr" defTabSz="977900">
            <a:lnSpc>
              <a:spcPct val="90000"/>
            </a:lnSpc>
            <a:spcBef>
              <a:spcPct val="0"/>
            </a:spcBef>
            <a:spcAft>
              <a:spcPct val="35000"/>
            </a:spcAft>
          </a:pPr>
          <a:r>
            <a:rPr lang="en-US" sz="2200" b="1" i="0" kern="1200" dirty="0"/>
            <a:t>Identifizieren </a:t>
          </a:r>
          <a:r>
            <a:rPr lang="en-US" sz="2200" b="0" i="0" kern="1200" dirty="0"/>
            <a:t>- Ermitteln Sie, welche Risiken für Ihr Unternehmen bestehen könnten </a:t>
          </a:r>
          <a:endParaRPr lang="en-US" sz="2200" kern="1200" dirty="0"/>
        </a:p>
      </dsp:txBody>
      <dsp:txXfrm>
        <a:off x="1568275" y="533275"/>
        <a:ext cx="2569450" cy="2569450"/>
      </dsp:txXfrm>
    </dsp:sp>
    <dsp:sp modelId="{CCA80F75-B7D3-4E8E-8D2D-466B06197260}">
      <dsp:nvSpPr>
        <dsp:cNvPr id="0" name=""/>
        <dsp:cNvSpPr/>
      </dsp:nvSpPr>
      <dsp:spPr>
        <a:xfrm>
          <a:off x="3943125" y="1125"/>
          <a:ext cx="3633750" cy="3633750"/>
        </a:xfrm>
        <a:prstGeom prst="ellipse">
          <a:avLst/>
        </a:prstGeom>
        <a:solidFill>
          <a:schemeClr val="accent4">
            <a:alpha val="50000"/>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977" tIns="27940" rIns="199977" bIns="27940" numCol="1" spcCol="1270" anchor="ctr" anchorCtr="0">
          <a:noAutofit/>
        </a:bodyPr>
        <a:lstStyle/>
        <a:p>
          <a:pPr lvl="0" algn="ctr" defTabSz="977900">
            <a:lnSpc>
              <a:spcPct val="90000"/>
            </a:lnSpc>
            <a:spcBef>
              <a:spcPct val="0"/>
            </a:spcBef>
            <a:spcAft>
              <a:spcPct val="35000"/>
            </a:spcAft>
          </a:pPr>
          <a:r>
            <a:rPr lang="en-GB" sz="2200" b="1" i="0" kern="1200" noProof="0" dirty="0" err="1"/>
            <a:t>Analysieren</a:t>
          </a:r>
          <a:r>
            <a:rPr lang="en-GB" sz="2200" b="1" i="0" kern="1200" noProof="0" dirty="0"/>
            <a:t> </a:t>
          </a:r>
          <a:r>
            <a:rPr lang="en-US" sz="2200" b="0" i="0" kern="1200" dirty="0"/>
            <a:t>– </a:t>
          </a:r>
          <a:r>
            <a:rPr lang="en-US" sz="2200" b="0" i="0" kern="1200" dirty="0" err="1"/>
            <a:t>Analysieren</a:t>
          </a:r>
          <a:r>
            <a:rPr lang="en-US" sz="2200" b="0" i="0" kern="1200" dirty="0"/>
            <a:t> Sie den </a:t>
          </a:r>
          <a:r>
            <a:rPr lang="en-US" sz="2200" b="0" i="0" kern="1200" dirty="0" err="1"/>
            <a:t>möglichen</a:t>
          </a:r>
          <a:r>
            <a:rPr lang="en-US" sz="2200" b="0" i="0" kern="1200" dirty="0"/>
            <a:t> Grad der </a:t>
          </a:r>
          <a:r>
            <a:rPr lang="en-US" sz="2200" b="0" i="0" kern="1200" dirty="0" err="1"/>
            <a:t>Risiken</a:t>
          </a:r>
          <a:r>
            <a:rPr lang="en-US" sz="2200" b="0" i="0" kern="1200" dirty="0"/>
            <a:t> und </a:t>
          </a:r>
          <a:r>
            <a:rPr lang="en-US" sz="2200" b="0" i="0" kern="1200" dirty="0" err="1"/>
            <a:t>welche</a:t>
          </a:r>
          <a:r>
            <a:rPr lang="en-US" sz="2200" b="0" i="0" kern="1200" dirty="0"/>
            <a:t> am </a:t>
          </a:r>
          <a:r>
            <a:rPr lang="en-US" sz="2200" b="0" i="0" kern="1200" dirty="0" err="1"/>
            <a:t>dringendsten</a:t>
          </a:r>
          <a:r>
            <a:rPr lang="en-US" sz="2200" b="0" i="0" kern="1200" dirty="0"/>
            <a:t> </a:t>
          </a:r>
          <a:r>
            <a:rPr lang="en-US" sz="2200" b="0" i="0" kern="1200" dirty="0" err="1"/>
            <a:t>zu</a:t>
          </a:r>
          <a:r>
            <a:rPr lang="en-US" sz="2200" b="0" i="0" kern="1200" dirty="0"/>
            <a:t> </a:t>
          </a:r>
          <a:r>
            <a:rPr lang="en-US" sz="2200" b="0" i="0" kern="1200" dirty="0" err="1"/>
            <a:t>reduzieren</a:t>
          </a:r>
          <a:r>
            <a:rPr lang="en-US" sz="2200" b="0" i="0" kern="1200" dirty="0"/>
            <a:t> </a:t>
          </a:r>
          <a:r>
            <a:rPr lang="en-US" sz="2200" b="0" i="0" kern="1200" dirty="0" err="1"/>
            <a:t>sind</a:t>
          </a:r>
          <a:endParaRPr lang="en-US" sz="2200" kern="1200" dirty="0"/>
        </a:p>
      </dsp:txBody>
      <dsp:txXfrm>
        <a:off x="4475275" y="533275"/>
        <a:ext cx="2569450" cy="2569450"/>
      </dsp:txXfrm>
    </dsp:sp>
    <dsp:sp modelId="{CBF25DBB-D222-4A4D-BAD1-5333F52B8B2A}">
      <dsp:nvSpPr>
        <dsp:cNvPr id="0" name=""/>
        <dsp:cNvSpPr/>
      </dsp:nvSpPr>
      <dsp:spPr>
        <a:xfrm>
          <a:off x="6850125" y="1125"/>
          <a:ext cx="3633750" cy="3633750"/>
        </a:xfrm>
        <a:prstGeom prst="ellipse">
          <a:avLst/>
        </a:prstGeom>
        <a:solidFill>
          <a:schemeClr val="accent4">
            <a:alpha val="50000"/>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9977" tIns="27940" rIns="199977" bIns="27940" numCol="1" spcCol="1270" anchor="ctr" anchorCtr="0">
          <a:noAutofit/>
        </a:bodyPr>
        <a:lstStyle/>
        <a:p>
          <a:pPr lvl="0" algn="ctr" defTabSz="977900">
            <a:lnSpc>
              <a:spcPct val="90000"/>
            </a:lnSpc>
            <a:spcBef>
              <a:spcPct val="0"/>
            </a:spcBef>
            <a:spcAft>
              <a:spcPct val="35000"/>
            </a:spcAft>
          </a:pPr>
          <a:r>
            <a:rPr lang="en-US" sz="2200" b="1" i="0" kern="1200" dirty="0"/>
            <a:t>Bewerten </a:t>
          </a:r>
          <a:r>
            <a:rPr lang="en-US" sz="2200" b="0" i="0" kern="1200" dirty="0"/>
            <a:t>- Vergleichen Sie das Risiko mit festgelegten Risikokriterien, um zu entscheiden, was zu tun ist </a:t>
          </a:r>
          <a:endParaRPr lang="en-US" sz="2200" kern="1200" dirty="0"/>
        </a:p>
      </dsp:txBody>
      <dsp:txXfrm>
        <a:off x="7382275" y="533275"/>
        <a:ext cx="2569450" cy="256945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4</a:t>
            </a:fld>
            <a:endParaRPr lang="it-IT"/>
          </a:p>
        </p:txBody>
      </p:sp>
    </p:spTree>
    <p:extLst>
      <p:ext uri="{BB962C8B-B14F-4D97-AF65-F5344CB8AC3E}">
        <p14:creationId xmlns:p14="http://schemas.microsoft.com/office/powerpoint/2010/main" val="1354749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7</a:t>
            </a:fld>
            <a:endParaRPr lang="it-IT"/>
          </a:p>
        </p:txBody>
      </p:sp>
    </p:spTree>
    <p:extLst>
      <p:ext uri="{BB962C8B-B14F-4D97-AF65-F5344CB8AC3E}">
        <p14:creationId xmlns:p14="http://schemas.microsoft.com/office/powerpoint/2010/main" val="1451094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13</a:t>
            </a:fld>
            <a:endParaRPr lang="it-IT"/>
          </a:p>
        </p:txBody>
      </p:sp>
    </p:spTree>
    <p:extLst>
      <p:ext uri="{BB962C8B-B14F-4D97-AF65-F5344CB8AC3E}">
        <p14:creationId xmlns:p14="http://schemas.microsoft.com/office/powerpoint/2010/main" val="2619394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15</a:t>
            </a:fld>
            <a:endParaRPr lang="it-IT"/>
          </a:p>
        </p:txBody>
      </p:sp>
    </p:spTree>
    <p:extLst>
      <p:ext uri="{BB962C8B-B14F-4D97-AF65-F5344CB8AC3E}">
        <p14:creationId xmlns:p14="http://schemas.microsoft.com/office/powerpoint/2010/main" val="119331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20</a:t>
            </a:fld>
            <a:endParaRPr lang="it-IT"/>
          </a:p>
        </p:txBody>
      </p:sp>
    </p:spTree>
    <p:extLst>
      <p:ext uri="{BB962C8B-B14F-4D97-AF65-F5344CB8AC3E}">
        <p14:creationId xmlns:p14="http://schemas.microsoft.com/office/powerpoint/2010/main" val="2645118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AD351997-847C-4A9C-8656-987B3BB429C2}" type="slidenum">
              <a:rPr lang="it-IT" smtClean="0"/>
              <a:pPr/>
              <a:t>22</a:t>
            </a:fld>
            <a:endParaRPr lang="it-IT"/>
          </a:p>
        </p:txBody>
      </p:sp>
    </p:spTree>
    <p:extLst>
      <p:ext uri="{BB962C8B-B14F-4D97-AF65-F5344CB8AC3E}">
        <p14:creationId xmlns:p14="http://schemas.microsoft.com/office/powerpoint/2010/main" val="2099325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Klicken Sie auf , um den Titelstil des Diagramms zu ändern</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Klicken Sie auf , um die Textstile des Diagramms zu ändern</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www.youtube.com/watch?v=om72utemTHw"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jpeg"/><Relationship Id="rId4" Type="http://schemas.openxmlformats.org/officeDocument/2006/relationships/diagramData" Target="../diagrams/data3.xml"/><Relationship Id="rId9"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JHMMwMC42M8"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1909"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3.3 Umgang mit Unsicherheit, Mehrdeutigkeit und Risiko </a:t>
            </a:r>
          </a:p>
          <a:p>
            <a:pPr algn="ctr"/>
            <a:endParaRPr lang="en-GB" sz="1600" b="1" dirty="0"/>
          </a:p>
          <a:p>
            <a:pPr algn="ctr"/>
            <a:r>
              <a:rPr lang="en-GB" sz="4400" b="1" dirty="0"/>
              <a:t>3.3.A Einführung und Grundlagen</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7 Merkmale einer guten Entscheidung </a:t>
            </a:r>
            <a:endParaRPr lang="pl-PL"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4247317"/>
          </a:xfrm>
          <a:prstGeom prst="rect">
            <a:avLst/>
          </a:prstGeom>
          <a:noFill/>
        </p:spPr>
        <p:txBody>
          <a:bodyPr wrap="square" rtlCol="0">
            <a:spAutoFit/>
          </a:bodyPr>
          <a:lstStyle/>
          <a:p>
            <a:pPr marL="514350" indent="-514350" algn="just">
              <a:spcAft>
                <a:spcPts val="600"/>
              </a:spcAft>
              <a:buFont typeface="+mj-lt"/>
              <a:buAutoNum type="arabicPeriod"/>
            </a:pPr>
            <a:r>
              <a:rPr lang="en-GB" sz="3000" dirty="0"/>
              <a:t>Ein geeigneter Entscheidungsrahmen</a:t>
            </a:r>
          </a:p>
          <a:p>
            <a:pPr marL="514350" indent="-514350" algn="just">
              <a:spcAft>
                <a:spcPts val="600"/>
              </a:spcAft>
              <a:buFont typeface="+mj-lt"/>
              <a:buAutoNum type="arabicPeriod"/>
            </a:pPr>
            <a:r>
              <a:rPr lang="en-US" sz="3000" dirty="0"/>
              <a:t>Klare Werte, an die Sie sich halten, und Ziele, die Sie zu erreichen versuchen </a:t>
            </a:r>
            <a:endParaRPr lang="en-GB" sz="3000" dirty="0"/>
          </a:p>
          <a:p>
            <a:pPr marL="514350" indent="-514350" algn="just">
              <a:spcAft>
                <a:spcPts val="600"/>
              </a:spcAft>
              <a:buFont typeface="+mj-lt"/>
              <a:buAutoNum type="arabicPeriod"/>
            </a:pPr>
            <a:r>
              <a:rPr lang="en-US" sz="3000" dirty="0"/>
              <a:t>Kreative Alternativen zur Auswahl </a:t>
            </a:r>
            <a:endParaRPr lang="en-GB" sz="3000" dirty="0"/>
          </a:p>
          <a:p>
            <a:pPr marL="514350" indent="-514350" algn="just">
              <a:spcAft>
                <a:spcPts val="600"/>
              </a:spcAft>
              <a:buFont typeface="+mj-lt"/>
              <a:buAutoNum type="arabicPeriod"/>
            </a:pPr>
            <a:r>
              <a:rPr lang="pl-PL" sz="3000" dirty="0"/>
              <a:t>Gute Informationen </a:t>
            </a:r>
            <a:endParaRPr lang="en-GB" sz="3000" dirty="0"/>
          </a:p>
          <a:p>
            <a:pPr marL="514350" indent="-514350" algn="just">
              <a:spcAft>
                <a:spcPts val="600"/>
              </a:spcAft>
              <a:buFont typeface="+mj-lt"/>
              <a:buAutoNum type="arabicPeriod"/>
            </a:pPr>
            <a:r>
              <a:rPr lang="en-US" sz="3000" dirty="0"/>
              <a:t>Klare Abwägungen und fundierte Argumente </a:t>
            </a:r>
            <a:endParaRPr lang="en-GB" sz="3000" dirty="0"/>
          </a:p>
          <a:p>
            <a:pPr marL="514350" indent="-514350" algn="just">
              <a:spcAft>
                <a:spcPts val="600"/>
              </a:spcAft>
              <a:buFont typeface="+mj-lt"/>
              <a:buAutoNum type="arabicPeriod"/>
            </a:pPr>
            <a:r>
              <a:rPr lang="en-US" sz="3000" dirty="0"/>
              <a:t>Ausrichtung der Wahl an </a:t>
            </a:r>
            <a:r>
              <a:rPr lang="en-US" sz="3000" dirty="0" err="1"/>
              <a:t>Ihren</a:t>
            </a:r>
            <a:r>
              <a:rPr lang="en-US" sz="3000" dirty="0"/>
              <a:t> </a:t>
            </a:r>
            <a:r>
              <a:rPr lang="en-US" sz="3000" dirty="0" err="1"/>
              <a:t>Werten</a:t>
            </a:r>
            <a:r>
              <a:rPr lang="en-US" sz="3000" dirty="0"/>
              <a:t> und Zielen </a:t>
            </a:r>
            <a:endParaRPr lang="en-GB" sz="3000" dirty="0"/>
          </a:p>
          <a:p>
            <a:pPr marL="514350" indent="-514350" algn="just">
              <a:spcAft>
                <a:spcPts val="600"/>
              </a:spcAft>
              <a:buFont typeface="+mj-lt"/>
              <a:buAutoNum type="arabicPeriod"/>
            </a:pPr>
            <a:r>
              <a:rPr lang="pl-PL" sz="3000" dirty="0"/>
              <a:t>Engagierte Umsetzung </a:t>
            </a:r>
            <a:endParaRPr lang="en-GB" sz="3000" dirty="0"/>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323452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7 </a:t>
            </a:r>
            <a:r>
              <a:rPr lang="en-US" sz="4100" b="1" dirty="0" err="1"/>
              <a:t>Wege</a:t>
            </a:r>
            <a:r>
              <a:rPr lang="en-US" sz="4100" b="1" dirty="0"/>
              <a:t> </a:t>
            </a:r>
            <a:r>
              <a:rPr lang="en-US" sz="4100" b="1" dirty="0" err="1"/>
              <a:t>im</a:t>
            </a:r>
            <a:r>
              <a:rPr lang="en-US" sz="4100" b="1" dirty="0"/>
              <a:t> </a:t>
            </a:r>
            <a:r>
              <a:rPr lang="en-US" sz="4100" b="1" dirty="0" err="1"/>
              <a:t>Umgang</a:t>
            </a:r>
            <a:r>
              <a:rPr lang="en-US" sz="4100" b="1" dirty="0"/>
              <a:t> mit Unsicherheit </a:t>
            </a:r>
            <a:endParaRPr lang="pl-PL"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4508927"/>
          </a:xfrm>
          <a:prstGeom prst="rect">
            <a:avLst/>
          </a:prstGeom>
          <a:noFill/>
        </p:spPr>
        <p:txBody>
          <a:bodyPr wrap="square" rtlCol="0">
            <a:spAutoFit/>
          </a:bodyPr>
          <a:lstStyle/>
          <a:p>
            <a:pPr marL="514350" indent="-514350" algn="just">
              <a:spcAft>
                <a:spcPts val="600"/>
              </a:spcAft>
              <a:buFont typeface="+mj-lt"/>
              <a:buAutoNum type="arabicPeriod"/>
            </a:pPr>
            <a:r>
              <a:rPr lang="pl-PL" sz="3000" dirty="0"/>
              <a:t>Ersetzen Sie Erwartungen durch Pl</a:t>
            </a:r>
            <a:r>
              <a:rPr lang="de-DE" sz="3000" dirty="0"/>
              <a:t>a</a:t>
            </a:r>
            <a:r>
              <a:rPr lang="pl-PL" sz="3000" dirty="0"/>
              <a:t>n</a:t>
            </a:r>
            <a:r>
              <a:rPr lang="de-DE" sz="3000" dirty="0" err="1"/>
              <a:t>ung</a:t>
            </a:r>
            <a:r>
              <a:rPr lang="pl-PL" sz="3000" dirty="0"/>
              <a:t> </a:t>
            </a:r>
            <a:endParaRPr lang="en-GB" sz="3000" dirty="0"/>
          </a:p>
          <a:p>
            <a:pPr marL="514350" indent="-514350" algn="just">
              <a:spcAft>
                <a:spcPts val="600"/>
              </a:spcAft>
              <a:buFont typeface="+mj-lt"/>
              <a:buAutoNum type="arabicPeriod"/>
            </a:pPr>
            <a:r>
              <a:rPr lang="pl-PL" sz="3000" dirty="0"/>
              <a:t>Bereiten Sie sich auf verschiedene </a:t>
            </a:r>
            <a:r>
              <a:rPr lang="de-DE" sz="3000" dirty="0"/>
              <a:t>Alternativen</a:t>
            </a:r>
            <a:r>
              <a:rPr lang="pl-PL" sz="3000" dirty="0"/>
              <a:t> vor </a:t>
            </a:r>
            <a:endParaRPr lang="en-GB" sz="3000" dirty="0"/>
          </a:p>
          <a:p>
            <a:pPr marL="514350" indent="-514350" algn="just">
              <a:spcAft>
                <a:spcPts val="600"/>
              </a:spcAft>
              <a:buFont typeface="+mj-lt"/>
              <a:buAutoNum type="arabicPeriod"/>
            </a:pPr>
            <a:r>
              <a:rPr lang="pl-PL" sz="3000" dirty="0"/>
              <a:t>Werden Sie ein Beobachter</a:t>
            </a:r>
            <a:r>
              <a:rPr lang="de-DE" sz="3000" dirty="0"/>
              <a:t> mit Fingerspitzengefühl</a:t>
            </a:r>
            <a:r>
              <a:rPr lang="pl-PL" sz="3000" dirty="0"/>
              <a:t> </a:t>
            </a:r>
            <a:endParaRPr lang="en-GB" sz="3000" dirty="0"/>
          </a:p>
          <a:p>
            <a:pPr marL="514350" indent="-514350" algn="just">
              <a:spcAft>
                <a:spcPts val="600"/>
              </a:spcAft>
              <a:buFont typeface="+mj-lt"/>
              <a:buAutoNum type="arabicPeriod"/>
            </a:pPr>
            <a:r>
              <a:rPr lang="en-US" sz="3000" dirty="0"/>
              <a:t>Gewinnen Sie Vertrauen in Ihre Bewältigungs- und Anpassungsfähigkeiten </a:t>
            </a:r>
            <a:endParaRPr lang="en-GB" sz="3000" dirty="0"/>
          </a:p>
          <a:p>
            <a:pPr marL="514350" indent="-514350" algn="just">
              <a:spcAft>
                <a:spcPts val="600"/>
              </a:spcAft>
              <a:buFont typeface="+mj-lt"/>
              <a:buAutoNum type="arabicPeriod"/>
            </a:pPr>
            <a:r>
              <a:rPr lang="de-DE" sz="3000" dirty="0"/>
              <a:t>Wenden Sie </a:t>
            </a:r>
            <a:r>
              <a:rPr lang="pl-PL" sz="3000" dirty="0"/>
              <a:t>Stressreduzierungstechniken </a:t>
            </a:r>
            <a:r>
              <a:rPr lang="en-GB" sz="3000" dirty="0" err="1"/>
              <a:t>präventiv</a:t>
            </a:r>
            <a:r>
              <a:rPr lang="en-GB" sz="3000" dirty="0"/>
              <a:t> </a:t>
            </a:r>
            <a:r>
              <a:rPr lang="pl-PL" sz="3000" dirty="0"/>
              <a:t>an</a:t>
            </a:r>
          </a:p>
          <a:p>
            <a:pPr marL="514350" indent="-514350" algn="just">
              <a:spcAft>
                <a:spcPts val="600"/>
              </a:spcAft>
              <a:buFont typeface="+mj-lt"/>
              <a:buAutoNum type="arabicPeriod"/>
            </a:pPr>
            <a:r>
              <a:rPr lang="en-US" sz="3000" dirty="0"/>
              <a:t>Konzentrieren Sie sich auf das, was Sie kontrollieren können </a:t>
            </a:r>
            <a:endParaRPr lang="en-GB" sz="3000" dirty="0"/>
          </a:p>
          <a:p>
            <a:pPr marL="514350" indent="-514350" algn="just">
              <a:spcAft>
                <a:spcPts val="600"/>
              </a:spcAft>
              <a:buFont typeface="+mj-lt"/>
              <a:buAutoNum type="arabicPeriod"/>
            </a:pPr>
            <a:r>
              <a:rPr lang="pl-PL" sz="3000" dirty="0"/>
              <a:t>Achtsamkeit üben </a:t>
            </a:r>
            <a:endParaRPr lang="it-IT" sz="3000" dirty="0"/>
          </a:p>
          <a:p>
            <a:pPr algn="just">
              <a:spcAft>
                <a:spcPts val="600"/>
              </a:spcAft>
            </a:pPr>
            <a:r>
              <a:rPr lang="en-GB" sz="1200" dirty="0" err="1"/>
              <a:t>Laut</a:t>
            </a:r>
            <a:r>
              <a:rPr lang="en-GB" sz="1200" dirty="0"/>
              <a:t>: Lori Deschene</a:t>
            </a: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136982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t>Außerdem...</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2644170"/>
            <a:ext cx="11416938" cy="1908215"/>
          </a:xfrm>
          <a:prstGeom prst="rect">
            <a:avLst/>
          </a:prstGeom>
          <a:noFill/>
        </p:spPr>
        <p:txBody>
          <a:bodyPr wrap="square" rtlCol="0">
            <a:spAutoFit/>
          </a:bodyPr>
          <a:lstStyle/>
          <a:p>
            <a:pPr algn="just"/>
            <a:r>
              <a:rPr lang="en-US" sz="3000" i="1" dirty="0"/>
              <a:t>Ungewissheit ist die einzige Gewissheit, die es </a:t>
            </a:r>
            <a:r>
              <a:rPr lang="en-US" sz="3000" i="1" dirty="0" err="1"/>
              <a:t>gibt</a:t>
            </a:r>
            <a:r>
              <a:rPr lang="en-US" sz="3000" i="1" dirty="0"/>
              <a:t>; und zu wissen, wie man mit Unsicherheit lebt, ist die einzige Sicherheit </a:t>
            </a:r>
          </a:p>
          <a:p>
            <a:pPr algn="just"/>
            <a:endParaRPr lang="en-US" sz="3200" i="1" dirty="0"/>
          </a:p>
          <a:p>
            <a:pPr algn="just"/>
            <a:r>
              <a:rPr lang="en-US" sz="2200" dirty="0"/>
              <a:t>John Allen </a:t>
            </a:r>
            <a:r>
              <a:rPr lang="en-US" sz="2200" dirty="0" err="1"/>
              <a:t>Paulos </a:t>
            </a:r>
            <a:endParaRPr lang="en-GB" sz="22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508329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2"/>
            <a:ext cx="9314087" cy="723275"/>
          </a:xfrm>
          <a:prstGeom prst="rect">
            <a:avLst/>
          </a:prstGeom>
          <a:noFill/>
        </p:spPr>
        <p:txBody>
          <a:bodyPr wrap="square" rtlCol="0" anchor="ctr">
            <a:spAutoFit/>
          </a:bodyPr>
          <a:lstStyle/>
          <a:p>
            <a:r>
              <a:rPr lang="en-US" sz="4100" b="1" dirty="0"/>
              <a:t>Die Worte der </a:t>
            </a:r>
            <a:r>
              <a:rPr lang="en-US" sz="4100" b="1" dirty="0" err="1"/>
              <a:t>Experten</a:t>
            </a:r>
            <a:r>
              <a:rPr lang="en-US" sz="4100" b="1" dirty="0"/>
              <a:t> </a:t>
            </a:r>
            <a:endParaRPr lang="pl-PL"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416938" cy="707886"/>
          </a:xfrm>
          <a:prstGeom prst="rect">
            <a:avLst/>
          </a:prstGeom>
          <a:noFill/>
        </p:spPr>
        <p:txBody>
          <a:bodyPr wrap="square" rtlCol="0">
            <a:spAutoFit/>
          </a:bodyPr>
          <a:lstStyle/>
          <a:p>
            <a:pPr algn="just"/>
            <a:r>
              <a:rPr lang="en-US" sz="2000" dirty="0">
                <a:cs typeface="Arial" panose="020B0604020202020204" pitchFamily="34" charset="0"/>
              </a:rPr>
              <a:t>Im Folgenden finden Sie drei Beispiele von Autoren, die auf Fehler bei der Entscheidungsfindung hinweisen. Versuchen Sie, auf dieser Basis Ihre Liste von </a:t>
            </a:r>
            <a:r>
              <a:rPr lang="en-US" sz="2000" dirty="0" err="1">
                <a:cs typeface="Arial" panose="020B0604020202020204" pitchFamily="34" charset="0"/>
              </a:rPr>
              <a:t>Entscheidungsfehlern</a:t>
            </a:r>
            <a:r>
              <a:rPr lang="en-US" sz="2000" dirty="0">
                <a:cs typeface="Arial" panose="020B0604020202020204" pitchFamily="34" charset="0"/>
              </a:rPr>
              <a:t> </a:t>
            </a:r>
            <a:r>
              <a:rPr lang="en-US" sz="2000" dirty="0" err="1">
                <a:cs typeface="Arial" panose="020B0604020202020204" pitchFamily="34" charset="0"/>
              </a:rPr>
              <a:t>zusammenzustellen</a:t>
            </a:r>
            <a:r>
              <a:rPr lang="en-US" sz="2000" dirty="0">
                <a:cs typeface="Arial" panose="020B0604020202020204" pitchFamily="34" charset="0"/>
              </a:rPr>
              <a:t>:</a:t>
            </a:r>
            <a:endParaRPr lang="pl-PL" sz="2000" dirty="0">
              <a:cs typeface="Arial" panose="020B0604020202020204" pitchFamily="34" charset="0"/>
            </a:endParaRPr>
          </a:p>
        </p:txBody>
      </p:sp>
      <p:grpSp>
        <p:nvGrpSpPr>
          <p:cNvPr id="16" name="Gruppieren 15">
            <a:extLst>
              <a:ext uri="{FF2B5EF4-FFF2-40B4-BE49-F238E27FC236}">
                <a16:creationId xmlns:a16="http://schemas.microsoft.com/office/drawing/2014/main" xmlns="" id="{C694F47D-1510-4145-AC14-571D1ADAFB40}"/>
              </a:ext>
            </a:extLst>
          </p:cNvPr>
          <p:cNvGrpSpPr/>
          <p:nvPr/>
        </p:nvGrpSpPr>
        <p:grpSpPr>
          <a:xfrm>
            <a:off x="359999" y="1979999"/>
            <a:ext cx="3168000" cy="612000"/>
            <a:chOff x="440672" y="-211279"/>
            <a:chExt cx="3146141" cy="422559"/>
          </a:xfrm>
        </p:grpSpPr>
        <p:sp>
          <p:nvSpPr>
            <p:cNvPr id="32" name="Rechteck 31">
              <a:extLst>
                <a:ext uri="{FF2B5EF4-FFF2-40B4-BE49-F238E27FC236}">
                  <a16:creationId xmlns:a16="http://schemas.microsoft.com/office/drawing/2014/main" xmlns="" id="{ED8C040C-1D58-47DE-B82C-B69C136456BD}"/>
                </a:ext>
              </a:extLst>
            </p:cNvPr>
            <p:cNvSpPr/>
            <p:nvPr/>
          </p:nvSpPr>
          <p:spPr>
            <a:xfrm>
              <a:off x="440672" y="-211279"/>
              <a:ext cx="3146141" cy="422559"/>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3" name="Textfeld 32">
              <a:extLst>
                <a:ext uri="{FF2B5EF4-FFF2-40B4-BE49-F238E27FC236}">
                  <a16:creationId xmlns:a16="http://schemas.microsoft.com/office/drawing/2014/main" xmlns="" id="{BF4D0782-D508-42A0-BEEC-D1477DB05B6E}"/>
                </a:ext>
              </a:extLst>
            </p:cNvPr>
            <p:cNvSpPr txBox="1"/>
            <p:nvPr/>
          </p:nvSpPr>
          <p:spPr>
            <a:xfrm>
              <a:off x="440672" y="-211279"/>
              <a:ext cx="3146141" cy="42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John Rampton</a:t>
              </a:r>
            </a:p>
          </p:txBody>
        </p:sp>
      </p:grpSp>
      <p:grpSp>
        <p:nvGrpSpPr>
          <p:cNvPr id="17" name="Gruppieren 16">
            <a:extLst>
              <a:ext uri="{FF2B5EF4-FFF2-40B4-BE49-F238E27FC236}">
                <a16:creationId xmlns:a16="http://schemas.microsoft.com/office/drawing/2014/main" xmlns="" id="{4B1BB537-FCD7-44E1-9DBE-7951C3BA810F}"/>
              </a:ext>
            </a:extLst>
          </p:cNvPr>
          <p:cNvGrpSpPr/>
          <p:nvPr/>
        </p:nvGrpSpPr>
        <p:grpSpPr>
          <a:xfrm>
            <a:off x="360000" y="2520000"/>
            <a:ext cx="3168000" cy="3672000"/>
            <a:chOff x="440672" y="211279"/>
            <a:chExt cx="3146141" cy="3989196"/>
          </a:xfrm>
        </p:grpSpPr>
        <p:sp>
          <p:nvSpPr>
            <p:cNvPr id="30" name="Rechteck 29">
              <a:extLst>
                <a:ext uri="{FF2B5EF4-FFF2-40B4-BE49-F238E27FC236}">
                  <a16:creationId xmlns:a16="http://schemas.microsoft.com/office/drawing/2014/main" xmlns="" id="{8479F41E-816E-4075-83A1-7566250E7CE5}"/>
                </a:ext>
              </a:extLst>
            </p:cNvPr>
            <p:cNvSpPr/>
            <p:nvPr/>
          </p:nvSpPr>
          <p:spPr>
            <a:xfrm>
              <a:off x="440672" y="211279"/>
              <a:ext cx="3146141" cy="3989196"/>
            </a:xfrm>
            <a:prstGeom prst="rect">
              <a:avLst/>
            </a:prstGeom>
            <a:solidFill>
              <a:srgbClr val="F9DBD2"/>
            </a:solidFill>
          </p:spPr>
          <p:style>
            <a:lnRef idx="2">
              <a:schemeClr val="accent2">
                <a:tint val="40000"/>
                <a:alpha val="90000"/>
                <a:hueOff val="0"/>
                <a:satOff val="0"/>
                <a:lumOff val="0"/>
                <a:alphaOff val="0"/>
              </a:schemeClr>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31" name="Textfeld 30">
              <a:extLst>
                <a:ext uri="{FF2B5EF4-FFF2-40B4-BE49-F238E27FC236}">
                  <a16:creationId xmlns:a16="http://schemas.microsoft.com/office/drawing/2014/main" xmlns="" id="{51704172-6C31-4D25-876A-327C590570B4}"/>
                </a:ext>
              </a:extLst>
            </p:cNvPr>
            <p:cNvSpPr txBox="1"/>
            <p:nvPr/>
          </p:nvSpPr>
          <p:spPr>
            <a:xfrm>
              <a:off x="440672" y="211279"/>
              <a:ext cx="3146141" cy="39891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7800" lvl="1" indent="-177800" algn="l" defTabSz="800100">
                <a:lnSpc>
                  <a:spcPct val="90000"/>
                </a:lnSpc>
                <a:spcBef>
                  <a:spcPct val="0"/>
                </a:spcBef>
                <a:spcAft>
                  <a:spcPct val="15000"/>
                </a:spcAft>
                <a:buChar char="•"/>
              </a:pPr>
              <a:r>
                <a:rPr lang="en-GB" sz="1800" kern="1200" dirty="0" err="1"/>
                <a:t>Falle</a:t>
              </a:r>
              <a:r>
                <a:rPr lang="en-GB" sz="1800" kern="1200" dirty="0"/>
                <a:t> der </a:t>
              </a:r>
              <a:r>
                <a:rPr lang="en-GB" sz="1800" kern="1200" dirty="0" err="1"/>
                <a:t>versunkenen</a:t>
              </a:r>
              <a:r>
                <a:rPr lang="en-GB" sz="1800" kern="1200" dirty="0"/>
                <a:t> </a:t>
              </a:r>
              <a:r>
                <a:rPr lang="en-GB" sz="1800" kern="1200" dirty="0" err="1"/>
                <a:t>Kosten</a:t>
              </a:r>
              <a:r>
                <a:rPr lang="en-GB" sz="1800" kern="1200" dirty="0"/>
                <a:t> (</a:t>
              </a:r>
              <a:r>
                <a:rPr lang="en-GB" sz="1800" kern="1200" dirty="0" err="1"/>
                <a:t>Kosten</a:t>
              </a:r>
              <a:r>
                <a:rPr lang="en-GB" sz="1800" kern="1200" dirty="0"/>
                <a:t>, die </a:t>
              </a:r>
              <a:r>
                <a:rPr lang="en-GB" sz="1800" kern="1200" dirty="0" err="1"/>
                <a:t>nicht</a:t>
              </a:r>
              <a:r>
                <a:rPr lang="en-GB" sz="1800" kern="1200" dirty="0"/>
                <a:t> </a:t>
              </a:r>
              <a:r>
                <a:rPr lang="en-GB" sz="1800" kern="1200" dirty="0" err="1"/>
                <a:t>rückgängig</a:t>
              </a:r>
              <a:r>
                <a:rPr lang="en-GB" sz="1800" kern="1200" dirty="0"/>
                <a:t> </a:t>
              </a:r>
              <a:r>
                <a:rPr lang="en-GB" sz="1800" kern="1200" dirty="0" err="1"/>
                <a:t>gemacht</a:t>
              </a:r>
              <a:r>
                <a:rPr lang="en-GB" sz="1800" kern="1200" dirty="0"/>
                <a:t> warden </a:t>
              </a:r>
              <a:r>
                <a:rPr lang="en-GB" sz="1800" kern="1200" dirty="0" err="1"/>
                <a:t>können</a:t>
              </a:r>
              <a:r>
                <a:rPr lang="en-GB" sz="1800" kern="1200" dirty="0"/>
                <a:t>)</a:t>
              </a:r>
            </a:p>
            <a:p>
              <a:pPr marL="177800" lvl="1" indent="-177800" algn="l" defTabSz="800100">
                <a:lnSpc>
                  <a:spcPct val="90000"/>
                </a:lnSpc>
                <a:spcBef>
                  <a:spcPct val="0"/>
                </a:spcBef>
                <a:spcAft>
                  <a:spcPct val="15000"/>
                </a:spcAft>
                <a:buChar char="•"/>
              </a:pPr>
              <a:r>
                <a:rPr lang="en-GB" sz="1800" kern="1200" dirty="0" err="1"/>
                <a:t>Enger</a:t>
              </a:r>
              <a:r>
                <a:rPr lang="en-GB" sz="1800" kern="1200" dirty="0"/>
                <a:t> </a:t>
              </a:r>
              <a:r>
                <a:rPr lang="en-GB" sz="1800" kern="1200" dirty="0" err="1"/>
                <a:t>Rahmen</a:t>
              </a:r>
              <a:endParaRPr lang="en-GB" sz="1800" kern="1200" dirty="0"/>
            </a:p>
            <a:p>
              <a:pPr marL="177800" lvl="1" indent="-177800" algn="l" defTabSz="800100">
                <a:lnSpc>
                  <a:spcPct val="90000"/>
                </a:lnSpc>
                <a:spcBef>
                  <a:spcPct val="0"/>
                </a:spcBef>
                <a:spcAft>
                  <a:spcPct val="15000"/>
                </a:spcAft>
                <a:buChar char="•"/>
              </a:pPr>
              <a:r>
                <a:rPr lang="en-GB" sz="1800" kern="1200" dirty="0"/>
                <a:t>Emotional getriebene Entscheidungen</a:t>
              </a:r>
            </a:p>
            <a:p>
              <a:pPr marL="177800" lvl="1" indent="-177800" algn="l" defTabSz="800100">
                <a:lnSpc>
                  <a:spcPct val="90000"/>
                </a:lnSpc>
                <a:spcBef>
                  <a:spcPct val="0"/>
                </a:spcBef>
                <a:spcAft>
                  <a:spcPct val="15000"/>
                </a:spcAft>
                <a:buChar char="•"/>
              </a:pPr>
              <a:r>
                <a:rPr lang="en-GB" sz="1800" kern="1200" dirty="0"/>
                <a:t>Ego </a:t>
              </a:r>
              <a:r>
                <a:rPr lang="en-GB" sz="1800" kern="1200" dirty="0" err="1"/>
                <a:t>Erschöpfung</a:t>
              </a:r>
              <a:endParaRPr lang="en-GB" sz="1800" kern="1200" dirty="0"/>
            </a:p>
            <a:p>
              <a:pPr marL="177800" lvl="1" indent="-177800" algn="l" defTabSz="800100">
                <a:lnSpc>
                  <a:spcPct val="90000"/>
                </a:lnSpc>
                <a:spcBef>
                  <a:spcPct val="0"/>
                </a:spcBef>
                <a:spcAft>
                  <a:spcPct val="15000"/>
                </a:spcAft>
                <a:buChar char="•"/>
              </a:pPr>
              <a:r>
                <a:rPr lang="en-GB" sz="1800" kern="1200" dirty="0"/>
                <a:t>Halo-</a:t>
              </a:r>
              <a:r>
                <a:rPr lang="en-GB" sz="1800" kern="1200" dirty="0" err="1"/>
                <a:t>Effekt</a:t>
              </a:r>
              <a:r>
                <a:rPr lang="en-GB" sz="1800" kern="1200" dirty="0"/>
                <a:t> (Der </a:t>
              </a:r>
              <a:r>
                <a:rPr lang="en-GB" sz="1800" kern="1200" dirty="0" err="1"/>
                <a:t>erste</a:t>
              </a:r>
              <a:r>
                <a:rPr lang="en-GB" sz="1800" kern="1200" dirty="0"/>
                <a:t> </a:t>
              </a:r>
              <a:r>
                <a:rPr lang="en-GB" sz="1800" kern="1200" dirty="0" err="1"/>
                <a:t>Eindruck</a:t>
              </a:r>
              <a:r>
                <a:rPr lang="en-GB" sz="1800" kern="1200" dirty="0"/>
                <a:t>)</a:t>
              </a:r>
            </a:p>
          </p:txBody>
        </p:sp>
      </p:grpSp>
      <p:grpSp>
        <p:nvGrpSpPr>
          <p:cNvPr id="18" name="Gruppieren 17">
            <a:extLst>
              <a:ext uri="{FF2B5EF4-FFF2-40B4-BE49-F238E27FC236}">
                <a16:creationId xmlns:a16="http://schemas.microsoft.com/office/drawing/2014/main" xmlns="" id="{B6F1BCDC-C8AE-4DB4-B18D-458BCA12BCFE}"/>
              </a:ext>
            </a:extLst>
          </p:cNvPr>
          <p:cNvGrpSpPr/>
          <p:nvPr/>
        </p:nvGrpSpPr>
        <p:grpSpPr>
          <a:xfrm>
            <a:off x="3956057" y="1979999"/>
            <a:ext cx="3312000" cy="612000"/>
            <a:chOff x="4081941" y="0"/>
            <a:chExt cx="3269129" cy="422559"/>
          </a:xfrm>
        </p:grpSpPr>
        <p:sp>
          <p:nvSpPr>
            <p:cNvPr id="28" name="Rechteck 27">
              <a:extLst>
                <a:ext uri="{FF2B5EF4-FFF2-40B4-BE49-F238E27FC236}">
                  <a16:creationId xmlns:a16="http://schemas.microsoft.com/office/drawing/2014/main" xmlns="" id="{B81D460E-AF57-4EB4-9B0B-3726A1095F40}"/>
                </a:ext>
              </a:extLst>
            </p:cNvPr>
            <p:cNvSpPr/>
            <p:nvPr/>
          </p:nvSpPr>
          <p:spPr>
            <a:xfrm>
              <a:off x="4081941" y="0"/>
              <a:ext cx="3269129" cy="422559"/>
            </a:xfrm>
            <a:prstGeom prst="rect">
              <a:avLst/>
            </a:prstGeom>
            <a:solidFill>
              <a:srgbClr val="E08041"/>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29" name="Textfeld 28">
              <a:extLst>
                <a:ext uri="{FF2B5EF4-FFF2-40B4-BE49-F238E27FC236}">
                  <a16:creationId xmlns:a16="http://schemas.microsoft.com/office/drawing/2014/main" xmlns="" id="{B32AE421-D253-4847-BA3E-E84A1DCBF55A}"/>
                </a:ext>
              </a:extLst>
            </p:cNvPr>
            <p:cNvSpPr txBox="1"/>
            <p:nvPr/>
          </p:nvSpPr>
          <p:spPr>
            <a:xfrm>
              <a:off x="4081941" y="0"/>
              <a:ext cx="3269129" cy="42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Warren Buffett und Charlie Munger </a:t>
              </a:r>
              <a:endParaRPr lang="en-GB" sz="1800" kern="1200" dirty="0"/>
            </a:p>
          </p:txBody>
        </p:sp>
      </p:grpSp>
      <p:grpSp>
        <p:nvGrpSpPr>
          <p:cNvPr id="19" name="Gruppieren 18">
            <a:extLst>
              <a:ext uri="{FF2B5EF4-FFF2-40B4-BE49-F238E27FC236}">
                <a16:creationId xmlns:a16="http://schemas.microsoft.com/office/drawing/2014/main" xmlns="" id="{BE58C94F-B698-486E-8F18-FD0DA08E0EDD}"/>
              </a:ext>
            </a:extLst>
          </p:cNvPr>
          <p:cNvGrpSpPr/>
          <p:nvPr/>
        </p:nvGrpSpPr>
        <p:grpSpPr>
          <a:xfrm>
            <a:off x="3956057" y="2520000"/>
            <a:ext cx="3312000" cy="3672000"/>
            <a:chOff x="4081941" y="422559"/>
            <a:chExt cx="3269129" cy="3566636"/>
          </a:xfrm>
        </p:grpSpPr>
        <p:sp>
          <p:nvSpPr>
            <p:cNvPr id="26" name="Rechteck 25">
              <a:extLst>
                <a:ext uri="{FF2B5EF4-FFF2-40B4-BE49-F238E27FC236}">
                  <a16:creationId xmlns:a16="http://schemas.microsoft.com/office/drawing/2014/main" xmlns="" id="{05BC8B53-62FC-4C4A-B0BB-585F47B90E01}"/>
                </a:ext>
              </a:extLst>
            </p:cNvPr>
            <p:cNvSpPr/>
            <p:nvPr/>
          </p:nvSpPr>
          <p:spPr>
            <a:xfrm>
              <a:off x="4081941" y="422559"/>
              <a:ext cx="3269129" cy="3566636"/>
            </a:xfrm>
            <a:prstGeom prst="rect">
              <a:avLst/>
            </a:prstGeom>
            <a:solidFill>
              <a:srgbClr val="F9DBD2">
                <a:alpha val="90000"/>
              </a:srgb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27" name="Textfeld 26">
              <a:extLst>
                <a:ext uri="{FF2B5EF4-FFF2-40B4-BE49-F238E27FC236}">
                  <a16:creationId xmlns:a16="http://schemas.microsoft.com/office/drawing/2014/main" xmlns="" id="{253FBEFC-EE78-4C50-8E6E-6030099D87B8}"/>
                </a:ext>
              </a:extLst>
            </p:cNvPr>
            <p:cNvSpPr txBox="1"/>
            <p:nvPr/>
          </p:nvSpPr>
          <p:spPr>
            <a:xfrm>
              <a:off x="4081941" y="422559"/>
              <a:ext cx="3269129" cy="35666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7800" lvl="1" indent="-177800" algn="l" defTabSz="800100">
                <a:lnSpc>
                  <a:spcPct val="90000"/>
                </a:lnSpc>
                <a:spcBef>
                  <a:spcPct val="0"/>
                </a:spcBef>
                <a:spcAft>
                  <a:spcPct val="15000"/>
                </a:spcAft>
                <a:buChar char="•"/>
              </a:pPr>
              <a:r>
                <a:rPr lang="en-GB" sz="1800" kern="1200" dirty="0"/>
                <a:t>Perfektionismus</a:t>
              </a:r>
            </a:p>
            <a:p>
              <a:pPr marL="177800" lvl="1" indent="-177800" algn="l" defTabSz="800100">
                <a:lnSpc>
                  <a:spcPct val="90000"/>
                </a:lnSpc>
                <a:spcBef>
                  <a:spcPct val="0"/>
                </a:spcBef>
                <a:spcAft>
                  <a:spcPct val="15000"/>
                </a:spcAft>
                <a:buChar char="•"/>
              </a:pPr>
              <a:r>
                <a:rPr lang="en-US" sz="1800" kern="1200" dirty="0"/>
                <a:t>Keine Entscheidung zu treffen kann auch ein Fehler sein </a:t>
              </a:r>
              <a:endParaRPr lang="en-GB" sz="1800" kern="1200" dirty="0"/>
            </a:p>
            <a:p>
              <a:pPr marL="177800" lvl="1" indent="-177800" algn="l" defTabSz="800100">
                <a:lnSpc>
                  <a:spcPct val="90000"/>
                </a:lnSpc>
                <a:spcBef>
                  <a:spcPct val="0"/>
                </a:spcBef>
                <a:spcAft>
                  <a:spcPct val="15000"/>
                </a:spcAft>
                <a:buChar char="•"/>
              </a:pPr>
              <a:r>
                <a:rPr lang="en-US" sz="1800" kern="1200" dirty="0"/>
                <a:t>Der Glaube, dass kollektive Entscheidungen besser sind </a:t>
              </a:r>
              <a:endParaRPr lang="en-GB" sz="1800" kern="1200" dirty="0"/>
            </a:p>
            <a:p>
              <a:pPr marL="177800" lvl="1" indent="-177800" algn="l" defTabSz="800100">
                <a:lnSpc>
                  <a:spcPct val="90000"/>
                </a:lnSpc>
                <a:spcBef>
                  <a:spcPct val="0"/>
                </a:spcBef>
                <a:spcAft>
                  <a:spcPct val="15000"/>
                </a:spcAft>
                <a:buChar char="•"/>
              </a:pPr>
              <a:r>
                <a:rPr lang="en-US" sz="1800" kern="1200" dirty="0"/>
                <a:t>Eine </a:t>
              </a:r>
              <a:r>
                <a:rPr lang="en-US" sz="1800" kern="1200" dirty="0" err="1"/>
                <a:t>Entscheidung</a:t>
              </a:r>
              <a:r>
                <a:rPr lang="en-US" sz="1800" kern="1200" dirty="0"/>
                <a:t> auf die </a:t>
              </a:r>
              <a:r>
                <a:rPr lang="en-US" sz="1800" kern="1200" dirty="0" err="1"/>
                <a:t>lange</a:t>
              </a:r>
              <a:r>
                <a:rPr lang="en-US" sz="1800" kern="1200" dirty="0"/>
                <a:t> Bank </a:t>
              </a:r>
              <a:r>
                <a:rPr lang="en-US" sz="1800" kern="1200" dirty="0" err="1"/>
                <a:t>schieben</a:t>
              </a:r>
              <a:r>
                <a:rPr lang="en-US" sz="1800" kern="1200" dirty="0"/>
                <a:t> </a:t>
              </a:r>
              <a:endParaRPr lang="en-GB" sz="1800" kern="1200" dirty="0"/>
            </a:p>
            <a:p>
              <a:pPr marL="177800" lvl="1" indent="-177800" algn="l" defTabSz="800100">
                <a:lnSpc>
                  <a:spcPct val="90000"/>
                </a:lnSpc>
                <a:spcBef>
                  <a:spcPct val="0"/>
                </a:spcBef>
                <a:spcAft>
                  <a:spcPct val="15000"/>
                </a:spcAft>
                <a:buChar char="•"/>
              </a:pPr>
              <a:r>
                <a:rPr lang="en-US" sz="1800" kern="1200" dirty="0"/>
                <a:t>Überanalysieren und nicht auf das Bauchgefühl hören </a:t>
              </a:r>
              <a:endParaRPr lang="en-GB" sz="1800" kern="1200" dirty="0"/>
            </a:p>
            <a:p>
              <a:pPr marL="177800" lvl="1" indent="-177800" algn="l" defTabSz="800100">
                <a:lnSpc>
                  <a:spcPct val="90000"/>
                </a:lnSpc>
                <a:spcBef>
                  <a:spcPct val="0"/>
                </a:spcBef>
                <a:spcAft>
                  <a:spcPct val="15000"/>
                </a:spcAft>
                <a:buChar char="•"/>
              </a:pPr>
              <a:r>
                <a:rPr lang="en-US" sz="1800" kern="1200" dirty="0"/>
                <a:t>Entscheidungen treffen, ohne Checklisten zu verwenden </a:t>
              </a:r>
              <a:endParaRPr lang="en-GB" sz="1800" kern="1200" dirty="0"/>
            </a:p>
          </p:txBody>
        </p:sp>
      </p:grpSp>
      <p:grpSp>
        <p:nvGrpSpPr>
          <p:cNvPr id="20" name="Gruppieren 19">
            <a:extLst>
              <a:ext uri="{FF2B5EF4-FFF2-40B4-BE49-F238E27FC236}">
                <a16:creationId xmlns:a16="http://schemas.microsoft.com/office/drawing/2014/main" xmlns="" id="{7975FEED-BC7D-471C-940A-3230700F1E11}"/>
              </a:ext>
            </a:extLst>
          </p:cNvPr>
          <p:cNvGrpSpPr/>
          <p:nvPr/>
        </p:nvGrpSpPr>
        <p:grpSpPr>
          <a:xfrm>
            <a:off x="7720313" y="1979999"/>
            <a:ext cx="3708000" cy="612000"/>
            <a:chOff x="7846197" y="0"/>
            <a:chExt cx="3269129" cy="422559"/>
          </a:xfrm>
        </p:grpSpPr>
        <p:sp>
          <p:nvSpPr>
            <p:cNvPr id="24" name="Rechteck 23">
              <a:extLst>
                <a:ext uri="{FF2B5EF4-FFF2-40B4-BE49-F238E27FC236}">
                  <a16:creationId xmlns:a16="http://schemas.microsoft.com/office/drawing/2014/main" xmlns="" id="{5ADDF216-48E6-4B47-B75A-9C60D96598CA}"/>
                </a:ext>
              </a:extLst>
            </p:cNvPr>
            <p:cNvSpPr/>
            <p:nvPr/>
          </p:nvSpPr>
          <p:spPr>
            <a:xfrm>
              <a:off x="7846197" y="0"/>
              <a:ext cx="3269129" cy="422559"/>
            </a:xfrm>
            <a:prstGeom prst="rect">
              <a:avLst/>
            </a:prstGeom>
            <a:solidFill>
              <a:srgbClr val="E08041"/>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5" name="Textfeld 24">
              <a:extLst>
                <a:ext uri="{FF2B5EF4-FFF2-40B4-BE49-F238E27FC236}">
                  <a16:creationId xmlns:a16="http://schemas.microsoft.com/office/drawing/2014/main" xmlns="" id="{0B1BBAF3-62BE-4DB3-9CF0-5D07B12E0B72}"/>
                </a:ext>
              </a:extLst>
            </p:cNvPr>
            <p:cNvSpPr txBox="1"/>
            <p:nvPr/>
          </p:nvSpPr>
          <p:spPr>
            <a:xfrm>
              <a:off x="7846197" y="0"/>
              <a:ext cx="3269129" cy="422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GB" sz="1800" kern="1200" dirty="0"/>
                <a:t>Miguel Angel Ariño</a:t>
              </a:r>
            </a:p>
          </p:txBody>
        </p:sp>
      </p:grpSp>
      <p:grpSp>
        <p:nvGrpSpPr>
          <p:cNvPr id="21" name="Gruppieren 20">
            <a:extLst>
              <a:ext uri="{FF2B5EF4-FFF2-40B4-BE49-F238E27FC236}">
                <a16:creationId xmlns:a16="http://schemas.microsoft.com/office/drawing/2014/main" xmlns="" id="{AAE16A76-A977-4CED-BDC8-06F55C5E94A0}"/>
              </a:ext>
            </a:extLst>
          </p:cNvPr>
          <p:cNvGrpSpPr/>
          <p:nvPr/>
        </p:nvGrpSpPr>
        <p:grpSpPr>
          <a:xfrm>
            <a:off x="7715257" y="2520000"/>
            <a:ext cx="3708000" cy="3672000"/>
            <a:chOff x="7846197" y="422559"/>
            <a:chExt cx="3269129" cy="3566636"/>
          </a:xfrm>
        </p:grpSpPr>
        <p:sp>
          <p:nvSpPr>
            <p:cNvPr id="22" name="Rechteck 21">
              <a:extLst>
                <a:ext uri="{FF2B5EF4-FFF2-40B4-BE49-F238E27FC236}">
                  <a16:creationId xmlns:a16="http://schemas.microsoft.com/office/drawing/2014/main" xmlns="" id="{F2D7B54B-3B00-479A-BABE-972E03E79CF8}"/>
                </a:ext>
              </a:extLst>
            </p:cNvPr>
            <p:cNvSpPr/>
            <p:nvPr/>
          </p:nvSpPr>
          <p:spPr>
            <a:xfrm>
              <a:off x="7846197" y="422559"/>
              <a:ext cx="3269129" cy="3566636"/>
            </a:xfrm>
            <a:prstGeom prst="rect">
              <a:avLst/>
            </a:prstGeom>
            <a:solidFill>
              <a:srgbClr val="F9DBD2">
                <a:alpha val="90000"/>
              </a:srgbClr>
            </a:solidFill>
          </p:spPr>
          <p:style>
            <a:lnRef idx="2">
              <a:schemeClr val="accent4">
                <a:tint val="40000"/>
                <a:alpha val="90000"/>
                <a:hueOff val="0"/>
                <a:satOff val="0"/>
                <a:lumOff val="0"/>
                <a:alphaOff val="0"/>
              </a:schemeClr>
            </a:lnRef>
            <a:fillRef idx="1">
              <a:scrgbClr r="0" g="0" b="0"/>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nchor="t">
              <a:noAutofit/>
            </a:bodyPr>
            <a:lstStyle/>
            <a:p>
              <a:endParaRPr lang="de-DE"/>
            </a:p>
          </p:txBody>
        </p:sp>
        <p:sp>
          <p:nvSpPr>
            <p:cNvPr id="23" name="Textfeld 22">
              <a:extLst>
                <a:ext uri="{FF2B5EF4-FFF2-40B4-BE49-F238E27FC236}">
                  <a16:creationId xmlns:a16="http://schemas.microsoft.com/office/drawing/2014/main" xmlns="" id="{47D10386-4969-49C9-B362-4CA639A22A7A}"/>
                </a:ext>
              </a:extLst>
            </p:cNvPr>
            <p:cNvSpPr txBox="1"/>
            <p:nvPr/>
          </p:nvSpPr>
          <p:spPr>
            <a:xfrm>
              <a:off x="7846197" y="422559"/>
              <a:ext cx="3269129" cy="35666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7800" lvl="1" indent="-177800" algn="l" defTabSz="800100">
                <a:lnSpc>
                  <a:spcPct val="90000"/>
                </a:lnSpc>
                <a:spcBef>
                  <a:spcPct val="0"/>
                </a:spcBef>
                <a:spcAft>
                  <a:spcPct val="15000"/>
                </a:spcAft>
                <a:buChar char="•"/>
              </a:pPr>
              <a:r>
                <a:rPr lang="en-US" sz="1800" kern="1200" dirty="0" err="1"/>
                <a:t>Warten</a:t>
              </a:r>
              <a:r>
                <a:rPr lang="en-US" sz="1800" kern="1200" dirty="0"/>
                <a:t> auf die perfekte Entscheidung </a:t>
              </a:r>
              <a:endParaRPr lang="en-GB" sz="1800" kern="1200" dirty="0"/>
            </a:p>
            <a:p>
              <a:pPr marL="177800" lvl="1" indent="-177800" algn="l" defTabSz="800100">
                <a:lnSpc>
                  <a:spcPct val="90000"/>
                </a:lnSpc>
                <a:spcBef>
                  <a:spcPct val="0"/>
                </a:spcBef>
                <a:spcAft>
                  <a:spcPct val="15000"/>
                </a:spcAft>
                <a:buChar char="•"/>
              </a:pPr>
              <a:r>
                <a:rPr lang="en-GB" sz="1800" kern="1200" dirty="0"/>
                <a:t>Der Realität nicht ins Auge sehen</a:t>
              </a:r>
            </a:p>
            <a:p>
              <a:pPr marL="177800" lvl="1" indent="-177800" algn="l" defTabSz="800100">
                <a:lnSpc>
                  <a:spcPct val="90000"/>
                </a:lnSpc>
                <a:spcBef>
                  <a:spcPct val="0"/>
                </a:spcBef>
                <a:spcAft>
                  <a:spcPct val="15000"/>
                </a:spcAft>
                <a:buChar char="•"/>
              </a:pPr>
              <a:r>
                <a:rPr lang="en-GB" sz="1800" kern="1200" dirty="0"/>
                <a:t>Auf Selbsttäuschungen hereinfallen</a:t>
              </a:r>
            </a:p>
            <a:p>
              <a:pPr marL="177800" lvl="1" indent="-177800" algn="l" defTabSz="800100">
                <a:lnSpc>
                  <a:spcPct val="90000"/>
                </a:lnSpc>
                <a:spcBef>
                  <a:spcPct val="0"/>
                </a:spcBef>
                <a:spcAft>
                  <a:spcPct val="15000"/>
                </a:spcAft>
                <a:buChar char="•"/>
              </a:pPr>
              <a:r>
                <a:rPr lang="en-GB" sz="1800" kern="1200" dirty="0"/>
                <a:t>Mit dem Strom schwimmen</a:t>
              </a:r>
            </a:p>
            <a:p>
              <a:pPr marL="177800" lvl="1" indent="-177800" algn="l" defTabSz="800100">
                <a:lnSpc>
                  <a:spcPct val="90000"/>
                </a:lnSpc>
                <a:spcBef>
                  <a:spcPct val="0"/>
                </a:spcBef>
                <a:spcAft>
                  <a:spcPct val="15000"/>
                </a:spcAft>
                <a:buChar char="•"/>
              </a:pPr>
              <a:r>
                <a:rPr lang="en-US" sz="1800" kern="1200" dirty="0"/>
                <a:t>Überstürzen und zu viel riskieren </a:t>
              </a:r>
              <a:endParaRPr lang="en-GB" sz="1800" kern="1200" dirty="0"/>
            </a:p>
            <a:p>
              <a:pPr marL="177800" lvl="1" indent="-177800" algn="l" defTabSz="800100">
                <a:lnSpc>
                  <a:spcPct val="90000"/>
                </a:lnSpc>
                <a:spcBef>
                  <a:spcPct val="0"/>
                </a:spcBef>
                <a:spcAft>
                  <a:spcPct val="15000"/>
                </a:spcAft>
                <a:buChar char="•"/>
              </a:pPr>
              <a:r>
                <a:rPr lang="en-US" sz="1800" kern="1200" dirty="0"/>
                <a:t>Sich zu sehr auf die Intuition verlassen </a:t>
              </a:r>
              <a:endParaRPr lang="en-GB" sz="1800" kern="1200" dirty="0"/>
            </a:p>
            <a:p>
              <a:pPr marL="177800" lvl="1" indent="-177800" algn="l" defTabSz="800100">
                <a:lnSpc>
                  <a:spcPct val="90000"/>
                </a:lnSpc>
                <a:spcBef>
                  <a:spcPct val="0"/>
                </a:spcBef>
                <a:spcAft>
                  <a:spcPct val="15000"/>
                </a:spcAft>
                <a:buChar char="•"/>
              </a:pPr>
              <a:r>
                <a:rPr lang="en-US" sz="1800" kern="1200" dirty="0"/>
                <a:t>Auf den </a:t>
              </a:r>
              <a:r>
                <a:rPr lang="en-US" sz="1800" kern="1200" dirty="0" err="1"/>
                <a:t>eigenen</a:t>
              </a:r>
              <a:r>
                <a:rPr lang="en-US" sz="1800" kern="1200" dirty="0"/>
                <a:t> Ideen </a:t>
              </a:r>
              <a:r>
                <a:rPr lang="en-US" sz="1800" kern="1200" dirty="0" err="1"/>
                <a:t>beharren</a:t>
              </a:r>
              <a:r>
                <a:rPr lang="en-US" sz="1800" kern="1200" dirty="0"/>
                <a:t> </a:t>
              </a:r>
              <a:endParaRPr lang="en-GB" sz="1800" kern="1200" dirty="0"/>
            </a:p>
            <a:p>
              <a:pPr marL="177800" lvl="1" indent="-177800" algn="l" defTabSz="800100">
                <a:lnSpc>
                  <a:spcPct val="90000"/>
                </a:lnSpc>
                <a:spcBef>
                  <a:spcPct val="0"/>
                </a:spcBef>
                <a:spcAft>
                  <a:spcPct val="15000"/>
                </a:spcAft>
                <a:buChar char="•"/>
              </a:pPr>
              <a:r>
                <a:rPr lang="en-US" sz="1800" kern="1200" dirty="0"/>
                <a:t>Wenig Rücksicht auf Konsequenzen nehmen </a:t>
              </a:r>
              <a:endParaRPr lang="en-GB" sz="1800" kern="1200" dirty="0"/>
            </a:p>
            <a:p>
              <a:pPr marL="177800" lvl="1" indent="-177800" algn="l" defTabSz="800100">
                <a:lnSpc>
                  <a:spcPct val="90000"/>
                </a:lnSpc>
                <a:spcBef>
                  <a:spcPct val="0"/>
                </a:spcBef>
                <a:spcAft>
                  <a:spcPct val="15000"/>
                </a:spcAft>
                <a:buChar char="•"/>
              </a:pPr>
              <a:r>
                <a:rPr lang="en-GB" sz="1800" kern="1200" dirty="0"/>
                <a:t>Konsens überbewerten</a:t>
              </a:r>
            </a:p>
            <a:p>
              <a:pPr marL="177800" lvl="1" indent="-177800" algn="l" defTabSz="800100">
                <a:lnSpc>
                  <a:spcPct val="90000"/>
                </a:lnSpc>
                <a:spcBef>
                  <a:spcPct val="0"/>
                </a:spcBef>
                <a:spcAft>
                  <a:spcPct val="15000"/>
                </a:spcAft>
                <a:buChar char="•"/>
              </a:pPr>
              <a:r>
                <a:rPr lang="en-GB" sz="1800" kern="1200" dirty="0"/>
                <a:t>Nicht durchziehen</a:t>
              </a:r>
            </a:p>
          </p:txBody>
        </p:sp>
      </p:grpSp>
      <p:pic>
        <p:nvPicPr>
          <p:cNvPr id="3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34" name="Prostokąt 8">
            <a:extLst>
              <a:ext uri="{FF2B5EF4-FFF2-40B4-BE49-F238E27FC236}">
                <a16:creationId xmlns:a16="http://schemas.microsoft.com/office/drawing/2014/main" xmlns="" id="{98B4D95A-3243-4C10-AA9C-20FBB5B715E0}"/>
              </a:ext>
            </a:extLst>
          </p:cNvPr>
          <p:cNvSpPr/>
          <p:nvPr/>
        </p:nvSpPr>
        <p:spPr>
          <a:xfrm>
            <a:off x="133663" y="5884223"/>
            <a:ext cx="1525867" cy="307777"/>
          </a:xfrm>
          <a:prstGeom prst="rect">
            <a:avLst/>
          </a:prstGeom>
        </p:spPr>
        <p:txBody>
          <a:bodyPr wrap="none">
            <a:spAutoFit/>
          </a:bodyPr>
          <a:lstStyle/>
          <a:p>
            <a:r>
              <a:rPr lang="en-GB" sz="1400" dirty="0"/>
              <a:t>Quelle: eigene Studie</a:t>
            </a:r>
          </a:p>
        </p:txBody>
      </p:sp>
      <p:sp>
        <p:nvSpPr>
          <p:cNvPr id="3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sp>
        <p:nvSpPr>
          <p:cNvPr id="3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8" name="Immagin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45352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cs typeface="Arial" panose="020B0604020202020204" pitchFamily="34" charset="0"/>
              </a:rPr>
              <a:t>Die Kraft des Vertrauens</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4708981"/>
          </a:xfrm>
          <a:prstGeom prst="rect">
            <a:avLst/>
          </a:prstGeom>
          <a:noFill/>
        </p:spPr>
        <p:txBody>
          <a:bodyPr wrap="square" rtlCol="0">
            <a:spAutoFit/>
          </a:bodyPr>
          <a:lstStyle/>
          <a:p>
            <a:pPr algn="just"/>
            <a:r>
              <a:rPr lang="en-GB" sz="2000" dirty="0">
                <a:cs typeface="Arial" panose="020B0604020202020204" pitchFamily="34" charset="0"/>
              </a:rPr>
              <a:t>Vertrauen ist die Grundlage und der Ansporn für jede Aktivität in der Organisation, es gibt ein Gefühl der Sicherheit und ermöglicht es, schnell auf Veränderungen im Umfeld zu reagieren.</a:t>
            </a:r>
            <a:endParaRPr lang="pl-PL" sz="2000" dirty="0">
              <a:cs typeface="Arial" panose="020B0604020202020204" pitchFamily="34" charset="0"/>
            </a:endParaRPr>
          </a:p>
          <a:p>
            <a:pPr algn="just"/>
            <a:endParaRPr lang="pl-PL" sz="2000" dirty="0">
              <a:cs typeface="Arial" panose="020B0604020202020204" pitchFamily="34" charset="0"/>
            </a:endParaRPr>
          </a:p>
          <a:p>
            <a:pPr algn="just">
              <a:spcAft>
                <a:spcPts val="600"/>
              </a:spcAft>
            </a:pPr>
            <a:r>
              <a:rPr lang="pl-PL" sz="2000" dirty="0">
                <a:cs typeface="Arial" panose="020B0604020202020204" pitchFamily="34" charset="0"/>
              </a:rPr>
              <a:t>Es gibt acht Säulen des Vertrauens (nach dem Business-Strategen David Horsager):</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Klarheit </a:t>
            </a:r>
            <a:r>
              <a:rPr lang="en-US" sz="2000" dirty="0">
                <a:cs typeface="Arial" panose="020B0604020202020204" pitchFamily="34" charset="0"/>
              </a:rPr>
              <a:t>- Menschen vertrauen dem </a:t>
            </a:r>
            <a:r>
              <a:rPr lang="en-US" sz="2000" dirty="0" err="1">
                <a:cs typeface="Arial" panose="020B0604020202020204" pitchFamily="34" charset="0"/>
              </a:rPr>
              <a:t>Eindeutigen</a:t>
            </a:r>
            <a:r>
              <a:rPr lang="en-US" sz="2000" dirty="0">
                <a:cs typeface="Arial" panose="020B0604020202020204" pitchFamily="34" charset="0"/>
              </a:rPr>
              <a:t> und misstrauen dem Zweideutigen</a:t>
            </a:r>
            <a:endParaRPr lang="pl-PL" sz="2000" dirty="0">
              <a:cs typeface="Arial" panose="020B0604020202020204" pitchFamily="34" charset="0"/>
            </a:endParaRPr>
          </a:p>
          <a:p>
            <a:pPr marL="342900" indent="-342900" algn="just">
              <a:spcAft>
                <a:spcPts val="600"/>
              </a:spcAft>
              <a:buFont typeface="Arial" panose="020B0604020202020204" pitchFamily="34" charset="0"/>
              <a:buChar char="•"/>
            </a:pPr>
            <a:r>
              <a:rPr lang="en-US" sz="2000" b="1" dirty="0">
                <a:cs typeface="Arial" panose="020B0604020202020204" pitchFamily="34" charset="0"/>
              </a:rPr>
              <a:t>Mitgefühl </a:t>
            </a:r>
            <a:r>
              <a:rPr lang="en-US" sz="2000" dirty="0">
                <a:cs typeface="Arial" panose="020B0604020202020204" pitchFamily="34" charset="0"/>
              </a:rPr>
              <a:t>- Menschen vertrauen denjenigen, die sich über sich selbst hinaus kümmern</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Charakter </a:t>
            </a:r>
            <a:r>
              <a:rPr lang="en-US" sz="2000" dirty="0">
                <a:cs typeface="Arial" panose="020B0604020202020204" pitchFamily="34" charset="0"/>
              </a:rPr>
              <a:t>- Menschen bemerken diejenigen, die das Richtige tun und nicht das, was einfach ist</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Kompetenz </a:t>
            </a:r>
            <a:r>
              <a:rPr lang="en-US" sz="2000" dirty="0">
                <a:cs typeface="Arial" panose="020B0604020202020204" pitchFamily="34" charset="0"/>
              </a:rPr>
              <a:t>- Menschen haben Vertrauen in diejenigen, die </a:t>
            </a:r>
            <a:r>
              <a:rPr lang="en-US" sz="2000" dirty="0" err="1">
                <a:cs typeface="Arial" panose="020B0604020202020204" pitchFamily="34" charset="0"/>
              </a:rPr>
              <a:t>engagiert</a:t>
            </a:r>
            <a:r>
              <a:rPr lang="en-US" sz="2000" dirty="0">
                <a:cs typeface="Arial" panose="020B0604020202020204" pitchFamily="34" charset="0"/>
              </a:rPr>
              <a:t> </a:t>
            </a:r>
            <a:r>
              <a:rPr lang="en-US" sz="2000" dirty="0" err="1">
                <a:cs typeface="Arial" panose="020B0604020202020204" pitchFamily="34" charset="0"/>
              </a:rPr>
              <a:t>sind</a:t>
            </a:r>
            <a:r>
              <a:rPr lang="en-US" sz="2000" dirty="0">
                <a:cs typeface="Arial" panose="020B0604020202020204" pitchFamily="34" charset="0"/>
              </a:rPr>
              <a:t>, </a:t>
            </a:r>
            <a:r>
              <a:rPr lang="en-US" sz="2000" dirty="0" err="1">
                <a:cs typeface="Arial" panose="020B0604020202020204" pitchFamily="34" charset="0"/>
              </a:rPr>
              <a:t>einschlägige</a:t>
            </a:r>
            <a:r>
              <a:rPr lang="en-US" sz="2000" dirty="0">
                <a:cs typeface="Arial" panose="020B0604020202020204" pitchFamily="34" charset="0"/>
              </a:rPr>
              <a:t> </a:t>
            </a:r>
            <a:r>
              <a:rPr lang="en-US" sz="2000" dirty="0" err="1">
                <a:cs typeface="Arial" panose="020B0604020202020204" pitchFamily="34" charset="0"/>
              </a:rPr>
              <a:t>Erfahrungen</a:t>
            </a:r>
            <a:r>
              <a:rPr lang="en-US" sz="2000" dirty="0">
                <a:cs typeface="Arial" panose="020B0604020202020204" pitchFamily="34" charset="0"/>
              </a:rPr>
              <a:t> </a:t>
            </a:r>
            <a:r>
              <a:rPr lang="en-US" sz="2000" dirty="0" err="1">
                <a:cs typeface="Arial" panose="020B0604020202020204" pitchFamily="34" charset="0"/>
              </a:rPr>
              <a:t>sammeln</a:t>
            </a:r>
            <a:r>
              <a:rPr lang="en-US" sz="2000" dirty="0">
                <a:cs typeface="Arial" panose="020B0604020202020204" pitchFamily="34" charset="0"/>
              </a:rPr>
              <a:t> und fähig bleiben</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Engagement </a:t>
            </a:r>
            <a:r>
              <a:rPr lang="en-US" sz="2000" dirty="0">
                <a:cs typeface="Arial" panose="020B0604020202020204" pitchFamily="34" charset="0"/>
              </a:rPr>
              <a:t>- Menschen glauben an diejenigen, die Widrigkeiten durchstehen</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Verbindung </a:t>
            </a:r>
            <a:r>
              <a:rPr lang="en-US" sz="2000" dirty="0">
                <a:cs typeface="Arial" panose="020B0604020202020204" pitchFamily="34" charset="0"/>
              </a:rPr>
              <a:t>- Menschen wollen Freunden folgen, von ihnen kaufen und in ihrer Nähe sein</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Beitrag </a:t>
            </a:r>
            <a:r>
              <a:rPr lang="en-US" sz="2000" dirty="0">
                <a:cs typeface="Arial" panose="020B0604020202020204" pitchFamily="34" charset="0"/>
              </a:rPr>
              <a:t>- Menschen reagieren sofort auf Ergebnisse</a:t>
            </a:r>
          </a:p>
          <a:p>
            <a:pPr marL="342900" indent="-342900" algn="just">
              <a:spcAft>
                <a:spcPts val="600"/>
              </a:spcAft>
              <a:buFont typeface="Arial" panose="020B0604020202020204" pitchFamily="34" charset="0"/>
              <a:buChar char="•"/>
            </a:pPr>
            <a:r>
              <a:rPr lang="en-US" sz="2000" b="1" dirty="0">
                <a:cs typeface="Arial" panose="020B0604020202020204" pitchFamily="34" charset="0"/>
              </a:rPr>
              <a:t>Konsistenz </a:t>
            </a:r>
            <a:r>
              <a:rPr lang="en-US" sz="2000" dirty="0">
                <a:cs typeface="Arial" panose="020B0604020202020204" pitchFamily="34" charset="0"/>
              </a:rPr>
              <a:t>- Menschen lieben es, wenn die kleinen Dinge konsequent erledigt werden</a:t>
            </a: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5488310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Wie Unsicherheit funktioniert...</a:t>
            </a:r>
            <a:endParaRPr lang="en-GB" sz="41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1477328"/>
          </a:xfrm>
          <a:prstGeom prst="rect">
            <a:avLst/>
          </a:prstGeom>
          <a:noFill/>
        </p:spPr>
        <p:txBody>
          <a:bodyPr wrap="square" rtlCol="0">
            <a:spAutoFit/>
          </a:bodyPr>
          <a:lstStyle/>
          <a:p>
            <a:pPr algn="just"/>
            <a:r>
              <a:rPr lang="en-US" sz="3000" dirty="0"/>
              <a:t>Bei </a:t>
            </a:r>
            <a:r>
              <a:rPr lang="en-US" sz="3000" dirty="0" err="1"/>
              <a:t>TEDxCanberra </a:t>
            </a:r>
            <a:r>
              <a:rPr lang="en-US" sz="3000" dirty="0"/>
              <a:t>2012 zeigt der Nobelpreisträger für Physik, Professor Brian Schmidt, live, fesselnd und praktisch, wie Ungewissheit in der realen Welt funktioniert (klicken Sie auf das Bild, um das Video zu sehen)</a:t>
            </a:r>
            <a:endParaRPr lang="en-GB" sz="3000" dirty="0">
              <a:latin typeface="Arial" panose="020B0604020202020204" pitchFamily="34" charset="0"/>
              <a:cs typeface="Arial" panose="020B0604020202020204" pitchFamily="34" charset="0"/>
            </a:endParaRPr>
          </a:p>
        </p:txBody>
      </p:sp>
      <p:pic>
        <p:nvPicPr>
          <p:cNvPr id="8" name="Picture 2" descr="C:\Users\Dell\Documents\ERASMUS_KA2\KONSPEKTY SZKOLEŃ\grafiki\zrozumieć niepwność .png">
            <a:hlinkClick r:id="rId4"/>
            <a:extLst>
              <a:ext uri="{FF2B5EF4-FFF2-40B4-BE49-F238E27FC236}">
                <a16:creationId xmlns:a16="http://schemas.microsoft.com/office/drawing/2014/main" xmlns="" id="{E1F1EE08-8B9E-4AB7-97AD-F8FE8A348B85}"/>
              </a:ext>
            </a:extLst>
          </p:cNvPr>
          <p:cNvPicPr>
            <a:picLocks noChangeAspect="1" noChangeArrowheads="1"/>
          </p:cNvPicPr>
          <p:nvPr/>
        </p:nvPicPr>
        <p:blipFill>
          <a:blip r:embed="rId5" cstate="print"/>
          <a:srcRect/>
          <a:stretch>
            <a:fillRect/>
          </a:stretch>
        </p:blipFill>
        <p:spPr bwMode="auto">
          <a:xfrm>
            <a:off x="3013650" y="2787398"/>
            <a:ext cx="6164700" cy="3409260"/>
          </a:xfrm>
          <a:prstGeom prst="rect">
            <a:avLst/>
          </a:prstGeom>
          <a:noFill/>
        </p:spPr>
      </p:pic>
      <p:sp>
        <p:nvSpPr>
          <p:cNvPr id="2" name="Textfeld 1">
            <a:extLst>
              <a:ext uri="{FF2B5EF4-FFF2-40B4-BE49-F238E27FC236}">
                <a16:creationId xmlns:a16="http://schemas.microsoft.com/office/drawing/2014/main" xmlns="" id="{ABBB8059-93BA-46E5-9DA8-A3C945C3A01E}"/>
              </a:ext>
            </a:extLst>
          </p:cNvPr>
          <p:cNvSpPr txBox="1"/>
          <p:nvPr/>
        </p:nvSpPr>
        <p:spPr>
          <a:xfrm>
            <a:off x="3096000" y="2843999"/>
            <a:ext cx="6012000" cy="1044000"/>
          </a:xfrm>
          <a:prstGeom prst="rect">
            <a:avLst/>
          </a:prstGeom>
          <a:solidFill>
            <a:schemeClr val="tx1"/>
          </a:solidFill>
        </p:spPr>
        <p:txBody>
          <a:bodyPr wrap="none" rtlCol="0">
            <a:noAutofit/>
          </a:bodyPr>
          <a:lstStyle/>
          <a:p>
            <a:pPr algn="ctr"/>
            <a:r>
              <a:rPr lang="de-DE" sz="2800" b="1" dirty="0">
                <a:solidFill>
                  <a:schemeClr val="bg1"/>
                </a:solidFill>
              </a:rPr>
              <a:t>Um alles zu verstehen, </a:t>
            </a:r>
          </a:p>
          <a:p>
            <a:pPr algn="ctr"/>
            <a:r>
              <a:rPr lang="de-DE" sz="2800" b="1" dirty="0">
                <a:solidFill>
                  <a:schemeClr val="bg1"/>
                </a:solidFill>
              </a:rPr>
              <a:t>müssen Sie die Unsicherheit verstehen.</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111354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2369880"/>
          </a:xfrm>
          <a:prstGeom prst="rect">
            <a:avLst/>
          </a:prstGeom>
          <a:noFill/>
        </p:spPr>
        <p:txBody>
          <a:bodyPr wrap="square" rtlCol="0">
            <a:spAutoFit/>
          </a:bodyPr>
          <a:lstStyle/>
          <a:p>
            <a:pPr algn="ctr"/>
            <a:r>
              <a:rPr lang="en-GB" sz="4400" b="1" dirty="0"/>
              <a:t>3.3 Umgang mit Unsicherheit, Mehrdeutigkeit und Risiko </a:t>
            </a:r>
          </a:p>
          <a:p>
            <a:pPr algn="ctr"/>
            <a:endParaRPr lang="en-GB" sz="1600" b="1" dirty="0"/>
          </a:p>
          <a:p>
            <a:pPr algn="ctr"/>
            <a:r>
              <a:rPr lang="en-GB" sz="4400" b="1" dirty="0"/>
              <a:t>3.3.C Risiko </a:t>
            </a:r>
            <a:r>
              <a:rPr lang="en-GB" sz="4400" b="1" dirty="0" err="1"/>
              <a:t>im</a:t>
            </a:r>
            <a:r>
              <a:rPr lang="en-GB" sz="4400" b="1" dirty="0"/>
              <a:t> </a:t>
            </a:r>
            <a:r>
              <a:rPr lang="en-GB" sz="4400" b="1" dirty="0" err="1"/>
              <a:t>Unternehmen</a:t>
            </a:r>
            <a:endParaRPr lang="en-GB" sz="4400" b="1" dirty="0"/>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655551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cs typeface="Arial" panose="020B0604020202020204" pitchFamily="34" charset="0"/>
              </a:rPr>
              <a:t>Internes versus </a:t>
            </a:r>
            <a:r>
              <a:rPr lang="en-GB" sz="4100" b="1" dirty="0" err="1">
                <a:cs typeface="Arial" panose="020B0604020202020204" pitchFamily="34" charset="0"/>
              </a:rPr>
              <a:t>externes</a:t>
            </a:r>
            <a:r>
              <a:rPr lang="en-GB" sz="4100" b="1" dirty="0">
                <a:cs typeface="Arial" panose="020B0604020202020204" pitchFamily="34" charset="0"/>
              </a:rPr>
              <a:t> Risiko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4247317"/>
          </a:xfrm>
          <a:prstGeom prst="rect">
            <a:avLst/>
          </a:prstGeom>
          <a:noFill/>
        </p:spPr>
        <p:txBody>
          <a:bodyPr wrap="square" rtlCol="0">
            <a:spAutoFit/>
          </a:bodyPr>
          <a:lstStyle/>
          <a:p>
            <a:pPr algn="just"/>
            <a:r>
              <a:rPr lang="en-US" sz="3000" dirty="0">
                <a:cs typeface="Arial" panose="020B0604020202020204" pitchFamily="34" charset="0"/>
              </a:rPr>
              <a:t>Geschäftsrisiken bezeichnen die Möglichkeit, dass ein kommerzielles Unternehmen aufgrund von Unwägbarkeiten unzureichende Gewinne (oder sogar Verluste) erzielt</a:t>
            </a:r>
            <a:r>
              <a:rPr lang="pl-PL" sz="3000" dirty="0">
                <a:cs typeface="Arial" panose="020B0604020202020204" pitchFamily="34" charset="0"/>
              </a:rPr>
              <a:t>.</a:t>
            </a:r>
            <a:endParaRPr lang="it-IT" sz="3000" dirty="0">
              <a:cs typeface="Arial" panose="020B0604020202020204" pitchFamily="34" charset="0"/>
            </a:endParaRPr>
          </a:p>
          <a:p>
            <a:pPr algn="just"/>
            <a:endParaRPr lang="en-GB" sz="3000" dirty="0">
              <a:cs typeface="Arial" panose="020B0604020202020204" pitchFamily="34" charset="0"/>
            </a:endParaRPr>
          </a:p>
          <a:p>
            <a:pPr algn="just"/>
            <a:r>
              <a:rPr lang="en-US" sz="3000" dirty="0">
                <a:cs typeface="Arial" panose="020B0604020202020204" pitchFamily="34" charset="0"/>
              </a:rPr>
              <a:t>Geschäftsrisiken können durch den Einfluss von zwei Hauptrisiken entstehen: </a:t>
            </a:r>
            <a:r>
              <a:rPr lang="en-US" sz="3000" u="sng" dirty="0">
                <a:cs typeface="Arial" panose="020B0604020202020204" pitchFamily="34" charset="0"/>
              </a:rPr>
              <a:t>interne Risiken </a:t>
            </a:r>
            <a:r>
              <a:rPr lang="en-US" sz="3000" dirty="0">
                <a:cs typeface="Arial" panose="020B0604020202020204" pitchFamily="34" charset="0"/>
              </a:rPr>
              <a:t>(Risiken, die durch die Ereignisse innerhalb der Organisation entstehen) und </a:t>
            </a:r>
            <a:r>
              <a:rPr lang="en-US" sz="3000" u="sng" dirty="0">
                <a:cs typeface="Arial" panose="020B0604020202020204" pitchFamily="34" charset="0"/>
              </a:rPr>
              <a:t>externe Risiken </a:t>
            </a:r>
            <a:r>
              <a:rPr lang="en-US" sz="3000" dirty="0">
                <a:cs typeface="Arial" panose="020B0604020202020204" pitchFamily="34" charset="0"/>
              </a:rPr>
              <a:t>(Risiken, die durch die Ereignisse außerhalb der Organisation entstehen)</a:t>
            </a:r>
            <a:r>
              <a:rPr lang="pl-PL" sz="3000" dirty="0">
                <a:cs typeface="Arial" panose="020B0604020202020204" pitchFamily="34" charset="0"/>
              </a:rPr>
              <a:t>.</a:t>
            </a:r>
            <a:endParaRPr lang="pl-PL" sz="3000" dirty="0">
              <a:cs typeface="Arial" panose="020B0604020202020204" pitchFamily="34" charset="0"/>
              <a:sym typeface="Wingdings" panose="05000000000000000000" pitchFamily="2" charset="2"/>
            </a:endParaRPr>
          </a:p>
          <a:p>
            <a:pPr algn="just"/>
            <a:endParaRPr lang="en-US" sz="3000" dirty="0">
              <a:cs typeface="Arial" panose="020B0604020202020204" pitchFamily="34" charset="0"/>
            </a:endParaRP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0728294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cs typeface="Arial" panose="020B0604020202020204" pitchFamily="34" charset="0"/>
              </a:rPr>
              <a:t>Internes versus </a:t>
            </a:r>
            <a:r>
              <a:rPr lang="en-GB" sz="4100" b="1" dirty="0" err="1">
                <a:cs typeface="Arial" panose="020B0604020202020204" pitchFamily="34" charset="0"/>
              </a:rPr>
              <a:t>externes</a:t>
            </a:r>
            <a:r>
              <a:rPr lang="en-GB" sz="4100" b="1" dirty="0">
                <a:cs typeface="Arial" panose="020B0604020202020204" pitchFamily="34" charset="0"/>
              </a:rPr>
              <a:t> Risiko: Beispiele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Diagram 8">
            <a:extLst>
              <a:ext uri="{FF2B5EF4-FFF2-40B4-BE49-F238E27FC236}">
                <a16:creationId xmlns:a16="http://schemas.microsoft.com/office/drawing/2014/main" xmlns="" id="{F5E7A784-90E2-4D52-8194-1A33C62A399F}"/>
              </a:ext>
            </a:extLst>
          </p:cNvPr>
          <p:cNvGraphicFramePr/>
          <p:nvPr>
            <p:extLst>
              <p:ext uri="{D42A27DB-BD31-4B8C-83A1-F6EECF244321}">
                <p14:modId xmlns:p14="http://schemas.microsoft.com/office/powerpoint/2010/main" val="3331115247"/>
              </p:ext>
            </p:extLst>
          </p:nvPr>
        </p:nvGraphicFramePr>
        <p:xfrm>
          <a:off x="324000" y="1260000"/>
          <a:ext cx="11556000" cy="4455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9310489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pl-PL" sz="4100" b="1" dirty="0"/>
              <a:t>Was ist Risikomanagement?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2862322"/>
          </a:xfrm>
          <a:prstGeom prst="rect">
            <a:avLst/>
          </a:prstGeom>
          <a:noFill/>
        </p:spPr>
        <p:txBody>
          <a:bodyPr wrap="square" rtlCol="0">
            <a:spAutoFit/>
          </a:bodyPr>
          <a:lstStyle/>
          <a:p>
            <a:pPr algn="just"/>
            <a:r>
              <a:rPr lang="en-US" sz="3000" dirty="0"/>
              <a:t>Risikomanagement hilft Ihnen, bessere Geschäftsentscheidungen zu treffen. Es geht darum, die Dinge zu reduzieren, die sich negativ auf Ihr Geschäft auswirken könnten. </a:t>
            </a:r>
          </a:p>
          <a:p>
            <a:pPr algn="just"/>
            <a:endParaRPr lang="en-US" sz="3000" dirty="0"/>
          </a:p>
          <a:p>
            <a:pPr algn="just"/>
            <a:r>
              <a:rPr lang="en-US" sz="3000" dirty="0"/>
              <a:t>Zum Beispiel die Verringerung des Verletzungsrisikos durch Sicherheitsmaßnahmen</a:t>
            </a:r>
            <a:r>
              <a:rPr lang="pl-PL" sz="3000" dirty="0">
                <a:cs typeface="Arial" panose="020B0604020202020204" pitchFamily="34" charset="0"/>
              </a:rPr>
              <a:t>.</a:t>
            </a:r>
            <a:endParaRPr lang="it-IT" sz="3000" dirty="0">
              <a:cs typeface="Arial" panose="020B0604020202020204" pitchFamily="34" charset="0"/>
            </a:endParaRPr>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000524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1"/>
            <a:ext cx="9314087" cy="864000"/>
          </a:xfrm>
          <a:prstGeom prst="rect">
            <a:avLst/>
          </a:prstGeom>
          <a:noFill/>
        </p:spPr>
        <p:txBody>
          <a:bodyPr wrap="square" rtlCol="0" anchor="ctr">
            <a:spAutoFit/>
          </a:bodyPr>
          <a:lstStyle/>
          <a:p>
            <a:r>
              <a:rPr lang="en-US" sz="4100" b="1" dirty="0"/>
              <a:t>Was verstehen </a:t>
            </a:r>
            <a:r>
              <a:rPr lang="en-US" sz="4100" b="1" dirty="0" err="1"/>
              <a:t>wir</a:t>
            </a:r>
            <a:r>
              <a:rPr lang="en-US" sz="4100" b="1" dirty="0"/>
              <a:t> </a:t>
            </a:r>
            <a:r>
              <a:rPr lang="en-US" sz="4100" b="1" dirty="0" err="1"/>
              <a:t>unter</a:t>
            </a:r>
            <a:r>
              <a:rPr lang="en-US" sz="4100" b="1" dirty="0"/>
              <a:t>: </a:t>
            </a:r>
            <a:r>
              <a:rPr lang="en-US" sz="4100" b="1" dirty="0" err="1"/>
              <a:t>Risiko</a:t>
            </a:r>
            <a:r>
              <a:rPr lang="en-US" sz="4100" b="1" dirty="0"/>
              <a:t>?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5170646"/>
          </a:xfrm>
          <a:prstGeom prst="rect">
            <a:avLst/>
          </a:prstGeom>
          <a:noFill/>
        </p:spPr>
        <p:txBody>
          <a:bodyPr wrap="square" rtlCol="0">
            <a:spAutoFit/>
          </a:bodyPr>
          <a:lstStyle/>
          <a:p>
            <a:pPr algn="just"/>
            <a:r>
              <a:rPr lang="en-US" sz="3000" dirty="0"/>
              <a:t>Ungewissheit, Mehrdeutigkeit und Risiko in der Wirtschaft </a:t>
            </a:r>
            <a:r>
              <a:rPr lang="pl-PL" sz="3000" dirty="0"/>
              <a:t>sind </a:t>
            </a:r>
            <a:r>
              <a:rPr lang="en-US" sz="3000" dirty="0"/>
              <a:t>die </a:t>
            </a:r>
            <a:r>
              <a:rPr lang="en-US" sz="3000" dirty="0" err="1"/>
              <a:t>grundlegenden</a:t>
            </a:r>
            <a:r>
              <a:rPr lang="en-US" sz="3000" dirty="0"/>
              <a:t> </a:t>
            </a:r>
            <a:r>
              <a:rPr lang="en-US" sz="3000" dirty="0" err="1"/>
              <a:t>Grenzen</a:t>
            </a:r>
            <a:r>
              <a:rPr lang="en-US" sz="3000" dirty="0"/>
              <a:t> </a:t>
            </a:r>
            <a:r>
              <a:rPr lang="pl-PL" sz="3000" dirty="0"/>
              <a:t>oder Herausforderungen </a:t>
            </a:r>
            <a:r>
              <a:rPr lang="en-US" sz="3000" dirty="0"/>
              <a:t>für die Entwicklung eines jeden Unternehmens </a:t>
            </a:r>
            <a:r>
              <a:rPr lang="en-US" sz="3000" dirty="0" err="1"/>
              <a:t>oder</a:t>
            </a:r>
            <a:r>
              <a:rPr lang="en-US" sz="3000" dirty="0"/>
              <a:t> </a:t>
            </a:r>
            <a:r>
              <a:rPr lang="en-US" sz="3000" dirty="0" err="1"/>
              <a:t>Betriebes</a:t>
            </a:r>
            <a:r>
              <a:rPr lang="en-US" sz="3000" dirty="0"/>
              <a:t>. Die Fähigkeit, damit umzugehen, ist entscheidend für die Geschäftsentwicklung, die Steigerung der Gewinne und in vielen Fällen auch für das Überleben auf dem Markt.</a:t>
            </a:r>
          </a:p>
          <a:p>
            <a:pPr algn="just"/>
            <a:endParaRPr lang="pl-PL" sz="2000" dirty="0"/>
          </a:p>
          <a:p>
            <a:pPr algn="just"/>
            <a:r>
              <a:rPr lang="en-US" sz="3000" dirty="0"/>
              <a:t>In der Phase der Unternehmensgründung wird eine SWOT-Analyse (Stärken und Schwächen, Chancen und </a:t>
            </a:r>
            <a:r>
              <a:rPr lang="en-US" sz="3000" dirty="0" err="1"/>
              <a:t>Risiken</a:t>
            </a:r>
            <a:r>
              <a:rPr lang="en-US" sz="3000" dirty="0"/>
              <a:t>) erstellt. Wenn das Unternehmen erst einmal läuft, ist der Umgang mit Inkompetenz, Mehrdeutigkeit und Risiko ein wichtiger Teil des Managements. </a:t>
            </a:r>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Wie können Sie das Risiko steuern</a:t>
            </a:r>
            <a:r>
              <a:rPr lang="pl-PL" sz="4100" b="1" dirty="0"/>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1015663"/>
          </a:xfrm>
          <a:prstGeom prst="rect">
            <a:avLst/>
          </a:prstGeom>
          <a:noFill/>
        </p:spPr>
        <p:txBody>
          <a:bodyPr wrap="square" rtlCol="0">
            <a:spAutoFit/>
          </a:bodyPr>
          <a:lstStyle/>
          <a:p>
            <a:pPr algn="just"/>
            <a:r>
              <a:rPr lang="en-US" sz="3000" dirty="0"/>
              <a:t>Bevor Sie entscheiden, was zu tun ist, müssen Sie herausfinden, welche Risiken Sie haben und welche am </a:t>
            </a:r>
            <a:r>
              <a:rPr lang="en-US" sz="3000" dirty="0" err="1"/>
              <a:t>dringendsten</a:t>
            </a:r>
            <a:r>
              <a:rPr lang="en-US" sz="3000" dirty="0"/>
              <a:t> </a:t>
            </a:r>
            <a:r>
              <a:rPr lang="en-US" sz="3000" dirty="0" err="1"/>
              <a:t>sind</a:t>
            </a:r>
            <a:r>
              <a:rPr lang="en-US" sz="3000" dirty="0"/>
              <a:t>:</a:t>
            </a:r>
            <a:endParaRPr lang="en-US" sz="3000" dirty="0">
              <a:cs typeface="Arial" panose="020B0604020202020204" pitchFamily="34" charset="0"/>
            </a:endParaRPr>
          </a:p>
        </p:txBody>
      </p:sp>
      <p:graphicFrame>
        <p:nvGraphicFramePr>
          <p:cNvPr id="8" name="Diagram 8">
            <a:extLst>
              <a:ext uri="{FF2B5EF4-FFF2-40B4-BE49-F238E27FC236}">
                <a16:creationId xmlns:a16="http://schemas.microsoft.com/office/drawing/2014/main" xmlns="" id="{E989EE84-8814-4BBC-9ED6-2F0C041ACE77}"/>
              </a:ext>
            </a:extLst>
          </p:cNvPr>
          <p:cNvGraphicFramePr/>
          <p:nvPr>
            <p:extLst>
              <p:ext uri="{D42A27DB-BD31-4B8C-83A1-F6EECF244321}">
                <p14:modId xmlns:p14="http://schemas.microsoft.com/office/powerpoint/2010/main" val="3904381107"/>
              </p:ext>
            </p:extLst>
          </p:nvPr>
        </p:nvGraphicFramePr>
        <p:xfrm>
          <a:off x="323999" y="2376000"/>
          <a:ext cx="11520000" cy="363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9"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451935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Wie es die Besten machen</a:t>
            </a:r>
            <a:r>
              <a:rPr lang="it-IT" sz="4100" b="1" dirty="0"/>
              <a:t>...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4708981"/>
          </a:xfrm>
          <a:prstGeom prst="rect">
            <a:avLst/>
          </a:prstGeom>
          <a:noFill/>
        </p:spPr>
        <p:txBody>
          <a:bodyPr wrap="square" rtlCol="0">
            <a:spAutoFit/>
          </a:bodyPr>
          <a:lstStyle/>
          <a:p>
            <a:pPr marL="457200" indent="-457200" algn="just" fontAlgn="ctr">
              <a:buFont typeface="Arial" panose="020B0604020202020204" pitchFamily="34" charset="0"/>
              <a:buChar char="•"/>
            </a:pPr>
            <a:r>
              <a:rPr lang="en-US" sz="2000" b="1" dirty="0"/>
              <a:t>Jeff Bezos</a:t>
            </a:r>
            <a:r>
              <a:rPr lang="pl-PL" sz="2000" dirty="0"/>
              <a:t>. </a:t>
            </a:r>
            <a:r>
              <a:rPr lang="en-US" sz="2000" dirty="0"/>
              <a:t>Wenn Sie sich dafür entscheiden, nur Dinge zu tun, von denen Sie wissen, dass sie funktionieren werden, lassen Sie viele </a:t>
            </a:r>
            <a:r>
              <a:rPr lang="en-US" sz="2000" dirty="0" err="1"/>
              <a:t>Optionen</a:t>
            </a:r>
            <a:r>
              <a:rPr lang="en-US" sz="2000" dirty="0"/>
              <a:t> </a:t>
            </a:r>
            <a:r>
              <a:rPr lang="en-US" sz="2000" dirty="0" err="1"/>
              <a:t>ausser</a:t>
            </a:r>
            <a:r>
              <a:rPr lang="en-US" sz="2000" dirty="0"/>
              <a:t> </a:t>
            </a:r>
            <a:r>
              <a:rPr lang="en-US" sz="2000" dirty="0" err="1"/>
              <a:t>acht</a:t>
            </a:r>
            <a:endParaRPr lang="en-US" sz="2000" dirty="0"/>
          </a:p>
          <a:p>
            <a:pPr algn="just" fontAlgn="ctr"/>
            <a:endParaRPr lang="en-GB" sz="2000" dirty="0"/>
          </a:p>
          <a:p>
            <a:pPr marL="457200" indent="-457200" algn="just" fontAlgn="ctr">
              <a:buFont typeface="Arial" panose="020B0604020202020204" pitchFamily="34" charset="0"/>
              <a:buChar char="•"/>
            </a:pPr>
            <a:r>
              <a:rPr lang="en-US" sz="2000" b="1" dirty="0"/>
              <a:t>Richard Branson</a:t>
            </a:r>
            <a:r>
              <a:rPr lang="pl-PL" sz="2000" dirty="0"/>
              <a:t>. </a:t>
            </a:r>
            <a:r>
              <a:rPr lang="en-US" sz="2000" dirty="0"/>
              <a:t>Man kann vorsichtig sein und versuchen, Risiken zu vermeiden, aber man kann sich nicht die ganze Zeit </a:t>
            </a:r>
            <a:r>
              <a:rPr lang="en-US" sz="2000" dirty="0" err="1"/>
              <a:t>selber</a:t>
            </a:r>
            <a:r>
              <a:rPr lang="en-US" sz="2000" dirty="0"/>
              <a:t> </a:t>
            </a:r>
            <a:r>
              <a:rPr lang="en-US" sz="2000" dirty="0" err="1"/>
              <a:t>schützen</a:t>
            </a:r>
            <a:endParaRPr lang="en-US" sz="2000" dirty="0"/>
          </a:p>
          <a:p>
            <a:pPr algn="just" fontAlgn="ctr"/>
            <a:endParaRPr lang="en-GB" sz="2000" dirty="0"/>
          </a:p>
          <a:p>
            <a:pPr marL="457200" indent="-457200" algn="just" fontAlgn="ctr">
              <a:buFont typeface="Arial" panose="020B0604020202020204" pitchFamily="34" charset="0"/>
              <a:buChar char="•"/>
            </a:pPr>
            <a:r>
              <a:rPr lang="en-US" sz="2000" b="1" dirty="0"/>
              <a:t>Walt Disney</a:t>
            </a:r>
            <a:r>
              <a:rPr lang="pl-PL" sz="2000" dirty="0"/>
              <a:t>. </a:t>
            </a:r>
            <a:r>
              <a:rPr lang="en-US" sz="2000" dirty="0"/>
              <a:t>Mut die wichtigste Eigenschaft von Führungskräften. Normalerweise </a:t>
            </a:r>
            <a:r>
              <a:rPr lang="en-US" sz="2000" dirty="0" err="1"/>
              <a:t>beinhaltet</a:t>
            </a:r>
            <a:r>
              <a:rPr lang="en-US" sz="2000" dirty="0"/>
              <a:t> dies </a:t>
            </a:r>
            <a:r>
              <a:rPr lang="en-US" sz="2000" dirty="0" err="1"/>
              <a:t>Risikobereitschaft</a:t>
            </a:r>
            <a:r>
              <a:rPr lang="en-US" sz="2000" dirty="0"/>
              <a:t>, besonders bei neuen Unternehmungen</a:t>
            </a:r>
          </a:p>
          <a:p>
            <a:pPr algn="just" fontAlgn="ctr"/>
            <a:endParaRPr lang="en-GB" sz="2000" dirty="0"/>
          </a:p>
          <a:p>
            <a:pPr marL="457200" indent="-457200" algn="just" fontAlgn="ctr">
              <a:buFont typeface="Arial" panose="020B0604020202020204" pitchFamily="34" charset="0"/>
              <a:buChar char="•"/>
            </a:pPr>
            <a:r>
              <a:rPr lang="en-US" sz="2000" b="1" dirty="0"/>
              <a:t>Mark Zuckerberg</a:t>
            </a:r>
            <a:r>
              <a:rPr lang="pl-PL" sz="2000" dirty="0"/>
              <a:t>. </a:t>
            </a:r>
            <a:r>
              <a:rPr lang="en-US" sz="2000" dirty="0"/>
              <a:t>Das größte Risiko ist, keine Risiken einzugehen. In einer sich schnell verändernden Welt ist die Strategie, die den Misserfolg garantiert, keine Risiken einzugehen</a:t>
            </a:r>
          </a:p>
          <a:p>
            <a:pPr algn="just" fontAlgn="ctr"/>
            <a:endParaRPr lang="en-GB" sz="2000" dirty="0"/>
          </a:p>
          <a:p>
            <a:pPr marL="457200" indent="-457200" algn="just" fontAlgn="ctr">
              <a:buFont typeface="Arial" panose="020B0604020202020204" pitchFamily="34" charset="0"/>
              <a:buChar char="•"/>
            </a:pPr>
            <a:r>
              <a:rPr lang="en-US" sz="2000" b="1" dirty="0"/>
              <a:t>Henry Ford</a:t>
            </a:r>
            <a:r>
              <a:rPr lang="pl-PL" sz="2000" dirty="0"/>
              <a:t>. </a:t>
            </a:r>
            <a:r>
              <a:rPr lang="en-US" sz="2000" dirty="0"/>
              <a:t>Niemand kann die Zukunft wirklich garantieren. Das Beste, was wir tun können, ist, die Chancen zu erhöhen, die damit verbundenen Risiken zu kalkulieren, unsere Fähigkeit einzuschätzen, mit </a:t>
            </a:r>
            <a:r>
              <a:rPr lang="en-US" sz="2000" dirty="0" err="1"/>
              <a:t>ihnen</a:t>
            </a:r>
            <a:r>
              <a:rPr lang="en-US" sz="2000" dirty="0"/>
              <a:t> </a:t>
            </a:r>
            <a:r>
              <a:rPr lang="en-US" sz="2000" dirty="0" err="1"/>
              <a:t>umzugehen</a:t>
            </a:r>
            <a:r>
              <a:rPr lang="en-US" sz="2000" dirty="0"/>
              <a:t> und unsere Pläne sicher auszuführen </a:t>
            </a:r>
            <a:endParaRPr lang="en-GB" sz="2000" dirty="0"/>
          </a:p>
        </p:txBody>
      </p:sp>
      <p:sp>
        <p:nvSpPr>
          <p:cNvPr id="9" name="Prostokąt 8">
            <a:extLst>
              <a:ext uri="{FF2B5EF4-FFF2-40B4-BE49-F238E27FC236}">
                <a16:creationId xmlns:a16="http://schemas.microsoft.com/office/drawing/2014/main" xmlns="" id="{645F0F6A-7BB4-4D53-AEE4-44E1DFE607C2}"/>
              </a:ext>
            </a:extLst>
          </p:cNvPr>
          <p:cNvSpPr/>
          <p:nvPr/>
        </p:nvSpPr>
        <p:spPr>
          <a:xfrm>
            <a:off x="360000" y="5873661"/>
            <a:ext cx="1525867" cy="307777"/>
          </a:xfrm>
          <a:prstGeom prst="rect">
            <a:avLst/>
          </a:prstGeom>
        </p:spPr>
        <p:txBody>
          <a:bodyPr wrap="none">
            <a:spAutoFit/>
          </a:bodyPr>
          <a:lstStyle/>
          <a:p>
            <a:r>
              <a:rPr lang="en-GB" sz="1400" dirty="0"/>
              <a:t>Quelle: eigene Studie</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651937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19999" y="0"/>
            <a:ext cx="9396000" cy="864000"/>
          </a:xfrm>
          <a:prstGeom prst="rect">
            <a:avLst/>
          </a:prstGeom>
          <a:noFill/>
        </p:spPr>
        <p:txBody>
          <a:bodyPr wrap="square" rtlCol="0" anchor="ctr">
            <a:spAutoFit/>
          </a:bodyPr>
          <a:lstStyle/>
          <a:p>
            <a:r>
              <a:rPr lang="en-US" sz="4100" b="1" dirty="0">
                <a:cs typeface="Arial" panose="020B0604020202020204" pitchFamily="34" charset="0"/>
              </a:rPr>
              <a:t>Wege zum Umgang </a:t>
            </a:r>
            <a:r>
              <a:rPr lang="en-US" sz="4100" b="1" dirty="0" err="1">
                <a:cs typeface="Arial" panose="020B0604020202020204" pitchFamily="34" charset="0"/>
              </a:rPr>
              <a:t>mit</a:t>
            </a:r>
            <a:r>
              <a:rPr lang="en-US" sz="4100" b="1" dirty="0">
                <a:cs typeface="Arial" panose="020B0604020202020204" pitchFamily="34" charset="0"/>
              </a:rPr>
              <a:t> der </a:t>
            </a:r>
            <a:r>
              <a:rPr lang="en-US" sz="4100" b="1" dirty="0" err="1">
                <a:cs typeface="Arial" panose="020B0604020202020204" pitchFamily="34" charset="0"/>
              </a:rPr>
              <a:t>Unsicherheit</a:t>
            </a:r>
            <a:r>
              <a:rPr lang="en-US" sz="4100" b="1" dirty="0">
                <a:cs typeface="Arial" panose="020B0604020202020204" pitchFamily="34" charset="0"/>
              </a:rPr>
              <a:t>...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416938" cy="553998"/>
          </a:xfrm>
          <a:prstGeom prst="rect">
            <a:avLst/>
          </a:prstGeom>
          <a:noFill/>
        </p:spPr>
        <p:txBody>
          <a:bodyPr wrap="square" rtlCol="0">
            <a:spAutoFit/>
          </a:bodyPr>
          <a:lstStyle/>
          <a:p>
            <a:pPr algn="just" fontAlgn="ctr"/>
            <a:r>
              <a:rPr lang="en-GB" sz="3000" dirty="0"/>
              <a:t>Kurz und </a:t>
            </a:r>
            <a:r>
              <a:rPr lang="en-GB" sz="3000" dirty="0" err="1"/>
              <a:t>knapp</a:t>
            </a:r>
            <a:r>
              <a:rPr lang="en-GB" sz="3000" dirty="0"/>
              <a:t>: </a:t>
            </a:r>
          </a:p>
        </p:txBody>
      </p:sp>
      <p:grpSp>
        <p:nvGrpSpPr>
          <p:cNvPr id="17" name="Gruppieren 16">
            <a:extLst>
              <a:ext uri="{FF2B5EF4-FFF2-40B4-BE49-F238E27FC236}">
                <a16:creationId xmlns:a16="http://schemas.microsoft.com/office/drawing/2014/main" xmlns="" id="{032FF471-DB7D-4704-90D7-C2849D2E652A}"/>
              </a:ext>
            </a:extLst>
          </p:cNvPr>
          <p:cNvGrpSpPr/>
          <p:nvPr/>
        </p:nvGrpSpPr>
        <p:grpSpPr>
          <a:xfrm>
            <a:off x="360000" y="1800000"/>
            <a:ext cx="2700000" cy="750024"/>
            <a:chOff x="4154" y="73737"/>
            <a:chExt cx="2498367" cy="750024"/>
          </a:xfrm>
        </p:grpSpPr>
        <p:sp>
          <p:nvSpPr>
            <p:cNvPr id="39" name="Rechteck 38">
              <a:extLst>
                <a:ext uri="{FF2B5EF4-FFF2-40B4-BE49-F238E27FC236}">
                  <a16:creationId xmlns:a16="http://schemas.microsoft.com/office/drawing/2014/main" xmlns="" id="{AF55E801-6992-4E36-AE37-20A4AA418CD8}"/>
                </a:ext>
              </a:extLst>
            </p:cNvPr>
            <p:cNvSpPr/>
            <p:nvPr/>
          </p:nvSpPr>
          <p:spPr>
            <a:xfrm>
              <a:off x="4154" y="73737"/>
              <a:ext cx="2498367" cy="750024"/>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0" name="Textfeld 39">
              <a:extLst>
                <a:ext uri="{FF2B5EF4-FFF2-40B4-BE49-F238E27FC236}">
                  <a16:creationId xmlns:a16="http://schemas.microsoft.com/office/drawing/2014/main" xmlns="" id="{C756925B-3C57-4231-9A26-46A5C61BFFE7}"/>
                </a:ext>
              </a:extLst>
            </p:cNvPr>
            <p:cNvSpPr txBox="1"/>
            <p:nvPr/>
          </p:nvSpPr>
          <p:spPr>
            <a:xfrm>
              <a:off x="4154" y="73737"/>
              <a:ext cx="2498367" cy="750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2000" kern="1200" dirty="0"/>
                <a:t>Wissen</a:t>
              </a:r>
            </a:p>
          </p:txBody>
        </p:sp>
      </p:grpSp>
      <p:grpSp>
        <p:nvGrpSpPr>
          <p:cNvPr id="18" name="Gruppieren 17">
            <a:extLst>
              <a:ext uri="{FF2B5EF4-FFF2-40B4-BE49-F238E27FC236}">
                <a16:creationId xmlns:a16="http://schemas.microsoft.com/office/drawing/2014/main" xmlns="" id="{68599A87-B53A-4170-AF01-E75FFCF24675}"/>
              </a:ext>
            </a:extLst>
          </p:cNvPr>
          <p:cNvGrpSpPr/>
          <p:nvPr/>
        </p:nvGrpSpPr>
        <p:grpSpPr>
          <a:xfrm>
            <a:off x="360000" y="2556000"/>
            <a:ext cx="2700000" cy="3636000"/>
            <a:chOff x="4154" y="823762"/>
            <a:chExt cx="2498367" cy="3427818"/>
          </a:xfrm>
        </p:grpSpPr>
        <p:sp>
          <p:nvSpPr>
            <p:cNvPr id="37" name="Rechteck 36">
              <a:extLst>
                <a:ext uri="{FF2B5EF4-FFF2-40B4-BE49-F238E27FC236}">
                  <a16:creationId xmlns:a16="http://schemas.microsoft.com/office/drawing/2014/main" xmlns="" id="{F166DCA8-D5EF-4997-8653-7C38B8A8366E}"/>
                </a:ext>
              </a:extLst>
            </p:cNvPr>
            <p:cNvSpPr/>
            <p:nvPr/>
          </p:nvSpPr>
          <p:spPr>
            <a:xfrm>
              <a:off x="4154" y="823762"/>
              <a:ext cx="2498367" cy="3427818"/>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38" name="Textfeld 37">
              <a:extLst>
                <a:ext uri="{FF2B5EF4-FFF2-40B4-BE49-F238E27FC236}">
                  <a16:creationId xmlns:a16="http://schemas.microsoft.com/office/drawing/2014/main" xmlns="" id="{B9891422-7CB4-49CF-A9DE-F8582C49325C}"/>
                </a:ext>
              </a:extLst>
            </p:cNvPr>
            <p:cNvSpPr txBox="1"/>
            <p:nvPr/>
          </p:nvSpPr>
          <p:spPr>
            <a:xfrm>
              <a:off x="4154" y="823762"/>
              <a:ext cx="2498367" cy="3427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7800" lvl="1" indent="-177800" algn="l" defTabSz="666750">
                <a:lnSpc>
                  <a:spcPct val="90000"/>
                </a:lnSpc>
                <a:spcBef>
                  <a:spcPct val="0"/>
                </a:spcBef>
                <a:spcAft>
                  <a:spcPct val="15000"/>
                </a:spcAft>
                <a:buChar char="•"/>
              </a:pPr>
              <a:r>
                <a:rPr lang="en-US" sz="2000" kern="1200" dirty="0" err="1"/>
                <a:t>Verbessern</a:t>
              </a:r>
              <a:r>
                <a:rPr lang="en-US" sz="2000" kern="1200" dirty="0"/>
                <a:t> Sie ständig Ihr Wissen, arbeiten Sie an sich, lesen Sie, seien Sie interessiert, versuchen Sie, ein Experte auf Ihrem Gebiet </a:t>
              </a:r>
              <a:r>
                <a:rPr lang="en-US" sz="2000" kern="1200" dirty="0" err="1"/>
                <a:t>zu</a:t>
              </a:r>
              <a:r>
                <a:rPr lang="en-US" sz="2000" kern="1200" dirty="0"/>
                <a:t> </a:t>
              </a:r>
              <a:r>
                <a:rPr lang="en-US" sz="2000" kern="1200" dirty="0" err="1"/>
                <a:t>werden</a:t>
              </a:r>
              <a:endParaRPr lang="en-GB" sz="2000" kern="1200" dirty="0"/>
            </a:p>
          </p:txBody>
        </p:sp>
      </p:grpSp>
      <p:sp>
        <p:nvSpPr>
          <p:cNvPr id="9" name="Prostokąt 8">
            <a:extLst>
              <a:ext uri="{FF2B5EF4-FFF2-40B4-BE49-F238E27FC236}">
                <a16:creationId xmlns:a16="http://schemas.microsoft.com/office/drawing/2014/main" xmlns="" id="{645F0F6A-7BB4-4D53-AEE4-44E1DFE607C2}"/>
              </a:ext>
            </a:extLst>
          </p:cNvPr>
          <p:cNvSpPr/>
          <p:nvPr/>
        </p:nvSpPr>
        <p:spPr>
          <a:xfrm>
            <a:off x="71846" y="5760001"/>
            <a:ext cx="1525867" cy="307777"/>
          </a:xfrm>
          <a:prstGeom prst="rect">
            <a:avLst/>
          </a:prstGeom>
        </p:spPr>
        <p:txBody>
          <a:bodyPr wrap="none">
            <a:spAutoFit/>
          </a:bodyPr>
          <a:lstStyle/>
          <a:p>
            <a:r>
              <a:rPr lang="en-GB" sz="1400" dirty="0"/>
              <a:t>Quelle: eigene Studie</a:t>
            </a:r>
          </a:p>
        </p:txBody>
      </p:sp>
      <p:grpSp>
        <p:nvGrpSpPr>
          <p:cNvPr id="19" name="Gruppieren 18">
            <a:extLst>
              <a:ext uri="{FF2B5EF4-FFF2-40B4-BE49-F238E27FC236}">
                <a16:creationId xmlns:a16="http://schemas.microsoft.com/office/drawing/2014/main" xmlns="" id="{E6D591A1-D6B1-42E4-BC28-1694E68734D7}"/>
              </a:ext>
            </a:extLst>
          </p:cNvPr>
          <p:cNvGrpSpPr/>
          <p:nvPr/>
        </p:nvGrpSpPr>
        <p:grpSpPr>
          <a:xfrm>
            <a:off x="3168000" y="1800000"/>
            <a:ext cx="2988000" cy="750024"/>
            <a:chOff x="2852293" y="73737"/>
            <a:chExt cx="2498367" cy="750024"/>
          </a:xfrm>
        </p:grpSpPr>
        <p:sp>
          <p:nvSpPr>
            <p:cNvPr id="35" name="Rechteck 34">
              <a:extLst>
                <a:ext uri="{FF2B5EF4-FFF2-40B4-BE49-F238E27FC236}">
                  <a16:creationId xmlns:a16="http://schemas.microsoft.com/office/drawing/2014/main" xmlns="" id="{ECB12DF7-E9FB-42F4-B798-C001DB8CDFCF}"/>
                </a:ext>
              </a:extLst>
            </p:cNvPr>
            <p:cNvSpPr/>
            <p:nvPr/>
          </p:nvSpPr>
          <p:spPr>
            <a:xfrm>
              <a:off x="2852293" y="73737"/>
              <a:ext cx="2498367" cy="750024"/>
            </a:xfrm>
            <a:prstGeom prst="rect">
              <a:avLst/>
            </a:prstGeom>
            <a:solidFill>
              <a:srgbClr val="E08041"/>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6" name="Textfeld 35">
              <a:extLst>
                <a:ext uri="{FF2B5EF4-FFF2-40B4-BE49-F238E27FC236}">
                  <a16:creationId xmlns:a16="http://schemas.microsoft.com/office/drawing/2014/main" xmlns="" id="{CA182AB6-DBBB-4062-84E0-79039A692265}"/>
                </a:ext>
              </a:extLst>
            </p:cNvPr>
            <p:cNvSpPr txBox="1"/>
            <p:nvPr/>
          </p:nvSpPr>
          <p:spPr>
            <a:xfrm>
              <a:off x="2852293" y="73737"/>
              <a:ext cx="2498367" cy="750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2000" kern="1200" dirty="0"/>
                <a:t>Charaktereigenschaften und Persönlichkeit</a:t>
              </a:r>
            </a:p>
          </p:txBody>
        </p:sp>
      </p:grpSp>
      <p:grpSp>
        <p:nvGrpSpPr>
          <p:cNvPr id="20" name="Gruppieren 19">
            <a:extLst>
              <a:ext uri="{FF2B5EF4-FFF2-40B4-BE49-F238E27FC236}">
                <a16:creationId xmlns:a16="http://schemas.microsoft.com/office/drawing/2014/main" xmlns="" id="{299D6559-E437-454D-9EC3-A1ED65CBCC0D}"/>
              </a:ext>
            </a:extLst>
          </p:cNvPr>
          <p:cNvGrpSpPr/>
          <p:nvPr/>
        </p:nvGrpSpPr>
        <p:grpSpPr>
          <a:xfrm>
            <a:off x="3168000" y="2556000"/>
            <a:ext cx="2988000" cy="3636000"/>
            <a:chOff x="2852293" y="823762"/>
            <a:chExt cx="2498367" cy="3427818"/>
          </a:xfrm>
        </p:grpSpPr>
        <p:sp>
          <p:nvSpPr>
            <p:cNvPr id="33" name="Rechteck 32">
              <a:extLst>
                <a:ext uri="{FF2B5EF4-FFF2-40B4-BE49-F238E27FC236}">
                  <a16:creationId xmlns:a16="http://schemas.microsoft.com/office/drawing/2014/main" xmlns="" id="{E34DA534-B1F8-44A8-9E56-D9B19EC0238C}"/>
                </a:ext>
              </a:extLst>
            </p:cNvPr>
            <p:cNvSpPr/>
            <p:nvPr/>
          </p:nvSpPr>
          <p:spPr>
            <a:xfrm>
              <a:off x="2852293" y="823762"/>
              <a:ext cx="2498367" cy="3427818"/>
            </a:xfrm>
            <a:prstGeom prst="rect">
              <a:avLst/>
            </a:prstGeom>
            <a:solidFill>
              <a:srgbClr val="F9DBD2">
                <a:alpha val="90000"/>
              </a:srgb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34" name="Textfeld 33">
              <a:extLst>
                <a:ext uri="{FF2B5EF4-FFF2-40B4-BE49-F238E27FC236}">
                  <a16:creationId xmlns:a16="http://schemas.microsoft.com/office/drawing/2014/main" xmlns="" id="{1261C2E9-B310-417B-A458-8C13E3458ADE}"/>
                </a:ext>
              </a:extLst>
            </p:cNvPr>
            <p:cNvSpPr txBox="1"/>
            <p:nvPr/>
          </p:nvSpPr>
          <p:spPr>
            <a:xfrm>
              <a:off x="2852293" y="823762"/>
              <a:ext cx="2498367" cy="3427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7800" lvl="1" indent="-177800" algn="l" defTabSz="666750">
                <a:lnSpc>
                  <a:spcPct val="90000"/>
                </a:lnSpc>
                <a:spcBef>
                  <a:spcPct val="0"/>
                </a:spcBef>
                <a:spcAft>
                  <a:spcPct val="15000"/>
                </a:spcAft>
                <a:buChar char="•"/>
              </a:pPr>
              <a:r>
                <a:rPr lang="en-US" sz="2000" kern="1200" dirty="0" err="1"/>
                <a:t>Entwickeln</a:t>
              </a:r>
              <a:r>
                <a:rPr lang="en-US" sz="2000" kern="1200" dirty="0"/>
                <a:t> Sie Ihre </a:t>
              </a:r>
              <a:r>
                <a:rPr lang="en-US" sz="2000" kern="1200" dirty="0" err="1"/>
                <a:t>positiven</a:t>
              </a:r>
              <a:r>
                <a:rPr lang="en-US" sz="2000" kern="1200" dirty="0"/>
                <a:t> </a:t>
              </a:r>
              <a:r>
                <a:rPr lang="en-US" sz="2000" kern="1200" dirty="0" err="1"/>
                <a:t>Charakterei-genschaften</a:t>
              </a:r>
              <a:r>
                <a:rPr lang="en-US" sz="2000" kern="1200" dirty="0"/>
                <a:t> </a:t>
              </a:r>
              <a:r>
                <a:rPr lang="en-US" sz="2000" kern="1200" dirty="0" err="1"/>
                <a:t>weiter</a:t>
              </a:r>
              <a:r>
                <a:rPr lang="en-US" sz="2000" kern="1200" dirty="0"/>
                <a:t>. </a:t>
              </a:r>
              <a:r>
                <a:rPr lang="en-US" sz="2000" kern="1200" dirty="0" err="1"/>
                <a:t>Ermöglichen</a:t>
              </a:r>
              <a:r>
                <a:rPr lang="en-US" sz="2000" kern="1200" dirty="0"/>
                <a:t> Sie es, gute Beziehungen zu anderen </a:t>
              </a:r>
              <a:r>
                <a:rPr lang="en-US" sz="2000" kern="1200" dirty="0" err="1"/>
                <a:t>aufzubauen</a:t>
              </a:r>
              <a:r>
                <a:rPr lang="en-US" sz="2000" kern="1200" dirty="0"/>
                <a:t> und </a:t>
              </a:r>
              <a:r>
                <a:rPr lang="en-US" sz="2000" kern="1200" dirty="0" err="1"/>
                <a:t>zu</a:t>
              </a:r>
              <a:r>
                <a:rPr lang="en-US" sz="2000" kern="1200" dirty="0"/>
                <a:t> </a:t>
              </a:r>
              <a:r>
                <a:rPr lang="en-US" sz="2000" kern="1200" dirty="0" err="1"/>
                <a:t>helfen</a:t>
              </a:r>
              <a:r>
                <a:rPr lang="en-US" sz="2000" kern="1200" dirty="0"/>
                <a:t>, im Leben gut zu funktionieren, z. B. </a:t>
              </a:r>
              <a:r>
                <a:rPr lang="en-US" sz="2000" kern="1200" dirty="0" err="1"/>
                <a:t>Durchsetzungsvermögen</a:t>
              </a:r>
              <a:r>
                <a:rPr lang="en-US" sz="2000" kern="1200" dirty="0"/>
                <a:t>, Genauigkeit, </a:t>
              </a:r>
              <a:r>
                <a:rPr lang="en-US" sz="2000" kern="1200" dirty="0" err="1"/>
                <a:t>Kommuni-kationsfähigkeit</a:t>
              </a:r>
              <a:r>
                <a:rPr lang="en-US" sz="2000" kern="1200" dirty="0"/>
                <a:t>, </a:t>
              </a:r>
              <a:r>
                <a:rPr lang="en-US" sz="2000" kern="1200" dirty="0" err="1"/>
                <a:t>Loyali-tät</a:t>
              </a:r>
              <a:r>
                <a:rPr lang="en-US" sz="2000" kern="1200" dirty="0"/>
                <a:t>, Pflichtbewusstsein, Fleiß usw. </a:t>
              </a:r>
              <a:endParaRPr lang="en-GB" sz="2000" kern="1200" dirty="0"/>
            </a:p>
          </p:txBody>
        </p:sp>
      </p:grpSp>
      <p:grpSp>
        <p:nvGrpSpPr>
          <p:cNvPr id="21" name="Gruppieren 20">
            <a:extLst>
              <a:ext uri="{FF2B5EF4-FFF2-40B4-BE49-F238E27FC236}">
                <a16:creationId xmlns:a16="http://schemas.microsoft.com/office/drawing/2014/main" xmlns="" id="{80BEA027-7554-4A4F-858B-B1700E69796C}"/>
              </a:ext>
            </a:extLst>
          </p:cNvPr>
          <p:cNvGrpSpPr/>
          <p:nvPr/>
        </p:nvGrpSpPr>
        <p:grpSpPr>
          <a:xfrm>
            <a:off x="6264000" y="1800000"/>
            <a:ext cx="2700000" cy="750024"/>
            <a:chOff x="5700432" y="73737"/>
            <a:chExt cx="2498367" cy="750024"/>
          </a:xfrm>
        </p:grpSpPr>
        <p:sp>
          <p:nvSpPr>
            <p:cNvPr id="31" name="Rechteck 30">
              <a:extLst>
                <a:ext uri="{FF2B5EF4-FFF2-40B4-BE49-F238E27FC236}">
                  <a16:creationId xmlns:a16="http://schemas.microsoft.com/office/drawing/2014/main" xmlns="" id="{BB76A353-7041-4CBC-9C67-1C429B2E9E9F}"/>
                </a:ext>
              </a:extLst>
            </p:cNvPr>
            <p:cNvSpPr/>
            <p:nvPr/>
          </p:nvSpPr>
          <p:spPr>
            <a:xfrm>
              <a:off x="5700432" y="73737"/>
              <a:ext cx="2498367" cy="750024"/>
            </a:xfrm>
            <a:prstGeom prst="rect">
              <a:avLst/>
            </a:prstGeom>
            <a:solidFill>
              <a:srgbClr val="E08041"/>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32" name="Textfeld 31">
              <a:extLst>
                <a:ext uri="{FF2B5EF4-FFF2-40B4-BE49-F238E27FC236}">
                  <a16:creationId xmlns:a16="http://schemas.microsoft.com/office/drawing/2014/main" xmlns="" id="{701A5E02-63CE-499D-8583-1FDD9A9006BF}"/>
                </a:ext>
              </a:extLst>
            </p:cNvPr>
            <p:cNvSpPr txBox="1"/>
            <p:nvPr/>
          </p:nvSpPr>
          <p:spPr>
            <a:xfrm>
              <a:off x="5700432" y="73737"/>
              <a:ext cx="2498367" cy="750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2000" kern="1200" dirty="0"/>
                <a:t>Handlungen, </a:t>
              </a:r>
              <a:r>
                <a:rPr lang="en-GB" sz="2000" kern="1200" dirty="0" err="1"/>
                <a:t>Entschei-dungen</a:t>
              </a:r>
              <a:r>
                <a:rPr lang="en-GB" sz="2000" kern="1200" dirty="0"/>
                <a:t>, die wir treffen</a:t>
              </a:r>
            </a:p>
          </p:txBody>
        </p:sp>
      </p:grpSp>
      <p:grpSp>
        <p:nvGrpSpPr>
          <p:cNvPr id="22" name="Gruppieren 21">
            <a:extLst>
              <a:ext uri="{FF2B5EF4-FFF2-40B4-BE49-F238E27FC236}">
                <a16:creationId xmlns:a16="http://schemas.microsoft.com/office/drawing/2014/main" xmlns="" id="{DC4CDE19-B683-4BA2-A511-F723D69720E1}"/>
              </a:ext>
            </a:extLst>
          </p:cNvPr>
          <p:cNvGrpSpPr/>
          <p:nvPr/>
        </p:nvGrpSpPr>
        <p:grpSpPr>
          <a:xfrm>
            <a:off x="6264000" y="2556000"/>
            <a:ext cx="2700000" cy="3636000"/>
            <a:chOff x="5700432" y="823762"/>
            <a:chExt cx="2498367" cy="3427818"/>
          </a:xfrm>
        </p:grpSpPr>
        <p:sp>
          <p:nvSpPr>
            <p:cNvPr id="29" name="Rechteck 28">
              <a:extLst>
                <a:ext uri="{FF2B5EF4-FFF2-40B4-BE49-F238E27FC236}">
                  <a16:creationId xmlns:a16="http://schemas.microsoft.com/office/drawing/2014/main" xmlns="" id="{BA01FFE0-6D74-4244-A3E8-91B0A973A6E3}"/>
                </a:ext>
              </a:extLst>
            </p:cNvPr>
            <p:cNvSpPr/>
            <p:nvPr/>
          </p:nvSpPr>
          <p:spPr>
            <a:xfrm>
              <a:off x="5700432" y="823762"/>
              <a:ext cx="2498367" cy="3427818"/>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30" name="Textfeld 29">
              <a:extLst>
                <a:ext uri="{FF2B5EF4-FFF2-40B4-BE49-F238E27FC236}">
                  <a16:creationId xmlns:a16="http://schemas.microsoft.com/office/drawing/2014/main" xmlns="" id="{F54E9C70-6B78-47BB-8D4D-123BE40761C7}"/>
                </a:ext>
              </a:extLst>
            </p:cNvPr>
            <p:cNvSpPr txBox="1"/>
            <p:nvPr/>
          </p:nvSpPr>
          <p:spPr>
            <a:xfrm>
              <a:off x="5700432" y="823762"/>
              <a:ext cx="2498367" cy="3427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7800" lvl="1" indent="-177800" algn="l" defTabSz="666750">
                <a:lnSpc>
                  <a:spcPct val="90000"/>
                </a:lnSpc>
                <a:spcBef>
                  <a:spcPct val="0"/>
                </a:spcBef>
                <a:spcAft>
                  <a:spcPct val="15000"/>
                </a:spcAft>
                <a:buChar char="•"/>
              </a:pPr>
              <a:r>
                <a:rPr lang="en-US" sz="2000" kern="1200" dirty="0"/>
                <a:t>Die Aktionen, die wir unternehmen, die nächsten Schritte, die uns zu einer Entscheidung führen </a:t>
              </a:r>
              <a:endParaRPr lang="en-GB" sz="2000" kern="1200" dirty="0"/>
            </a:p>
          </p:txBody>
        </p:sp>
      </p:grpSp>
      <p:grpSp>
        <p:nvGrpSpPr>
          <p:cNvPr id="23" name="Gruppieren 22">
            <a:extLst>
              <a:ext uri="{FF2B5EF4-FFF2-40B4-BE49-F238E27FC236}">
                <a16:creationId xmlns:a16="http://schemas.microsoft.com/office/drawing/2014/main" xmlns="" id="{A876E320-2113-42AA-B163-0FD358B7C87E}"/>
              </a:ext>
            </a:extLst>
          </p:cNvPr>
          <p:cNvGrpSpPr/>
          <p:nvPr/>
        </p:nvGrpSpPr>
        <p:grpSpPr>
          <a:xfrm>
            <a:off x="9072000" y="1800000"/>
            <a:ext cx="2700000" cy="750024"/>
            <a:chOff x="8548571" y="73737"/>
            <a:chExt cx="2498367" cy="750024"/>
          </a:xfrm>
        </p:grpSpPr>
        <p:sp>
          <p:nvSpPr>
            <p:cNvPr id="27" name="Rechteck 26">
              <a:extLst>
                <a:ext uri="{FF2B5EF4-FFF2-40B4-BE49-F238E27FC236}">
                  <a16:creationId xmlns:a16="http://schemas.microsoft.com/office/drawing/2014/main" xmlns="" id="{9BCD68E2-2198-4734-96D8-FF95F8616789}"/>
                </a:ext>
              </a:extLst>
            </p:cNvPr>
            <p:cNvSpPr/>
            <p:nvPr/>
          </p:nvSpPr>
          <p:spPr>
            <a:xfrm>
              <a:off x="8548571" y="73737"/>
              <a:ext cx="2498367" cy="750024"/>
            </a:xfrm>
            <a:prstGeom prst="rect">
              <a:avLst/>
            </a:prstGeom>
            <a:solidFill>
              <a:srgbClr val="E08041"/>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28" name="Textfeld 27">
              <a:extLst>
                <a:ext uri="{FF2B5EF4-FFF2-40B4-BE49-F238E27FC236}">
                  <a16:creationId xmlns:a16="http://schemas.microsoft.com/office/drawing/2014/main" xmlns="" id="{9CFCDEBD-7B62-49F3-8762-5190DA140529}"/>
                </a:ext>
              </a:extLst>
            </p:cNvPr>
            <p:cNvSpPr txBox="1"/>
            <p:nvPr/>
          </p:nvSpPr>
          <p:spPr>
            <a:xfrm>
              <a:off x="8548571" y="73737"/>
              <a:ext cx="2498367" cy="750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GB" sz="2000" kern="1200" dirty="0"/>
                <a:t>Verurteilungen</a:t>
              </a:r>
            </a:p>
          </p:txBody>
        </p:sp>
      </p:grpSp>
      <p:grpSp>
        <p:nvGrpSpPr>
          <p:cNvPr id="24" name="Gruppieren 23">
            <a:extLst>
              <a:ext uri="{FF2B5EF4-FFF2-40B4-BE49-F238E27FC236}">
                <a16:creationId xmlns:a16="http://schemas.microsoft.com/office/drawing/2014/main" xmlns="" id="{A8327295-7A70-4F26-9939-3C9DA7390FDC}"/>
              </a:ext>
            </a:extLst>
          </p:cNvPr>
          <p:cNvGrpSpPr/>
          <p:nvPr/>
        </p:nvGrpSpPr>
        <p:grpSpPr>
          <a:xfrm>
            <a:off x="9072000" y="2556000"/>
            <a:ext cx="2700000" cy="3636000"/>
            <a:chOff x="8548571" y="823762"/>
            <a:chExt cx="2498367" cy="3427818"/>
          </a:xfrm>
        </p:grpSpPr>
        <p:sp>
          <p:nvSpPr>
            <p:cNvPr id="25" name="Rechteck 24">
              <a:extLst>
                <a:ext uri="{FF2B5EF4-FFF2-40B4-BE49-F238E27FC236}">
                  <a16:creationId xmlns:a16="http://schemas.microsoft.com/office/drawing/2014/main" xmlns="" id="{DFABDBB4-ECE0-4556-B1AE-796EB1960A27}"/>
                </a:ext>
              </a:extLst>
            </p:cNvPr>
            <p:cNvSpPr/>
            <p:nvPr/>
          </p:nvSpPr>
          <p:spPr>
            <a:xfrm>
              <a:off x="8548571" y="823762"/>
              <a:ext cx="2498367" cy="3427818"/>
            </a:xfrm>
            <a:prstGeom prst="rect">
              <a:avLst/>
            </a:prstGeom>
            <a:solidFill>
              <a:srgbClr val="F9DBD2">
                <a:alpha val="90000"/>
              </a:srgbClr>
            </a:solidFill>
          </p:spPr>
          <p:style>
            <a:lnRef idx="2">
              <a:schemeClr val="accent5">
                <a:tint val="40000"/>
                <a:alpha val="90000"/>
                <a:hueOff val="0"/>
                <a:satOff val="0"/>
                <a:lumOff val="0"/>
                <a:alphaOff val="0"/>
              </a:schemeClr>
            </a:lnRef>
            <a:fillRef idx="1">
              <a:scrgbClr r="0" g="0" b="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26" name="Textfeld 25">
              <a:extLst>
                <a:ext uri="{FF2B5EF4-FFF2-40B4-BE49-F238E27FC236}">
                  <a16:creationId xmlns:a16="http://schemas.microsoft.com/office/drawing/2014/main" xmlns="" id="{DC8CC408-CE80-4AC5-ADF7-80A6E0BF7067}"/>
                </a:ext>
              </a:extLst>
            </p:cNvPr>
            <p:cNvSpPr txBox="1"/>
            <p:nvPr/>
          </p:nvSpPr>
          <p:spPr>
            <a:xfrm>
              <a:off x="8548571" y="823762"/>
              <a:ext cx="2498367" cy="34278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0010" tIns="80010" rIns="106680" bIns="120015" numCol="1" spcCol="1270" anchor="t" anchorCtr="0">
              <a:noAutofit/>
            </a:bodyPr>
            <a:lstStyle/>
            <a:p>
              <a:pPr marL="177800" lvl="1" indent="-177800" algn="l" defTabSz="666750">
                <a:lnSpc>
                  <a:spcPct val="90000"/>
                </a:lnSpc>
                <a:spcBef>
                  <a:spcPct val="0"/>
                </a:spcBef>
                <a:spcAft>
                  <a:spcPct val="15000"/>
                </a:spcAft>
                <a:buChar char="•"/>
              </a:pPr>
              <a:r>
                <a:rPr lang="en-US" sz="2000" kern="1200" dirty="0"/>
                <a:t>Überzeugungen, Persönlichkeit; unsere Intuition, Selbstvertrauen, unsere Glaubenssätze, nicht-mentale Kognition, Intuition, </a:t>
              </a:r>
              <a:endParaRPr lang="en-GB" sz="2000" kern="1200" dirty="0"/>
            </a:p>
          </p:txBody>
        </p:sp>
      </p:grpSp>
      <p:sp>
        <p:nvSpPr>
          <p:cNvPr id="41"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2"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43"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44" name="Immagine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29690923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612000" cy="864000"/>
          </a:xfrm>
          <a:prstGeom prst="rect">
            <a:avLst/>
          </a:prstGeom>
          <a:noFill/>
        </p:spPr>
        <p:txBody>
          <a:bodyPr wrap="square" rtlCol="0" anchor="ctr">
            <a:spAutoFit/>
          </a:bodyPr>
          <a:lstStyle/>
          <a:p>
            <a:r>
              <a:rPr lang="en-US" sz="4100" b="1" dirty="0">
                <a:cs typeface="Arial" panose="020B0604020202020204" pitchFamily="34" charset="0"/>
              </a:rPr>
              <a:t>...und die Auswirkungen auf die Wirtschaft: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416938" cy="553998"/>
          </a:xfrm>
          <a:prstGeom prst="rect">
            <a:avLst/>
          </a:prstGeom>
          <a:noFill/>
        </p:spPr>
        <p:txBody>
          <a:bodyPr wrap="square" rtlCol="0">
            <a:spAutoFit/>
          </a:bodyPr>
          <a:lstStyle/>
          <a:p>
            <a:pPr algn="just" fontAlgn="ctr"/>
            <a:r>
              <a:rPr lang="en-GB" sz="3000" dirty="0"/>
              <a:t>Kurz und </a:t>
            </a:r>
            <a:r>
              <a:rPr lang="en-GB" sz="3000" dirty="0" err="1"/>
              <a:t>knapp</a:t>
            </a:r>
            <a:r>
              <a:rPr lang="en-GB" sz="3000" dirty="0"/>
              <a:t>: </a:t>
            </a:r>
          </a:p>
        </p:txBody>
      </p:sp>
      <p:grpSp>
        <p:nvGrpSpPr>
          <p:cNvPr id="16" name="Gruppieren 15">
            <a:extLst>
              <a:ext uri="{FF2B5EF4-FFF2-40B4-BE49-F238E27FC236}">
                <a16:creationId xmlns:a16="http://schemas.microsoft.com/office/drawing/2014/main" xmlns="" id="{82735C2A-82C4-4840-A966-5D5226C6A059}"/>
              </a:ext>
            </a:extLst>
          </p:cNvPr>
          <p:cNvGrpSpPr/>
          <p:nvPr/>
        </p:nvGrpSpPr>
        <p:grpSpPr>
          <a:xfrm>
            <a:off x="1224071" y="1800000"/>
            <a:ext cx="3240000" cy="720000"/>
            <a:chOff x="3045" y="316896"/>
            <a:chExt cx="2969759" cy="460800"/>
          </a:xfrm>
        </p:grpSpPr>
        <p:sp>
          <p:nvSpPr>
            <p:cNvPr id="33" name="Rechteck 32">
              <a:extLst>
                <a:ext uri="{FF2B5EF4-FFF2-40B4-BE49-F238E27FC236}">
                  <a16:creationId xmlns:a16="http://schemas.microsoft.com/office/drawing/2014/main" xmlns="" id="{DB840C37-36FF-40B5-8052-2D31614BBF18}"/>
                </a:ext>
              </a:extLst>
            </p:cNvPr>
            <p:cNvSpPr/>
            <p:nvPr/>
          </p:nvSpPr>
          <p:spPr>
            <a:xfrm>
              <a:off x="3045" y="316896"/>
              <a:ext cx="2969759" cy="46080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4" name="Textfeld 33">
              <a:extLst>
                <a:ext uri="{FF2B5EF4-FFF2-40B4-BE49-F238E27FC236}">
                  <a16:creationId xmlns:a16="http://schemas.microsoft.com/office/drawing/2014/main" xmlns="" id="{27832BCD-5178-4FFF-8262-6C677F9678B0}"/>
                </a:ext>
              </a:extLst>
            </p:cNvPr>
            <p:cNvSpPr txBox="1"/>
            <p:nvPr/>
          </p:nvSpPr>
          <p:spPr>
            <a:xfrm>
              <a:off x="3045" y="316896"/>
              <a:ext cx="2969759" cy="46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Unsicherheit </a:t>
              </a:r>
              <a:endParaRPr lang="en-GB" sz="2000" kern="1200" dirty="0"/>
            </a:p>
          </p:txBody>
        </p:sp>
      </p:grpSp>
      <p:grpSp>
        <p:nvGrpSpPr>
          <p:cNvPr id="18" name="Gruppieren 17">
            <a:extLst>
              <a:ext uri="{FF2B5EF4-FFF2-40B4-BE49-F238E27FC236}">
                <a16:creationId xmlns:a16="http://schemas.microsoft.com/office/drawing/2014/main" xmlns="" id="{38BF0C1A-A6DE-4B3A-AE61-0B140E3186C9}"/>
              </a:ext>
            </a:extLst>
          </p:cNvPr>
          <p:cNvGrpSpPr/>
          <p:nvPr/>
        </p:nvGrpSpPr>
        <p:grpSpPr>
          <a:xfrm>
            <a:off x="1224072" y="2556000"/>
            <a:ext cx="3240000" cy="3672000"/>
            <a:chOff x="3045" y="777696"/>
            <a:chExt cx="2969759" cy="2894602"/>
          </a:xfrm>
        </p:grpSpPr>
        <p:sp>
          <p:nvSpPr>
            <p:cNvPr id="31" name="Rechteck 30">
              <a:extLst>
                <a:ext uri="{FF2B5EF4-FFF2-40B4-BE49-F238E27FC236}">
                  <a16:creationId xmlns:a16="http://schemas.microsoft.com/office/drawing/2014/main" xmlns="" id="{50C0FC94-9ECE-4773-92DD-E0A8FC136EEC}"/>
                </a:ext>
              </a:extLst>
            </p:cNvPr>
            <p:cNvSpPr/>
            <p:nvPr/>
          </p:nvSpPr>
          <p:spPr>
            <a:xfrm>
              <a:off x="3045" y="777696"/>
              <a:ext cx="2969759" cy="2894602"/>
            </a:xfrm>
            <a:prstGeom prst="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32" name="Textfeld 31">
              <a:extLst>
                <a:ext uri="{FF2B5EF4-FFF2-40B4-BE49-F238E27FC236}">
                  <a16:creationId xmlns:a16="http://schemas.microsoft.com/office/drawing/2014/main" xmlns="" id="{70B9C86F-0925-459E-B44A-AD55BD1F33F1}"/>
                </a:ext>
              </a:extLst>
            </p:cNvPr>
            <p:cNvSpPr txBox="1"/>
            <p:nvPr/>
          </p:nvSpPr>
          <p:spPr>
            <a:xfrm>
              <a:off x="3045" y="777696"/>
              <a:ext cx="2969759" cy="2894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pl-PL" sz="2000" kern="1200" dirty="0"/>
                <a:t>Eine </a:t>
              </a:r>
              <a:r>
                <a:rPr lang="en-US" sz="2000" kern="1200" dirty="0"/>
                <a:t>Situation, bei der die </a:t>
              </a:r>
              <a:r>
                <a:rPr lang="en-US" sz="2000" kern="1200" dirty="0" err="1"/>
                <a:t>Wahrscheinlichkeitsver-teilung</a:t>
              </a:r>
              <a:r>
                <a:rPr lang="en-US" sz="2000" kern="1200" dirty="0"/>
                <a:t> unbekannt ist</a:t>
              </a:r>
              <a:r>
                <a:rPr lang="en-GB" sz="2000" kern="1200" dirty="0"/>
                <a:t>. </a:t>
              </a:r>
              <a:r>
                <a:rPr lang="en-US" sz="2000" kern="1200" dirty="0" err="1"/>
                <a:t>Ungewiss</a:t>
              </a:r>
              <a:r>
                <a:rPr lang="en-US" sz="2000" kern="1200" dirty="0"/>
                <a:t> – “</a:t>
              </a:r>
              <a:r>
                <a:rPr lang="en-US" sz="2000" kern="1200" dirty="0" err="1"/>
                <a:t>Etwas</a:t>
              </a:r>
              <a:r>
                <a:rPr lang="en-US" sz="2000" kern="1200" dirty="0"/>
                <a:t>, das nicht genau bekannt oder </a:t>
              </a:r>
              <a:r>
                <a:rPr lang="en-US" sz="2000" kern="1200" dirty="0" err="1"/>
                <a:t>entschieden</a:t>
              </a:r>
              <a:r>
                <a:rPr lang="en-US" sz="2000" kern="1200" dirty="0"/>
                <a:t> </a:t>
              </a:r>
              <a:r>
                <a:rPr lang="en-US" sz="2000" kern="1200" dirty="0" err="1"/>
                <a:t>ist</a:t>
              </a:r>
              <a:r>
                <a:rPr lang="pl-PL" sz="2000" kern="1200" dirty="0"/>
                <a:t>.</a:t>
              </a:r>
              <a:r>
                <a:rPr lang="de-DE" sz="2000" kern="1200" dirty="0"/>
                <a:t>“</a:t>
              </a:r>
              <a:r>
                <a:rPr lang="pl-PL" sz="2000" kern="1200" dirty="0"/>
                <a:t> </a:t>
              </a:r>
              <a:endParaRPr lang="en-GB" sz="2000" kern="1200" dirty="0"/>
            </a:p>
            <a:p>
              <a:pPr marL="171450" lvl="1" indent="-171450" algn="l" defTabSz="711200">
                <a:lnSpc>
                  <a:spcPct val="90000"/>
                </a:lnSpc>
                <a:spcBef>
                  <a:spcPct val="0"/>
                </a:spcBef>
                <a:spcAft>
                  <a:spcPct val="15000"/>
                </a:spcAft>
                <a:buChar char="•"/>
              </a:pPr>
              <a:endParaRPr lang="en-GB" sz="2000" kern="1200" dirty="0"/>
            </a:p>
          </p:txBody>
        </p:sp>
      </p:grpSp>
      <p:sp>
        <p:nvSpPr>
          <p:cNvPr id="9" name="Prostokąt 8">
            <a:extLst>
              <a:ext uri="{FF2B5EF4-FFF2-40B4-BE49-F238E27FC236}">
                <a16:creationId xmlns:a16="http://schemas.microsoft.com/office/drawing/2014/main" xmlns="" id="{645F0F6A-7BB4-4D53-AEE4-44E1DFE607C2}"/>
              </a:ext>
            </a:extLst>
          </p:cNvPr>
          <p:cNvSpPr/>
          <p:nvPr/>
        </p:nvSpPr>
        <p:spPr>
          <a:xfrm>
            <a:off x="71846" y="5845298"/>
            <a:ext cx="1525867" cy="307777"/>
          </a:xfrm>
          <a:prstGeom prst="rect">
            <a:avLst/>
          </a:prstGeom>
        </p:spPr>
        <p:txBody>
          <a:bodyPr wrap="none">
            <a:spAutoFit/>
          </a:bodyPr>
          <a:lstStyle/>
          <a:p>
            <a:r>
              <a:rPr lang="en-GB" sz="1400" dirty="0"/>
              <a:t>Quelle: eigene Studie</a:t>
            </a:r>
          </a:p>
        </p:txBody>
      </p:sp>
      <p:grpSp>
        <p:nvGrpSpPr>
          <p:cNvPr id="19" name="Gruppieren 18">
            <a:extLst>
              <a:ext uri="{FF2B5EF4-FFF2-40B4-BE49-F238E27FC236}">
                <a16:creationId xmlns:a16="http://schemas.microsoft.com/office/drawing/2014/main" xmlns="" id="{B29D3D9A-200B-46F2-B7E0-6D6D6532252B}"/>
              </a:ext>
            </a:extLst>
          </p:cNvPr>
          <p:cNvGrpSpPr/>
          <p:nvPr/>
        </p:nvGrpSpPr>
        <p:grpSpPr>
          <a:xfrm>
            <a:off x="4609598" y="1800000"/>
            <a:ext cx="3240000" cy="720000"/>
            <a:chOff x="3388571" y="316896"/>
            <a:chExt cx="2969759" cy="460800"/>
          </a:xfrm>
        </p:grpSpPr>
        <p:sp>
          <p:nvSpPr>
            <p:cNvPr id="29" name="Rechteck 28">
              <a:extLst>
                <a:ext uri="{FF2B5EF4-FFF2-40B4-BE49-F238E27FC236}">
                  <a16:creationId xmlns:a16="http://schemas.microsoft.com/office/drawing/2014/main" xmlns="" id="{0AF9802F-6BC9-45EC-8F9A-B07953D979B7}"/>
                </a:ext>
              </a:extLst>
            </p:cNvPr>
            <p:cNvSpPr/>
            <p:nvPr/>
          </p:nvSpPr>
          <p:spPr>
            <a:xfrm>
              <a:off x="3388571" y="316896"/>
              <a:ext cx="2969759" cy="460800"/>
            </a:xfrm>
            <a:prstGeom prst="rect">
              <a:avLst/>
            </a:prstGeom>
            <a:solidFill>
              <a:srgbClr val="E08041"/>
            </a:solidFill>
          </p:spPr>
          <p:style>
            <a:lnRef idx="2">
              <a:schemeClr val="accent3">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30" name="Textfeld 29">
              <a:extLst>
                <a:ext uri="{FF2B5EF4-FFF2-40B4-BE49-F238E27FC236}">
                  <a16:creationId xmlns:a16="http://schemas.microsoft.com/office/drawing/2014/main" xmlns="" id="{42FA04F1-6AEB-4251-8599-4FF9CC62EE7E}"/>
                </a:ext>
              </a:extLst>
            </p:cNvPr>
            <p:cNvSpPr txBox="1"/>
            <p:nvPr/>
          </p:nvSpPr>
          <p:spPr>
            <a:xfrm>
              <a:off x="3388571" y="316896"/>
              <a:ext cx="2969759" cy="46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2000" b="1" kern="1200" dirty="0">
                  <a:latin typeface="Arial" panose="020B0604020202020204" pitchFamily="34" charset="0"/>
                  <a:cs typeface="Arial" panose="020B0604020202020204" pitchFamily="34" charset="0"/>
                </a:rPr>
                <a:t>Mehrdeutigkeit </a:t>
              </a:r>
              <a:endParaRPr lang="en-GB" sz="2000" kern="1200" dirty="0"/>
            </a:p>
          </p:txBody>
        </p:sp>
      </p:grpSp>
      <p:grpSp>
        <p:nvGrpSpPr>
          <p:cNvPr id="20" name="Gruppieren 19">
            <a:extLst>
              <a:ext uri="{FF2B5EF4-FFF2-40B4-BE49-F238E27FC236}">
                <a16:creationId xmlns:a16="http://schemas.microsoft.com/office/drawing/2014/main" xmlns="" id="{18213492-007F-444B-8F35-41BDC726A60A}"/>
              </a:ext>
            </a:extLst>
          </p:cNvPr>
          <p:cNvGrpSpPr/>
          <p:nvPr/>
        </p:nvGrpSpPr>
        <p:grpSpPr>
          <a:xfrm>
            <a:off x="4609598" y="2556000"/>
            <a:ext cx="3240000" cy="3672000"/>
            <a:chOff x="3388571" y="777696"/>
            <a:chExt cx="2969759" cy="2894602"/>
          </a:xfrm>
        </p:grpSpPr>
        <p:sp>
          <p:nvSpPr>
            <p:cNvPr id="27" name="Rechteck 26">
              <a:extLst>
                <a:ext uri="{FF2B5EF4-FFF2-40B4-BE49-F238E27FC236}">
                  <a16:creationId xmlns:a16="http://schemas.microsoft.com/office/drawing/2014/main" xmlns="" id="{7981A312-5398-4467-828D-D4BD8169BD17}"/>
                </a:ext>
              </a:extLst>
            </p:cNvPr>
            <p:cNvSpPr/>
            <p:nvPr/>
          </p:nvSpPr>
          <p:spPr>
            <a:xfrm>
              <a:off x="3388571" y="777696"/>
              <a:ext cx="2969759" cy="2894602"/>
            </a:xfrm>
            <a:prstGeom prst="rect">
              <a:avLst/>
            </a:prstGeom>
            <a:solidFill>
              <a:srgbClr val="F9DBD2">
                <a:alpha val="90000"/>
              </a:srgbClr>
            </a:solidFill>
          </p:spPr>
          <p:style>
            <a:lnRef idx="2">
              <a:schemeClr val="accent3">
                <a:tint val="40000"/>
                <a:alpha val="90000"/>
                <a:hueOff val="0"/>
                <a:satOff val="0"/>
                <a:lumOff val="0"/>
                <a:alphaOff val="0"/>
              </a:schemeClr>
            </a:lnRef>
            <a:fillRef idx="1">
              <a:scrgbClr r="0" g="0" b="0"/>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28" name="Textfeld 27">
              <a:extLst>
                <a:ext uri="{FF2B5EF4-FFF2-40B4-BE49-F238E27FC236}">
                  <a16:creationId xmlns:a16="http://schemas.microsoft.com/office/drawing/2014/main" xmlns="" id="{CD85CABC-7813-4E48-B514-E2DEB05E7692}"/>
                </a:ext>
              </a:extLst>
            </p:cNvPr>
            <p:cNvSpPr txBox="1"/>
            <p:nvPr/>
          </p:nvSpPr>
          <p:spPr>
            <a:xfrm>
              <a:off x="3388571" y="777696"/>
              <a:ext cx="2969759" cy="2894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dirty="0"/>
                <a:t>“</a:t>
              </a:r>
              <a:r>
                <a:rPr lang="en-US" sz="2000" kern="1200" dirty="0" err="1"/>
                <a:t>Etwas</a:t>
              </a:r>
              <a:r>
                <a:rPr lang="en-US" sz="2000" kern="1200" dirty="0"/>
                <a:t>, das auf mehr als eine Weise verstanden werden kann oder mehr als ein Ergebnis </a:t>
              </a:r>
              <a:r>
                <a:rPr lang="en-US" sz="2000" kern="1200" dirty="0" err="1"/>
                <a:t>haben</a:t>
              </a:r>
              <a:r>
                <a:rPr lang="en-US" sz="2000" kern="1200" dirty="0"/>
                <a:t> </a:t>
              </a:r>
              <a:r>
                <a:rPr lang="en-US" sz="2000" kern="1200" dirty="0" err="1"/>
                <a:t>kann</a:t>
              </a:r>
              <a:r>
                <a:rPr lang="en-US" sz="2000" kern="1200" dirty="0"/>
                <a:t>." </a:t>
              </a:r>
              <a:endParaRPr lang="en-GB" sz="2000" kern="1200" dirty="0"/>
            </a:p>
          </p:txBody>
        </p:sp>
      </p:grpSp>
      <p:grpSp>
        <p:nvGrpSpPr>
          <p:cNvPr id="21" name="Gruppieren 20">
            <a:extLst>
              <a:ext uri="{FF2B5EF4-FFF2-40B4-BE49-F238E27FC236}">
                <a16:creationId xmlns:a16="http://schemas.microsoft.com/office/drawing/2014/main" xmlns="" id="{FB7D93BD-2C24-4E83-941B-2B573E8F6634}"/>
              </a:ext>
            </a:extLst>
          </p:cNvPr>
          <p:cNvGrpSpPr/>
          <p:nvPr/>
        </p:nvGrpSpPr>
        <p:grpSpPr>
          <a:xfrm>
            <a:off x="7998169" y="1800000"/>
            <a:ext cx="3240000" cy="720000"/>
            <a:chOff x="6777142" y="236510"/>
            <a:chExt cx="2969759" cy="460800"/>
          </a:xfrm>
        </p:grpSpPr>
        <p:sp>
          <p:nvSpPr>
            <p:cNvPr id="25" name="Rechteck 24">
              <a:extLst>
                <a:ext uri="{FF2B5EF4-FFF2-40B4-BE49-F238E27FC236}">
                  <a16:creationId xmlns:a16="http://schemas.microsoft.com/office/drawing/2014/main" xmlns="" id="{C087443A-83D5-4A7D-8A48-1A76BA931D43}"/>
                </a:ext>
              </a:extLst>
            </p:cNvPr>
            <p:cNvSpPr/>
            <p:nvPr/>
          </p:nvSpPr>
          <p:spPr>
            <a:xfrm>
              <a:off x="6777142" y="236510"/>
              <a:ext cx="2969759" cy="460800"/>
            </a:xfrm>
            <a:prstGeom prst="rect">
              <a:avLst/>
            </a:prstGeom>
            <a:solidFill>
              <a:srgbClr val="E08041"/>
            </a:solidFill>
          </p:spPr>
          <p:style>
            <a:lnRef idx="2">
              <a:schemeClr val="accent4">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26" name="Textfeld 25">
              <a:extLst>
                <a:ext uri="{FF2B5EF4-FFF2-40B4-BE49-F238E27FC236}">
                  <a16:creationId xmlns:a16="http://schemas.microsoft.com/office/drawing/2014/main" xmlns="" id="{16089009-5AC9-476E-8A08-84339836CBEF}"/>
                </a:ext>
              </a:extLst>
            </p:cNvPr>
            <p:cNvSpPr txBox="1"/>
            <p:nvPr/>
          </p:nvSpPr>
          <p:spPr>
            <a:xfrm>
              <a:off x="6777142" y="236510"/>
              <a:ext cx="2969759" cy="460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pl-PL" sz="2000" b="1" kern="1200" dirty="0">
                  <a:latin typeface="Arial" panose="020B0604020202020204" pitchFamily="34" charset="0"/>
                  <a:cs typeface="Arial" panose="020B0604020202020204" pitchFamily="34" charset="0"/>
                </a:rPr>
                <a:t>Risik</a:t>
              </a:r>
              <a:r>
                <a:rPr lang="de-DE" sz="2000" b="1" kern="1200" dirty="0">
                  <a:latin typeface="Arial" panose="020B0604020202020204" pitchFamily="34" charset="0"/>
                  <a:cs typeface="Arial" panose="020B0604020202020204" pitchFamily="34" charset="0"/>
                </a:rPr>
                <a:t>en</a:t>
              </a:r>
              <a:r>
                <a:rPr lang="pl-PL" sz="2000" b="1" kern="1200" dirty="0">
                  <a:latin typeface="Arial" panose="020B0604020202020204" pitchFamily="34" charset="0"/>
                  <a:cs typeface="Arial" panose="020B0604020202020204" pitchFamily="34" charset="0"/>
                </a:rPr>
                <a:t> </a:t>
              </a:r>
              <a:endParaRPr lang="en-GB" sz="2000" b="1" kern="1200" dirty="0">
                <a:latin typeface="Arial" panose="020B0604020202020204" pitchFamily="34" charset="0"/>
                <a:cs typeface="Arial" panose="020B0604020202020204" pitchFamily="34" charset="0"/>
              </a:endParaRPr>
            </a:p>
          </p:txBody>
        </p:sp>
      </p:grpSp>
      <p:grpSp>
        <p:nvGrpSpPr>
          <p:cNvPr id="22" name="Gruppieren 21">
            <a:extLst>
              <a:ext uri="{FF2B5EF4-FFF2-40B4-BE49-F238E27FC236}">
                <a16:creationId xmlns:a16="http://schemas.microsoft.com/office/drawing/2014/main" xmlns="" id="{EFB9FC8A-983C-4E68-9DDE-A643B6C33A7C}"/>
              </a:ext>
            </a:extLst>
          </p:cNvPr>
          <p:cNvGrpSpPr/>
          <p:nvPr/>
        </p:nvGrpSpPr>
        <p:grpSpPr>
          <a:xfrm>
            <a:off x="7995123" y="2556000"/>
            <a:ext cx="3240000" cy="3672000"/>
            <a:chOff x="6774096" y="777696"/>
            <a:chExt cx="2969759" cy="2894602"/>
          </a:xfrm>
        </p:grpSpPr>
        <p:sp>
          <p:nvSpPr>
            <p:cNvPr id="23" name="Rechteck 22">
              <a:extLst>
                <a:ext uri="{FF2B5EF4-FFF2-40B4-BE49-F238E27FC236}">
                  <a16:creationId xmlns:a16="http://schemas.microsoft.com/office/drawing/2014/main" xmlns="" id="{8734E6E3-347E-491F-91B1-76F7CF856617}"/>
                </a:ext>
              </a:extLst>
            </p:cNvPr>
            <p:cNvSpPr/>
            <p:nvPr/>
          </p:nvSpPr>
          <p:spPr>
            <a:xfrm>
              <a:off x="6774096" y="777696"/>
              <a:ext cx="2969759" cy="2894602"/>
            </a:xfrm>
            <a:prstGeom prst="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anchor="t"/>
            <a:lstStyle/>
            <a:p>
              <a:endParaRPr lang="de-DE"/>
            </a:p>
          </p:txBody>
        </p:sp>
        <p:sp>
          <p:nvSpPr>
            <p:cNvPr id="24" name="Textfeld 23">
              <a:extLst>
                <a:ext uri="{FF2B5EF4-FFF2-40B4-BE49-F238E27FC236}">
                  <a16:creationId xmlns:a16="http://schemas.microsoft.com/office/drawing/2014/main" xmlns="" id="{3AB32FF2-779C-498C-B3CD-1A4473AD7D9A}"/>
                </a:ext>
              </a:extLst>
            </p:cNvPr>
            <p:cNvSpPr txBox="1"/>
            <p:nvPr/>
          </p:nvSpPr>
          <p:spPr>
            <a:xfrm>
              <a:off x="6774096" y="777696"/>
              <a:ext cx="2969759" cy="28946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2000" kern="1200" dirty="0" err="1"/>
                <a:t>Bezieht sich </a:t>
              </a:r>
              <a:r>
                <a:rPr lang="en-US" sz="2000" kern="1200" dirty="0"/>
                <a:t>auf die Wahrscheinlichkeit oder Bedrohung eines Verlusts, einer Haftung, einer Verletzung, eines Schadens oder eines anderen negativen Ereignisses, das sich aus externen oder internen Schwachstellen ergibt und das durch vorbeugende Maßnahmen verhindert oder vermieden werden kann </a:t>
              </a:r>
              <a:endParaRPr lang="en-GB" sz="2000" kern="1200" dirty="0"/>
            </a:p>
          </p:txBody>
        </p:sp>
      </p:grpSp>
      <p:sp>
        <p:nvSpPr>
          <p:cNvPr id="35"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3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38" name="Immagin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88045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a:t>Vorschläge für das Selbststudium </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1938992"/>
          </a:xfrm>
          <a:prstGeom prst="rect">
            <a:avLst/>
          </a:prstGeom>
          <a:noFill/>
        </p:spPr>
        <p:txBody>
          <a:bodyPr wrap="square" rtlCol="0">
            <a:spAutoFit/>
          </a:bodyPr>
          <a:lstStyle/>
          <a:p>
            <a:pPr algn="just" fontAlgn="ctr"/>
            <a:r>
              <a:rPr lang="en-US" sz="2000" dirty="0"/>
              <a:t>In diesem Video erklärt Andy Penaluna, Direktor des International Institute for Creative Entrepreneurial Development (http://www.uwtsd.ac.uk/iiced) an der University von Wales Trinity Saint David, dass Studenten unsicheren, mehrdeutigen Aktivitäten ausgesetzt sein können, bei denen sich Dinge ändern, Fristen verschoben werden und es keine klaren Anweisungen gibt, was als nächstes zu tun ist. Indem sie solchen Situationen ausgesetzt sind, können sie Strategien zur Bewältigung entwickeln und lernen, sich flexibel an veränderte Umgebungen anzupassen. </a:t>
            </a:r>
            <a:endParaRPr lang="de-DE" sz="2000" dirty="0"/>
          </a:p>
        </p:txBody>
      </p:sp>
      <p:pic>
        <p:nvPicPr>
          <p:cNvPr id="16" name="Picture 2" descr="C:\Users\Dell\Documents\ERASMUS_KA2\KONSPEKTY SZKOLEŃ\grafiki\uncertenity.png">
            <a:hlinkClick r:id="rId3"/>
            <a:extLst>
              <a:ext uri="{FF2B5EF4-FFF2-40B4-BE49-F238E27FC236}">
                <a16:creationId xmlns:a16="http://schemas.microsoft.com/office/drawing/2014/main" xmlns="" id="{FFAAE1B6-96C8-4F7F-9651-35A0DB17C145}"/>
              </a:ext>
            </a:extLst>
          </p:cNvPr>
          <p:cNvPicPr>
            <a:picLocks noChangeAspect="1" noChangeArrowheads="1"/>
          </p:cNvPicPr>
          <p:nvPr/>
        </p:nvPicPr>
        <p:blipFill>
          <a:blip r:embed="rId4" cstate="print"/>
          <a:srcRect/>
          <a:stretch>
            <a:fillRect/>
          </a:stretch>
        </p:blipFill>
        <p:spPr bwMode="auto">
          <a:xfrm>
            <a:off x="3449501" y="3300412"/>
            <a:ext cx="5306060" cy="2866279"/>
          </a:xfrm>
          <a:prstGeom prst="rect">
            <a:avLst/>
          </a:prstGeom>
          <a:noFill/>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849061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2"/>
            <a:ext cx="9314087" cy="723275"/>
          </a:xfrm>
          <a:prstGeom prst="rect">
            <a:avLst/>
          </a:prstGeom>
          <a:noFill/>
        </p:spPr>
        <p:txBody>
          <a:bodyPr wrap="square" rtlCol="0" anchor="ctr">
            <a:spAutoFit/>
          </a:bodyPr>
          <a:lstStyle/>
          <a:p>
            <a:r>
              <a:rPr lang="en-US" sz="4100" b="1" dirty="0" err="1"/>
              <a:t>Reflexion</a:t>
            </a:r>
            <a:endParaRPr lang="en-GB" sz="41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13" name="CasellaDiTesto 12">
            <a:extLst>
              <a:ext uri="{FF2B5EF4-FFF2-40B4-BE49-F238E27FC236}">
                <a16:creationId xmlns:a16="http://schemas.microsoft.com/office/drawing/2014/main" xmlns="" id="{B9429F06-86DB-470A-ACC6-6C9E78C97A13}"/>
              </a:ext>
            </a:extLst>
          </p:cNvPr>
          <p:cNvSpPr txBox="1"/>
          <p:nvPr/>
        </p:nvSpPr>
        <p:spPr>
          <a:xfrm>
            <a:off x="360000" y="1260000"/>
            <a:ext cx="11556000" cy="5016758"/>
          </a:xfrm>
          <a:prstGeom prst="rect">
            <a:avLst/>
          </a:prstGeom>
          <a:noFill/>
        </p:spPr>
        <p:txBody>
          <a:bodyPr wrap="square" rtlCol="0">
            <a:spAutoFit/>
          </a:bodyPr>
          <a:lstStyle/>
          <a:p>
            <a:pPr marL="457200" indent="-457200" algn="just">
              <a:spcAft>
                <a:spcPts val="600"/>
              </a:spcAft>
              <a:buFont typeface="Arial" panose="020B0604020202020204" pitchFamily="34" charset="0"/>
              <a:buChar char="•"/>
              <a:defRPr/>
            </a:pPr>
            <a:r>
              <a:rPr lang="en-US" sz="3000" dirty="0"/>
              <a:t>Jedes </a:t>
            </a:r>
            <a:r>
              <a:rPr lang="en-US" sz="3000" dirty="0">
                <a:solidFill>
                  <a:schemeClr val="dk1"/>
                </a:solidFill>
              </a:rPr>
              <a:t>Geschäft ist mit </a:t>
            </a:r>
            <a:r>
              <a:rPr lang="es-ES" sz="3000" dirty="0">
                <a:solidFill>
                  <a:schemeClr val="dk1"/>
                </a:solidFill>
              </a:rPr>
              <a:t>Unsicherheit, Mehrdeutigkeit und Risiko </a:t>
            </a:r>
            <a:r>
              <a:rPr lang="en-US" sz="3000" dirty="0">
                <a:solidFill>
                  <a:schemeClr val="dk1"/>
                </a:solidFill>
              </a:rPr>
              <a:t>verbunden</a:t>
            </a:r>
          </a:p>
          <a:p>
            <a:pPr marL="457200" indent="-457200" algn="just">
              <a:spcAft>
                <a:spcPts val="600"/>
              </a:spcAft>
              <a:buFont typeface="Arial" panose="020B0604020202020204" pitchFamily="34" charset="0"/>
              <a:buChar char="•"/>
            </a:pPr>
            <a:r>
              <a:rPr lang="en-US" sz="3000" dirty="0"/>
              <a:t>Lassen Sie sich bei verbindlichen Entscheidungen von Ihrer Vernunft, Erfahrung und Intuition leiten</a:t>
            </a:r>
          </a:p>
          <a:p>
            <a:pPr marL="457200" indent="-457200" algn="just">
              <a:spcAft>
                <a:spcPts val="600"/>
              </a:spcAft>
              <a:buFont typeface="Arial" panose="020B0604020202020204" pitchFamily="34" charset="0"/>
              <a:buChar char="•"/>
            </a:pPr>
            <a:r>
              <a:rPr lang="en-US" sz="3000" dirty="0"/>
              <a:t>Sie werden niemals Situationen vermeiden, in denen Sie wichtige </a:t>
            </a:r>
            <a:r>
              <a:rPr lang="en-US" sz="3000" dirty="0" err="1"/>
              <a:t>Entscheidungen</a:t>
            </a:r>
            <a:r>
              <a:rPr lang="en-US" sz="3000" dirty="0"/>
              <a:t> </a:t>
            </a:r>
            <a:r>
              <a:rPr lang="en-US" sz="3000" dirty="0" err="1"/>
              <a:t>treffen</a:t>
            </a:r>
            <a:r>
              <a:rPr lang="en-US" sz="3000" dirty="0"/>
              <a:t> </a:t>
            </a:r>
            <a:r>
              <a:rPr lang="en-US" sz="3000" dirty="0" err="1"/>
              <a:t>müssen</a:t>
            </a:r>
            <a:endParaRPr lang="en-US" sz="3000" dirty="0"/>
          </a:p>
          <a:p>
            <a:pPr marL="457200" indent="-457200" algn="just">
              <a:spcAft>
                <a:spcPts val="600"/>
              </a:spcAft>
              <a:buFont typeface="Arial" panose="020B0604020202020204" pitchFamily="34" charset="0"/>
              <a:buChar char="•"/>
            </a:pPr>
            <a:r>
              <a:rPr lang="en-US" sz="3000" dirty="0"/>
              <a:t>Sie können immer </a:t>
            </a:r>
            <a:r>
              <a:rPr lang="en-US" sz="3000" dirty="0" err="1"/>
              <a:t>jemanden</a:t>
            </a:r>
            <a:r>
              <a:rPr lang="en-US" sz="3000" dirty="0"/>
              <a:t> </a:t>
            </a:r>
            <a:r>
              <a:rPr lang="en-US" sz="3000" dirty="0" err="1"/>
              <a:t>zu</a:t>
            </a:r>
            <a:r>
              <a:rPr lang="en-US" sz="3000" dirty="0"/>
              <a:t> Rate </a:t>
            </a:r>
            <a:r>
              <a:rPr lang="en-US" sz="3000" dirty="0" err="1"/>
              <a:t>ziehen</a:t>
            </a:r>
            <a:r>
              <a:rPr lang="en-US" sz="3000" dirty="0"/>
              <a:t>, die Angelegenheit im Team </a:t>
            </a:r>
            <a:r>
              <a:rPr lang="en-US" sz="3000" dirty="0" err="1"/>
              <a:t>besprechen</a:t>
            </a:r>
            <a:r>
              <a:rPr lang="en-US" sz="3000" dirty="0"/>
              <a:t> </a:t>
            </a:r>
            <a:r>
              <a:rPr lang="en-US" sz="3000" dirty="0" err="1"/>
              <a:t>oder</a:t>
            </a:r>
            <a:r>
              <a:rPr lang="en-US" sz="3000" dirty="0"/>
              <a:t> versuchen, eine gegebene Situation gründlich </a:t>
            </a:r>
            <a:r>
              <a:rPr lang="en-US" sz="3000" dirty="0" err="1"/>
              <a:t>zu</a:t>
            </a:r>
            <a:r>
              <a:rPr lang="en-US" sz="3000" dirty="0"/>
              <a:t> </a:t>
            </a:r>
            <a:r>
              <a:rPr lang="en-US" sz="3000" dirty="0" err="1"/>
              <a:t>analysieren</a:t>
            </a:r>
            <a:endParaRPr lang="en-US" sz="3000" dirty="0"/>
          </a:p>
          <a:p>
            <a:pPr marL="457200" indent="-457200" algn="just">
              <a:spcAft>
                <a:spcPts val="600"/>
              </a:spcAft>
              <a:buFont typeface="Arial" panose="020B0604020202020204" pitchFamily="34" charset="0"/>
              <a:buChar char="•"/>
            </a:pPr>
            <a:r>
              <a:rPr lang="en-GB" sz="3000" dirty="0" err="1"/>
              <a:t>Jeder</a:t>
            </a:r>
            <a:r>
              <a:rPr lang="en-GB" sz="3000" dirty="0"/>
              <a:t> </a:t>
            </a:r>
            <a:r>
              <a:rPr lang="en-US" sz="3000" dirty="0"/>
              <a:t>macht Fehler und Sie </a:t>
            </a:r>
            <a:r>
              <a:rPr lang="en-US" sz="3000" dirty="0" err="1"/>
              <a:t>dürfen</a:t>
            </a:r>
            <a:r>
              <a:rPr lang="en-US" sz="3000" dirty="0"/>
              <a:t> </a:t>
            </a:r>
            <a:r>
              <a:rPr lang="en-US" sz="3000" dirty="0" err="1"/>
              <a:t>sie</a:t>
            </a:r>
            <a:r>
              <a:rPr lang="en-US" sz="3000" dirty="0"/>
              <a:t> </a:t>
            </a:r>
            <a:r>
              <a:rPr lang="en-US" sz="3000" dirty="0" err="1"/>
              <a:t>auch</a:t>
            </a:r>
            <a:r>
              <a:rPr lang="en-US" sz="3000" dirty="0"/>
              <a:t> </a:t>
            </a:r>
            <a:r>
              <a:rPr lang="en-US" sz="3000" dirty="0" err="1"/>
              <a:t>machen</a:t>
            </a:r>
            <a:r>
              <a:rPr lang="en-US" sz="3000" dirty="0"/>
              <a:t> </a:t>
            </a:r>
            <a:endParaRPr lang="en-GB" sz="3000" dirty="0"/>
          </a:p>
        </p:txBody>
      </p:sp>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803990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416090" y="-231658"/>
            <a:ext cx="10584000" cy="864000"/>
          </a:xfrm>
          <a:prstGeom prst="rect">
            <a:avLst/>
          </a:prstGeom>
          <a:noFill/>
        </p:spPr>
        <p:txBody>
          <a:bodyPr wrap="square" rtlCol="0" anchor="ctr">
            <a:noAutofit/>
          </a:bodyPr>
          <a:lstStyle/>
          <a:p>
            <a:r>
              <a:rPr lang="en-GB" sz="3700" b="1" dirty="0"/>
              <a:t> </a:t>
            </a:r>
          </a:p>
          <a:p>
            <a:r>
              <a:rPr lang="en-GB" sz="4100" b="1" dirty="0" err="1">
                <a:cs typeface="Arial" panose="020B0604020202020204" pitchFamily="34" charset="0"/>
              </a:rPr>
              <a:t>Checkliste</a:t>
            </a:r>
            <a:r>
              <a:rPr lang="en-GB" sz="4100" b="1" dirty="0">
                <a:cs typeface="Arial" panose="020B0604020202020204" pitchFamily="34" charset="0"/>
              </a:rPr>
              <a:t> für die Selbstkontrolle</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215C88E9-1981-4107-B090-054A1E7EF5FB}"/>
              </a:ext>
            </a:extLst>
          </p:cNvPr>
          <p:cNvGraphicFramePr>
            <a:graphicFrameLocks noGrp="1"/>
          </p:cNvGraphicFramePr>
          <p:nvPr>
            <p:extLst>
              <p:ext uri="{D42A27DB-BD31-4B8C-83A1-F6EECF244321}">
                <p14:modId xmlns:p14="http://schemas.microsoft.com/office/powerpoint/2010/main" val="3109526794"/>
              </p:ext>
            </p:extLst>
          </p:nvPr>
        </p:nvGraphicFramePr>
        <p:xfrm>
          <a:off x="342531" y="1052157"/>
          <a:ext cx="11520000" cy="5036796"/>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2610413563"/>
                    </a:ext>
                  </a:extLst>
                </a:gridCol>
                <a:gridCol w="6840000">
                  <a:extLst>
                    <a:ext uri="{9D8B030D-6E8A-4147-A177-3AD203B41FA5}">
                      <a16:colId xmlns:a16="http://schemas.microsoft.com/office/drawing/2014/main" xmlns="" val="4203456372"/>
                    </a:ext>
                  </a:extLst>
                </a:gridCol>
              </a:tblGrid>
              <a:tr h="858470">
                <a:tc>
                  <a:txBody>
                    <a:bodyPr/>
                    <a:lstStyle/>
                    <a:p>
                      <a:pPr marL="285750" indent="-285750" algn="l">
                        <a:lnSpc>
                          <a:spcPct val="100000"/>
                        </a:lnSpc>
                        <a:spcAft>
                          <a:spcPts val="0"/>
                        </a:spcAft>
                        <a:buFont typeface="Arial" panose="020B0604020202020204" pitchFamily="34" charset="0"/>
                        <a:buChar char="•"/>
                      </a:pPr>
                      <a:r>
                        <a:rPr lang="en-GB" sz="2000" noProof="0" dirty="0">
                          <a:effectLst/>
                        </a:rPr>
                        <a:t>Was sind die Unterschiede zwischen Ungewissheit, Mehrdeutigkeit und Risiko in der Unternehmensführung?</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CECE8"/>
                    </a:solidFill>
                  </a:tcPr>
                </a:tc>
                <a:extLst>
                  <a:ext uri="{0D108BD9-81ED-4DB2-BD59-A6C34878D82A}">
                    <a16:rowId xmlns:a16="http://schemas.microsoft.com/office/drawing/2014/main" xmlns="" val="1076183468"/>
                  </a:ext>
                </a:extLst>
              </a:tr>
              <a:tr h="864352">
                <a:tc>
                  <a:txBody>
                    <a:bodyPr/>
                    <a:lstStyle/>
                    <a:p>
                      <a:pPr marL="285750" indent="-285750" algn="l">
                        <a:lnSpc>
                          <a:spcPct val="100000"/>
                        </a:lnSpc>
                        <a:spcAft>
                          <a:spcPts val="0"/>
                        </a:spcAft>
                        <a:buFont typeface="Arial" panose="020B0604020202020204" pitchFamily="34" charset="0"/>
                        <a:buChar char="•"/>
                      </a:pPr>
                      <a:r>
                        <a:rPr lang="en-GB" sz="2000" noProof="0" dirty="0">
                          <a:effectLst/>
                        </a:rPr>
                        <a:t>Was </a:t>
                      </a:r>
                      <a:r>
                        <a:rPr lang="en-GB" sz="2000" noProof="0" dirty="0" err="1">
                          <a:effectLst/>
                        </a:rPr>
                        <a:t>bedeutet</a:t>
                      </a:r>
                      <a:r>
                        <a:rPr lang="en-GB" sz="2000" noProof="0" dirty="0">
                          <a:effectLst/>
                        </a:rPr>
                        <a:t> SWOT und </a:t>
                      </a:r>
                      <a:r>
                        <a:rPr lang="en-GB" sz="2000" noProof="0" dirty="0" err="1">
                          <a:effectLst/>
                        </a:rPr>
                        <a:t>warum</a:t>
                      </a:r>
                      <a:r>
                        <a:rPr lang="en-GB" sz="2000" noProof="0" dirty="0">
                          <a:effectLst/>
                        </a:rPr>
                        <a:t> </a:t>
                      </a:r>
                      <a:r>
                        <a:rPr lang="en-GB" sz="2000" noProof="0" dirty="0" err="1">
                          <a:effectLst/>
                        </a:rPr>
                        <a:t>führt</a:t>
                      </a:r>
                      <a:r>
                        <a:rPr lang="en-GB" sz="2000" noProof="0" dirty="0">
                          <a:effectLst/>
                        </a:rPr>
                        <a:t> man eine Swot-Analyse </a:t>
                      </a:r>
                      <a:r>
                        <a:rPr lang="en-GB" sz="2000" noProof="0" dirty="0" err="1">
                          <a:effectLst/>
                        </a:rPr>
                        <a:t>durch</a:t>
                      </a:r>
                      <a:r>
                        <a:rPr lang="en-GB" sz="2000" noProof="0" dirty="0">
                          <a:effectLst/>
                        </a:rPr>
                        <a:t>?</a:t>
                      </a:r>
                      <a:endParaRPr lang="en-GB" sz="200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91498289"/>
                  </a:ext>
                </a:extLst>
              </a:tr>
              <a:tr h="864352">
                <a:tc>
                  <a:txBody>
                    <a:bodyPr/>
                    <a:lstStyle/>
                    <a:p>
                      <a:pPr marL="285750" indent="-285750" algn="l">
                        <a:lnSpc>
                          <a:spcPct val="100000"/>
                        </a:lnSpc>
                        <a:spcAft>
                          <a:spcPts val="0"/>
                        </a:spcAft>
                        <a:buFont typeface="Arial" panose="020B0604020202020204" pitchFamily="34" charset="0"/>
                        <a:buChar char="•"/>
                      </a:pPr>
                      <a:r>
                        <a:rPr lang="en-US" sz="2000" dirty="0">
                          <a:effectLst/>
                        </a:rPr>
                        <a:t>Was sind die </a:t>
                      </a:r>
                      <a:r>
                        <a:rPr lang="en-US" sz="2000" dirty="0" err="1">
                          <a:effectLst/>
                        </a:rPr>
                        <a:t>größten</a:t>
                      </a:r>
                      <a:r>
                        <a:rPr lang="en-US" sz="2000" dirty="0">
                          <a:effectLst/>
                        </a:rPr>
                        <a:t> </a:t>
                      </a:r>
                      <a:r>
                        <a:rPr lang="en-US" sz="2000" dirty="0" err="1">
                          <a:effectLst/>
                        </a:rPr>
                        <a:t>Schwierigkeiten</a:t>
                      </a:r>
                      <a:r>
                        <a:rPr lang="en-US" sz="2000" dirty="0">
                          <a:effectLst/>
                        </a:rPr>
                        <a:t> </a:t>
                      </a:r>
                      <a:r>
                        <a:rPr lang="en-US" sz="2000" dirty="0" err="1">
                          <a:effectLst/>
                        </a:rPr>
                        <a:t>im</a:t>
                      </a:r>
                      <a:r>
                        <a:rPr lang="en-US" sz="2000" dirty="0">
                          <a:effectLst/>
                        </a:rPr>
                        <a:t> </a:t>
                      </a:r>
                      <a:r>
                        <a:rPr lang="en-US" sz="2000" dirty="0" err="1">
                          <a:effectLst/>
                        </a:rPr>
                        <a:t>Geschäftsleben</a:t>
                      </a:r>
                      <a:r>
                        <a:rPr lang="en-US"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222035264"/>
                  </a:ext>
                </a:extLst>
              </a:tr>
              <a:tr h="1529340">
                <a:tc>
                  <a:txBody>
                    <a:bodyPr/>
                    <a:lstStyle/>
                    <a:p>
                      <a:pPr marL="285750" indent="-285750" algn="l">
                        <a:lnSpc>
                          <a:spcPct val="100000"/>
                        </a:lnSpc>
                        <a:spcAft>
                          <a:spcPts val="0"/>
                        </a:spcAft>
                        <a:buFont typeface="Arial" panose="020B0604020202020204" pitchFamily="34" charset="0"/>
                        <a:buChar char="•"/>
                      </a:pPr>
                      <a:r>
                        <a:rPr lang="es-ES" sz="2000" dirty="0">
                          <a:effectLst/>
                        </a:rPr>
                        <a:t>Nennen Sie mindestens eine Unsicherheit, Unklarheit und ein Risiko im Zusammenhang mit Gesetzen </a:t>
                      </a:r>
                      <a:r>
                        <a:rPr lang="en-GB" sz="2000" dirty="0">
                          <a:effectLst/>
                        </a:rPr>
                        <a:t>/ Vorschriften bei der Führung eines Unternehmens?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690677301"/>
                  </a:ext>
                </a:extLst>
              </a:tr>
              <a:tr h="864352">
                <a:tc>
                  <a:txBody>
                    <a:bodyPr/>
                    <a:lstStyle/>
                    <a:p>
                      <a:pPr marL="285750" indent="-285750" algn="l">
                        <a:lnSpc>
                          <a:spcPct val="100000"/>
                        </a:lnSpc>
                        <a:spcAft>
                          <a:spcPts val="0"/>
                        </a:spcAft>
                        <a:buFont typeface="Arial" panose="020B0604020202020204" pitchFamily="34" charset="0"/>
                        <a:buChar char="•"/>
                      </a:pPr>
                      <a:r>
                        <a:rPr lang="es-ES" sz="2000" dirty="0">
                          <a:effectLst/>
                        </a:rPr>
                        <a:t>Bitte beschreiben Sie den </a:t>
                      </a:r>
                      <a:r>
                        <a:rPr lang="en-US" sz="2000" dirty="0">
                          <a:effectLst/>
                        </a:rPr>
                        <a:t>Entscheidungsprozess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s-ES" sz="10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486" marR="54486"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3646005014"/>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3"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258430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384464"/>
          </a:xfrm>
          <a:prstGeom prst="rect">
            <a:avLst/>
          </a:prstGeom>
          <a:noFill/>
        </p:spPr>
        <p:txBody>
          <a:bodyPr wrap="square" rtlCol="0" anchor="ctr">
            <a:noAutofit/>
          </a:bodyPr>
          <a:lstStyle/>
          <a:p>
            <a:endParaRPr lang="en-GB" sz="3700" b="1" dirty="0"/>
          </a:p>
          <a:p>
            <a:r>
              <a:rPr lang="en-GB" sz="4100" b="1" dirty="0" err="1">
                <a:cs typeface="Arial" panose="020B0604020202020204" pitchFamily="34" charset="0"/>
              </a:rPr>
              <a:t>Checkliste</a:t>
            </a:r>
            <a:r>
              <a:rPr lang="en-GB" sz="4100" b="1" dirty="0">
                <a:cs typeface="Arial" panose="020B0604020202020204" pitchFamily="34" charset="0"/>
              </a:rPr>
              <a:t> für die Selbstkontrolle</a:t>
            </a:r>
            <a:endParaRPr lang="en-GB" sz="41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3" name="Tabella 2">
            <a:extLst>
              <a:ext uri="{FF2B5EF4-FFF2-40B4-BE49-F238E27FC236}">
                <a16:creationId xmlns:a16="http://schemas.microsoft.com/office/drawing/2014/main" xmlns="" id="{2B21BB50-EBA9-4937-9C45-1AA3A311A7B1}"/>
              </a:ext>
            </a:extLst>
          </p:cNvPr>
          <p:cNvGraphicFramePr>
            <a:graphicFrameLocks noGrp="1"/>
          </p:cNvGraphicFramePr>
          <p:nvPr>
            <p:extLst>
              <p:ext uri="{D42A27DB-BD31-4B8C-83A1-F6EECF244321}">
                <p14:modId xmlns:p14="http://schemas.microsoft.com/office/powerpoint/2010/main" val="4185456422"/>
              </p:ext>
            </p:extLst>
          </p:nvPr>
        </p:nvGraphicFramePr>
        <p:xfrm>
          <a:off x="325780" y="1034837"/>
          <a:ext cx="11520000" cy="5040000"/>
        </p:xfrm>
        <a:graphic>
          <a:graphicData uri="http://schemas.openxmlformats.org/drawingml/2006/table">
            <a:tbl>
              <a:tblPr firstRow="1" firstCol="1" bandRow="1">
                <a:tableStyleId>{21E4AEA4-8DFA-4A89-87EB-49C32662AFE0}</a:tableStyleId>
              </a:tblPr>
              <a:tblGrid>
                <a:gridCol w="4680000">
                  <a:extLst>
                    <a:ext uri="{9D8B030D-6E8A-4147-A177-3AD203B41FA5}">
                      <a16:colId xmlns:a16="http://schemas.microsoft.com/office/drawing/2014/main" xmlns="" val="2712342965"/>
                    </a:ext>
                  </a:extLst>
                </a:gridCol>
                <a:gridCol w="6840000">
                  <a:extLst>
                    <a:ext uri="{9D8B030D-6E8A-4147-A177-3AD203B41FA5}">
                      <a16:colId xmlns:a16="http://schemas.microsoft.com/office/drawing/2014/main" xmlns="" val="3630956085"/>
                    </a:ext>
                  </a:extLst>
                </a:gridCol>
              </a:tblGrid>
              <a:tr h="917051">
                <a:tc>
                  <a:txBody>
                    <a:bodyPr/>
                    <a:lstStyle/>
                    <a:p>
                      <a:pPr marL="285750" indent="-285750" algn="l">
                        <a:lnSpc>
                          <a:spcPct val="100000"/>
                        </a:lnSpc>
                        <a:spcAft>
                          <a:spcPts val="0"/>
                        </a:spcAft>
                        <a:buFont typeface="Arial" panose="020B0604020202020204" pitchFamily="34" charset="0"/>
                        <a:buChar char="•"/>
                      </a:pPr>
                      <a:r>
                        <a:rPr lang="en-GB" sz="2000" dirty="0">
                          <a:effectLst/>
                        </a:rPr>
                        <a:t>Würden Sie </a:t>
                      </a:r>
                      <a:r>
                        <a:rPr lang="en-GB" sz="2000" dirty="0" err="1">
                          <a:effectLst/>
                        </a:rPr>
                        <a:t>Vertrauen</a:t>
                      </a:r>
                      <a:r>
                        <a:rPr lang="en-GB" sz="2000" dirty="0">
                          <a:effectLst/>
                        </a:rPr>
                        <a:t> </a:t>
                      </a:r>
                      <a:r>
                        <a:rPr lang="en-GB" sz="2000" dirty="0" err="1">
                          <a:effectLst/>
                        </a:rPr>
                        <a:t>als</a:t>
                      </a:r>
                      <a:r>
                        <a:rPr lang="en-GB" sz="2000" dirty="0">
                          <a:effectLst/>
                        </a:rPr>
                        <a:t> eine Möglichkeit beschreiben, mit </a:t>
                      </a:r>
                      <a:r>
                        <a:rPr lang="en-GB" sz="2000" dirty="0" err="1">
                          <a:effectLst/>
                        </a:rPr>
                        <a:t>Unsicherheit</a:t>
                      </a:r>
                      <a:r>
                        <a:rPr lang="en-GB" sz="2000" dirty="0">
                          <a:effectLst/>
                        </a:rPr>
                        <a:t> </a:t>
                      </a:r>
                      <a:r>
                        <a:rPr lang="en-GB" sz="2000" dirty="0" err="1">
                          <a:effectLst/>
                        </a:rPr>
                        <a:t>umzugehen</a:t>
                      </a:r>
                      <a:r>
                        <a:rPr lang="en-GB" sz="2000" dirty="0">
                          <a:effectLst/>
                        </a:rPr>
                        <a:t>? </a:t>
                      </a: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3656684916"/>
                  </a:ext>
                </a:extLst>
              </a:tr>
              <a:tr h="762949">
                <a:tc>
                  <a:txBody>
                    <a:bodyPr/>
                    <a:lstStyle/>
                    <a:p>
                      <a:pPr marL="285750" indent="-285750" algn="l">
                        <a:lnSpc>
                          <a:spcPct val="100000"/>
                        </a:lnSpc>
                        <a:spcAft>
                          <a:spcPts val="0"/>
                        </a:spcAft>
                        <a:buFont typeface="Arial" panose="020B0604020202020204" pitchFamily="34" charset="0"/>
                        <a:buChar char="•"/>
                      </a:pPr>
                      <a:r>
                        <a:rPr lang="en-GB" sz="2000" dirty="0" err="1">
                          <a:effectLst/>
                        </a:rPr>
                        <a:t>Zeigen</a:t>
                      </a:r>
                      <a:r>
                        <a:rPr lang="en-GB" sz="2000" dirty="0">
                          <a:effectLst/>
                        </a:rPr>
                        <a:t> Sie interne und externe Risiken </a:t>
                      </a:r>
                      <a:r>
                        <a:rPr lang="en-GB" sz="2000" dirty="0" err="1">
                          <a:effectLst/>
                        </a:rPr>
                        <a:t>im</a:t>
                      </a:r>
                      <a:r>
                        <a:rPr lang="en-GB" sz="2000" dirty="0">
                          <a:effectLst/>
                        </a:rPr>
                        <a:t> </a:t>
                      </a:r>
                      <a:r>
                        <a:rPr lang="en-GB" sz="2000" dirty="0" err="1">
                          <a:effectLst/>
                        </a:rPr>
                        <a:t>Unternehmen</a:t>
                      </a:r>
                      <a:r>
                        <a:rPr lang="en-GB" sz="2000" dirty="0">
                          <a:effectLst/>
                        </a:rPr>
                        <a:t> auf?</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108465604"/>
                  </a:ext>
                </a:extLst>
              </a:tr>
              <a:tr h="917051">
                <a:tc>
                  <a:txBody>
                    <a:bodyPr/>
                    <a:lstStyle/>
                    <a:p>
                      <a:pPr marL="285750" indent="-285750" algn="l">
                        <a:lnSpc>
                          <a:spcPct val="100000"/>
                        </a:lnSpc>
                        <a:spcAft>
                          <a:spcPts val="0"/>
                        </a:spcAft>
                        <a:buFont typeface="Arial" panose="020B0604020202020204" pitchFamily="34" charset="0"/>
                        <a:buChar char="•"/>
                      </a:pPr>
                      <a:r>
                        <a:rPr lang="en-GB" sz="2000" dirty="0">
                          <a:effectLst/>
                        </a:rPr>
                        <a:t>Nennen Sie die Möglichkeiten des Umgangs mit Ungewissheit und Mehrdeutigkeit im Geschäftsleben?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4281957873"/>
                  </a:ext>
                </a:extLst>
              </a:tr>
              <a:tr h="762949">
                <a:tc>
                  <a:txBody>
                    <a:bodyPr/>
                    <a:lstStyle/>
                    <a:p>
                      <a:pPr marL="285750" indent="-285750" algn="l">
                        <a:lnSpc>
                          <a:spcPct val="100000"/>
                        </a:lnSpc>
                        <a:spcAft>
                          <a:spcPts val="0"/>
                        </a:spcAft>
                        <a:buFont typeface="Arial" panose="020B0604020202020204" pitchFamily="34" charset="0"/>
                        <a:buChar char="•"/>
                      </a:pPr>
                      <a:r>
                        <a:rPr lang="en-GB" sz="2000" dirty="0">
                          <a:effectLst/>
                        </a:rPr>
                        <a:t>Wie können Sie das Risiko in Ihrem </a:t>
                      </a:r>
                      <a:r>
                        <a:rPr lang="en-GB" sz="2000" dirty="0" err="1">
                          <a:effectLst/>
                        </a:rPr>
                        <a:t>Unternehmen</a:t>
                      </a:r>
                      <a:r>
                        <a:rPr lang="en-GB" sz="2000" dirty="0">
                          <a:effectLst/>
                        </a:rPr>
                        <a:t> </a:t>
                      </a:r>
                      <a:r>
                        <a:rPr lang="en-GB" sz="2000" dirty="0" err="1">
                          <a:effectLst/>
                        </a:rPr>
                        <a:t>steuern</a:t>
                      </a:r>
                      <a:r>
                        <a:rPr lang="en-GB" sz="2000" dirty="0">
                          <a:effectLst/>
                        </a:rPr>
                        <a:t> </a:t>
                      </a:r>
                      <a:r>
                        <a:rPr lang="en-GB" sz="2000" dirty="0" err="1">
                          <a:effectLst/>
                        </a:rPr>
                        <a:t>bzw</a:t>
                      </a:r>
                      <a:r>
                        <a:rPr lang="en-GB" sz="2000" dirty="0">
                          <a:effectLst/>
                        </a:rPr>
                        <a:t>. </a:t>
                      </a:r>
                      <a:r>
                        <a:rPr lang="en-GB" sz="2000" dirty="0" err="1">
                          <a:effectLst/>
                        </a:rPr>
                        <a:t>minimieren</a:t>
                      </a: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267269316"/>
                  </a:ext>
                </a:extLst>
              </a:tr>
              <a:tr h="917051">
                <a:tc>
                  <a:txBody>
                    <a:bodyPr/>
                    <a:lstStyle/>
                    <a:p>
                      <a:pPr marL="285750" indent="-285750" algn="l">
                        <a:lnSpc>
                          <a:spcPct val="100000"/>
                        </a:lnSpc>
                        <a:spcAft>
                          <a:spcPts val="0"/>
                        </a:spcAft>
                        <a:buFont typeface="Arial" panose="020B0604020202020204" pitchFamily="34" charset="0"/>
                        <a:buChar char="•"/>
                      </a:pPr>
                      <a:r>
                        <a:rPr lang="en-GB" sz="2000" dirty="0" err="1">
                          <a:effectLst/>
                        </a:rPr>
                        <a:t>Warum</a:t>
                      </a:r>
                      <a:r>
                        <a:rPr lang="en-GB" sz="2000" dirty="0">
                          <a:effectLst/>
                        </a:rPr>
                        <a:t> </a:t>
                      </a:r>
                      <a:r>
                        <a:rPr lang="en-GB" sz="2000" dirty="0" err="1">
                          <a:effectLst/>
                        </a:rPr>
                        <a:t>ist</a:t>
                      </a:r>
                      <a:r>
                        <a:rPr lang="en-GB" sz="2000" dirty="0">
                          <a:effectLst/>
                        </a:rPr>
                        <a:t> das </a:t>
                      </a:r>
                      <a:r>
                        <a:rPr lang="en-GB" sz="2000" dirty="0" err="1">
                          <a:effectLst/>
                        </a:rPr>
                        <a:t>Risiko</a:t>
                      </a:r>
                      <a:r>
                        <a:rPr lang="en-GB" sz="2000" dirty="0">
                          <a:effectLst/>
                        </a:rPr>
                        <a:t> </a:t>
                      </a:r>
                      <a:r>
                        <a:rPr lang="en-GB" sz="2000" dirty="0" err="1">
                          <a:effectLst/>
                        </a:rPr>
                        <a:t>im</a:t>
                      </a:r>
                      <a:r>
                        <a:rPr lang="en-GB" sz="2000" dirty="0">
                          <a:effectLst/>
                        </a:rPr>
                        <a:t> </a:t>
                      </a:r>
                      <a:r>
                        <a:rPr lang="en-GB" sz="2000" dirty="0" err="1">
                          <a:effectLst/>
                        </a:rPr>
                        <a:t>Geschäftsleben</a:t>
                      </a:r>
                      <a:r>
                        <a:rPr lang="en-GB" sz="2000" dirty="0">
                          <a:effectLst/>
                        </a:rPr>
                        <a:t>  nicht </a:t>
                      </a:r>
                      <a:r>
                        <a:rPr lang="en-GB" sz="2000" dirty="0" err="1">
                          <a:effectLst/>
                        </a:rPr>
                        <a:t>immer</a:t>
                      </a:r>
                      <a:r>
                        <a:rPr lang="en-GB" sz="2000" dirty="0">
                          <a:effectLst/>
                        </a:rPr>
                        <a:t> </a:t>
                      </a:r>
                      <a:r>
                        <a:rPr lang="en-GB" sz="2000" dirty="0" err="1">
                          <a:effectLst/>
                        </a:rPr>
                        <a:t>gleichbedeutend</a:t>
                      </a:r>
                      <a:r>
                        <a:rPr lang="en-GB" sz="2000" dirty="0">
                          <a:effectLst/>
                        </a:rPr>
                        <a:t> </a:t>
                      </a:r>
                      <a:r>
                        <a:rPr lang="en-GB" sz="2000" dirty="0" err="1">
                          <a:effectLst/>
                        </a:rPr>
                        <a:t>mit</a:t>
                      </a:r>
                      <a:r>
                        <a:rPr lang="en-GB" sz="2000" dirty="0">
                          <a:effectLst/>
                        </a:rPr>
                        <a:t> </a:t>
                      </a:r>
                      <a:r>
                        <a:rPr lang="en-GB" sz="2000" dirty="0" err="1">
                          <a:effectLst/>
                        </a:rPr>
                        <a:t>Gefährlichkeit</a:t>
                      </a: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1929941516"/>
                  </a:ext>
                </a:extLst>
              </a:tr>
              <a:tr h="762949">
                <a:tc>
                  <a:txBody>
                    <a:bodyPr/>
                    <a:lstStyle/>
                    <a:p>
                      <a:pPr marL="285750" indent="-285750" algn="l">
                        <a:lnSpc>
                          <a:spcPct val="100000"/>
                        </a:lnSpc>
                        <a:spcAft>
                          <a:spcPts val="0"/>
                        </a:spcAft>
                        <a:buFont typeface="Arial" panose="020B0604020202020204" pitchFamily="34" charset="0"/>
                        <a:buChar char="•"/>
                      </a:pPr>
                      <a:r>
                        <a:rPr lang="en-GB" sz="2000" dirty="0">
                          <a:effectLst/>
                        </a:rPr>
                        <a:t>Wie können wir mit Ungewissheit, Unsicherheit und </a:t>
                      </a:r>
                      <a:r>
                        <a:rPr lang="en-GB" sz="2000" dirty="0" err="1">
                          <a:effectLst/>
                        </a:rPr>
                        <a:t>Risiko</a:t>
                      </a:r>
                      <a:r>
                        <a:rPr lang="en-GB" sz="2000" dirty="0">
                          <a:effectLst/>
                        </a:rPr>
                        <a:t> </a:t>
                      </a:r>
                      <a:r>
                        <a:rPr lang="en-GB" sz="2000" dirty="0" err="1">
                          <a:effectLst/>
                        </a:rPr>
                        <a:t>umgehen</a:t>
                      </a: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15000"/>
                        </a:lnSpc>
                        <a:spcAft>
                          <a:spcPts val="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405" marR="45405" marT="0" marB="0">
                    <a:lnL w="12700" cap="flat" cmpd="sng" algn="ctr">
                      <a:noFill/>
                      <a:prstDash val="solid"/>
                      <a:round/>
                      <a:headEnd type="none" w="med" len="med"/>
                      <a:tailEnd type="none" w="med" len="med"/>
                    </a:lnL>
                  </a:tcPr>
                </a:tc>
                <a:extLst>
                  <a:ext uri="{0D108BD9-81ED-4DB2-BD59-A6C34878D82A}">
                    <a16:rowId xmlns:a16="http://schemas.microsoft.com/office/drawing/2014/main" xmlns="" val="3655469577"/>
                  </a:ext>
                </a:extLst>
              </a:tr>
            </a:tbl>
          </a:graphicData>
        </a:graphic>
      </p:graphicFrame>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3"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470305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70361"/>
            <a:ext cx="9314087" cy="864000"/>
          </a:xfrm>
          <a:prstGeom prst="rect">
            <a:avLst/>
          </a:prstGeom>
          <a:noFill/>
        </p:spPr>
        <p:txBody>
          <a:bodyPr wrap="square" rtlCol="0" anchor="ctr">
            <a:spAutoFit/>
          </a:bodyPr>
          <a:lstStyle/>
          <a:p>
            <a:r>
              <a:rPr lang="en-US" sz="4100" b="1" dirty="0"/>
              <a:t>Suche nach Definitionen </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24531" y="1167460"/>
            <a:ext cx="11556000" cy="5170646"/>
          </a:xfrm>
          <a:prstGeom prst="rect">
            <a:avLst/>
          </a:prstGeom>
          <a:noFill/>
        </p:spPr>
        <p:txBody>
          <a:bodyPr wrap="square" rtlCol="0">
            <a:spAutoFit/>
          </a:bodyPr>
          <a:lstStyle/>
          <a:p>
            <a:pPr marL="457200" indent="-457200" algn="just">
              <a:buFont typeface="Arial" panose="020B0604020202020204" pitchFamily="34" charset="0"/>
              <a:buChar char="•"/>
            </a:pPr>
            <a:r>
              <a:rPr lang="pl-PL" sz="3000" u="sng" dirty="0">
                <a:cs typeface="Arial" panose="020B0604020202020204" pitchFamily="34" charset="0"/>
              </a:rPr>
              <a:t>Ungewissheit </a:t>
            </a:r>
            <a:r>
              <a:rPr lang="pl-PL" sz="3000" dirty="0">
                <a:cs typeface="Arial" panose="020B0604020202020204" pitchFamily="34" charset="0"/>
              </a:rPr>
              <a:t>(in der Wirtschaft) </a:t>
            </a:r>
            <a:r>
              <a:rPr lang="de-DE" sz="3000" dirty="0">
                <a:cs typeface="Arial" panose="020B0604020202020204" pitchFamily="34" charset="0"/>
              </a:rPr>
              <a:t>ist </a:t>
            </a:r>
            <a:r>
              <a:rPr lang="en-US" sz="3000" dirty="0">
                <a:cs typeface="Arial" panose="020B0604020202020204" pitchFamily="34" charset="0"/>
              </a:rPr>
              <a:t>eine Situation, in der die Wahrscheinlichkeitsverteilung unbekannt ist </a:t>
            </a:r>
            <a:r>
              <a:rPr lang="it-IT" sz="3000" dirty="0">
                <a:cs typeface="Arial" panose="020B0604020202020204" pitchFamily="34" charset="0"/>
              </a:rPr>
              <a:t>(d. h. </a:t>
            </a:r>
            <a:r>
              <a:rPr lang="en-US" sz="3000" dirty="0">
                <a:cs typeface="Arial" panose="020B0604020202020204" pitchFamily="34" charset="0"/>
              </a:rPr>
              <a:t>etwas, das auf mehr als eine Weise verstanden werden kann oder mehr als ein Ergebnis haben kann)</a:t>
            </a:r>
          </a:p>
          <a:p>
            <a:pPr marL="457200" indent="-457200">
              <a:buFont typeface="Arial" panose="020B0604020202020204" pitchFamily="34" charset="0"/>
              <a:buChar char="•"/>
            </a:pPr>
            <a:endParaRPr lang="en-US" sz="3000" u="sng" dirty="0">
              <a:cs typeface="Arial" panose="020B0604020202020204" pitchFamily="34" charset="0"/>
            </a:endParaRPr>
          </a:p>
          <a:p>
            <a:pPr marL="457200" indent="-457200">
              <a:buFont typeface="Arial" panose="020B0604020202020204" pitchFamily="34" charset="0"/>
              <a:buChar char="•"/>
            </a:pPr>
            <a:r>
              <a:rPr lang="en-US" sz="3000" u="sng" dirty="0" err="1">
                <a:cs typeface="Arial" panose="020B0604020202020204" pitchFamily="34" charset="0"/>
              </a:rPr>
              <a:t>Risiko</a:t>
            </a:r>
            <a:r>
              <a:rPr lang="en-US" sz="3000" u="sng" dirty="0">
                <a:cs typeface="Arial" panose="020B0604020202020204" pitchFamily="34" charset="0"/>
              </a:rPr>
              <a:t> </a:t>
            </a:r>
            <a:r>
              <a:rPr lang="en-US" sz="3000" dirty="0">
                <a:cs typeface="Arial" panose="020B0604020202020204" pitchFamily="34" charset="0"/>
              </a:rPr>
              <a:t>bezieht sich auf die </a:t>
            </a:r>
            <a:r>
              <a:rPr lang="en-US" sz="3000" dirty="0" err="1">
                <a:cs typeface="Arial" panose="020B0604020202020204" pitchFamily="34" charset="0"/>
              </a:rPr>
              <a:t>Wahrscheinlichkeit</a:t>
            </a:r>
            <a:r>
              <a:rPr lang="en-US" sz="3000" dirty="0">
                <a:cs typeface="Arial" panose="020B0604020202020204" pitchFamily="34" charset="0"/>
              </a:rPr>
              <a:t>                                                           </a:t>
            </a:r>
            <a:r>
              <a:rPr lang="en-US" sz="3000" dirty="0" err="1">
                <a:cs typeface="Arial" panose="020B0604020202020204" pitchFamily="34" charset="0"/>
              </a:rPr>
              <a:t>oder</a:t>
            </a:r>
            <a:r>
              <a:rPr lang="en-US" sz="3000" dirty="0">
                <a:cs typeface="Arial" panose="020B0604020202020204" pitchFamily="34" charset="0"/>
              </a:rPr>
              <a:t> Bedrohung eines Verlusts, einer Haftung,                                                              </a:t>
            </a:r>
            <a:r>
              <a:rPr lang="en-US" sz="3000" dirty="0" err="1">
                <a:cs typeface="Arial" panose="020B0604020202020204" pitchFamily="34" charset="0"/>
              </a:rPr>
              <a:t>einer</a:t>
            </a:r>
            <a:r>
              <a:rPr lang="en-US" sz="3000" dirty="0">
                <a:cs typeface="Arial" panose="020B0604020202020204" pitchFamily="34" charset="0"/>
              </a:rPr>
              <a:t> Verletzung, eines Schadens oder eines anderen negativen Ereignisses, das </a:t>
            </a:r>
            <a:r>
              <a:rPr lang="en-US" sz="3000" dirty="0" err="1">
                <a:cs typeface="Arial" panose="020B0604020202020204" pitchFamily="34" charset="0"/>
              </a:rPr>
              <a:t>sich</a:t>
            </a:r>
            <a:r>
              <a:rPr lang="en-US" sz="3000" dirty="0">
                <a:cs typeface="Arial" panose="020B0604020202020204" pitchFamily="34" charset="0"/>
              </a:rPr>
              <a:t> </a:t>
            </a:r>
            <a:r>
              <a:rPr lang="en-US" sz="3000" dirty="0" err="1">
                <a:cs typeface="Arial" panose="020B0604020202020204" pitchFamily="34" charset="0"/>
              </a:rPr>
              <a:t>aus</a:t>
            </a:r>
            <a:r>
              <a:rPr lang="en-US" sz="3000" dirty="0">
                <a:cs typeface="Arial" panose="020B0604020202020204" pitchFamily="34" charset="0"/>
              </a:rPr>
              <a:t> </a:t>
            </a:r>
            <a:r>
              <a:rPr lang="en-US" sz="3000" dirty="0" err="1">
                <a:cs typeface="Arial" panose="020B0604020202020204" pitchFamily="34" charset="0"/>
              </a:rPr>
              <a:t>externen</a:t>
            </a:r>
            <a:r>
              <a:rPr lang="en-US" sz="3000" dirty="0">
                <a:cs typeface="Arial" panose="020B0604020202020204" pitchFamily="34" charset="0"/>
              </a:rPr>
              <a:t> oder internen Schwachstellen ergibt und durch vorbeugende Maßnahmen verhindert oder vermieden werden kann</a:t>
            </a:r>
            <a:endParaRPr lang="pl-PL" sz="3000" dirty="0">
              <a:cs typeface="Arial" panose="020B0604020202020204" pitchFamily="34" charset="0"/>
              <a:sym typeface="Wingdings" panose="05000000000000000000" pitchFamily="2" charset="2"/>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3F2FB947-6410-4D13-B8AD-E98E31A8C244}"/>
              </a:ext>
            </a:extLst>
          </p:cNvPr>
          <p:cNvPicPr>
            <a:picLocks noChangeAspect="1"/>
          </p:cNvPicPr>
          <p:nvPr/>
        </p:nvPicPr>
        <p:blipFill>
          <a:blip r:embed="rId3"/>
          <a:stretch>
            <a:fillRect/>
          </a:stretch>
        </p:blipFill>
        <p:spPr>
          <a:xfrm>
            <a:off x="8511459" y="2630009"/>
            <a:ext cx="3322628" cy="1728000"/>
          </a:xfrm>
          <a:prstGeom prst="rect">
            <a:avLst/>
          </a:prstGeom>
        </p:spPr>
      </p:pic>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US" sz="4100" b="1" dirty="0" err="1"/>
              <a:t>Resumee</a:t>
            </a:r>
            <a:endParaRPr lang="en-GB" sz="41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180000" y="1260000"/>
            <a:ext cx="11844000" cy="1477328"/>
          </a:xfrm>
          <a:prstGeom prst="rect">
            <a:avLst/>
          </a:prstGeom>
          <a:noFill/>
        </p:spPr>
        <p:txBody>
          <a:bodyPr wrap="square" rtlCol="0">
            <a:spAutoFit/>
          </a:bodyPr>
          <a:lstStyle/>
          <a:p>
            <a:r>
              <a:rPr lang="en-US" sz="3000" dirty="0">
                <a:cs typeface="Arial" panose="020B0604020202020204" pitchFamily="34" charset="0"/>
              </a:rPr>
              <a:t>Um ein vollständiges Bild von Unsicherheit und Mehrdeutigkeit </a:t>
            </a:r>
            <a:r>
              <a:rPr lang="pl-PL" sz="3000" dirty="0">
                <a:cs typeface="Arial" panose="020B0604020202020204" pitchFamily="34" charset="0"/>
              </a:rPr>
              <a:t>zu erhalten</a:t>
            </a:r>
            <a:r>
              <a:rPr lang="en-US" sz="3000" dirty="0">
                <a:cs typeface="Arial" panose="020B0604020202020204" pitchFamily="34" charset="0"/>
              </a:rPr>
              <a:t>, können wir einen Vergleich mit dem </a:t>
            </a:r>
            <a:r>
              <a:rPr lang="en-US" sz="3000" dirty="0" err="1">
                <a:cs typeface="Arial" panose="020B0604020202020204" pitchFamily="34" charset="0"/>
              </a:rPr>
              <a:t>Begriff</a:t>
            </a:r>
            <a:r>
              <a:rPr lang="en-US" sz="3000" dirty="0">
                <a:cs typeface="Arial" panose="020B0604020202020204" pitchFamily="34" charset="0"/>
              </a:rPr>
              <a:t> der </a:t>
            </a:r>
            <a:r>
              <a:rPr lang="en-US" sz="3000" dirty="0" err="1">
                <a:cs typeface="Arial" panose="020B0604020202020204" pitchFamily="34" charset="0"/>
              </a:rPr>
              <a:t>Gewissheit</a:t>
            </a:r>
            <a:r>
              <a:rPr lang="en-US" sz="3000" dirty="0">
                <a:cs typeface="Arial" panose="020B0604020202020204" pitchFamily="34" charset="0"/>
              </a:rPr>
              <a:t> anstellen</a:t>
            </a:r>
            <a:r>
              <a:rPr lang="en-GB" sz="3000" dirty="0">
                <a:cs typeface="Arial" panose="020B0604020202020204" pitchFamily="34" charset="0"/>
              </a:rPr>
              <a: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D0F44A0-0EED-441C-BA36-1F61557A5DCD}"/>
              </a:ext>
            </a:extLst>
          </p:cNvPr>
          <p:cNvGraphicFramePr>
            <a:graphicFrameLocks noGrp="1"/>
          </p:cNvGraphicFramePr>
          <p:nvPr>
            <p:extLst>
              <p:ext uri="{D42A27DB-BD31-4B8C-83A1-F6EECF244321}">
                <p14:modId xmlns:p14="http://schemas.microsoft.com/office/powerpoint/2010/main" val="4282299986"/>
              </p:ext>
            </p:extLst>
          </p:nvPr>
        </p:nvGraphicFramePr>
        <p:xfrm>
          <a:off x="360000" y="2304000"/>
          <a:ext cx="11556000" cy="3565309"/>
        </p:xfrm>
        <a:graphic>
          <a:graphicData uri="http://schemas.openxmlformats.org/drawingml/2006/table">
            <a:tbl>
              <a:tblPr firstRow="1" bandRow="1">
                <a:tableStyleId>{21E4AEA4-8DFA-4A89-87EB-49C32662AFE0}</a:tableStyleId>
              </a:tblPr>
              <a:tblGrid>
                <a:gridCol w="3852000">
                  <a:extLst>
                    <a:ext uri="{9D8B030D-6E8A-4147-A177-3AD203B41FA5}">
                      <a16:colId xmlns:a16="http://schemas.microsoft.com/office/drawing/2014/main" xmlns="" val="20000"/>
                    </a:ext>
                  </a:extLst>
                </a:gridCol>
                <a:gridCol w="3852000">
                  <a:extLst>
                    <a:ext uri="{9D8B030D-6E8A-4147-A177-3AD203B41FA5}">
                      <a16:colId xmlns:a16="http://schemas.microsoft.com/office/drawing/2014/main" xmlns="" val="20001"/>
                    </a:ext>
                  </a:extLst>
                </a:gridCol>
                <a:gridCol w="3852000">
                  <a:extLst>
                    <a:ext uri="{9D8B030D-6E8A-4147-A177-3AD203B41FA5}">
                      <a16:colId xmlns:a16="http://schemas.microsoft.com/office/drawing/2014/main" xmlns="" val="20002"/>
                    </a:ext>
                  </a:extLst>
                </a:gridCol>
              </a:tblGrid>
              <a:tr h="492334">
                <a:tc>
                  <a:txBody>
                    <a:bodyPr/>
                    <a:lstStyle/>
                    <a:p>
                      <a:pPr algn="ctr"/>
                      <a:r>
                        <a:rPr lang="de-DE" sz="2000" dirty="0"/>
                        <a:t>Gewissheit</a:t>
                      </a:r>
                      <a:endParaRPr lang="en-GB" sz="2000" dirty="0"/>
                    </a:p>
                  </a:txBody>
                  <a:tcPr anchor="ctr"/>
                </a:tc>
                <a:tc>
                  <a:txBody>
                    <a:bodyPr/>
                    <a:lstStyle/>
                    <a:p>
                      <a:pPr algn="ctr"/>
                      <a:r>
                        <a:rPr lang="pl-PL" sz="2000" dirty="0"/>
                        <a:t>Risiko </a:t>
                      </a:r>
                      <a:endParaRPr lang="en-GB" sz="2000" dirty="0"/>
                    </a:p>
                  </a:txBody>
                  <a:tcPr anchor="ctr"/>
                </a:tc>
                <a:tc>
                  <a:txBody>
                    <a:bodyPr/>
                    <a:lstStyle/>
                    <a:p>
                      <a:pPr algn="ctr"/>
                      <a:r>
                        <a:rPr lang="pl-PL" sz="2000" dirty="0"/>
                        <a:t>Verunsicherung </a:t>
                      </a:r>
                      <a:endParaRPr lang="en-GB" sz="2000" dirty="0"/>
                    </a:p>
                  </a:txBody>
                  <a:tcPr anchor="ctr"/>
                </a:tc>
                <a:extLst>
                  <a:ext uri="{0D108BD9-81ED-4DB2-BD59-A6C34878D82A}">
                    <a16:rowId xmlns:a16="http://schemas.microsoft.com/office/drawing/2014/main" xmlns="" val="10000"/>
                  </a:ext>
                </a:extLst>
              </a:tr>
              <a:tr h="672806">
                <a:tc>
                  <a:txBody>
                    <a:bodyPr/>
                    <a:lstStyle/>
                    <a:p>
                      <a:pPr algn="l"/>
                      <a:r>
                        <a:rPr lang="en-US" sz="2000" dirty="0"/>
                        <a:t>Ein Ereignis, das </a:t>
                      </a:r>
                      <a:r>
                        <a:rPr lang="en-US" sz="2000" dirty="0" err="1"/>
                        <a:t>geschieht</a:t>
                      </a:r>
                      <a:endParaRPr lang="en-US" sz="2000" dirty="0"/>
                    </a:p>
                  </a:txBody>
                  <a:tcPr anchor="ctr"/>
                </a:tc>
                <a:tc>
                  <a:txBody>
                    <a:bodyPr/>
                    <a:lstStyle/>
                    <a:p>
                      <a:pPr algn="l"/>
                      <a:r>
                        <a:rPr lang="en-GB" sz="2000" dirty="0"/>
                        <a:t>Wahrscheinliches Ereignis</a:t>
                      </a:r>
                    </a:p>
                  </a:txBody>
                  <a:tcPr anchor="ctr"/>
                </a:tc>
                <a:tc>
                  <a:txBody>
                    <a:bodyPr/>
                    <a:lstStyle/>
                    <a:p>
                      <a:pPr algn="l"/>
                      <a:r>
                        <a:rPr lang="en-US" sz="2000" dirty="0"/>
                        <a:t>Ein unvorhersehbares, fast unmögliches Ereignis </a:t>
                      </a:r>
                      <a:endParaRPr lang="en-GB" sz="2000" dirty="0"/>
                    </a:p>
                  </a:txBody>
                  <a:tcPr anchor="ctr"/>
                </a:tc>
                <a:extLst>
                  <a:ext uri="{0D108BD9-81ED-4DB2-BD59-A6C34878D82A}">
                    <a16:rowId xmlns:a16="http://schemas.microsoft.com/office/drawing/2014/main" xmlns="" val="10001"/>
                  </a:ext>
                </a:extLst>
              </a:tr>
              <a:tr h="665055">
                <a:tc>
                  <a:txBody>
                    <a:bodyPr/>
                    <a:lstStyle/>
                    <a:p>
                      <a:pPr algn="l"/>
                      <a:r>
                        <a:rPr lang="en-GB" sz="2000" kern="1200" dirty="0">
                          <a:solidFill>
                            <a:schemeClr val="dk1"/>
                          </a:solidFill>
                          <a:latin typeface="+mn-lt"/>
                          <a:ea typeface="+mn-ea"/>
                          <a:cs typeface="+mn-cs"/>
                        </a:rPr>
                        <a:t>Vollständige Informationen</a:t>
                      </a:r>
                    </a:p>
                  </a:txBody>
                  <a:tcPr anchor="ctr"/>
                </a:tc>
                <a:tc>
                  <a:txBody>
                    <a:bodyPr/>
                    <a:lstStyle/>
                    <a:p>
                      <a:pPr algn="l"/>
                      <a:r>
                        <a:rPr lang="en-GB" sz="2000" kern="1200" dirty="0">
                          <a:solidFill>
                            <a:schemeClr val="dk1"/>
                          </a:solidFill>
                          <a:latin typeface="+mn-lt"/>
                          <a:ea typeface="+mn-ea"/>
                          <a:cs typeface="+mn-cs"/>
                        </a:rPr>
                        <a:t>Unvollständige Informationen</a:t>
                      </a:r>
                    </a:p>
                  </a:txBody>
                  <a:tcPr anchor="ctr"/>
                </a:tc>
                <a:tc>
                  <a:txBody>
                    <a:bodyPr/>
                    <a:lstStyle/>
                    <a:p>
                      <a:pPr algn="l"/>
                      <a:r>
                        <a:rPr lang="en-GB" sz="2000" kern="1200" dirty="0">
                          <a:solidFill>
                            <a:schemeClr val="dk1"/>
                          </a:solidFill>
                          <a:latin typeface="+mn-lt"/>
                          <a:ea typeface="+mn-ea"/>
                          <a:cs typeface="+mn-cs"/>
                        </a:rPr>
                        <a:t>Mangel an Informationen</a:t>
                      </a:r>
                    </a:p>
                  </a:txBody>
                  <a:tcPr anchor="ctr"/>
                </a:tc>
                <a:extLst>
                  <a:ext uri="{0D108BD9-81ED-4DB2-BD59-A6C34878D82A}">
                    <a16:rowId xmlns:a16="http://schemas.microsoft.com/office/drawing/2014/main" xmlns="" val="10002"/>
                  </a:ext>
                </a:extLst>
              </a:tr>
              <a:tr h="672806">
                <a:tc>
                  <a:txBody>
                    <a:bodyPr/>
                    <a:lstStyle/>
                    <a:p>
                      <a:pPr algn="l"/>
                      <a:r>
                        <a:rPr lang="en-GB" sz="2000" kern="1200" dirty="0">
                          <a:solidFill>
                            <a:schemeClr val="dk1"/>
                          </a:solidFill>
                          <a:latin typeface="+mn-lt"/>
                          <a:ea typeface="+mn-ea"/>
                          <a:cs typeface="+mn-cs"/>
                        </a:rPr>
                        <a:t>Spezifische, bekannte Folgen</a:t>
                      </a:r>
                    </a:p>
                  </a:txBody>
                  <a:tcPr anchor="ctr"/>
                </a:tc>
                <a:tc>
                  <a:txBody>
                    <a:bodyPr/>
                    <a:lstStyle/>
                    <a:p>
                      <a:pPr algn="l"/>
                      <a:r>
                        <a:rPr lang="en-US" sz="2000" kern="1200" dirty="0">
                          <a:solidFill>
                            <a:schemeClr val="dk1"/>
                          </a:solidFill>
                          <a:latin typeface="+mn-lt"/>
                          <a:ea typeface="+mn-ea"/>
                          <a:cs typeface="+mn-cs"/>
                        </a:rPr>
                        <a:t>Eine bekannte Menge möglicher Folgen</a:t>
                      </a:r>
                      <a:endParaRPr lang="en-GB" sz="2000" kern="1200" dirty="0">
                        <a:solidFill>
                          <a:schemeClr val="dk1"/>
                        </a:solidFill>
                        <a:latin typeface="+mn-lt"/>
                        <a:ea typeface="+mn-ea"/>
                        <a:cs typeface="+mn-cs"/>
                      </a:endParaRPr>
                    </a:p>
                  </a:txBody>
                  <a:tcPr anchor="ctr"/>
                </a:tc>
                <a:tc>
                  <a:txBody>
                    <a:bodyPr/>
                    <a:lstStyle/>
                    <a:p>
                      <a:pPr algn="l"/>
                      <a:r>
                        <a:rPr lang="en-US" sz="2000" kern="1200" dirty="0">
                          <a:solidFill>
                            <a:schemeClr val="dk1"/>
                          </a:solidFill>
                          <a:latin typeface="+mn-lt"/>
                          <a:ea typeface="+mn-ea"/>
                          <a:cs typeface="+mn-cs"/>
                        </a:rPr>
                        <a:t>Unbekannte Konsequenzen einer bestimmten Entscheidung</a:t>
                      </a:r>
                      <a:endParaRPr lang="en-GB" sz="2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3"/>
                  </a:ext>
                </a:extLst>
              </a:tr>
              <a:tr h="950078">
                <a:tc>
                  <a:txBody>
                    <a:bodyPr/>
                    <a:lstStyle/>
                    <a:p>
                      <a:pPr algn="l"/>
                      <a:r>
                        <a:rPr lang="en-US" sz="2000" kern="1200" dirty="0">
                          <a:solidFill>
                            <a:schemeClr val="dk1"/>
                          </a:solidFill>
                          <a:latin typeface="+mn-lt"/>
                          <a:ea typeface="+mn-ea"/>
                          <a:cs typeface="+mn-cs"/>
                        </a:rPr>
                        <a:t>Sehr unwahrscheinlich, dass die Entscheidung Folgen hat</a:t>
                      </a:r>
                      <a:endParaRPr lang="en-GB" sz="2000" kern="1200" dirty="0">
                        <a:solidFill>
                          <a:schemeClr val="dk1"/>
                        </a:solidFill>
                        <a:latin typeface="+mn-lt"/>
                        <a:ea typeface="+mn-ea"/>
                        <a:cs typeface="+mn-cs"/>
                      </a:endParaRPr>
                    </a:p>
                  </a:txBody>
                  <a:tcPr anchor="ctr"/>
                </a:tc>
                <a:tc>
                  <a:txBody>
                    <a:bodyPr/>
                    <a:lstStyle/>
                    <a:p>
                      <a:pPr algn="l"/>
                      <a:r>
                        <a:rPr lang="en-US" sz="2000" kern="1200" dirty="0">
                          <a:solidFill>
                            <a:schemeClr val="dk1"/>
                          </a:solidFill>
                          <a:latin typeface="+mn-lt"/>
                          <a:ea typeface="+mn-ea"/>
                          <a:cs typeface="+mn-cs"/>
                        </a:rPr>
                        <a:t>Sie können die Wahrscheinlichkeit analysieren, eine falsche Entscheidung zu treffen</a:t>
                      </a:r>
                      <a:endParaRPr lang="en-GB" sz="2000" kern="1200" dirty="0">
                        <a:solidFill>
                          <a:schemeClr val="dk1"/>
                        </a:solidFill>
                        <a:latin typeface="+mn-lt"/>
                        <a:ea typeface="+mn-ea"/>
                        <a:cs typeface="+mn-cs"/>
                      </a:endParaRPr>
                    </a:p>
                  </a:txBody>
                  <a:tcPr anchor="ctr"/>
                </a:tc>
                <a:tc>
                  <a:txBody>
                    <a:bodyPr/>
                    <a:lstStyle/>
                    <a:p>
                      <a:pPr algn="l"/>
                      <a:r>
                        <a:rPr lang="en-US" sz="2000" kern="1200" dirty="0">
                          <a:solidFill>
                            <a:schemeClr val="dk1"/>
                          </a:solidFill>
                          <a:latin typeface="+mn-lt"/>
                          <a:ea typeface="+mn-ea"/>
                          <a:cs typeface="+mn-cs"/>
                        </a:rPr>
                        <a:t>Unfähigkeit, die Wahrscheinlichkeit einer schlechten / guten Entscheidung zu analysieren</a:t>
                      </a:r>
                      <a:endParaRPr lang="en-GB" sz="2000" kern="1200" dirty="0">
                        <a:solidFill>
                          <a:schemeClr val="dk1"/>
                        </a:solidFill>
                        <a:latin typeface="+mn-lt"/>
                        <a:ea typeface="+mn-ea"/>
                        <a:cs typeface="+mn-cs"/>
                      </a:endParaRPr>
                    </a:p>
                  </a:txBody>
                  <a:tcPr anchor="ctr"/>
                </a:tc>
                <a:extLst>
                  <a:ext uri="{0D108BD9-81ED-4DB2-BD59-A6C34878D82A}">
                    <a16:rowId xmlns:a16="http://schemas.microsoft.com/office/drawing/2014/main" xmlns="" val="10004"/>
                  </a:ext>
                </a:extLst>
              </a:tr>
            </a:tbl>
          </a:graphicData>
        </a:graphic>
      </p:graphicFrame>
      <p:sp>
        <p:nvSpPr>
          <p:cNvPr id="9" name="Prostokąt 11">
            <a:extLst>
              <a:ext uri="{FF2B5EF4-FFF2-40B4-BE49-F238E27FC236}">
                <a16:creationId xmlns:a16="http://schemas.microsoft.com/office/drawing/2014/main" xmlns="" id="{9C617752-AD0C-4532-85AC-D87453757B3F}"/>
              </a:ext>
            </a:extLst>
          </p:cNvPr>
          <p:cNvSpPr/>
          <p:nvPr/>
        </p:nvSpPr>
        <p:spPr>
          <a:xfrm>
            <a:off x="360000" y="5897399"/>
            <a:ext cx="1525867" cy="307777"/>
          </a:xfrm>
          <a:prstGeom prst="rect">
            <a:avLst/>
          </a:prstGeom>
        </p:spPr>
        <p:txBody>
          <a:bodyPr wrap="none">
            <a:spAutoFit/>
          </a:bodyPr>
          <a:lstStyle/>
          <a:p>
            <a:r>
              <a:rPr lang="en-GB" sz="1400" dirty="0"/>
              <a:t>Quelle: eigene Studie</a:t>
            </a:r>
          </a:p>
        </p:txBody>
      </p:sp>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pl-PL" sz="4100" b="1" dirty="0">
                <a:cs typeface="Arial" panose="020B0604020202020204" pitchFamily="34" charset="0"/>
              </a:rPr>
              <a:t>Hindernisse im Geschäftsleben </a:t>
            </a:r>
            <a:r>
              <a:rPr lang="it-IT" sz="4100" b="1" dirty="0">
                <a:cs typeface="Arial" panose="020B0604020202020204" pitchFamily="34" charset="0"/>
              </a:rPr>
              <a:t>I</a:t>
            </a:r>
            <a:endParaRPr lang="en-GB" sz="41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8">
            <a:extLst>
              <a:ext uri="{FF2B5EF4-FFF2-40B4-BE49-F238E27FC236}">
                <a16:creationId xmlns:a16="http://schemas.microsoft.com/office/drawing/2014/main" xmlns="" id="{74FFCB27-7D88-4003-85EE-FD8F4737782D}"/>
              </a:ext>
            </a:extLst>
          </p:cNvPr>
          <p:cNvGraphicFramePr>
            <a:graphicFrameLocks noGrp="1"/>
          </p:cNvGraphicFramePr>
          <p:nvPr>
            <p:extLst>
              <p:ext uri="{D42A27DB-BD31-4B8C-83A1-F6EECF244321}">
                <p14:modId xmlns:p14="http://schemas.microsoft.com/office/powerpoint/2010/main" val="2294102645"/>
              </p:ext>
            </p:extLst>
          </p:nvPr>
        </p:nvGraphicFramePr>
        <p:xfrm>
          <a:off x="360000" y="1260000"/>
          <a:ext cx="4716000" cy="4742777"/>
        </p:xfrm>
        <a:graphic>
          <a:graphicData uri="http://schemas.openxmlformats.org/drawingml/2006/table">
            <a:tbl>
              <a:tblPr firstRow="1" bandRow="1">
                <a:tableStyleId>{21E4AEA4-8DFA-4A89-87EB-49C32662AFE0}</a:tableStyleId>
              </a:tblPr>
              <a:tblGrid>
                <a:gridCol w="4716000">
                  <a:extLst>
                    <a:ext uri="{9D8B030D-6E8A-4147-A177-3AD203B41FA5}">
                      <a16:colId xmlns:a16="http://schemas.microsoft.com/office/drawing/2014/main" xmlns="" val="20000"/>
                    </a:ext>
                  </a:extLst>
                </a:gridCol>
              </a:tblGrid>
              <a:tr h="739737">
                <a:tc>
                  <a:txBody>
                    <a:bodyPr/>
                    <a:lstStyle/>
                    <a:p>
                      <a:pPr algn="ctr"/>
                      <a:r>
                        <a:rPr lang="en-GB" sz="2000" noProof="0" dirty="0"/>
                        <a:t>Hürden </a:t>
                      </a:r>
                      <a:r>
                        <a:rPr lang="en-GB" sz="2000" baseline="0" noProof="0" dirty="0"/>
                        <a:t>im Geschäftsleben </a:t>
                      </a:r>
                      <a:endParaRPr lang="en-GB" sz="2000" noProof="0" dirty="0"/>
                    </a:p>
                  </a:txBody>
                  <a:tcPr anchor="ctr"/>
                </a:tc>
                <a:extLst>
                  <a:ext uri="{0D108BD9-81ED-4DB2-BD59-A6C34878D82A}">
                    <a16:rowId xmlns:a16="http://schemas.microsoft.com/office/drawing/2014/main" xmlns="" val="10000"/>
                  </a:ext>
                </a:extLst>
              </a:tr>
              <a:tr h="3982741">
                <a:tc>
                  <a:txBody>
                    <a:bodyPr/>
                    <a:lstStyle/>
                    <a:p>
                      <a:pPr algn="just" fontAlgn="base">
                        <a:lnSpc>
                          <a:spcPts val="2800"/>
                        </a:lnSpc>
                      </a:pPr>
                      <a:r>
                        <a:rPr lang="en-US" sz="2000" b="0" i="0" kern="1200" dirty="0">
                          <a:solidFill>
                            <a:schemeClr val="dk1"/>
                          </a:solidFill>
                          <a:latin typeface="+mn-lt"/>
                          <a:ea typeface="+mn-ea"/>
                          <a:cs typeface="+mn-cs"/>
                        </a:rPr>
                        <a:t>Markteintrittsbarrieren sind ein Begriff aus der Volks- und Betriebswirtschaftslehre, der Faktoren beschreibt, die den Eintritt neuer Wettbewerber in einen Markt oder eine Branche verhindern oder erschweren und somit den Wettbewerb einschränken können. Dazu können hohe Anlaufkosten, regulatorische Hürden oder andere Hindernisse gehören, die neue Wettbewerber daran hindern, problemlos in einen Wirtschaftszweig einzutreten</a:t>
                      </a:r>
                    </a:p>
                  </a:txBody>
                  <a:tcPr/>
                </a:tc>
                <a:extLst>
                  <a:ext uri="{0D108BD9-81ED-4DB2-BD59-A6C34878D82A}">
                    <a16:rowId xmlns:a16="http://schemas.microsoft.com/office/drawing/2014/main" xmlns="" val="10001"/>
                  </a:ext>
                </a:extLst>
              </a:tr>
            </a:tbl>
          </a:graphicData>
        </a:graphic>
      </p:graphicFrame>
      <p:graphicFrame>
        <p:nvGraphicFramePr>
          <p:cNvPr id="9" name="Diagram 11">
            <a:extLst>
              <a:ext uri="{FF2B5EF4-FFF2-40B4-BE49-F238E27FC236}">
                <a16:creationId xmlns:a16="http://schemas.microsoft.com/office/drawing/2014/main" xmlns="" id="{52CB86AC-7421-48DD-ACCD-E9DEF0C87327}"/>
              </a:ext>
            </a:extLst>
          </p:cNvPr>
          <p:cNvGraphicFramePr/>
          <p:nvPr>
            <p:extLst>
              <p:ext uri="{D42A27DB-BD31-4B8C-83A1-F6EECF244321}">
                <p14:modId xmlns:p14="http://schemas.microsoft.com/office/powerpoint/2010/main" val="1174348809"/>
              </p:ext>
            </p:extLst>
          </p:nvPr>
        </p:nvGraphicFramePr>
        <p:xfrm>
          <a:off x="4956000" y="966653"/>
          <a:ext cx="7236000" cy="51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Prostokąt 12">
            <a:extLst>
              <a:ext uri="{FF2B5EF4-FFF2-40B4-BE49-F238E27FC236}">
                <a16:creationId xmlns:a16="http://schemas.microsoft.com/office/drawing/2014/main" xmlns="" id="{172095D4-559F-4387-819E-47C37A13926A}"/>
              </a:ext>
            </a:extLst>
          </p:cNvPr>
          <p:cNvSpPr/>
          <p:nvPr/>
        </p:nvSpPr>
        <p:spPr>
          <a:xfrm>
            <a:off x="10440000" y="6048000"/>
            <a:ext cx="1525867" cy="307777"/>
          </a:xfrm>
          <a:prstGeom prst="rect">
            <a:avLst/>
          </a:prstGeom>
        </p:spPr>
        <p:txBody>
          <a:bodyPr wrap="none">
            <a:spAutoFit/>
          </a:bodyPr>
          <a:lstStyle/>
          <a:p>
            <a:r>
              <a:rPr lang="en-GB" sz="1400" dirty="0"/>
              <a:t>Quelle: eigene Studie</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8"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9" name="Immagin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52332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pl-PL" sz="4100" b="1" dirty="0">
                <a:cs typeface="Arial" panose="020B0604020202020204" pitchFamily="34" charset="0"/>
              </a:rPr>
              <a:t>Hindernisse im Geschäftsleben </a:t>
            </a:r>
            <a:r>
              <a:rPr lang="it-IT" sz="4100" b="1" dirty="0">
                <a:cs typeface="Arial" panose="020B0604020202020204" pitchFamily="34" charset="0"/>
              </a:rPr>
              <a:t>II </a:t>
            </a:r>
            <a:endParaRPr lang="en-GB" sz="4100" b="1"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8" name="Tabela 12">
            <a:extLst>
              <a:ext uri="{FF2B5EF4-FFF2-40B4-BE49-F238E27FC236}">
                <a16:creationId xmlns:a16="http://schemas.microsoft.com/office/drawing/2014/main" xmlns="" id="{B5C03447-020D-4404-85EB-27FB13D45829}"/>
              </a:ext>
            </a:extLst>
          </p:cNvPr>
          <p:cNvGraphicFramePr>
            <a:graphicFrameLocks noGrp="1"/>
          </p:cNvGraphicFramePr>
          <p:nvPr>
            <p:extLst>
              <p:ext uri="{D42A27DB-BD31-4B8C-83A1-F6EECF244321}">
                <p14:modId xmlns:p14="http://schemas.microsoft.com/office/powerpoint/2010/main" val="3477476739"/>
              </p:ext>
            </p:extLst>
          </p:nvPr>
        </p:nvGraphicFramePr>
        <p:xfrm>
          <a:off x="108000" y="972000"/>
          <a:ext cx="11955012" cy="5142557"/>
        </p:xfrm>
        <a:graphic>
          <a:graphicData uri="http://schemas.openxmlformats.org/drawingml/2006/table">
            <a:tbl>
              <a:tblPr firstRow="1" bandRow="1">
                <a:tableStyleId>{00A15C55-8517-42AA-B614-E9B94910E393}</a:tableStyleId>
              </a:tblPr>
              <a:tblGrid>
                <a:gridCol w="2124000">
                  <a:extLst>
                    <a:ext uri="{9D8B030D-6E8A-4147-A177-3AD203B41FA5}">
                      <a16:colId xmlns:a16="http://schemas.microsoft.com/office/drawing/2014/main" xmlns="" val="20000"/>
                    </a:ext>
                  </a:extLst>
                </a:gridCol>
                <a:gridCol w="3348000">
                  <a:extLst>
                    <a:ext uri="{9D8B030D-6E8A-4147-A177-3AD203B41FA5}">
                      <a16:colId xmlns:a16="http://schemas.microsoft.com/office/drawing/2014/main" xmlns="" val="20001"/>
                    </a:ext>
                  </a:extLst>
                </a:gridCol>
                <a:gridCol w="3241506">
                  <a:extLst>
                    <a:ext uri="{9D8B030D-6E8A-4147-A177-3AD203B41FA5}">
                      <a16:colId xmlns:a16="http://schemas.microsoft.com/office/drawing/2014/main" xmlns="" val="20002"/>
                    </a:ext>
                  </a:extLst>
                </a:gridCol>
                <a:gridCol w="3241506">
                  <a:extLst>
                    <a:ext uri="{9D8B030D-6E8A-4147-A177-3AD203B41FA5}">
                      <a16:colId xmlns:a16="http://schemas.microsoft.com/office/drawing/2014/main" xmlns="" val="20003"/>
                    </a:ext>
                  </a:extLst>
                </a:gridCol>
              </a:tblGrid>
              <a:tr h="393437">
                <a:tc>
                  <a:txBody>
                    <a:bodyPr/>
                    <a:lstStyle/>
                    <a:p>
                      <a:pPr algn="ctr"/>
                      <a:endParaRPr lang="en-GB" dirty="0"/>
                    </a:p>
                  </a:txBody>
                  <a:tcPr marL="72000" marR="72000" marT="36000" marB="36000" anchor="ctr">
                    <a:noFill/>
                  </a:tcPr>
                </a:tc>
                <a:tc>
                  <a:txBody>
                    <a:bodyPr/>
                    <a:lstStyle/>
                    <a:p>
                      <a:pPr algn="ctr"/>
                      <a:r>
                        <a:rPr lang="es-ES" sz="2000" dirty="0"/>
                        <a:t>Ungewissheit </a:t>
                      </a:r>
                      <a:endParaRPr lang="en-GB" sz="2000" dirty="0"/>
                    </a:p>
                  </a:txBody>
                  <a:tcPr marL="72000" marR="72000" marT="36000" marB="36000" anchor="ctr">
                    <a:solidFill>
                      <a:srgbClr val="E08041"/>
                    </a:solidFill>
                  </a:tcPr>
                </a:tc>
                <a:tc>
                  <a:txBody>
                    <a:bodyPr/>
                    <a:lstStyle/>
                    <a:p>
                      <a:pPr algn="ctr"/>
                      <a:r>
                        <a:rPr lang="es-ES" sz="2000" dirty="0"/>
                        <a:t>Mehrdeutigkeit </a:t>
                      </a:r>
                      <a:endParaRPr lang="en-GB" sz="2000" dirty="0"/>
                    </a:p>
                  </a:txBody>
                  <a:tcPr marL="72000" marR="72000" marT="36000" marB="36000" anchor="ctr">
                    <a:solidFill>
                      <a:srgbClr val="E08041"/>
                    </a:solidFill>
                  </a:tcPr>
                </a:tc>
                <a:tc>
                  <a:txBody>
                    <a:bodyPr/>
                    <a:lstStyle/>
                    <a:p>
                      <a:pPr algn="ctr"/>
                      <a:r>
                        <a:rPr lang="pl-PL" sz="2000" dirty="0"/>
                        <a:t>Risiko </a:t>
                      </a:r>
                      <a:endParaRPr lang="en-GB" sz="2000" dirty="0"/>
                    </a:p>
                  </a:txBody>
                  <a:tcPr marL="72000" marR="72000" marT="36000" marB="36000" anchor="ctr">
                    <a:solidFill>
                      <a:srgbClr val="E08041"/>
                    </a:solidFill>
                  </a:tcPr>
                </a:tc>
                <a:extLst>
                  <a:ext uri="{0D108BD9-81ED-4DB2-BD59-A6C34878D82A}">
                    <a16:rowId xmlns:a16="http://schemas.microsoft.com/office/drawing/2014/main" xmlns="" val="10000"/>
                  </a:ext>
                </a:extLst>
              </a:tr>
              <a:tr h="817138">
                <a:tc>
                  <a:txBody>
                    <a:bodyPr/>
                    <a:lstStyle/>
                    <a:p>
                      <a:pPr algn="l"/>
                      <a:r>
                        <a:rPr lang="pl-PL" sz="1800" dirty="0"/>
                        <a:t>Gesetz / </a:t>
                      </a:r>
                      <a:r>
                        <a:rPr lang="en-GB" sz="1800" noProof="0" dirty="0"/>
                        <a:t>Vorschriften </a:t>
                      </a:r>
                      <a:endParaRPr lang="en-GB" sz="1800" dirty="0"/>
                    </a:p>
                  </a:txBody>
                  <a:tcPr marL="72000" marR="72000" marT="36000" marB="36000" anchor="ctr"/>
                </a:tc>
                <a:tc>
                  <a:txBody>
                    <a:bodyPr/>
                    <a:lstStyle/>
                    <a:p>
                      <a:pPr algn="l"/>
                      <a:r>
                        <a:rPr lang="en-US" sz="1800" dirty="0"/>
                        <a:t>Welche Regelungen gelten, wenn sie sich ändern</a:t>
                      </a:r>
                      <a:r>
                        <a:rPr lang="pl-PL" sz="1800" dirty="0"/>
                        <a:t>? </a:t>
                      </a:r>
                      <a:endParaRPr lang="en-GB" sz="1800" dirty="0"/>
                    </a:p>
                  </a:txBody>
                  <a:tcPr marL="72000" marR="72000" marT="36000" marB="36000" anchor="ctr"/>
                </a:tc>
                <a:tc>
                  <a:txBody>
                    <a:bodyPr/>
                    <a:lstStyle/>
                    <a:p>
                      <a:pPr algn="l"/>
                      <a:r>
                        <a:rPr lang="en-US" sz="1800" dirty="0"/>
                        <a:t>Sind die </a:t>
                      </a:r>
                      <a:r>
                        <a:rPr lang="en-US" sz="1800" dirty="0" err="1"/>
                        <a:t>gesetzlichen</a:t>
                      </a:r>
                      <a:r>
                        <a:rPr lang="en-US" sz="1800" dirty="0"/>
                        <a:t> </a:t>
                      </a:r>
                      <a:r>
                        <a:rPr lang="en-US" sz="1800" dirty="0" err="1"/>
                        <a:t>Regelungen</a:t>
                      </a:r>
                      <a:r>
                        <a:rPr lang="en-US" sz="1800" dirty="0"/>
                        <a:t> klar, eindeutig und leicht zu interpretieren? </a:t>
                      </a:r>
                      <a:endParaRPr lang="en-GB" sz="1800" dirty="0"/>
                    </a:p>
                  </a:txBody>
                  <a:tcPr marL="72000" marR="72000" marT="36000" marB="36000" anchor="ctr"/>
                </a:tc>
                <a:tc>
                  <a:txBody>
                    <a:bodyPr/>
                    <a:lstStyle/>
                    <a:p>
                      <a:pPr algn="l"/>
                      <a:r>
                        <a:rPr lang="en-US" sz="1800" dirty="0"/>
                        <a:t>Sind die gesetzlichen Bestimmungen in ihrer Auslegung eindeutig </a:t>
                      </a:r>
                      <a:endParaRPr lang="en-GB" sz="1800" dirty="0"/>
                    </a:p>
                  </a:txBody>
                  <a:tcPr marL="72000" marR="72000" marT="36000" marB="36000" anchor="ctr"/>
                </a:tc>
                <a:extLst>
                  <a:ext uri="{0D108BD9-81ED-4DB2-BD59-A6C34878D82A}">
                    <a16:rowId xmlns:a16="http://schemas.microsoft.com/office/drawing/2014/main" xmlns="" val="10001"/>
                  </a:ext>
                </a:extLst>
              </a:tr>
              <a:tr h="7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Administrative Verfahren </a:t>
                      </a:r>
                      <a:endParaRPr lang="en-GB" sz="1800" dirty="0">
                        <a:solidFill>
                          <a:schemeClr val="tx1"/>
                        </a:solidFill>
                      </a:endParaRPr>
                    </a:p>
                  </a:txBody>
                  <a:tcPr marL="72000" marR="72000" marT="36000" marB="36000" anchor="ctr"/>
                </a:tc>
                <a:tc>
                  <a:txBody>
                    <a:bodyPr/>
                    <a:lstStyle/>
                    <a:p>
                      <a:pPr algn="l"/>
                      <a:r>
                        <a:rPr lang="en-US" sz="1800" kern="1200" dirty="0">
                          <a:solidFill>
                            <a:schemeClr val="dk1"/>
                          </a:solidFill>
                          <a:latin typeface="+mn-lt"/>
                          <a:ea typeface="+mn-ea"/>
                          <a:cs typeface="+mn-cs"/>
                        </a:rPr>
                        <a:t>Bestechung, Ausweitung von Fällen, </a:t>
                      </a:r>
                      <a:r>
                        <a:rPr lang="en-US" sz="1800" kern="1200" dirty="0" err="1">
                          <a:solidFill>
                            <a:schemeClr val="dk1"/>
                          </a:solidFill>
                          <a:latin typeface="+mn-lt"/>
                          <a:ea typeface="+mn-ea"/>
                          <a:cs typeface="+mn-cs"/>
                        </a:rPr>
                        <a:t>Länge</a:t>
                      </a:r>
                      <a:r>
                        <a:rPr lang="en-US" sz="1800" kern="1200" dirty="0">
                          <a:solidFill>
                            <a:schemeClr val="dk1"/>
                          </a:solidFill>
                          <a:latin typeface="+mn-lt"/>
                          <a:ea typeface="+mn-ea"/>
                          <a:cs typeface="+mn-cs"/>
                        </a:rPr>
                        <a:t> von </a:t>
                      </a:r>
                      <a:r>
                        <a:rPr lang="de-DE" sz="1800" kern="1200" noProof="0" dirty="0">
                          <a:solidFill>
                            <a:schemeClr val="dk1"/>
                          </a:solidFill>
                          <a:latin typeface="+mn-lt"/>
                          <a:ea typeface="+mn-ea"/>
                          <a:cs typeface="+mn-cs"/>
                        </a:rPr>
                        <a:t>Entscheidungen</a:t>
                      </a:r>
                      <a:r>
                        <a:rPr lang="en-US" sz="1800" kern="1200" dirty="0">
                          <a:solidFill>
                            <a:schemeClr val="dk1"/>
                          </a:solidFill>
                          <a:latin typeface="+mn-lt"/>
                          <a:ea typeface="+mn-ea"/>
                          <a:cs typeface="+mn-cs"/>
                        </a:rPr>
                        <a:t>, Erlangung von Genehmigungen</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Unklare Bestimmungen, Freiheit in der Auslegung</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Gesetzesänderung, ungünstige rechtliche Lösungen, instabiles Recht</a:t>
                      </a:r>
                      <a:endParaRPr lang="en-GB" sz="1800" kern="1200" dirty="0">
                        <a:solidFill>
                          <a:schemeClr val="dk1"/>
                        </a:solidFill>
                        <a:latin typeface="+mn-lt"/>
                        <a:ea typeface="+mn-ea"/>
                        <a:cs typeface="+mn-cs"/>
                      </a:endParaRPr>
                    </a:p>
                  </a:txBody>
                  <a:tcPr marL="72000" marR="72000" marT="36000" marB="36000" anchor="ctr"/>
                </a:tc>
                <a:extLst>
                  <a:ext uri="{0D108BD9-81ED-4DB2-BD59-A6C34878D82A}">
                    <a16:rowId xmlns:a16="http://schemas.microsoft.com/office/drawing/2014/main" xmlns="" val="10002"/>
                  </a:ext>
                </a:extLst>
              </a:tr>
              <a:tr h="10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dirty="0"/>
                        <a:t>Steuersystem </a:t>
                      </a:r>
                      <a:endParaRPr lang="en-GB" sz="1800" dirty="0">
                        <a:solidFill>
                          <a:schemeClr val="tx1"/>
                        </a:solidFill>
                      </a:endParaRPr>
                    </a:p>
                  </a:txBody>
                  <a:tcPr marL="72000" marR="72000" marT="36000" marB="36000" anchor="ctr"/>
                </a:tc>
                <a:tc>
                  <a:txBody>
                    <a:bodyPr/>
                    <a:lstStyle/>
                    <a:p>
                      <a:pPr algn="l"/>
                      <a:r>
                        <a:rPr lang="en-US" sz="1800" kern="1200" dirty="0">
                          <a:solidFill>
                            <a:schemeClr val="dk1"/>
                          </a:solidFill>
                          <a:latin typeface="+mn-lt"/>
                          <a:ea typeface="+mn-ea"/>
                          <a:cs typeface="+mn-cs"/>
                        </a:rPr>
                        <a:t>Welche Änderungen wird es im Steuersystem geben, werden sich die Steuern ändern, </a:t>
                      </a:r>
                      <a:r>
                        <a:rPr lang="en-US" sz="1800" kern="1200" dirty="0" err="1">
                          <a:solidFill>
                            <a:schemeClr val="dk1"/>
                          </a:solidFill>
                          <a:latin typeface="+mn-lt"/>
                          <a:ea typeface="+mn-ea"/>
                          <a:cs typeface="+mn-cs"/>
                        </a:rPr>
                        <a:t>werden</a:t>
                      </a:r>
                      <a:r>
                        <a:rPr lang="en-US" sz="1800" kern="1200" dirty="0">
                          <a:solidFill>
                            <a:schemeClr val="dk1"/>
                          </a:solidFill>
                          <a:latin typeface="+mn-lt"/>
                          <a:ea typeface="+mn-ea"/>
                          <a:cs typeface="+mn-cs"/>
                        </a:rPr>
                        <a:t> Neue eingeführt?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Wie </a:t>
                      </a:r>
                      <a:r>
                        <a:rPr lang="en-US" sz="1800" kern="1200" dirty="0" err="1">
                          <a:solidFill>
                            <a:schemeClr val="dk1"/>
                          </a:solidFill>
                          <a:latin typeface="+mn-lt"/>
                          <a:ea typeface="+mn-ea"/>
                          <a:cs typeface="+mn-cs"/>
                        </a:rPr>
                        <a:t>interpretiert</a:t>
                      </a:r>
                      <a:r>
                        <a:rPr lang="en-US" sz="1800" kern="1200" dirty="0">
                          <a:solidFill>
                            <a:schemeClr val="dk1"/>
                          </a:solidFill>
                          <a:latin typeface="+mn-lt"/>
                          <a:ea typeface="+mn-ea"/>
                          <a:cs typeface="+mn-cs"/>
                        </a:rPr>
                        <a:t> man die Bestimmungen der </a:t>
                      </a:r>
                      <a:r>
                        <a:rPr lang="en-US" sz="1800" kern="1200" dirty="0" err="1">
                          <a:solidFill>
                            <a:schemeClr val="dk1"/>
                          </a:solidFill>
                          <a:latin typeface="+mn-lt"/>
                          <a:ea typeface="+mn-ea"/>
                          <a:cs typeface="+mn-cs"/>
                        </a:rPr>
                        <a:t>Steuervorschriften</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err="1">
                          <a:solidFill>
                            <a:schemeClr val="dk1"/>
                          </a:solidFill>
                          <a:latin typeface="+mn-lt"/>
                          <a:ea typeface="+mn-ea"/>
                          <a:cs typeface="+mn-cs"/>
                        </a:rPr>
                        <a:t>Steueränderungen</a:t>
                      </a:r>
                      <a:r>
                        <a:rPr lang="en-US" sz="1800" kern="1200" dirty="0">
                          <a:solidFill>
                            <a:schemeClr val="dk1"/>
                          </a:solidFill>
                          <a:latin typeface="+mn-lt"/>
                          <a:ea typeface="+mn-ea"/>
                          <a:cs typeface="+mn-cs"/>
                        </a:rPr>
                        <a:t> – warden die </a:t>
                      </a:r>
                      <a:r>
                        <a:rPr lang="en-US" sz="1800" kern="1200" dirty="0" err="1">
                          <a:solidFill>
                            <a:schemeClr val="dk1"/>
                          </a:solidFill>
                          <a:latin typeface="+mn-lt"/>
                          <a:ea typeface="+mn-ea"/>
                          <a:cs typeface="+mn-cs"/>
                        </a:rPr>
                        <a:t>steuerlichen</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Vorschriften</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richtig</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beurteilt</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extLst>
                  <a:ext uri="{0D108BD9-81ED-4DB2-BD59-A6C34878D82A}">
                    <a16:rowId xmlns:a16="http://schemas.microsoft.com/office/drawing/2014/main" xmlns="" val="10003"/>
                  </a:ext>
                </a:extLst>
              </a:tr>
              <a:tr h="5750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noProof="0" dirty="0" err="1"/>
                        <a:t>Zugang </a:t>
                      </a:r>
                      <a:r>
                        <a:rPr lang="en-US" sz="1800" dirty="0"/>
                        <a:t>zu Finanzierungsquellen</a:t>
                      </a:r>
                      <a:endParaRPr lang="en-GB" sz="1800" dirty="0">
                        <a:solidFill>
                          <a:schemeClr val="tx1"/>
                        </a:solidFill>
                      </a:endParaRPr>
                    </a:p>
                  </a:txBody>
                  <a:tcPr marL="72000" marR="72000" marT="36000" marB="36000" anchor="ctr"/>
                </a:tc>
                <a:tc>
                  <a:txBody>
                    <a:bodyPr/>
                    <a:lstStyle/>
                    <a:p>
                      <a:pPr algn="l"/>
                      <a:r>
                        <a:rPr lang="en-US" sz="1800" kern="1200" dirty="0">
                          <a:solidFill>
                            <a:schemeClr val="dk1"/>
                          </a:solidFill>
                          <a:latin typeface="+mn-lt"/>
                          <a:ea typeface="+mn-ea"/>
                          <a:cs typeface="+mn-cs"/>
                        </a:rPr>
                        <a:t>Wird es </a:t>
                      </a:r>
                      <a:r>
                        <a:rPr lang="en-US" sz="1800" kern="1200" dirty="0" err="1">
                          <a:solidFill>
                            <a:schemeClr val="dk1"/>
                          </a:solidFill>
                          <a:latin typeface="+mn-lt"/>
                          <a:ea typeface="+mn-ea"/>
                          <a:cs typeface="+mn-cs"/>
                        </a:rPr>
                        <a:t>Möglichkeiten</a:t>
                      </a:r>
                      <a:r>
                        <a:rPr lang="en-US" sz="1800" kern="1200" dirty="0">
                          <a:solidFill>
                            <a:schemeClr val="dk1"/>
                          </a:solidFill>
                          <a:latin typeface="+mn-lt"/>
                          <a:ea typeface="+mn-ea"/>
                          <a:cs typeface="+mn-cs"/>
                        </a:rPr>
                        <a:t> der </a:t>
                      </a:r>
                      <a:r>
                        <a:rPr lang="en-US" sz="1800" kern="1200" dirty="0" err="1">
                          <a:solidFill>
                            <a:schemeClr val="dk1"/>
                          </a:solidFill>
                          <a:latin typeface="+mn-lt"/>
                          <a:ea typeface="+mn-ea"/>
                          <a:cs typeface="+mn-cs"/>
                        </a:rPr>
                        <a:t>Finanzierung</a:t>
                      </a:r>
                      <a:r>
                        <a:rPr lang="en-US" sz="1800" kern="1200" dirty="0">
                          <a:solidFill>
                            <a:schemeClr val="dk1"/>
                          </a:solidFill>
                          <a:latin typeface="+mn-lt"/>
                          <a:ea typeface="+mn-ea"/>
                          <a:cs typeface="+mn-cs"/>
                        </a:rPr>
                        <a:t> geben</a:t>
                      </a:r>
                      <a:r>
                        <a:rPr lang="pl-PL"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Sind die verfügbaren Mittel für </a:t>
                      </a:r>
                      <a:r>
                        <a:rPr lang="en-US" sz="1800" kern="1200" dirty="0" err="1">
                          <a:solidFill>
                            <a:schemeClr val="dk1"/>
                          </a:solidFill>
                          <a:latin typeface="+mn-lt"/>
                          <a:ea typeface="+mn-ea"/>
                          <a:cs typeface="+mn-cs"/>
                        </a:rPr>
                        <a:t>uns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bestimmt</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Werden die Kosten für Kredite oder Vorschüsse höher sein</a:t>
                      </a:r>
                      <a:r>
                        <a:rPr lang="pl-PL"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extLst>
                  <a:ext uri="{0D108BD9-81ED-4DB2-BD59-A6C34878D82A}">
                    <a16:rowId xmlns:a16="http://schemas.microsoft.com/office/drawing/2014/main" xmlns="" val="10004"/>
                  </a:ext>
                </a:extLst>
              </a:tr>
              <a:tr h="798488">
                <a:tc>
                  <a:txBody>
                    <a:bodyPr/>
                    <a:lstStyle/>
                    <a:p>
                      <a:pPr algn="l"/>
                      <a:r>
                        <a:rPr lang="pl-PL" sz="1800" kern="1200" dirty="0"/>
                        <a:t>Zugang zu </a:t>
                      </a:r>
                      <a:r>
                        <a:rPr lang="en-GB" sz="1800" kern="1200" noProof="0" dirty="0"/>
                        <a:t>Arbeitern </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err="1">
                          <a:solidFill>
                            <a:schemeClr val="dk1"/>
                          </a:solidFill>
                          <a:latin typeface="+mn-lt"/>
                          <a:ea typeface="+mn-ea"/>
                          <a:cs typeface="+mn-cs"/>
                        </a:rPr>
                        <a:t>Haben</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wir</a:t>
                      </a:r>
                      <a:r>
                        <a:rPr lang="en-US" sz="1800" kern="1200" dirty="0">
                          <a:solidFill>
                            <a:schemeClr val="dk1"/>
                          </a:solidFill>
                          <a:latin typeface="+mn-lt"/>
                          <a:ea typeface="+mn-ea"/>
                          <a:cs typeface="+mn-cs"/>
                        </a:rPr>
                        <a:t> die </a:t>
                      </a:r>
                      <a:r>
                        <a:rPr lang="en-US" sz="1800" kern="1200" dirty="0" err="1">
                          <a:solidFill>
                            <a:schemeClr val="dk1"/>
                          </a:solidFill>
                          <a:latin typeface="+mn-lt"/>
                          <a:ea typeface="+mn-ea"/>
                          <a:cs typeface="+mn-cs"/>
                        </a:rPr>
                        <a:t>Möglichkeit</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Mitarbeter</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zu</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gewinnen</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err="1">
                          <a:solidFill>
                            <a:schemeClr val="dk1"/>
                          </a:solidFill>
                          <a:latin typeface="+mn-lt"/>
                          <a:ea typeface="+mn-ea"/>
                          <a:cs typeface="+mn-cs"/>
                        </a:rPr>
                        <a:t>Wollen</a:t>
                      </a:r>
                      <a:r>
                        <a:rPr lang="en-US" sz="1800" kern="1200" dirty="0">
                          <a:solidFill>
                            <a:schemeClr val="dk1"/>
                          </a:solidFill>
                          <a:latin typeface="+mn-lt"/>
                          <a:ea typeface="+mn-ea"/>
                          <a:cs typeface="+mn-cs"/>
                        </a:rPr>
                        <a:t> die Mitarbeiter </a:t>
                      </a:r>
                      <a:r>
                        <a:rPr lang="en-US" sz="1800" kern="1200" dirty="0" err="1">
                          <a:solidFill>
                            <a:schemeClr val="dk1"/>
                          </a:solidFill>
                          <a:latin typeface="+mn-lt"/>
                          <a:ea typeface="+mn-ea"/>
                          <a:cs typeface="+mn-cs"/>
                        </a:rPr>
                        <a:t>bei</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uns</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arbeiten</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tc>
                  <a:txBody>
                    <a:bodyPr/>
                    <a:lstStyle/>
                    <a:p>
                      <a:pPr algn="l"/>
                      <a:r>
                        <a:rPr lang="en-US" sz="1800" kern="1200" dirty="0">
                          <a:solidFill>
                            <a:schemeClr val="dk1"/>
                          </a:solidFill>
                          <a:latin typeface="+mn-lt"/>
                          <a:ea typeface="+mn-ea"/>
                          <a:cs typeface="+mn-cs"/>
                        </a:rPr>
                        <a:t>Können wir Mitarbeiter </a:t>
                      </a:r>
                      <a:r>
                        <a:rPr lang="en-US" sz="1800" kern="1200" dirty="0" err="1">
                          <a:solidFill>
                            <a:schemeClr val="dk1"/>
                          </a:solidFill>
                          <a:latin typeface="+mn-lt"/>
                          <a:ea typeface="+mn-ea"/>
                          <a:cs typeface="+mn-cs"/>
                        </a:rPr>
                        <a:t>verlie</a:t>
                      </a:r>
                      <a:r>
                        <a:rPr lang="en-US" sz="1800" kern="1200" dirty="0">
                          <a:solidFill>
                            <a:schemeClr val="dk1"/>
                          </a:solidFill>
                          <a:latin typeface="+mn-lt"/>
                          <a:ea typeface="+mn-ea"/>
                          <a:cs typeface="+mn-cs"/>
                        </a:rPr>
                        <a:t>-ren, können sie </a:t>
                      </a:r>
                      <a:r>
                        <a:rPr lang="en-US" sz="1800" kern="1200" dirty="0" err="1">
                          <a:solidFill>
                            <a:schemeClr val="dk1"/>
                          </a:solidFill>
                          <a:latin typeface="+mn-lt"/>
                          <a:ea typeface="+mn-ea"/>
                          <a:cs typeface="+mn-cs"/>
                        </a:rPr>
                        <a:t>ihren</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Arbeits-platz</a:t>
                      </a:r>
                      <a:r>
                        <a:rPr lang="en-US" sz="1800" kern="1200" dirty="0">
                          <a:solidFill>
                            <a:schemeClr val="dk1"/>
                          </a:solidFill>
                          <a:latin typeface="+mn-lt"/>
                          <a:ea typeface="+mn-ea"/>
                          <a:cs typeface="+mn-cs"/>
                        </a:rPr>
                        <a:t> verlassen, um </a:t>
                      </a:r>
                      <a:r>
                        <a:rPr lang="en-US" sz="1800" kern="1200" dirty="0" err="1">
                          <a:solidFill>
                            <a:schemeClr val="dk1"/>
                          </a:solidFill>
                          <a:latin typeface="+mn-lt"/>
                          <a:ea typeface="+mn-ea"/>
                          <a:cs typeface="+mn-cs"/>
                        </a:rPr>
                        <a:t>zum</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Wettbewerber</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zu</a:t>
                      </a:r>
                      <a:r>
                        <a:rPr lang="en-US" sz="1800" kern="1200" dirty="0">
                          <a:solidFill>
                            <a:schemeClr val="dk1"/>
                          </a:solidFill>
                          <a:latin typeface="+mn-lt"/>
                          <a:ea typeface="+mn-ea"/>
                          <a:cs typeface="+mn-cs"/>
                        </a:rPr>
                        <a:t> </a:t>
                      </a:r>
                      <a:r>
                        <a:rPr lang="en-US" sz="1800" kern="1200" dirty="0" err="1">
                          <a:solidFill>
                            <a:schemeClr val="dk1"/>
                          </a:solidFill>
                          <a:latin typeface="+mn-lt"/>
                          <a:ea typeface="+mn-ea"/>
                          <a:cs typeface="+mn-cs"/>
                        </a:rPr>
                        <a:t>gehen</a:t>
                      </a:r>
                      <a:r>
                        <a:rPr lang="en-US" sz="1800" kern="1200" dirty="0">
                          <a:solidFill>
                            <a:schemeClr val="dk1"/>
                          </a:solidFill>
                          <a:latin typeface="+mn-lt"/>
                          <a:ea typeface="+mn-ea"/>
                          <a:cs typeface="+mn-cs"/>
                        </a:rPr>
                        <a:t>?</a:t>
                      </a:r>
                      <a:endParaRPr lang="en-GB" sz="1800" kern="1200" dirty="0">
                        <a:solidFill>
                          <a:schemeClr val="dk1"/>
                        </a:solidFill>
                        <a:latin typeface="+mn-lt"/>
                        <a:ea typeface="+mn-ea"/>
                        <a:cs typeface="+mn-cs"/>
                      </a:endParaRPr>
                    </a:p>
                  </a:txBody>
                  <a:tcPr marL="72000" marR="72000" marT="36000" marB="36000" anchor="ctr"/>
                </a:tc>
                <a:extLst>
                  <a:ext uri="{0D108BD9-81ED-4DB2-BD59-A6C34878D82A}">
                    <a16:rowId xmlns:a16="http://schemas.microsoft.com/office/drawing/2014/main" xmlns="" val="10005"/>
                  </a:ext>
                </a:extLst>
              </a:tr>
            </a:tbl>
          </a:graphicData>
        </a:graphic>
      </p:graphicFrame>
      <p:sp>
        <p:nvSpPr>
          <p:cNvPr id="9" name="Prostokąt 8">
            <a:extLst>
              <a:ext uri="{FF2B5EF4-FFF2-40B4-BE49-F238E27FC236}">
                <a16:creationId xmlns:a16="http://schemas.microsoft.com/office/drawing/2014/main" xmlns="" id="{5E315086-2F63-4627-8B0E-B987800E0E16}"/>
              </a:ext>
            </a:extLst>
          </p:cNvPr>
          <p:cNvSpPr/>
          <p:nvPr/>
        </p:nvSpPr>
        <p:spPr>
          <a:xfrm>
            <a:off x="407436" y="5932400"/>
            <a:ext cx="1525867" cy="307777"/>
          </a:xfrm>
          <a:prstGeom prst="rect">
            <a:avLst/>
          </a:prstGeom>
        </p:spPr>
        <p:txBody>
          <a:bodyPr wrap="none">
            <a:spAutoFit/>
          </a:bodyPr>
          <a:lstStyle/>
          <a:p>
            <a:r>
              <a:rPr lang="en-GB" sz="1400" dirty="0"/>
              <a:t>Quelle: eigene Studie</a:t>
            </a:r>
          </a:p>
        </p:txBody>
      </p:sp>
      <p:sp>
        <p:nvSpPr>
          <p:cNvPr id="13"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7"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8" name="Immagin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23849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pl-PL" sz="4100" b="1" dirty="0">
                <a:cs typeface="Arial" panose="020B0604020202020204" pitchFamily="34" charset="0"/>
              </a:rPr>
              <a:t>Hindernisse im Geschäftsleben </a:t>
            </a:r>
            <a:r>
              <a:rPr lang="it-IT" sz="4100" b="1" dirty="0">
                <a:cs typeface="Arial" panose="020B0604020202020204" pitchFamily="34" charset="0"/>
              </a:rPr>
              <a:t>III</a:t>
            </a:r>
            <a:endParaRPr lang="en-GB" sz="41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180001" y="1260000"/>
            <a:ext cx="4176000" cy="4093428"/>
          </a:xfrm>
          <a:prstGeom prst="rect">
            <a:avLst/>
          </a:prstGeom>
          <a:noFill/>
        </p:spPr>
        <p:txBody>
          <a:bodyPr wrap="square" rtlCol="0">
            <a:spAutoFit/>
          </a:bodyPr>
          <a:lstStyle/>
          <a:p>
            <a:pPr algn="just"/>
            <a:r>
              <a:rPr lang="en-US" sz="2000" b="1" dirty="0">
                <a:cs typeface="Arial" panose="020B0604020202020204" pitchFamily="34" charset="0"/>
                <a:sym typeface="Wingdings" panose="05000000000000000000" pitchFamily="2" charset="2"/>
              </a:rPr>
              <a:t>Eine Perspektive der SWOT-Analyse</a:t>
            </a:r>
          </a:p>
          <a:p>
            <a:pPr algn="just"/>
            <a:endParaRPr lang="en-US" sz="2000" b="1" dirty="0">
              <a:cs typeface="Arial" panose="020B0604020202020204" pitchFamily="34" charset="0"/>
              <a:sym typeface="Wingdings" panose="05000000000000000000" pitchFamily="2" charset="2"/>
            </a:endParaRPr>
          </a:p>
          <a:p>
            <a:pPr algn="just"/>
            <a:r>
              <a:rPr lang="en-US" sz="2000" dirty="0">
                <a:cs typeface="Arial" panose="020B0604020202020204" pitchFamily="34" charset="0"/>
                <a:sym typeface="Wingdings" panose="05000000000000000000" pitchFamily="2" charset="2"/>
              </a:rPr>
              <a:t>SWOT steht für Strengths (Stärken), Weaknesses (Schwächen), Opportunities (Chancen) und Threats (</a:t>
            </a:r>
            <a:r>
              <a:rPr lang="en-US" sz="2000" dirty="0" err="1">
                <a:cs typeface="Arial" panose="020B0604020202020204" pitchFamily="34" charset="0"/>
                <a:sym typeface="Wingdings" panose="05000000000000000000" pitchFamily="2" charset="2"/>
              </a:rPr>
              <a:t>Risiken</a:t>
            </a:r>
            <a:r>
              <a:rPr lang="en-US" sz="2000" dirty="0">
                <a:cs typeface="Arial" panose="020B0604020202020204" pitchFamily="34" charset="0"/>
                <a:sym typeface="Wingdings" panose="05000000000000000000" pitchFamily="2" charset="2"/>
              </a:rPr>
              <a:t>)</a:t>
            </a:r>
            <a:r>
              <a:rPr lang="pl-PL" sz="2000" dirty="0">
                <a:cs typeface="Arial" panose="020B0604020202020204" pitchFamily="34" charset="0"/>
                <a:sym typeface="Wingdings" panose="05000000000000000000" pitchFamily="2" charset="2"/>
              </a:rPr>
              <a:t>. Es ist </a:t>
            </a:r>
            <a:r>
              <a:rPr lang="en-US" sz="2000" dirty="0">
                <a:cs typeface="Arial" panose="020B0604020202020204" pitchFamily="34" charset="0"/>
                <a:sym typeface="Wingdings" panose="05000000000000000000" pitchFamily="2" charset="2"/>
              </a:rPr>
              <a:t>eine Technik, um diese </a:t>
            </a:r>
            <a:r>
              <a:rPr lang="en-US" sz="2000" dirty="0" err="1">
                <a:cs typeface="Arial" panose="020B0604020202020204" pitchFamily="34" charset="0"/>
                <a:sym typeface="Wingdings" panose="05000000000000000000" pitchFamily="2" charset="2"/>
              </a:rPr>
              <a:t>vier</a:t>
            </a:r>
            <a:r>
              <a:rPr lang="en-US" sz="2000" dirty="0">
                <a:cs typeface="Arial" panose="020B0604020202020204" pitchFamily="34" charset="0"/>
                <a:sym typeface="Wingdings" panose="05000000000000000000" pitchFamily="2" charset="2"/>
              </a:rPr>
              <a:t> </a:t>
            </a:r>
            <a:r>
              <a:rPr lang="en-US" sz="2000" dirty="0" err="1">
                <a:cs typeface="Arial" panose="020B0604020202020204" pitchFamily="34" charset="0"/>
                <a:sym typeface="Wingdings" panose="05000000000000000000" pitchFamily="2" charset="2"/>
              </a:rPr>
              <a:t>Aspekte</a:t>
            </a:r>
            <a:r>
              <a:rPr lang="en-US" sz="2000" dirty="0">
                <a:cs typeface="Arial" panose="020B0604020202020204" pitchFamily="34" charset="0"/>
                <a:sym typeface="Wingdings" panose="05000000000000000000" pitchFamily="2" charset="2"/>
              </a:rPr>
              <a:t> Ihres Unternehmens </a:t>
            </a:r>
            <a:r>
              <a:rPr lang="en-US" sz="2000" dirty="0" err="1">
                <a:cs typeface="Arial" panose="020B0604020202020204" pitchFamily="34" charset="0"/>
                <a:sym typeface="Wingdings" panose="05000000000000000000" pitchFamily="2" charset="2"/>
              </a:rPr>
              <a:t>zu</a:t>
            </a:r>
            <a:r>
              <a:rPr lang="en-US" sz="2000" dirty="0">
                <a:cs typeface="Arial" panose="020B0604020202020204" pitchFamily="34" charset="0"/>
                <a:sym typeface="Wingdings" panose="05000000000000000000" pitchFamily="2" charset="2"/>
              </a:rPr>
              <a:t> </a:t>
            </a:r>
            <a:r>
              <a:rPr lang="en-US" sz="2000" dirty="0" err="1">
                <a:cs typeface="Arial" panose="020B0604020202020204" pitchFamily="34" charset="0"/>
                <a:sym typeface="Wingdings" panose="05000000000000000000" pitchFamily="2" charset="2"/>
              </a:rPr>
              <a:t>bewerten</a:t>
            </a:r>
            <a:r>
              <a:rPr lang="en-US" sz="2000" dirty="0"/>
              <a:t>. </a:t>
            </a:r>
            <a:endParaRPr lang="pl-PL" sz="2000" dirty="0"/>
          </a:p>
          <a:p>
            <a:pPr algn="just"/>
            <a:endParaRPr lang="pl-PL" sz="2000" dirty="0"/>
          </a:p>
          <a:p>
            <a:pPr algn="just"/>
            <a:r>
              <a:rPr lang="en-US" sz="2000" dirty="0">
                <a:cs typeface="Arial" panose="020B0604020202020204" pitchFamily="34" charset="0"/>
                <a:sym typeface="Wingdings" panose="05000000000000000000" pitchFamily="2" charset="2"/>
              </a:rPr>
              <a:t>Die Durchführung einer SWOT-Analyse ist eine wirkungsvolle Methode zur Bewertung Ihres Unternehmens </a:t>
            </a:r>
            <a:r>
              <a:rPr lang="en-US" sz="2000" dirty="0" err="1">
                <a:cs typeface="Arial" panose="020B0604020202020204" pitchFamily="34" charset="0"/>
                <a:sym typeface="Wingdings" panose="05000000000000000000" pitchFamily="2" charset="2"/>
              </a:rPr>
              <a:t>oder</a:t>
            </a:r>
            <a:r>
              <a:rPr lang="en-US" sz="2000" dirty="0">
                <a:cs typeface="Arial" panose="020B0604020202020204" pitchFamily="34" charset="0"/>
                <a:sym typeface="Wingdings" panose="05000000000000000000" pitchFamily="2" charset="2"/>
              </a:rPr>
              <a:t> </a:t>
            </a:r>
            <a:r>
              <a:rPr lang="en-US" sz="2000" dirty="0" err="1">
                <a:cs typeface="Arial" panose="020B0604020202020204" pitchFamily="34" charset="0"/>
                <a:sym typeface="Wingdings" panose="05000000000000000000" pitchFamily="2" charset="2"/>
              </a:rPr>
              <a:t>Projektes</a:t>
            </a:r>
            <a:r>
              <a:rPr lang="it-IT" sz="2000" dirty="0">
                <a:cs typeface="Arial" panose="020B0604020202020204" pitchFamily="34" charset="0"/>
                <a:sym typeface="Wingdings" panose="05000000000000000000" pitchFamily="2" charset="2"/>
              </a:rPr>
              <a:t>.</a:t>
            </a:r>
            <a:endParaRPr lang="en-GB" sz="2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3" cstate="print"/>
          <a:stretch>
            <a:fillRect/>
          </a:stretch>
        </p:blipFill>
        <p:spPr>
          <a:xfrm>
            <a:off x="71846" y="111008"/>
            <a:ext cx="2246811" cy="628544"/>
          </a:xfrm>
          <a:prstGeom prst="rect">
            <a:avLst/>
          </a:prstGeom>
        </p:spPr>
      </p:pic>
      <p:sp>
        <p:nvSpPr>
          <p:cNvPr id="9" name="Prostokąt 11">
            <a:extLst>
              <a:ext uri="{FF2B5EF4-FFF2-40B4-BE49-F238E27FC236}">
                <a16:creationId xmlns:a16="http://schemas.microsoft.com/office/drawing/2014/main" xmlns="" id="{9C694FFA-954A-472F-B3E2-BC8723A02347}"/>
              </a:ext>
            </a:extLst>
          </p:cNvPr>
          <p:cNvSpPr/>
          <p:nvPr/>
        </p:nvSpPr>
        <p:spPr>
          <a:xfrm>
            <a:off x="71846" y="5970067"/>
            <a:ext cx="5315578" cy="276999"/>
          </a:xfrm>
          <a:prstGeom prst="rect">
            <a:avLst/>
          </a:prstGeom>
        </p:spPr>
        <p:txBody>
          <a:bodyPr wrap="square">
            <a:spAutoFit/>
          </a:bodyPr>
          <a:lstStyle/>
          <a:p>
            <a:r>
              <a:rPr lang="en-GB" sz="1200" dirty="0"/>
              <a:t>Quelle: https://www.wordstream.com/blog/ws/2017/12/20/swot-analysis</a:t>
            </a:r>
          </a:p>
        </p:txBody>
      </p:sp>
      <p:sp>
        <p:nvSpPr>
          <p:cNvPr id="19" name="CasellaDiTesto 12">
            <a:extLst>
              <a:ext uri="{FF2B5EF4-FFF2-40B4-BE49-F238E27FC236}">
                <a16:creationId xmlns:a16="http://schemas.microsoft.com/office/drawing/2014/main" xmlns="" id="{5062C18B-EC7B-4AF6-9425-311B486852E0}"/>
              </a:ext>
            </a:extLst>
          </p:cNvPr>
          <p:cNvSpPr txBox="1"/>
          <p:nvPr/>
        </p:nvSpPr>
        <p:spPr>
          <a:xfrm>
            <a:off x="180000" y="5400000"/>
            <a:ext cx="11940154" cy="707886"/>
          </a:xfrm>
          <a:prstGeom prst="rect">
            <a:avLst/>
          </a:prstGeom>
          <a:noFill/>
        </p:spPr>
        <p:txBody>
          <a:bodyPr wrap="square" rtlCol="0">
            <a:spAutoFit/>
          </a:bodyPr>
          <a:lstStyle/>
          <a:p>
            <a:pPr algn="just"/>
            <a:r>
              <a:rPr lang="en-US" sz="2000" dirty="0">
                <a:cs typeface="Arial" panose="020B0604020202020204" pitchFamily="34" charset="0"/>
                <a:sym typeface="Wingdings" panose="05000000000000000000" pitchFamily="2" charset="2"/>
              </a:rPr>
              <a:t>Das primäre Ziel einer SWOT-Analyse ist es, Organisationen zu helfen, ein vollständiges Bewusstsein für alle Faktoren zu entwickeln, die bei einer Geschäftsentscheidung eine Rolle spielen. </a:t>
            </a:r>
            <a:endParaRPr lang="en-GB" sz="2000" dirty="0"/>
          </a:p>
        </p:txBody>
      </p:sp>
      <p:pic>
        <p:nvPicPr>
          <p:cNvPr id="2" name="Grafik 1">
            <a:extLst>
              <a:ext uri="{FF2B5EF4-FFF2-40B4-BE49-F238E27FC236}">
                <a16:creationId xmlns:a16="http://schemas.microsoft.com/office/drawing/2014/main" xmlns="" id="{9D3AA0EF-F5D5-4600-B9DA-78583B50E050}"/>
              </a:ext>
            </a:extLst>
          </p:cNvPr>
          <p:cNvPicPr>
            <a:picLocks noChangeAspect="1"/>
          </p:cNvPicPr>
          <p:nvPr/>
        </p:nvPicPr>
        <p:blipFill>
          <a:blip r:embed="rId4"/>
          <a:stretch>
            <a:fillRect/>
          </a:stretch>
        </p:blipFill>
        <p:spPr>
          <a:xfrm>
            <a:off x="4454833" y="907555"/>
            <a:ext cx="7478088" cy="4231023"/>
          </a:xfrm>
          <a:prstGeom prst="rect">
            <a:avLst/>
          </a:prstGeom>
        </p:spPr>
      </p:pic>
      <p:sp>
        <p:nvSpPr>
          <p:cNvPr id="16"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5" cstate="print"/>
          <a:stretch>
            <a:fillRect/>
          </a:stretch>
        </p:blipFill>
        <p:spPr>
          <a:xfrm>
            <a:off x="71846" y="6272428"/>
            <a:ext cx="1755570" cy="398758"/>
          </a:xfrm>
          <a:prstGeom prst="rect">
            <a:avLst/>
          </a:prstGeom>
        </p:spPr>
      </p:pic>
      <p:sp>
        <p:nvSpPr>
          <p:cNvPr id="18"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20" name="Immagin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3920729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3.3 Umgang mit Unsicherheit, Mehrdeutigkeit und Risiko </a:t>
            </a:r>
          </a:p>
          <a:p>
            <a:pPr algn="ctr"/>
            <a:endParaRPr lang="en-GB" sz="1600" b="1" dirty="0"/>
          </a:p>
          <a:p>
            <a:pPr algn="ctr"/>
            <a:r>
              <a:rPr lang="en-GB" sz="4400" b="1" dirty="0"/>
              <a:t>3.3.B Der Entscheidungsprozess </a:t>
            </a:r>
          </a:p>
        </p:txBody>
      </p:sp>
      <p:sp>
        <p:nvSpPr>
          <p:cNvPr id="9"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272428"/>
            <a:ext cx="1755570" cy="398758"/>
          </a:xfrm>
          <a:prstGeom prst="rect">
            <a:avLst/>
          </a:prstGeom>
        </p:spPr>
      </p:pic>
      <p:sp>
        <p:nvSpPr>
          <p:cNvPr id="12"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414320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520000" y="0"/>
            <a:ext cx="9314087" cy="864000"/>
          </a:xfrm>
          <a:prstGeom prst="rect">
            <a:avLst/>
          </a:prstGeom>
          <a:noFill/>
        </p:spPr>
        <p:txBody>
          <a:bodyPr wrap="square" rtlCol="0" anchor="ctr">
            <a:spAutoFit/>
          </a:bodyPr>
          <a:lstStyle/>
          <a:p>
            <a:r>
              <a:rPr lang="en-GB" sz="4100" b="1" dirty="0">
                <a:cs typeface="Arial" panose="020B0604020202020204" pitchFamily="34" charset="0"/>
              </a:rPr>
              <a:t>Effektive </a:t>
            </a:r>
            <a:r>
              <a:rPr lang="it-IT" sz="4100" b="1" dirty="0">
                <a:cs typeface="Arial" panose="020B0604020202020204" pitchFamily="34" charset="0"/>
              </a:rPr>
              <a:t>Entscheidungsfindung </a:t>
            </a:r>
            <a:endParaRPr lang="en-GB" sz="4100" b="1" dirty="0">
              <a:cs typeface="Arial" panose="020B0604020202020204" pitchFamily="34" charset="0"/>
            </a:endParaRP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60000" y="1260000"/>
            <a:ext cx="11556000" cy="4708981"/>
          </a:xfrm>
          <a:prstGeom prst="rect">
            <a:avLst/>
          </a:prstGeom>
          <a:noFill/>
        </p:spPr>
        <p:txBody>
          <a:bodyPr wrap="square" rtlCol="0">
            <a:spAutoFit/>
          </a:bodyPr>
          <a:lstStyle/>
          <a:p>
            <a:pPr algn="just"/>
            <a:r>
              <a:rPr lang="en-US" sz="3000" dirty="0"/>
              <a:t>Die Entscheidungsfindung ist ein wesentlicher Bestandteil des </a:t>
            </a:r>
            <a:r>
              <a:rPr lang="en-US" sz="3000" dirty="0" err="1"/>
              <a:t>Erfolges</a:t>
            </a:r>
            <a:r>
              <a:rPr lang="en-US" sz="3000" dirty="0"/>
              <a:t> eines kleinen Unternehmens.</a:t>
            </a:r>
          </a:p>
          <a:p>
            <a:pPr algn="just"/>
            <a:endParaRPr lang="en-US" sz="3000" dirty="0"/>
          </a:p>
          <a:p>
            <a:pPr algn="just"/>
            <a:r>
              <a:rPr lang="en-US" sz="3000" dirty="0"/>
              <a:t>Entscheidungen, die auf der </a:t>
            </a:r>
            <a:r>
              <a:rPr lang="en-US" sz="3000" dirty="0" err="1"/>
              <a:t>Grundlage</a:t>
            </a:r>
            <a:r>
              <a:rPr lang="en-US" sz="3000" dirty="0"/>
              <a:t> von Wissen, </a:t>
            </a:r>
            <a:r>
              <a:rPr lang="en-US" sz="3000" dirty="0" err="1"/>
              <a:t>Kompetenz</a:t>
            </a:r>
            <a:r>
              <a:rPr lang="en-US" sz="3000" dirty="0"/>
              <a:t> und </a:t>
            </a:r>
            <a:r>
              <a:rPr lang="en-US" sz="3000" dirty="0" err="1"/>
              <a:t>gutem</a:t>
            </a:r>
            <a:r>
              <a:rPr lang="en-US" sz="3000" dirty="0"/>
              <a:t> Management </a:t>
            </a:r>
            <a:r>
              <a:rPr lang="en-US" sz="3000" dirty="0" err="1"/>
              <a:t>beruhen</a:t>
            </a:r>
            <a:r>
              <a:rPr lang="en-US" sz="3000" dirty="0"/>
              <a:t>, können das Unternehmen in eine </a:t>
            </a:r>
            <a:r>
              <a:rPr lang="en-US" sz="3000" dirty="0" err="1"/>
              <a:t>langfristige</a:t>
            </a:r>
            <a:r>
              <a:rPr lang="en-US" sz="3000" dirty="0"/>
              <a:t> positive </a:t>
            </a:r>
            <a:r>
              <a:rPr lang="en-US" sz="3000" dirty="0" err="1"/>
              <a:t>Entwicklung</a:t>
            </a:r>
            <a:r>
              <a:rPr lang="en-US" sz="3000" dirty="0"/>
              <a:t> </a:t>
            </a:r>
            <a:r>
              <a:rPr lang="en-US" sz="3000" dirty="0" err="1"/>
              <a:t>führen</a:t>
            </a:r>
            <a:r>
              <a:rPr lang="en-US" sz="3000" dirty="0"/>
              <a:t>. Umgekehrt können Entscheidungen, die auf der Basis fehlerhafter Logik, Emotionalität oder unvollständiger Informationen getroffen werden, ein kleines Unternehmen schnell in den Ruin treiben.</a:t>
            </a:r>
          </a:p>
          <a:p>
            <a:pPr algn="just"/>
            <a:endParaRPr lang="en-GB" sz="30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a16="http://schemas.microsoft.com/office/drawing/2014/main" xmlns="" xmlns:lc="http://schemas.openxmlformats.org/drawingml/2006/lockedCanvas" id="{D3F154E4-91BF-454F-8191-5E87AB70BB61}"/>
              </a:ext>
            </a:extLst>
          </p:cNvPr>
          <p:cNvSpPr/>
          <p:nvPr/>
        </p:nvSpPr>
        <p:spPr>
          <a:xfrm>
            <a:off x="1806129" y="6090449"/>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Dieses Projekt wurde mit Unterstützung der Europäischen Kommission finanziert. Dieses Dokument und sein Inhalt spiegeln ausschließlich die Ansichten der Autoren wider, und die Kommission kann nicht für die Verwendung der darin enthaltenen Informationen verantwortlich gemacht werden</a:t>
            </a:r>
            <a:endParaRPr lang="ru-RU"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a16="http://schemas.microsoft.com/office/drawing/2014/main" xmlns=""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272428"/>
            <a:ext cx="1755570" cy="398758"/>
          </a:xfrm>
          <a:prstGeom prst="rect">
            <a:avLst/>
          </a:prstGeom>
        </p:spPr>
      </p:pic>
      <p:sp>
        <p:nvSpPr>
          <p:cNvPr id="16" name="CasellaDiTesto 17"/>
          <p:cNvSpPr txBox="1"/>
          <p:nvPr/>
        </p:nvSpPr>
        <p:spPr>
          <a:xfrm>
            <a:off x="7326893" y="6119336"/>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latin typeface="Calibri" panose="020F0502020204030204" pitchFamily="34" charset="0"/>
                <a:cs typeface="Calibri" panose="020F0502020204030204" pitchFamily="34" charset="0"/>
              </a:rPr>
              <a:t>Legal description – Creative Commons licensing: The materials published on the </a:t>
            </a:r>
            <a:r>
              <a:rPr lang="en-US" sz="1050" dirty="0" err="1">
                <a:latin typeface="Calibri" panose="020F0502020204030204" pitchFamily="34" charset="0"/>
                <a:cs typeface="Calibri" panose="020F0502020204030204" pitchFamily="34" charset="0"/>
              </a:rPr>
              <a:t>EntreComp</a:t>
            </a:r>
            <a:r>
              <a:rPr lang="en-US" sz="1050" dirty="0">
                <a:latin typeface="Calibri" panose="020F0502020204030204" pitchFamily="34" charset="0"/>
                <a:cs typeface="Calibri" panose="020F0502020204030204" pitchFamily="34" charset="0"/>
              </a:rPr>
              <a:t> project website are classified as Open Educational Resources' (OER) and can be freely (without permission of their creators): downloaded, used, reused, copied, adapted, and shared by users, with information about the source of their origin</a:t>
            </a:r>
            <a:r>
              <a:rPr lang="en-US" sz="1050" dirty="0" smtClean="0">
                <a:latin typeface="Calibri" panose="020F0502020204030204" pitchFamily="34" charset="0"/>
                <a:cs typeface="Calibri" panose="020F0502020204030204" pitchFamily="34" charset="0"/>
              </a:rPr>
              <a:t>.</a:t>
            </a:r>
            <a:endParaRPr lang="en-US" sz="1050" dirty="0">
              <a:latin typeface="Calibri" panose="020F0502020204030204" pitchFamily="34" charset="0"/>
              <a:cs typeface="Calibri" panose="020F0502020204030204" pitchFamily="34" charset="0"/>
            </a:endParaRPr>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285490"/>
            <a:ext cx="976864" cy="348582"/>
          </a:xfrm>
          <a:prstGeom prst="rect">
            <a:avLst/>
          </a:prstGeom>
        </p:spPr>
      </p:pic>
    </p:spTree>
    <p:extLst>
      <p:ext uri="{BB962C8B-B14F-4D97-AF65-F5344CB8AC3E}">
        <p14:creationId xmlns:p14="http://schemas.microsoft.com/office/powerpoint/2010/main" val="124009650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4812</Words>
  <Application>Microsoft Office PowerPoint</Application>
  <PresentationFormat>Widescreen</PresentationFormat>
  <Paragraphs>295</Paragraphs>
  <Slides>27</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Times New Roman</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65</cp:revision>
  <dcterms:created xsi:type="dcterms:W3CDTF">2020-06-03T14:30:57Z</dcterms:created>
  <dcterms:modified xsi:type="dcterms:W3CDTF">2022-06-14T10:05:21Z</dcterms:modified>
</cp:coreProperties>
</file>