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3" r:id="rId9"/>
    <p:sldId id="270" r:id="rId10"/>
    <p:sldId id="272" r:id="rId11"/>
    <p:sldId id="274" r:id="rId12"/>
    <p:sldId id="271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cardo di marco" initials="rdm" lastIdx="1" clrIdx="0">
    <p:extLst>
      <p:ext uri="{19B8F6BF-5375-455C-9EA6-DF929625EA0E}">
        <p15:presenceInfo xmlns:p15="http://schemas.microsoft.com/office/powerpoint/2012/main" userId="5bc2f121f2b6788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CE8"/>
    <a:srgbClr val="F9DBD2"/>
    <a:srgbClr val="E08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505" autoAdjust="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341F6-029E-416F-830A-36EBF6405649}" type="doc">
      <dgm:prSet loTypeId="urn:microsoft.com/office/officeart/2005/8/layout/cycle6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9D938F63-23E4-4C1F-969C-2831C71F0EF0}">
      <dgm:prSet phldrT="[Tekst]" custT="1"/>
      <dgm:spPr/>
      <dgm:t>
        <a:bodyPr/>
        <a:lstStyle/>
        <a:p>
          <a:r>
            <a:rPr lang="pl-PL" sz="1800" dirty="0" smtClean="0">
              <a:solidFill>
                <a:schemeClr val="tx1"/>
              </a:solidFill>
            </a:rPr>
            <a:t>Koszty pracy</a:t>
          </a:r>
          <a:endParaRPr lang="en-GB" sz="1800" dirty="0">
            <a:solidFill>
              <a:schemeClr val="tx1"/>
            </a:solidFill>
          </a:endParaRPr>
        </a:p>
      </dgm:t>
    </dgm:pt>
    <dgm:pt modelId="{31343BED-C3AB-4240-BC04-B2FEDA979A3E}" type="parTrans" cxnId="{257C59EA-B646-4F2A-8EA5-E997D5F4A437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0EA14ABD-2967-4EBD-8201-0512AC3AE4AF}" type="sibTrans" cxnId="{257C59EA-B646-4F2A-8EA5-E997D5F4A437}">
      <dgm:prSet/>
      <dgm:spPr/>
      <dgm:t>
        <a:bodyPr/>
        <a:lstStyle/>
        <a:p>
          <a:endParaRPr lang="en-GB" sz="1800" dirty="0">
            <a:solidFill>
              <a:schemeClr val="tx1"/>
            </a:solidFill>
          </a:endParaRPr>
        </a:p>
      </dgm:t>
    </dgm:pt>
    <dgm:pt modelId="{E652715F-292D-4E8D-9831-B9A2093AF6BA}">
      <dgm:prSet phldrT="[Tekst]" custT="1"/>
      <dgm:spPr/>
      <dgm:t>
        <a:bodyPr/>
        <a:lstStyle/>
        <a:p>
          <a:r>
            <a:rPr lang="pl-PL" sz="1800" dirty="0" smtClean="0">
              <a:solidFill>
                <a:schemeClr val="tx1"/>
              </a:solidFill>
            </a:rPr>
            <a:t>Przepisy prawa </a:t>
          </a:r>
          <a:endParaRPr lang="en-GB" sz="1800" dirty="0">
            <a:solidFill>
              <a:schemeClr val="tx1"/>
            </a:solidFill>
          </a:endParaRPr>
        </a:p>
      </dgm:t>
    </dgm:pt>
    <dgm:pt modelId="{96CD52AD-117F-46F2-A5CA-C5DD9C40D1AE}" type="parTrans" cxnId="{E26E90F3-749F-4289-8545-9B11D2077B89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E895E85A-C303-4504-AA2F-0397FB33E18F}" type="sibTrans" cxnId="{E26E90F3-749F-4289-8545-9B11D2077B89}">
      <dgm:prSet/>
      <dgm:spPr/>
      <dgm:t>
        <a:bodyPr/>
        <a:lstStyle/>
        <a:p>
          <a:endParaRPr lang="en-GB" sz="1800" dirty="0">
            <a:solidFill>
              <a:schemeClr val="tx1"/>
            </a:solidFill>
          </a:endParaRPr>
        </a:p>
      </dgm:t>
    </dgm:pt>
    <dgm:pt modelId="{EB3653C2-FD5F-4C75-939C-DACED710E2A2}">
      <dgm:prSet phldrT="[Tekst]" custT="1"/>
      <dgm:spPr/>
      <dgm:t>
        <a:bodyPr/>
        <a:lstStyle/>
        <a:p>
          <a:r>
            <a:rPr lang="en-GB" sz="1800" dirty="0" err="1" smtClean="0">
              <a:solidFill>
                <a:schemeClr val="tx1"/>
              </a:solidFill>
            </a:rPr>
            <a:t>Dostęp</a:t>
          </a:r>
          <a:r>
            <a:rPr lang="en-GB" sz="1800" dirty="0" smtClean="0">
              <a:solidFill>
                <a:schemeClr val="tx1"/>
              </a:solidFill>
            </a:rPr>
            <a:t> do </a:t>
          </a:r>
          <a:r>
            <a:rPr lang="en-GB" sz="1800" dirty="0" err="1" smtClean="0">
              <a:solidFill>
                <a:schemeClr val="tx1"/>
              </a:solidFill>
            </a:rPr>
            <a:t>źródeł</a:t>
          </a:r>
          <a:r>
            <a:rPr lang="en-GB" sz="1800" dirty="0" smtClean="0">
              <a:solidFill>
                <a:schemeClr val="tx1"/>
              </a:solidFill>
            </a:rPr>
            <a:t> </a:t>
          </a:r>
          <a:r>
            <a:rPr lang="en-GB" sz="1800" dirty="0" err="1" smtClean="0">
              <a:solidFill>
                <a:schemeClr val="tx1"/>
              </a:solidFill>
            </a:rPr>
            <a:t>finansowania</a:t>
          </a:r>
          <a:endParaRPr lang="en-GB" sz="1800" dirty="0">
            <a:solidFill>
              <a:schemeClr val="tx1"/>
            </a:solidFill>
          </a:endParaRPr>
        </a:p>
      </dgm:t>
    </dgm:pt>
    <dgm:pt modelId="{1E6047EC-5442-42F6-9772-54100A4D7184}" type="parTrans" cxnId="{D991E44C-7D3D-41A3-B7BA-F6981B70762F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D7E0D5FD-74FE-42F9-98AD-8E806EA00990}" type="sibTrans" cxnId="{D991E44C-7D3D-41A3-B7BA-F6981B70762F}">
      <dgm:prSet/>
      <dgm:spPr/>
      <dgm:t>
        <a:bodyPr/>
        <a:lstStyle/>
        <a:p>
          <a:endParaRPr lang="en-GB" sz="1800" dirty="0">
            <a:solidFill>
              <a:schemeClr val="tx1"/>
            </a:solidFill>
          </a:endParaRPr>
        </a:p>
      </dgm:t>
    </dgm:pt>
    <dgm:pt modelId="{9E7338C0-DA6C-4057-A32F-E8C92C1BDCEE}">
      <dgm:prSet phldrT="[Tekst]" custT="1"/>
      <dgm:spPr/>
      <dgm:t>
        <a:bodyPr/>
        <a:lstStyle/>
        <a:p>
          <a:r>
            <a:rPr lang="pl-PL" sz="1800" dirty="0" smtClean="0">
              <a:solidFill>
                <a:schemeClr val="tx1"/>
              </a:solidFill>
            </a:rPr>
            <a:t>System podatkowy </a:t>
          </a:r>
          <a:endParaRPr lang="en-GB" sz="1800" dirty="0">
            <a:solidFill>
              <a:schemeClr val="tx1"/>
            </a:solidFill>
          </a:endParaRPr>
        </a:p>
      </dgm:t>
    </dgm:pt>
    <dgm:pt modelId="{BB3903CB-F35D-4D12-A61E-DC1A25DE1012}" type="parTrans" cxnId="{EEB7ED78-A19D-4B2E-93DF-4D696F4C1268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182B0A58-CF16-419B-8C49-1894A2FF2D65}" type="sibTrans" cxnId="{EEB7ED78-A19D-4B2E-93DF-4D696F4C1268}">
      <dgm:prSet/>
      <dgm:spPr/>
      <dgm:t>
        <a:bodyPr/>
        <a:lstStyle/>
        <a:p>
          <a:endParaRPr lang="en-GB" sz="1800" dirty="0">
            <a:solidFill>
              <a:schemeClr val="tx1"/>
            </a:solidFill>
          </a:endParaRPr>
        </a:p>
      </dgm:t>
    </dgm:pt>
    <dgm:pt modelId="{E6037610-2311-4C43-97AD-2F98FE239AE8}">
      <dgm:prSet phldrT="[Tekst]" custT="1"/>
      <dgm:spPr/>
      <dgm:t>
        <a:bodyPr/>
        <a:lstStyle/>
        <a:p>
          <a:r>
            <a:rPr lang="pl-PL" sz="1800" dirty="0" smtClean="0">
              <a:solidFill>
                <a:schemeClr val="tx1"/>
              </a:solidFill>
            </a:rPr>
            <a:t>Prawo </a:t>
          </a:r>
          <a:endParaRPr lang="en-GB" sz="1800" dirty="0">
            <a:solidFill>
              <a:schemeClr val="tx1"/>
            </a:solidFill>
          </a:endParaRPr>
        </a:p>
      </dgm:t>
    </dgm:pt>
    <dgm:pt modelId="{5C885CE7-50A4-4E88-A169-4ED1E8112BC8}" type="parTrans" cxnId="{C5929C4E-9076-4BF5-8155-5302A426D725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248150ED-9467-4F33-B9DB-F895A730CE3F}" type="sibTrans" cxnId="{C5929C4E-9076-4BF5-8155-5302A426D725}">
      <dgm:prSet/>
      <dgm:spPr/>
      <dgm:t>
        <a:bodyPr/>
        <a:lstStyle/>
        <a:p>
          <a:endParaRPr lang="en-GB" sz="1800" dirty="0">
            <a:solidFill>
              <a:schemeClr val="tx1"/>
            </a:solidFill>
          </a:endParaRPr>
        </a:p>
      </dgm:t>
    </dgm:pt>
    <dgm:pt modelId="{75898446-AA1D-4C2E-B61D-D3E27AE29D41}">
      <dgm:prSet custT="1"/>
      <dgm:spPr/>
      <dgm:t>
        <a:bodyPr/>
        <a:lstStyle/>
        <a:p>
          <a:r>
            <a:rPr lang="en-GB" sz="1800" dirty="0" err="1" smtClean="0">
              <a:solidFill>
                <a:schemeClr val="tx1"/>
              </a:solidFill>
            </a:rPr>
            <a:t>Procedury</a:t>
          </a:r>
          <a:r>
            <a:rPr lang="en-GB" sz="1800" dirty="0" smtClean="0">
              <a:solidFill>
                <a:schemeClr val="tx1"/>
              </a:solidFill>
            </a:rPr>
            <a:t> </a:t>
          </a:r>
          <a:r>
            <a:rPr lang="en-GB" sz="1800" dirty="0" err="1" smtClean="0">
              <a:solidFill>
                <a:schemeClr val="tx1"/>
              </a:solidFill>
            </a:rPr>
            <a:t>administracyjne</a:t>
          </a:r>
          <a:endParaRPr lang="en-GB" sz="1800" dirty="0">
            <a:solidFill>
              <a:schemeClr val="tx1"/>
            </a:solidFill>
          </a:endParaRPr>
        </a:p>
      </dgm:t>
    </dgm:pt>
    <dgm:pt modelId="{7B400360-F43C-4961-9B52-B33FEAEDDFA9}" type="parTrans" cxnId="{9B76A371-8974-42A0-A664-6F0BC8111AA5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3D860BF2-226C-499C-B1C1-9CF8FD9EBEFD}" type="sibTrans" cxnId="{9B76A371-8974-42A0-A664-6F0BC8111AA5}">
      <dgm:prSet/>
      <dgm:spPr/>
      <dgm:t>
        <a:bodyPr/>
        <a:lstStyle/>
        <a:p>
          <a:endParaRPr lang="en-GB" sz="1800" dirty="0">
            <a:solidFill>
              <a:schemeClr val="tx1"/>
            </a:solidFill>
          </a:endParaRPr>
        </a:p>
      </dgm:t>
    </dgm:pt>
    <dgm:pt modelId="{9B9D43F2-7359-4B66-B09A-BA8FE590E17D}">
      <dgm:prSet custT="1"/>
      <dgm:spPr/>
      <dgm:t>
        <a:bodyPr/>
        <a:lstStyle/>
        <a:p>
          <a:r>
            <a:rPr lang="pl-PL" sz="1800" dirty="0" smtClean="0">
              <a:solidFill>
                <a:schemeClr val="tx1"/>
              </a:solidFill>
            </a:rPr>
            <a:t>Szara strefa </a:t>
          </a:r>
          <a:endParaRPr lang="en-GB" sz="1800" dirty="0">
            <a:solidFill>
              <a:schemeClr val="tx1"/>
            </a:solidFill>
          </a:endParaRPr>
        </a:p>
      </dgm:t>
    </dgm:pt>
    <dgm:pt modelId="{7577A761-17BC-433C-A4BF-5139C2EACF18}" type="parTrans" cxnId="{1BF80B9C-BCF5-43D0-B78D-4AA7C6831C39}">
      <dgm:prSet/>
      <dgm:spPr/>
      <dgm:t>
        <a:bodyPr/>
        <a:lstStyle/>
        <a:p>
          <a:endParaRPr lang="en-GB" sz="1800">
            <a:solidFill>
              <a:schemeClr val="tx1"/>
            </a:solidFill>
          </a:endParaRPr>
        </a:p>
      </dgm:t>
    </dgm:pt>
    <dgm:pt modelId="{C16A5261-1AB6-41E1-AF88-9DC8FB7D1426}" type="sibTrans" cxnId="{1BF80B9C-BCF5-43D0-B78D-4AA7C6831C39}">
      <dgm:prSet/>
      <dgm:spPr/>
      <dgm:t>
        <a:bodyPr/>
        <a:lstStyle/>
        <a:p>
          <a:endParaRPr lang="en-GB" sz="1800" dirty="0">
            <a:solidFill>
              <a:schemeClr val="tx1"/>
            </a:solidFill>
          </a:endParaRPr>
        </a:p>
      </dgm:t>
    </dgm:pt>
    <dgm:pt modelId="{030BC130-25AA-46B8-A044-DA7A7D5A0D12}" type="pres">
      <dgm:prSet presAssocID="{C1D341F6-029E-416F-830A-36EBF640564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CDAF904-457B-40C1-B0C1-0F58320D53E9}" type="pres">
      <dgm:prSet presAssocID="{9D938F63-23E4-4C1F-969C-2831C71F0EF0}" presName="node" presStyleLbl="node1" presStyleIdx="0" presStyleCnt="7" custScaleX="128874" custScaleY="12024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81E4E5-8A54-4E34-B87D-E05FBB1C4314}" type="pres">
      <dgm:prSet presAssocID="{9D938F63-23E4-4C1F-969C-2831C71F0EF0}" presName="spNode" presStyleCnt="0"/>
      <dgm:spPr/>
    </dgm:pt>
    <dgm:pt modelId="{6526D9D6-4C34-4735-AB45-5CB116DE06EF}" type="pres">
      <dgm:prSet presAssocID="{0EA14ABD-2967-4EBD-8201-0512AC3AE4AF}" presName="sibTrans" presStyleLbl="sibTrans1D1" presStyleIdx="0" presStyleCnt="7"/>
      <dgm:spPr/>
      <dgm:t>
        <a:bodyPr/>
        <a:lstStyle/>
        <a:p>
          <a:endParaRPr lang="en-GB"/>
        </a:p>
      </dgm:t>
    </dgm:pt>
    <dgm:pt modelId="{4A5C4E9E-EBCE-452A-BA27-CC748581C579}" type="pres">
      <dgm:prSet presAssocID="{E652715F-292D-4E8D-9831-B9A2093AF6BA}" presName="node" presStyleLbl="node1" presStyleIdx="1" presStyleCnt="7" custScaleX="138906" custScaleY="1206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A4DE77-D451-4A72-AB68-188FDC586507}" type="pres">
      <dgm:prSet presAssocID="{E652715F-292D-4E8D-9831-B9A2093AF6BA}" presName="spNode" presStyleCnt="0"/>
      <dgm:spPr/>
    </dgm:pt>
    <dgm:pt modelId="{B694DE40-62E8-49F2-A4B6-CE16E7E9AF0D}" type="pres">
      <dgm:prSet presAssocID="{E895E85A-C303-4504-AA2F-0397FB33E18F}" presName="sibTrans" presStyleLbl="sibTrans1D1" presStyleIdx="1" presStyleCnt="7"/>
      <dgm:spPr/>
      <dgm:t>
        <a:bodyPr/>
        <a:lstStyle/>
        <a:p>
          <a:endParaRPr lang="en-GB"/>
        </a:p>
      </dgm:t>
    </dgm:pt>
    <dgm:pt modelId="{EB40327C-65FC-4F1A-B74D-0C6BBF2D9EBE}" type="pres">
      <dgm:prSet presAssocID="{EB3653C2-FD5F-4C75-939C-DACED710E2A2}" presName="node" presStyleLbl="node1" presStyleIdx="2" presStyleCnt="7" custScaleX="139093" custScaleY="11219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FAD2D9-CDB6-49AF-8F75-38E297F425E9}" type="pres">
      <dgm:prSet presAssocID="{EB3653C2-FD5F-4C75-939C-DACED710E2A2}" presName="spNode" presStyleCnt="0"/>
      <dgm:spPr/>
    </dgm:pt>
    <dgm:pt modelId="{9D76E667-C7C7-46AA-9142-A13A03A894C1}" type="pres">
      <dgm:prSet presAssocID="{D7E0D5FD-74FE-42F9-98AD-8E806EA00990}" presName="sibTrans" presStyleLbl="sibTrans1D1" presStyleIdx="2" presStyleCnt="7"/>
      <dgm:spPr/>
      <dgm:t>
        <a:bodyPr/>
        <a:lstStyle/>
        <a:p>
          <a:endParaRPr lang="en-GB"/>
        </a:p>
      </dgm:t>
    </dgm:pt>
    <dgm:pt modelId="{111C4770-6C06-4241-AE49-F49D9D5B3FF2}" type="pres">
      <dgm:prSet presAssocID="{9E7338C0-DA6C-4057-A32F-E8C92C1BDCEE}" presName="node" presStyleLbl="node1" presStyleIdx="3" presStyleCnt="7" custScaleX="131016" custScaleY="12752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0777E6-5DC8-4313-84AD-2393C739BEDD}" type="pres">
      <dgm:prSet presAssocID="{9E7338C0-DA6C-4057-A32F-E8C92C1BDCEE}" presName="spNode" presStyleCnt="0"/>
      <dgm:spPr/>
    </dgm:pt>
    <dgm:pt modelId="{2D3E3D31-A2E0-4F29-A0D7-832F97E176F9}" type="pres">
      <dgm:prSet presAssocID="{182B0A58-CF16-419B-8C49-1894A2FF2D65}" presName="sibTrans" presStyleLbl="sibTrans1D1" presStyleIdx="3" presStyleCnt="7"/>
      <dgm:spPr/>
      <dgm:t>
        <a:bodyPr/>
        <a:lstStyle/>
        <a:p>
          <a:endParaRPr lang="en-GB"/>
        </a:p>
      </dgm:t>
    </dgm:pt>
    <dgm:pt modelId="{1A5016C0-584B-4D72-B713-2B284E9D4F21}" type="pres">
      <dgm:prSet presAssocID="{9B9D43F2-7359-4B66-B09A-BA8FE590E17D}" presName="node" presStyleLbl="node1" presStyleIdx="4" presStyleCnt="7" custScaleX="130670" custScaleY="11659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1F6A3D-B87A-495E-87CC-4DD53A2E0B66}" type="pres">
      <dgm:prSet presAssocID="{9B9D43F2-7359-4B66-B09A-BA8FE590E17D}" presName="spNode" presStyleCnt="0"/>
      <dgm:spPr/>
    </dgm:pt>
    <dgm:pt modelId="{44B9CD9E-6ADA-4054-93C6-F40A14222BA4}" type="pres">
      <dgm:prSet presAssocID="{C16A5261-1AB6-41E1-AF88-9DC8FB7D1426}" presName="sibTrans" presStyleLbl="sibTrans1D1" presStyleIdx="4" presStyleCnt="7"/>
      <dgm:spPr/>
      <dgm:t>
        <a:bodyPr/>
        <a:lstStyle/>
        <a:p>
          <a:endParaRPr lang="en-GB"/>
        </a:p>
      </dgm:t>
    </dgm:pt>
    <dgm:pt modelId="{C64C1D98-CD64-4278-917B-79B284EA4DA0}" type="pres">
      <dgm:prSet presAssocID="{75898446-AA1D-4C2E-B61D-D3E27AE29D41}" presName="node" presStyleLbl="node1" presStyleIdx="5" presStyleCnt="7" custScaleX="150580" custScaleY="1178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5DA40B-5295-4C4F-8400-76D254C75DC6}" type="pres">
      <dgm:prSet presAssocID="{75898446-AA1D-4C2E-B61D-D3E27AE29D41}" presName="spNode" presStyleCnt="0"/>
      <dgm:spPr/>
    </dgm:pt>
    <dgm:pt modelId="{73BA67BC-3E38-418E-B3EA-AAAEBCF3C77F}" type="pres">
      <dgm:prSet presAssocID="{3D860BF2-226C-499C-B1C1-9CF8FD9EBEFD}" presName="sibTrans" presStyleLbl="sibTrans1D1" presStyleIdx="5" presStyleCnt="7"/>
      <dgm:spPr/>
      <dgm:t>
        <a:bodyPr/>
        <a:lstStyle/>
        <a:p>
          <a:endParaRPr lang="en-GB"/>
        </a:p>
      </dgm:t>
    </dgm:pt>
    <dgm:pt modelId="{1A30407D-DA95-4A71-B334-CC1FE57413BA}" type="pres">
      <dgm:prSet presAssocID="{E6037610-2311-4C43-97AD-2F98FE239AE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9E7805-F435-4DDA-B3DF-2DE977223EEE}" type="pres">
      <dgm:prSet presAssocID="{E6037610-2311-4C43-97AD-2F98FE239AE8}" presName="spNode" presStyleCnt="0"/>
      <dgm:spPr/>
    </dgm:pt>
    <dgm:pt modelId="{F302DCEB-6009-4C85-AC0E-02E68A2D9EFA}" type="pres">
      <dgm:prSet presAssocID="{248150ED-9467-4F33-B9DB-F895A730CE3F}" presName="sibTrans" presStyleLbl="sibTrans1D1" presStyleIdx="6" presStyleCnt="7"/>
      <dgm:spPr/>
      <dgm:t>
        <a:bodyPr/>
        <a:lstStyle/>
        <a:p>
          <a:endParaRPr lang="en-GB"/>
        </a:p>
      </dgm:t>
    </dgm:pt>
  </dgm:ptLst>
  <dgm:cxnLst>
    <dgm:cxn modelId="{C5DFDB88-CA8E-469D-9F67-8438A696DDCC}" type="presOf" srcId="{C16A5261-1AB6-41E1-AF88-9DC8FB7D1426}" destId="{44B9CD9E-6ADA-4054-93C6-F40A14222BA4}" srcOrd="0" destOrd="0" presId="urn:microsoft.com/office/officeart/2005/8/layout/cycle6"/>
    <dgm:cxn modelId="{E26E90F3-749F-4289-8545-9B11D2077B89}" srcId="{C1D341F6-029E-416F-830A-36EBF6405649}" destId="{E652715F-292D-4E8D-9831-B9A2093AF6BA}" srcOrd="1" destOrd="0" parTransId="{96CD52AD-117F-46F2-A5CA-C5DD9C40D1AE}" sibTransId="{E895E85A-C303-4504-AA2F-0397FB33E18F}"/>
    <dgm:cxn modelId="{1BF80B9C-BCF5-43D0-B78D-4AA7C6831C39}" srcId="{C1D341F6-029E-416F-830A-36EBF6405649}" destId="{9B9D43F2-7359-4B66-B09A-BA8FE590E17D}" srcOrd="4" destOrd="0" parTransId="{7577A761-17BC-433C-A4BF-5139C2EACF18}" sibTransId="{C16A5261-1AB6-41E1-AF88-9DC8FB7D1426}"/>
    <dgm:cxn modelId="{DCF9070C-AC32-4760-A7D4-013F9E7C1AD6}" type="presOf" srcId="{E895E85A-C303-4504-AA2F-0397FB33E18F}" destId="{B694DE40-62E8-49F2-A4B6-CE16E7E9AF0D}" srcOrd="0" destOrd="0" presId="urn:microsoft.com/office/officeart/2005/8/layout/cycle6"/>
    <dgm:cxn modelId="{9B76A371-8974-42A0-A664-6F0BC8111AA5}" srcId="{C1D341F6-029E-416F-830A-36EBF6405649}" destId="{75898446-AA1D-4C2E-B61D-D3E27AE29D41}" srcOrd="5" destOrd="0" parTransId="{7B400360-F43C-4961-9B52-B33FEAEDDFA9}" sibTransId="{3D860BF2-226C-499C-B1C1-9CF8FD9EBEFD}"/>
    <dgm:cxn modelId="{25DE21D7-C782-4293-AE47-AAAD50A6D9E4}" type="presOf" srcId="{D7E0D5FD-74FE-42F9-98AD-8E806EA00990}" destId="{9D76E667-C7C7-46AA-9142-A13A03A894C1}" srcOrd="0" destOrd="0" presId="urn:microsoft.com/office/officeart/2005/8/layout/cycle6"/>
    <dgm:cxn modelId="{1C40C951-5FA4-44C4-864F-607937734A9C}" type="presOf" srcId="{3D860BF2-226C-499C-B1C1-9CF8FD9EBEFD}" destId="{73BA67BC-3E38-418E-B3EA-AAAEBCF3C77F}" srcOrd="0" destOrd="0" presId="urn:microsoft.com/office/officeart/2005/8/layout/cycle6"/>
    <dgm:cxn modelId="{D991E44C-7D3D-41A3-B7BA-F6981B70762F}" srcId="{C1D341F6-029E-416F-830A-36EBF6405649}" destId="{EB3653C2-FD5F-4C75-939C-DACED710E2A2}" srcOrd="2" destOrd="0" parTransId="{1E6047EC-5442-42F6-9772-54100A4D7184}" sibTransId="{D7E0D5FD-74FE-42F9-98AD-8E806EA00990}"/>
    <dgm:cxn modelId="{C5929C4E-9076-4BF5-8155-5302A426D725}" srcId="{C1D341F6-029E-416F-830A-36EBF6405649}" destId="{E6037610-2311-4C43-97AD-2F98FE239AE8}" srcOrd="6" destOrd="0" parTransId="{5C885CE7-50A4-4E88-A169-4ED1E8112BC8}" sibTransId="{248150ED-9467-4F33-B9DB-F895A730CE3F}"/>
    <dgm:cxn modelId="{A5EADE21-B320-4AC3-9C62-BE86417705B8}" type="presOf" srcId="{248150ED-9467-4F33-B9DB-F895A730CE3F}" destId="{F302DCEB-6009-4C85-AC0E-02E68A2D9EFA}" srcOrd="0" destOrd="0" presId="urn:microsoft.com/office/officeart/2005/8/layout/cycle6"/>
    <dgm:cxn modelId="{EEB7ED78-A19D-4B2E-93DF-4D696F4C1268}" srcId="{C1D341F6-029E-416F-830A-36EBF6405649}" destId="{9E7338C0-DA6C-4057-A32F-E8C92C1BDCEE}" srcOrd="3" destOrd="0" parTransId="{BB3903CB-F35D-4D12-A61E-DC1A25DE1012}" sibTransId="{182B0A58-CF16-419B-8C49-1894A2FF2D65}"/>
    <dgm:cxn modelId="{F57132A9-3934-4F43-A02F-1AFD0A23B287}" type="presOf" srcId="{C1D341F6-029E-416F-830A-36EBF6405649}" destId="{030BC130-25AA-46B8-A044-DA7A7D5A0D12}" srcOrd="0" destOrd="0" presId="urn:microsoft.com/office/officeart/2005/8/layout/cycle6"/>
    <dgm:cxn modelId="{AA7C640D-D7EA-4F4B-A2E6-9C4EA997953D}" type="presOf" srcId="{E652715F-292D-4E8D-9831-B9A2093AF6BA}" destId="{4A5C4E9E-EBCE-452A-BA27-CC748581C579}" srcOrd="0" destOrd="0" presId="urn:microsoft.com/office/officeart/2005/8/layout/cycle6"/>
    <dgm:cxn modelId="{3926D5C4-35F4-4EC0-A6B7-056FE4A2ECEA}" type="presOf" srcId="{182B0A58-CF16-419B-8C49-1894A2FF2D65}" destId="{2D3E3D31-A2E0-4F29-A0D7-832F97E176F9}" srcOrd="0" destOrd="0" presId="urn:microsoft.com/office/officeart/2005/8/layout/cycle6"/>
    <dgm:cxn modelId="{CF0E38BE-2EB7-4622-866F-E486667D272A}" type="presOf" srcId="{9B9D43F2-7359-4B66-B09A-BA8FE590E17D}" destId="{1A5016C0-584B-4D72-B713-2B284E9D4F21}" srcOrd="0" destOrd="0" presId="urn:microsoft.com/office/officeart/2005/8/layout/cycle6"/>
    <dgm:cxn modelId="{187E9795-E00F-4792-B4FD-DDBC57C4F35A}" type="presOf" srcId="{EB3653C2-FD5F-4C75-939C-DACED710E2A2}" destId="{EB40327C-65FC-4F1A-B74D-0C6BBF2D9EBE}" srcOrd="0" destOrd="0" presId="urn:microsoft.com/office/officeart/2005/8/layout/cycle6"/>
    <dgm:cxn modelId="{FB4E190E-502F-4DEF-9C81-06CBFFE24809}" type="presOf" srcId="{9D938F63-23E4-4C1F-969C-2831C71F0EF0}" destId="{8CDAF904-457B-40C1-B0C1-0F58320D53E9}" srcOrd="0" destOrd="0" presId="urn:microsoft.com/office/officeart/2005/8/layout/cycle6"/>
    <dgm:cxn modelId="{2642D2EA-879B-4107-8ADE-0FEB9433561A}" type="presOf" srcId="{E6037610-2311-4C43-97AD-2F98FE239AE8}" destId="{1A30407D-DA95-4A71-B334-CC1FE57413BA}" srcOrd="0" destOrd="0" presId="urn:microsoft.com/office/officeart/2005/8/layout/cycle6"/>
    <dgm:cxn modelId="{0336196A-6B76-48A2-9C87-20A0E5BC6A5D}" type="presOf" srcId="{9E7338C0-DA6C-4057-A32F-E8C92C1BDCEE}" destId="{111C4770-6C06-4241-AE49-F49D9D5B3FF2}" srcOrd="0" destOrd="0" presId="urn:microsoft.com/office/officeart/2005/8/layout/cycle6"/>
    <dgm:cxn modelId="{A79843D4-4141-44F9-8E96-48F7A94CAA52}" type="presOf" srcId="{0EA14ABD-2967-4EBD-8201-0512AC3AE4AF}" destId="{6526D9D6-4C34-4735-AB45-5CB116DE06EF}" srcOrd="0" destOrd="0" presId="urn:microsoft.com/office/officeart/2005/8/layout/cycle6"/>
    <dgm:cxn modelId="{495A132C-0255-4435-870A-85D1FBCF465F}" type="presOf" srcId="{75898446-AA1D-4C2E-B61D-D3E27AE29D41}" destId="{C64C1D98-CD64-4278-917B-79B284EA4DA0}" srcOrd="0" destOrd="0" presId="urn:microsoft.com/office/officeart/2005/8/layout/cycle6"/>
    <dgm:cxn modelId="{257C59EA-B646-4F2A-8EA5-E997D5F4A437}" srcId="{C1D341F6-029E-416F-830A-36EBF6405649}" destId="{9D938F63-23E4-4C1F-969C-2831C71F0EF0}" srcOrd="0" destOrd="0" parTransId="{31343BED-C3AB-4240-BC04-B2FEDA979A3E}" sibTransId="{0EA14ABD-2967-4EBD-8201-0512AC3AE4AF}"/>
    <dgm:cxn modelId="{DC8EFB24-163D-49C9-B00E-4C7646747694}" type="presParOf" srcId="{030BC130-25AA-46B8-A044-DA7A7D5A0D12}" destId="{8CDAF904-457B-40C1-B0C1-0F58320D53E9}" srcOrd="0" destOrd="0" presId="urn:microsoft.com/office/officeart/2005/8/layout/cycle6"/>
    <dgm:cxn modelId="{C600FC3F-01AA-4F02-A93A-F2B94CE3A16A}" type="presParOf" srcId="{030BC130-25AA-46B8-A044-DA7A7D5A0D12}" destId="{3181E4E5-8A54-4E34-B87D-E05FBB1C4314}" srcOrd="1" destOrd="0" presId="urn:microsoft.com/office/officeart/2005/8/layout/cycle6"/>
    <dgm:cxn modelId="{EA0778D9-B11A-43AF-8A40-ED8D0AD7DECA}" type="presParOf" srcId="{030BC130-25AA-46B8-A044-DA7A7D5A0D12}" destId="{6526D9D6-4C34-4735-AB45-5CB116DE06EF}" srcOrd="2" destOrd="0" presId="urn:microsoft.com/office/officeart/2005/8/layout/cycle6"/>
    <dgm:cxn modelId="{798466BF-7CBE-4A50-BCCF-B75B6F98A849}" type="presParOf" srcId="{030BC130-25AA-46B8-A044-DA7A7D5A0D12}" destId="{4A5C4E9E-EBCE-452A-BA27-CC748581C579}" srcOrd="3" destOrd="0" presId="urn:microsoft.com/office/officeart/2005/8/layout/cycle6"/>
    <dgm:cxn modelId="{49B97638-C726-46FE-B970-ABCAE15FB831}" type="presParOf" srcId="{030BC130-25AA-46B8-A044-DA7A7D5A0D12}" destId="{6BA4DE77-D451-4A72-AB68-188FDC586507}" srcOrd="4" destOrd="0" presId="urn:microsoft.com/office/officeart/2005/8/layout/cycle6"/>
    <dgm:cxn modelId="{3B3CE4B2-37BB-4D3D-A444-93F76F08748E}" type="presParOf" srcId="{030BC130-25AA-46B8-A044-DA7A7D5A0D12}" destId="{B694DE40-62E8-49F2-A4B6-CE16E7E9AF0D}" srcOrd="5" destOrd="0" presId="urn:microsoft.com/office/officeart/2005/8/layout/cycle6"/>
    <dgm:cxn modelId="{5F03A001-1B6D-44CD-BA4D-B0D8C66CEC64}" type="presParOf" srcId="{030BC130-25AA-46B8-A044-DA7A7D5A0D12}" destId="{EB40327C-65FC-4F1A-B74D-0C6BBF2D9EBE}" srcOrd="6" destOrd="0" presId="urn:microsoft.com/office/officeart/2005/8/layout/cycle6"/>
    <dgm:cxn modelId="{69E7CD51-9C18-48B9-879D-8175AB5E4AA0}" type="presParOf" srcId="{030BC130-25AA-46B8-A044-DA7A7D5A0D12}" destId="{B3FAD2D9-CDB6-49AF-8F75-38E297F425E9}" srcOrd="7" destOrd="0" presId="urn:microsoft.com/office/officeart/2005/8/layout/cycle6"/>
    <dgm:cxn modelId="{A5DF2DC9-2D45-4D3D-84B1-6B3E2F79E6B8}" type="presParOf" srcId="{030BC130-25AA-46B8-A044-DA7A7D5A0D12}" destId="{9D76E667-C7C7-46AA-9142-A13A03A894C1}" srcOrd="8" destOrd="0" presId="urn:microsoft.com/office/officeart/2005/8/layout/cycle6"/>
    <dgm:cxn modelId="{12CA2419-F9FB-4AA1-B9F4-8DAC23943DA6}" type="presParOf" srcId="{030BC130-25AA-46B8-A044-DA7A7D5A0D12}" destId="{111C4770-6C06-4241-AE49-F49D9D5B3FF2}" srcOrd="9" destOrd="0" presId="urn:microsoft.com/office/officeart/2005/8/layout/cycle6"/>
    <dgm:cxn modelId="{65B8CDA4-14BF-4C32-94C0-DAD62FFF11FF}" type="presParOf" srcId="{030BC130-25AA-46B8-A044-DA7A7D5A0D12}" destId="{400777E6-5DC8-4313-84AD-2393C739BEDD}" srcOrd="10" destOrd="0" presId="urn:microsoft.com/office/officeart/2005/8/layout/cycle6"/>
    <dgm:cxn modelId="{4FE2A75A-3EB8-452C-85A5-55E789CE9D4E}" type="presParOf" srcId="{030BC130-25AA-46B8-A044-DA7A7D5A0D12}" destId="{2D3E3D31-A2E0-4F29-A0D7-832F97E176F9}" srcOrd="11" destOrd="0" presId="urn:microsoft.com/office/officeart/2005/8/layout/cycle6"/>
    <dgm:cxn modelId="{94504054-D5BE-4909-9FB2-8E3123377D37}" type="presParOf" srcId="{030BC130-25AA-46B8-A044-DA7A7D5A0D12}" destId="{1A5016C0-584B-4D72-B713-2B284E9D4F21}" srcOrd="12" destOrd="0" presId="urn:microsoft.com/office/officeart/2005/8/layout/cycle6"/>
    <dgm:cxn modelId="{E99D349A-5C1F-4467-911D-51FC233CB7B7}" type="presParOf" srcId="{030BC130-25AA-46B8-A044-DA7A7D5A0D12}" destId="{E81F6A3D-B87A-495E-87CC-4DD53A2E0B66}" srcOrd="13" destOrd="0" presId="urn:microsoft.com/office/officeart/2005/8/layout/cycle6"/>
    <dgm:cxn modelId="{CF3D4C37-418F-4EF2-AF7F-81ABCD6A02C6}" type="presParOf" srcId="{030BC130-25AA-46B8-A044-DA7A7D5A0D12}" destId="{44B9CD9E-6ADA-4054-93C6-F40A14222BA4}" srcOrd="14" destOrd="0" presId="urn:microsoft.com/office/officeart/2005/8/layout/cycle6"/>
    <dgm:cxn modelId="{91566C19-413C-44DD-83A8-80CA8CA3B027}" type="presParOf" srcId="{030BC130-25AA-46B8-A044-DA7A7D5A0D12}" destId="{C64C1D98-CD64-4278-917B-79B284EA4DA0}" srcOrd="15" destOrd="0" presId="urn:microsoft.com/office/officeart/2005/8/layout/cycle6"/>
    <dgm:cxn modelId="{FACD8A1E-D964-4CF1-95E8-F05B10C6037F}" type="presParOf" srcId="{030BC130-25AA-46B8-A044-DA7A7D5A0D12}" destId="{FE5DA40B-5295-4C4F-8400-76D254C75DC6}" srcOrd="16" destOrd="0" presId="urn:microsoft.com/office/officeart/2005/8/layout/cycle6"/>
    <dgm:cxn modelId="{0FBF5AC8-69F6-4248-B198-A045F52FF1E7}" type="presParOf" srcId="{030BC130-25AA-46B8-A044-DA7A7D5A0D12}" destId="{73BA67BC-3E38-418E-B3EA-AAAEBCF3C77F}" srcOrd="17" destOrd="0" presId="urn:microsoft.com/office/officeart/2005/8/layout/cycle6"/>
    <dgm:cxn modelId="{1C2844C1-7F81-4082-A430-4F26B94C5F92}" type="presParOf" srcId="{030BC130-25AA-46B8-A044-DA7A7D5A0D12}" destId="{1A30407D-DA95-4A71-B334-CC1FE57413BA}" srcOrd="18" destOrd="0" presId="urn:microsoft.com/office/officeart/2005/8/layout/cycle6"/>
    <dgm:cxn modelId="{A614B9CC-FFB9-4A43-9F89-648ABC4C8DE1}" type="presParOf" srcId="{030BC130-25AA-46B8-A044-DA7A7D5A0D12}" destId="{469E7805-F435-4DDA-B3DF-2DE977223EEE}" srcOrd="19" destOrd="0" presId="urn:microsoft.com/office/officeart/2005/8/layout/cycle6"/>
    <dgm:cxn modelId="{F3D7D7AA-DC51-4C98-B8E3-EB98AF702987}" type="presParOf" srcId="{030BC130-25AA-46B8-A044-DA7A7D5A0D12}" destId="{F302DCEB-6009-4C85-AC0E-02E68A2D9EFA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3C021E-B329-438E-80B9-996F9AFE3128}" type="doc">
      <dgm:prSet loTypeId="urn:microsoft.com/office/officeart/2005/8/layout/hList1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GB"/>
        </a:p>
      </dgm:t>
    </dgm:pt>
    <dgm:pt modelId="{B5875D3E-7F13-437F-8D8D-9F3D20D48D10}">
      <dgm:prSet phldrT="[Tekst]"/>
      <dgm:spPr/>
      <dgm:t>
        <a:bodyPr/>
        <a:lstStyle/>
        <a:p>
          <a:r>
            <a:rPr lang="en-GB" dirty="0"/>
            <a:t>John Rampton</a:t>
          </a:r>
        </a:p>
      </dgm:t>
    </dgm:pt>
    <dgm:pt modelId="{FBA35479-724E-414C-9E10-AD1725E764F6}" type="parTrans" cxnId="{FE0CB676-F6C8-48D5-B78D-1289264AB3F9}">
      <dgm:prSet/>
      <dgm:spPr/>
      <dgm:t>
        <a:bodyPr/>
        <a:lstStyle/>
        <a:p>
          <a:endParaRPr lang="en-GB"/>
        </a:p>
      </dgm:t>
    </dgm:pt>
    <dgm:pt modelId="{B5416893-BFF0-448B-8659-719DE1792792}" type="sibTrans" cxnId="{FE0CB676-F6C8-48D5-B78D-1289264AB3F9}">
      <dgm:prSet/>
      <dgm:spPr/>
      <dgm:t>
        <a:bodyPr/>
        <a:lstStyle/>
        <a:p>
          <a:endParaRPr lang="en-GB"/>
        </a:p>
      </dgm:t>
    </dgm:pt>
    <dgm:pt modelId="{F464EDAD-5023-416A-B512-D94C28360992}">
      <dgm:prSet phldrT="[Tekst]"/>
      <dgm:spPr>
        <a:solidFill>
          <a:srgbClr val="F9DBD2"/>
        </a:solidFill>
      </dgm:spPr>
      <dgm:t>
        <a:bodyPr anchor="ctr"/>
        <a:lstStyle/>
        <a:p>
          <a:pPr algn="just"/>
          <a:r>
            <a:rPr lang="pl-PL" dirty="0" smtClean="0"/>
            <a:t>Błąd kosztów utopionych
Wąskie obramowanie
Decyzje motywowane emocjonalnie
Zubożenie ego
Efekt halo</a:t>
          </a:r>
          <a:endParaRPr lang="en-GB" dirty="0"/>
        </a:p>
      </dgm:t>
    </dgm:pt>
    <dgm:pt modelId="{0EF1F311-36DE-491C-AB17-FE90252C2017}" type="parTrans" cxnId="{262CFEE7-95AF-4381-AAC4-58F3CD7CC3CD}">
      <dgm:prSet/>
      <dgm:spPr/>
      <dgm:t>
        <a:bodyPr/>
        <a:lstStyle/>
        <a:p>
          <a:endParaRPr lang="en-GB"/>
        </a:p>
      </dgm:t>
    </dgm:pt>
    <dgm:pt modelId="{4BF3F366-7E4B-4FB2-B7B1-668B7EE2862E}" type="sibTrans" cxnId="{262CFEE7-95AF-4381-AAC4-58F3CD7CC3CD}">
      <dgm:prSet/>
      <dgm:spPr/>
      <dgm:t>
        <a:bodyPr/>
        <a:lstStyle/>
        <a:p>
          <a:endParaRPr lang="en-GB"/>
        </a:p>
      </dgm:t>
    </dgm:pt>
    <dgm:pt modelId="{596B505F-B554-403D-865C-044E85338688}">
      <dgm:prSet phldrT="[Tekst]"/>
      <dgm:spPr>
        <a:solidFill>
          <a:srgbClr val="E08041"/>
        </a:solidFill>
      </dgm:spPr>
      <dgm:t>
        <a:bodyPr/>
        <a:lstStyle/>
        <a:p>
          <a:r>
            <a:rPr lang="en-US" dirty="0"/>
            <a:t>Warren Buffett </a:t>
          </a:r>
          <a:r>
            <a:rPr lang="pl-PL" dirty="0" smtClean="0"/>
            <a:t>i </a:t>
          </a:r>
          <a:r>
            <a:rPr lang="en-US" dirty="0"/>
            <a:t>Charlie Munger</a:t>
          </a:r>
          <a:endParaRPr lang="en-GB" dirty="0"/>
        </a:p>
      </dgm:t>
    </dgm:pt>
    <dgm:pt modelId="{317DCE58-645C-46EE-B466-32C53A7FE1B0}" type="parTrans" cxnId="{C6461A11-A77B-4BB3-A189-29569E94478A}">
      <dgm:prSet/>
      <dgm:spPr/>
      <dgm:t>
        <a:bodyPr/>
        <a:lstStyle/>
        <a:p>
          <a:endParaRPr lang="en-GB"/>
        </a:p>
      </dgm:t>
    </dgm:pt>
    <dgm:pt modelId="{B361B5E5-F8EC-48BF-B81C-48909452F51C}" type="sibTrans" cxnId="{C6461A11-A77B-4BB3-A189-29569E94478A}">
      <dgm:prSet/>
      <dgm:spPr/>
      <dgm:t>
        <a:bodyPr/>
        <a:lstStyle/>
        <a:p>
          <a:endParaRPr lang="en-GB"/>
        </a:p>
      </dgm:t>
    </dgm:pt>
    <dgm:pt modelId="{6AE672A5-FAA1-4F57-8163-6F37BD9549F4}">
      <dgm:prSet phldrT="[Tekst]"/>
      <dgm:spPr>
        <a:solidFill>
          <a:srgbClr val="F9DBD2">
            <a:alpha val="90000"/>
          </a:srgbClr>
        </a:solidFill>
      </dgm:spPr>
      <dgm:t>
        <a:bodyPr anchor="ctr"/>
        <a:lstStyle/>
        <a:p>
          <a:pPr algn="just"/>
          <a:r>
            <a:rPr lang="pl-PL" dirty="0" smtClean="0"/>
            <a:t>Perfekcjonizm
Brak decyzji może być również błędem
Wierząc, że wspólne decyzje są lepsze
Kopiąc decyzję w wysokiej trawie
Przeanalizowanie i nie słuchanie przeczuć
Podejmowanie decyzji bez korzystania z list kontrolnych</a:t>
          </a:r>
          <a:endParaRPr lang="en-GB" dirty="0"/>
        </a:p>
      </dgm:t>
    </dgm:pt>
    <dgm:pt modelId="{9A15B55B-60FC-4812-83C4-976212D28F0A}" type="parTrans" cxnId="{63D8C3F0-4095-4526-BC4A-9810AB7D5697}">
      <dgm:prSet/>
      <dgm:spPr/>
      <dgm:t>
        <a:bodyPr/>
        <a:lstStyle/>
        <a:p>
          <a:endParaRPr lang="en-GB"/>
        </a:p>
      </dgm:t>
    </dgm:pt>
    <dgm:pt modelId="{4D322620-59E6-4855-AB63-9265A66DFB9F}" type="sibTrans" cxnId="{63D8C3F0-4095-4526-BC4A-9810AB7D5697}">
      <dgm:prSet/>
      <dgm:spPr/>
      <dgm:t>
        <a:bodyPr/>
        <a:lstStyle/>
        <a:p>
          <a:endParaRPr lang="en-GB"/>
        </a:p>
      </dgm:t>
    </dgm:pt>
    <dgm:pt modelId="{18CA635A-0C5B-4E6D-868F-055AAAEE79DA}">
      <dgm:prSet/>
      <dgm:spPr>
        <a:solidFill>
          <a:srgbClr val="F9DBD2"/>
        </a:solidFill>
      </dgm:spPr>
      <dgm:t>
        <a:bodyPr anchor="ctr"/>
        <a:lstStyle/>
        <a:p>
          <a:pPr algn="just"/>
          <a:endParaRPr lang="en-GB" dirty="0"/>
        </a:p>
      </dgm:t>
    </dgm:pt>
    <dgm:pt modelId="{18FAAAEB-1246-48F2-A1E1-8A4FC70262F5}" type="parTrans" cxnId="{37C17F0B-9E37-483E-8478-91509D32D9C1}">
      <dgm:prSet/>
      <dgm:spPr/>
      <dgm:t>
        <a:bodyPr/>
        <a:lstStyle/>
        <a:p>
          <a:endParaRPr lang="en-GB"/>
        </a:p>
      </dgm:t>
    </dgm:pt>
    <dgm:pt modelId="{6ABD6626-2205-4BB9-84AD-FD89F69FB87C}" type="sibTrans" cxnId="{37C17F0B-9E37-483E-8478-91509D32D9C1}">
      <dgm:prSet/>
      <dgm:spPr/>
      <dgm:t>
        <a:bodyPr/>
        <a:lstStyle/>
        <a:p>
          <a:endParaRPr lang="en-GB"/>
        </a:p>
      </dgm:t>
    </dgm:pt>
    <dgm:pt modelId="{4EEAAE1B-3F81-4112-8BFC-2322C95CD61E}">
      <dgm:prSet/>
      <dgm:spPr>
        <a:solidFill>
          <a:srgbClr val="E08041"/>
        </a:solidFill>
      </dgm:spPr>
      <dgm:t>
        <a:bodyPr/>
        <a:lstStyle/>
        <a:p>
          <a:r>
            <a:rPr lang="en-GB" dirty="0"/>
            <a:t>Miguel Angel Ariño</a:t>
          </a:r>
        </a:p>
      </dgm:t>
    </dgm:pt>
    <dgm:pt modelId="{3BB70647-6DF1-4233-8FE4-44C736BD9221}" type="parTrans" cxnId="{C2109500-81BF-4EEE-BCBE-6BAC674314CF}">
      <dgm:prSet/>
      <dgm:spPr/>
      <dgm:t>
        <a:bodyPr/>
        <a:lstStyle/>
        <a:p>
          <a:endParaRPr lang="en-GB"/>
        </a:p>
      </dgm:t>
    </dgm:pt>
    <dgm:pt modelId="{01AE3D2D-10D6-483A-9440-25CD5274BD94}" type="sibTrans" cxnId="{C2109500-81BF-4EEE-BCBE-6BAC674314CF}">
      <dgm:prSet/>
      <dgm:spPr/>
      <dgm:t>
        <a:bodyPr/>
        <a:lstStyle/>
        <a:p>
          <a:endParaRPr lang="en-GB"/>
        </a:p>
      </dgm:t>
    </dgm:pt>
    <dgm:pt modelId="{56EFF4BA-4312-4CD4-A266-800D212A962A}">
      <dgm:prSet/>
      <dgm:spPr>
        <a:solidFill>
          <a:srgbClr val="F9DBD2">
            <a:alpha val="90000"/>
          </a:srgbClr>
        </a:solidFill>
      </dgm:spPr>
      <dgm:t>
        <a:bodyPr anchor="ctr"/>
        <a:lstStyle/>
        <a:p>
          <a:pPr algn="just"/>
          <a:r>
            <a:rPr lang="pl-PL" dirty="0" smtClean="0"/>
            <a:t>Czekam na idealną decyzję
Nie stawienie czoła rzeczywistości
Dawanie się oszukiwać
Płynąc z prądem
Pośpiech i ryzykujesz za dużo
Polegając zbyt mocno na intuicji
Żonaty z naszymi własnymi pomysłami
Nie zwracając uwagi na konsekwencje
</a:t>
          </a:r>
          <a:r>
            <a:rPr lang="pl-PL" dirty="0" err="1" smtClean="0"/>
            <a:t>Przewartościowy</a:t>
          </a:r>
          <a:r>
            <a:rPr lang="pl-PL" dirty="0" smtClean="0"/>
            <a:t> konsensus
Nie nadążam</a:t>
          </a:r>
          <a:endParaRPr lang="en-GB" dirty="0"/>
        </a:p>
      </dgm:t>
    </dgm:pt>
    <dgm:pt modelId="{EEACC019-BF9A-46B3-B370-A8EB884BCC8B}" type="parTrans" cxnId="{2FEBE28E-03EE-4C60-9C51-DC966F4B0704}">
      <dgm:prSet/>
      <dgm:spPr/>
      <dgm:t>
        <a:bodyPr/>
        <a:lstStyle/>
        <a:p>
          <a:endParaRPr lang="it-IT"/>
        </a:p>
      </dgm:t>
    </dgm:pt>
    <dgm:pt modelId="{D5B58B99-F806-4C67-AEF7-27F72894399A}" type="sibTrans" cxnId="{2FEBE28E-03EE-4C60-9C51-DC966F4B0704}">
      <dgm:prSet/>
      <dgm:spPr/>
      <dgm:t>
        <a:bodyPr/>
        <a:lstStyle/>
        <a:p>
          <a:endParaRPr lang="it-IT"/>
        </a:p>
      </dgm:t>
    </dgm:pt>
    <dgm:pt modelId="{19251D5F-0695-4C38-873A-C1820C1F4060}" type="pres">
      <dgm:prSet presAssocID="{C53C021E-B329-438E-80B9-996F9AFE31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6C9F9B4-1731-457A-91BF-F5CF1E955E7D}" type="pres">
      <dgm:prSet presAssocID="{B5875D3E-7F13-437F-8D8D-9F3D20D48D10}" presName="composite" presStyleCnt="0"/>
      <dgm:spPr/>
    </dgm:pt>
    <dgm:pt modelId="{182D1D44-CBE9-45D0-9C5E-883E359D9227}" type="pres">
      <dgm:prSet presAssocID="{B5875D3E-7F13-437F-8D8D-9F3D20D48D1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91E48F-0B33-4208-8E3F-EDB4A503F4E5}" type="pres">
      <dgm:prSet presAssocID="{B5875D3E-7F13-437F-8D8D-9F3D20D48D1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68D5A8-4783-4432-ABC2-1C7DF9F0F305}" type="pres">
      <dgm:prSet presAssocID="{B5416893-BFF0-448B-8659-719DE1792792}" presName="space" presStyleCnt="0"/>
      <dgm:spPr/>
    </dgm:pt>
    <dgm:pt modelId="{E46C5DB2-47E9-4156-BF84-BD421FB368FE}" type="pres">
      <dgm:prSet presAssocID="{596B505F-B554-403D-865C-044E85338688}" presName="composite" presStyleCnt="0"/>
      <dgm:spPr/>
    </dgm:pt>
    <dgm:pt modelId="{C9454C77-69D9-47F8-9397-A0E3A8B21DD2}" type="pres">
      <dgm:prSet presAssocID="{596B505F-B554-403D-865C-044E8533868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B84D50-BFFC-4E93-A2FF-42EFF17468BF}" type="pres">
      <dgm:prSet presAssocID="{596B505F-B554-403D-865C-044E8533868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1B2AB2-3356-42ED-9C7E-5730FE4D4F1B}" type="pres">
      <dgm:prSet presAssocID="{B361B5E5-F8EC-48BF-B81C-48909452F51C}" presName="space" presStyleCnt="0"/>
      <dgm:spPr/>
    </dgm:pt>
    <dgm:pt modelId="{5D14479C-9B98-4CBA-86EF-5D3BD16F2439}" type="pres">
      <dgm:prSet presAssocID="{4EEAAE1B-3F81-4112-8BFC-2322C95CD61E}" presName="composite" presStyleCnt="0"/>
      <dgm:spPr/>
    </dgm:pt>
    <dgm:pt modelId="{1ACE3FC7-54C9-4A4C-A8C9-7727715B3632}" type="pres">
      <dgm:prSet presAssocID="{4EEAAE1B-3F81-4112-8BFC-2322C95CD61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1F4AAF-EA04-4BE1-B3A4-7DDD2E01755F}" type="pres">
      <dgm:prSet presAssocID="{4EEAAE1B-3F81-4112-8BFC-2322C95CD61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0E38F6E-1103-472F-B9B2-6BAD39D2D473}" type="presOf" srcId="{F464EDAD-5023-416A-B512-D94C28360992}" destId="{6191E48F-0B33-4208-8E3F-EDB4A503F4E5}" srcOrd="0" destOrd="0" presId="urn:microsoft.com/office/officeart/2005/8/layout/hList1"/>
    <dgm:cxn modelId="{7A74E5C6-213C-4BD4-A274-C2A685AF7487}" type="presOf" srcId="{6AE672A5-FAA1-4F57-8163-6F37BD9549F4}" destId="{44B84D50-BFFC-4E93-A2FF-42EFF17468BF}" srcOrd="0" destOrd="0" presId="urn:microsoft.com/office/officeart/2005/8/layout/hList1"/>
    <dgm:cxn modelId="{37C17F0B-9E37-483E-8478-91509D32D9C1}" srcId="{B5875D3E-7F13-437F-8D8D-9F3D20D48D10}" destId="{18CA635A-0C5B-4E6D-868F-055AAAEE79DA}" srcOrd="1" destOrd="0" parTransId="{18FAAAEB-1246-48F2-A1E1-8A4FC70262F5}" sibTransId="{6ABD6626-2205-4BB9-84AD-FD89F69FB87C}"/>
    <dgm:cxn modelId="{FE0CB676-F6C8-48D5-B78D-1289264AB3F9}" srcId="{C53C021E-B329-438E-80B9-996F9AFE3128}" destId="{B5875D3E-7F13-437F-8D8D-9F3D20D48D10}" srcOrd="0" destOrd="0" parTransId="{FBA35479-724E-414C-9E10-AD1725E764F6}" sibTransId="{B5416893-BFF0-448B-8659-719DE1792792}"/>
    <dgm:cxn modelId="{8CA2EDB2-1A4F-4831-848E-DC9AA4FF7894}" type="presOf" srcId="{596B505F-B554-403D-865C-044E85338688}" destId="{C9454C77-69D9-47F8-9397-A0E3A8B21DD2}" srcOrd="0" destOrd="0" presId="urn:microsoft.com/office/officeart/2005/8/layout/hList1"/>
    <dgm:cxn modelId="{63D8C3F0-4095-4526-BC4A-9810AB7D5697}" srcId="{596B505F-B554-403D-865C-044E85338688}" destId="{6AE672A5-FAA1-4F57-8163-6F37BD9549F4}" srcOrd="0" destOrd="0" parTransId="{9A15B55B-60FC-4812-83C4-976212D28F0A}" sibTransId="{4D322620-59E6-4855-AB63-9265A66DFB9F}"/>
    <dgm:cxn modelId="{EB5B0F62-824A-40CD-A3F9-D2F8E58FF67E}" type="presOf" srcId="{56EFF4BA-4312-4CD4-A266-800D212A962A}" destId="{D21F4AAF-EA04-4BE1-B3A4-7DDD2E01755F}" srcOrd="0" destOrd="0" presId="urn:microsoft.com/office/officeart/2005/8/layout/hList1"/>
    <dgm:cxn modelId="{7E34FBCC-121C-4C53-9F14-641E2A2B3B78}" type="presOf" srcId="{4EEAAE1B-3F81-4112-8BFC-2322C95CD61E}" destId="{1ACE3FC7-54C9-4A4C-A8C9-7727715B3632}" srcOrd="0" destOrd="0" presId="urn:microsoft.com/office/officeart/2005/8/layout/hList1"/>
    <dgm:cxn modelId="{C2109500-81BF-4EEE-BCBE-6BAC674314CF}" srcId="{C53C021E-B329-438E-80B9-996F9AFE3128}" destId="{4EEAAE1B-3F81-4112-8BFC-2322C95CD61E}" srcOrd="2" destOrd="0" parTransId="{3BB70647-6DF1-4233-8FE4-44C736BD9221}" sibTransId="{01AE3D2D-10D6-483A-9440-25CD5274BD94}"/>
    <dgm:cxn modelId="{F81D58AC-B5A3-4956-9336-A0BE320F4A8F}" type="presOf" srcId="{18CA635A-0C5B-4E6D-868F-055AAAEE79DA}" destId="{6191E48F-0B33-4208-8E3F-EDB4A503F4E5}" srcOrd="0" destOrd="1" presId="urn:microsoft.com/office/officeart/2005/8/layout/hList1"/>
    <dgm:cxn modelId="{B113149B-0B82-45B2-9BF7-CC59C0AD7004}" type="presOf" srcId="{B5875D3E-7F13-437F-8D8D-9F3D20D48D10}" destId="{182D1D44-CBE9-45D0-9C5E-883E359D9227}" srcOrd="0" destOrd="0" presId="urn:microsoft.com/office/officeart/2005/8/layout/hList1"/>
    <dgm:cxn modelId="{662DC5EC-49B8-41CA-8115-7314E5DEC547}" type="presOf" srcId="{C53C021E-B329-438E-80B9-996F9AFE3128}" destId="{19251D5F-0695-4C38-873A-C1820C1F4060}" srcOrd="0" destOrd="0" presId="urn:microsoft.com/office/officeart/2005/8/layout/hList1"/>
    <dgm:cxn modelId="{262CFEE7-95AF-4381-AAC4-58F3CD7CC3CD}" srcId="{B5875D3E-7F13-437F-8D8D-9F3D20D48D10}" destId="{F464EDAD-5023-416A-B512-D94C28360992}" srcOrd="0" destOrd="0" parTransId="{0EF1F311-36DE-491C-AB17-FE90252C2017}" sibTransId="{4BF3F366-7E4B-4FB2-B7B1-668B7EE2862E}"/>
    <dgm:cxn modelId="{C6461A11-A77B-4BB3-A189-29569E94478A}" srcId="{C53C021E-B329-438E-80B9-996F9AFE3128}" destId="{596B505F-B554-403D-865C-044E85338688}" srcOrd="1" destOrd="0" parTransId="{317DCE58-645C-46EE-B466-32C53A7FE1B0}" sibTransId="{B361B5E5-F8EC-48BF-B81C-48909452F51C}"/>
    <dgm:cxn modelId="{2FEBE28E-03EE-4C60-9C51-DC966F4B0704}" srcId="{4EEAAE1B-3F81-4112-8BFC-2322C95CD61E}" destId="{56EFF4BA-4312-4CD4-A266-800D212A962A}" srcOrd="0" destOrd="0" parTransId="{EEACC019-BF9A-46B3-B370-A8EB884BCC8B}" sibTransId="{D5B58B99-F806-4C67-AEF7-27F72894399A}"/>
    <dgm:cxn modelId="{86735785-E79B-46BB-A1CA-421E4FE0C9D4}" type="presParOf" srcId="{19251D5F-0695-4C38-873A-C1820C1F4060}" destId="{96C9F9B4-1731-457A-91BF-F5CF1E955E7D}" srcOrd="0" destOrd="0" presId="urn:microsoft.com/office/officeart/2005/8/layout/hList1"/>
    <dgm:cxn modelId="{DE49F39B-565C-4750-B1D4-A68DB6004A04}" type="presParOf" srcId="{96C9F9B4-1731-457A-91BF-F5CF1E955E7D}" destId="{182D1D44-CBE9-45D0-9C5E-883E359D9227}" srcOrd="0" destOrd="0" presId="urn:microsoft.com/office/officeart/2005/8/layout/hList1"/>
    <dgm:cxn modelId="{247A586E-D0A8-48D8-A59A-2ECD39C6852A}" type="presParOf" srcId="{96C9F9B4-1731-457A-91BF-F5CF1E955E7D}" destId="{6191E48F-0B33-4208-8E3F-EDB4A503F4E5}" srcOrd="1" destOrd="0" presId="urn:microsoft.com/office/officeart/2005/8/layout/hList1"/>
    <dgm:cxn modelId="{C7CEDA7B-9534-4C6C-9265-0EDDE1DF9DB5}" type="presParOf" srcId="{19251D5F-0695-4C38-873A-C1820C1F4060}" destId="{F768D5A8-4783-4432-ABC2-1C7DF9F0F305}" srcOrd="1" destOrd="0" presId="urn:microsoft.com/office/officeart/2005/8/layout/hList1"/>
    <dgm:cxn modelId="{8CCF02F2-45A2-40B5-8264-D33F880AFC66}" type="presParOf" srcId="{19251D5F-0695-4C38-873A-C1820C1F4060}" destId="{E46C5DB2-47E9-4156-BF84-BD421FB368FE}" srcOrd="2" destOrd="0" presId="urn:microsoft.com/office/officeart/2005/8/layout/hList1"/>
    <dgm:cxn modelId="{708259C2-CB07-49B8-9B26-38308DD40AC3}" type="presParOf" srcId="{E46C5DB2-47E9-4156-BF84-BD421FB368FE}" destId="{C9454C77-69D9-47F8-9397-A0E3A8B21DD2}" srcOrd="0" destOrd="0" presId="urn:microsoft.com/office/officeart/2005/8/layout/hList1"/>
    <dgm:cxn modelId="{62D0B9B8-4FC9-4CBC-9FF9-A43B2BBD7AD1}" type="presParOf" srcId="{E46C5DB2-47E9-4156-BF84-BD421FB368FE}" destId="{44B84D50-BFFC-4E93-A2FF-42EFF17468BF}" srcOrd="1" destOrd="0" presId="urn:microsoft.com/office/officeart/2005/8/layout/hList1"/>
    <dgm:cxn modelId="{3F914D6D-85A0-48AF-8325-9C1CE5A83F6F}" type="presParOf" srcId="{19251D5F-0695-4C38-873A-C1820C1F4060}" destId="{A81B2AB2-3356-42ED-9C7E-5730FE4D4F1B}" srcOrd="3" destOrd="0" presId="urn:microsoft.com/office/officeart/2005/8/layout/hList1"/>
    <dgm:cxn modelId="{E946BA4D-471F-4366-A83F-9FBE10B467CE}" type="presParOf" srcId="{19251D5F-0695-4C38-873A-C1820C1F4060}" destId="{5D14479C-9B98-4CBA-86EF-5D3BD16F2439}" srcOrd="4" destOrd="0" presId="urn:microsoft.com/office/officeart/2005/8/layout/hList1"/>
    <dgm:cxn modelId="{CBB917A2-7DDC-41C5-8F01-51B95E59FEB5}" type="presParOf" srcId="{5D14479C-9B98-4CBA-86EF-5D3BD16F2439}" destId="{1ACE3FC7-54C9-4A4C-A8C9-7727715B3632}" srcOrd="0" destOrd="0" presId="urn:microsoft.com/office/officeart/2005/8/layout/hList1"/>
    <dgm:cxn modelId="{81A03A88-6E12-4255-B3EE-66EEC8A2F398}" type="presParOf" srcId="{5D14479C-9B98-4CBA-86EF-5D3BD16F2439}" destId="{D21F4AAF-EA04-4BE1-B3A4-7DDD2E01755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22AA2A-EB06-462A-95B8-61D0436E1578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80B10B6B-15CF-45F5-9198-79E81E762224}">
      <dgm:prSet phldrT="[Tekst]" custT="1"/>
      <dgm:spPr>
        <a:solidFill>
          <a:srgbClr val="E08041"/>
        </a:solidFill>
        <a:ln>
          <a:solidFill>
            <a:srgbClr val="E08041"/>
          </a:solidFill>
        </a:ln>
      </dgm:spPr>
      <dgm:t>
        <a:bodyPr/>
        <a:lstStyle/>
        <a:p>
          <a:r>
            <a:rPr lang="en-GB" sz="2400" b="0" i="0" dirty="0" err="1" smtClean="0"/>
            <a:t>Ryzyka</a:t>
          </a:r>
          <a:r>
            <a:rPr lang="en-GB" sz="2400" b="0" i="0" dirty="0" smtClean="0"/>
            <a:t> </a:t>
          </a:r>
          <a:r>
            <a:rPr lang="en-GB" sz="2400" b="0" i="0" dirty="0" err="1" smtClean="0"/>
            <a:t>wewnętrzne</a:t>
          </a:r>
          <a:endParaRPr lang="en-GB" sz="2400" dirty="0"/>
        </a:p>
      </dgm:t>
    </dgm:pt>
    <dgm:pt modelId="{924B9635-F154-47FA-B5D5-A7BD8B66904E}" type="parTrans" cxnId="{CD52ADB8-3D96-493B-8536-7B72E8681DF2}">
      <dgm:prSet/>
      <dgm:spPr/>
      <dgm:t>
        <a:bodyPr/>
        <a:lstStyle/>
        <a:p>
          <a:endParaRPr lang="en-GB"/>
        </a:p>
      </dgm:t>
    </dgm:pt>
    <dgm:pt modelId="{CBBC7D61-D459-403C-8D1A-8201C451F74E}" type="sibTrans" cxnId="{CD52ADB8-3D96-493B-8536-7B72E8681DF2}">
      <dgm:prSet/>
      <dgm:spPr/>
      <dgm:t>
        <a:bodyPr/>
        <a:lstStyle/>
        <a:p>
          <a:endParaRPr lang="en-GB"/>
        </a:p>
      </dgm:t>
    </dgm:pt>
    <dgm:pt modelId="{63E50CC0-ECC0-4ACB-A2EF-E997AB9B672D}">
      <dgm:prSet phldrT="[Tekst]"/>
      <dgm:spPr/>
      <dgm:t>
        <a:bodyPr/>
        <a:lstStyle/>
        <a:p>
          <a:r>
            <a:rPr lang="pl-PL" b="0" i="0" dirty="0" smtClean="0"/>
            <a:t>czynniki ludzkie (zarządzanie talentami, strajki)
czynniki technologiczne (pojawiające się technologie)
czynniki fizyczne (awaria maszyn, pożar lub kradzież)
czynniki operacyjne (dostęp do kredytu, cięcie kosztów, reklama)</a:t>
          </a:r>
          <a:endParaRPr lang="en-GB" dirty="0"/>
        </a:p>
      </dgm:t>
    </dgm:pt>
    <dgm:pt modelId="{F55D038B-5699-4624-B49B-E7A8805F84E0}" type="parTrans" cxnId="{ABB02693-B60F-400C-8092-47A76D71D49B}">
      <dgm:prSet/>
      <dgm:spPr/>
      <dgm:t>
        <a:bodyPr/>
        <a:lstStyle/>
        <a:p>
          <a:endParaRPr lang="en-GB"/>
        </a:p>
      </dgm:t>
    </dgm:pt>
    <dgm:pt modelId="{CDC88EBD-9FE4-4888-83B3-778F24398FE8}" type="sibTrans" cxnId="{ABB02693-B60F-400C-8092-47A76D71D49B}">
      <dgm:prSet/>
      <dgm:spPr/>
      <dgm:t>
        <a:bodyPr/>
        <a:lstStyle/>
        <a:p>
          <a:endParaRPr lang="en-GB"/>
        </a:p>
      </dgm:t>
    </dgm:pt>
    <dgm:pt modelId="{69EE7DD4-85A3-4C09-B718-2B459DDC8F92}">
      <dgm:prSet phldrT="[Tekst]" custT="1"/>
      <dgm:spPr>
        <a:solidFill>
          <a:srgbClr val="E08041"/>
        </a:solidFill>
        <a:ln>
          <a:solidFill>
            <a:srgbClr val="E08041"/>
          </a:solidFill>
        </a:ln>
      </dgm:spPr>
      <dgm:t>
        <a:bodyPr/>
        <a:lstStyle/>
        <a:p>
          <a:r>
            <a:rPr lang="en-GB" sz="2400" b="0" i="0" dirty="0" err="1" smtClean="0"/>
            <a:t>Ryzyka</a:t>
          </a:r>
          <a:r>
            <a:rPr lang="en-GB" sz="2400" b="0" i="0" dirty="0" smtClean="0"/>
            <a:t> </a:t>
          </a:r>
          <a:r>
            <a:rPr lang="en-GB" sz="2400" b="0" i="0" dirty="0" err="1" smtClean="0"/>
            <a:t>zewnętrzne</a:t>
          </a:r>
          <a:endParaRPr lang="en-GB" sz="2400" b="0" i="0" dirty="0"/>
        </a:p>
      </dgm:t>
    </dgm:pt>
    <dgm:pt modelId="{B0CC9347-8A41-4153-ABC4-4DFB1649FD4F}" type="parTrans" cxnId="{B558F196-910E-45A4-A3BE-C774CE30CD1A}">
      <dgm:prSet/>
      <dgm:spPr/>
      <dgm:t>
        <a:bodyPr/>
        <a:lstStyle/>
        <a:p>
          <a:endParaRPr lang="en-GB"/>
        </a:p>
      </dgm:t>
    </dgm:pt>
    <dgm:pt modelId="{D328F078-695B-4D38-A1F1-B2EB084C0497}" type="sibTrans" cxnId="{B558F196-910E-45A4-A3BE-C774CE30CD1A}">
      <dgm:prSet/>
      <dgm:spPr/>
      <dgm:t>
        <a:bodyPr/>
        <a:lstStyle/>
        <a:p>
          <a:endParaRPr lang="en-GB"/>
        </a:p>
      </dgm:t>
    </dgm:pt>
    <dgm:pt modelId="{93806794-7560-4D43-935D-E72E1774DB58}">
      <dgm:prSet phldrT="[Tekst]"/>
      <dgm:spPr>
        <a:solidFill>
          <a:srgbClr val="F9DBD2">
            <a:alpha val="90000"/>
          </a:srgbClr>
        </a:solidFill>
      </dgm:spPr>
      <dgm:t>
        <a:bodyPr/>
        <a:lstStyle/>
        <a:p>
          <a:r>
            <a:rPr lang="pl-PL" b="0" i="0" dirty="0" smtClean="0"/>
            <a:t>czynniki ekonomiczne (ryzyko rynkowe, presja cenowa)
czynniki naturalne (powodzie, trzęsienia ziemi)
czynniki polityczne (wymagania zgodności i regulacje nałożone przez rządy)</a:t>
          </a:r>
          <a:endParaRPr lang="en-GB" dirty="0"/>
        </a:p>
      </dgm:t>
    </dgm:pt>
    <dgm:pt modelId="{89D09870-2B0C-4A79-9560-354C0E1BD5AD}" type="parTrans" cxnId="{595013C0-3FC8-4659-ACB9-2CE0D71A6232}">
      <dgm:prSet/>
      <dgm:spPr/>
      <dgm:t>
        <a:bodyPr/>
        <a:lstStyle/>
        <a:p>
          <a:endParaRPr lang="en-GB"/>
        </a:p>
      </dgm:t>
    </dgm:pt>
    <dgm:pt modelId="{50B6E812-1465-4FFD-9948-23DDF5A89C1F}" type="sibTrans" cxnId="{595013C0-3FC8-4659-ACB9-2CE0D71A6232}">
      <dgm:prSet/>
      <dgm:spPr/>
      <dgm:t>
        <a:bodyPr/>
        <a:lstStyle/>
        <a:p>
          <a:endParaRPr lang="en-GB"/>
        </a:p>
      </dgm:t>
    </dgm:pt>
    <dgm:pt modelId="{DD0FF7A5-83D2-4DFF-B8AE-FC12350C27D7}" type="pres">
      <dgm:prSet presAssocID="{8B22AA2A-EB06-462A-95B8-61D0436E15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4FEA414-76F9-4516-BEBD-0B42F506DF53}" type="pres">
      <dgm:prSet presAssocID="{80B10B6B-15CF-45F5-9198-79E81E762224}" presName="composite" presStyleCnt="0"/>
      <dgm:spPr/>
    </dgm:pt>
    <dgm:pt modelId="{1304EEA6-49CB-42D3-88E2-C16424DAD3A7}" type="pres">
      <dgm:prSet presAssocID="{80B10B6B-15CF-45F5-9198-79E81E76222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9AA999-95CB-4556-9BC0-BC50B4E17B2D}" type="pres">
      <dgm:prSet presAssocID="{80B10B6B-15CF-45F5-9198-79E81E762224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7E33E6-8784-4E96-BC62-5E7F969B6AD2}" type="pres">
      <dgm:prSet presAssocID="{CBBC7D61-D459-403C-8D1A-8201C451F74E}" presName="space" presStyleCnt="0"/>
      <dgm:spPr/>
    </dgm:pt>
    <dgm:pt modelId="{A68BFB97-3057-44DA-92A3-F75700690BA6}" type="pres">
      <dgm:prSet presAssocID="{69EE7DD4-85A3-4C09-B718-2B459DDC8F92}" presName="composite" presStyleCnt="0"/>
      <dgm:spPr/>
    </dgm:pt>
    <dgm:pt modelId="{5A11FAC3-8D60-48EA-9D7E-4C0FF1976549}" type="pres">
      <dgm:prSet presAssocID="{69EE7DD4-85A3-4C09-B718-2B459DDC8F92}" presName="parTx" presStyleLbl="alignNode1" presStyleIdx="1" presStyleCnt="2" custLinFactNeighborX="2248" custLinFactNeighborY="-18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10BF6C-85A7-4482-8F54-DADA2976FAD3}" type="pres">
      <dgm:prSet presAssocID="{69EE7DD4-85A3-4C09-B718-2B459DDC8F9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BB02693-B60F-400C-8092-47A76D71D49B}" srcId="{80B10B6B-15CF-45F5-9198-79E81E762224}" destId="{63E50CC0-ECC0-4ACB-A2EF-E997AB9B672D}" srcOrd="0" destOrd="0" parTransId="{F55D038B-5699-4624-B49B-E7A8805F84E0}" sibTransId="{CDC88EBD-9FE4-4888-83B3-778F24398FE8}"/>
    <dgm:cxn modelId="{4A5D5AA2-9DC5-4B8A-BDE2-F98A1F0CE935}" type="presOf" srcId="{63E50CC0-ECC0-4ACB-A2EF-E997AB9B672D}" destId="{C19AA999-95CB-4556-9BC0-BC50B4E17B2D}" srcOrd="0" destOrd="0" presId="urn:microsoft.com/office/officeart/2005/8/layout/hList1"/>
    <dgm:cxn modelId="{B558F196-910E-45A4-A3BE-C774CE30CD1A}" srcId="{8B22AA2A-EB06-462A-95B8-61D0436E1578}" destId="{69EE7DD4-85A3-4C09-B718-2B459DDC8F92}" srcOrd="1" destOrd="0" parTransId="{B0CC9347-8A41-4153-ABC4-4DFB1649FD4F}" sibTransId="{D328F078-695B-4D38-A1F1-B2EB084C0497}"/>
    <dgm:cxn modelId="{E1854322-1B10-4391-985C-AC8C828B1D72}" type="presOf" srcId="{93806794-7560-4D43-935D-E72E1774DB58}" destId="{4710BF6C-85A7-4482-8F54-DADA2976FAD3}" srcOrd="0" destOrd="0" presId="urn:microsoft.com/office/officeart/2005/8/layout/hList1"/>
    <dgm:cxn modelId="{4C6BA218-89ED-4BE7-AD72-F867E592D232}" type="presOf" srcId="{8B22AA2A-EB06-462A-95B8-61D0436E1578}" destId="{DD0FF7A5-83D2-4DFF-B8AE-FC12350C27D7}" srcOrd="0" destOrd="0" presId="urn:microsoft.com/office/officeart/2005/8/layout/hList1"/>
    <dgm:cxn modelId="{CD52ADB8-3D96-493B-8536-7B72E8681DF2}" srcId="{8B22AA2A-EB06-462A-95B8-61D0436E1578}" destId="{80B10B6B-15CF-45F5-9198-79E81E762224}" srcOrd="0" destOrd="0" parTransId="{924B9635-F154-47FA-B5D5-A7BD8B66904E}" sibTransId="{CBBC7D61-D459-403C-8D1A-8201C451F74E}"/>
    <dgm:cxn modelId="{EDE40892-3F32-4622-9DB7-E4DB4D3164C6}" type="presOf" srcId="{69EE7DD4-85A3-4C09-B718-2B459DDC8F92}" destId="{5A11FAC3-8D60-48EA-9D7E-4C0FF1976549}" srcOrd="0" destOrd="0" presId="urn:microsoft.com/office/officeart/2005/8/layout/hList1"/>
    <dgm:cxn modelId="{595013C0-3FC8-4659-ACB9-2CE0D71A6232}" srcId="{69EE7DD4-85A3-4C09-B718-2B459DDC8F92}" destId="{93806794-7560-4D43-935D-E72E1774DB58}" srcOrd="0" destOrd="0" parTransId="{89D09870-2B0C-4A79-9560-354C0E1BD5AD}" sibTransId="{50B6E812-1465-4FFD-9948-23DDF5A89C1F}"/>
    <dgm:cxn modelId="{D84D6AE0-F3DA-48CF-A4D5-EF78D3627137}" type="presOf" srcId="{80B10B6B-15CF-45F5-9198-79E81E762224}" destId="{1304EEA6-49CB-42D3-88E2-C16424DAD3A7}" srcOrd="0" destOrd="0" presId="urn:microsoft.com/office/officeart/2005/8/layout/hList1"/>
    <dgm:cxn modelId="{95255815-CC66-4EDB-9B6A-B9448F109A1E}" type="presParOf" srcId="{DD0FF7A5-83D2-4DFF-B8AE-FC12350C27D7}" destId="{14FEA414-76F9-4516-BEBD-0B42F506DF53}" srcOrd="0" destOrd="0" presId="urn:microsoft.com/office/officeart/2005/8/layout/hList1"/>
    <dgm:cxn modelId="{CBE19B65-F20D-490B-AA24-D3705514AD03}" type="presParOf" srcId="{14FEA414-76F9-4516-BEBD-0B42F506DF53}" destId="{1304EEA6-49CB-42D3-88E2-C16424DAD3A7}" srcOrd="0" destOrd="0" presId="urn:microsoft.com/office/officeart/2005/8/layout/hList1"/>
    <dgm:cxn modelId="{6AF85A33-D46F-4F01-84DD-1A0EC3C48F7A}" type="presParOf" srcId="{14FEA414-76F9-4516-BEBD-0B42F506DF53}" destId="{C19AA999-95CB-4556-9BC0-BC50B4E17B2D}" srcOrd="1" destOrd="0" presId="urn:microsoft.com/office/officeart/2005/8/layout/hList1"/>
    <dgm:cxn modelId="{95D5F71B-FB6F-46BF-85A1-D90D99DD6D58}" type="presParOf" srcId="{DD0FF7A5-83D2-4DFF-B8AE-FC12350C27D7}" destId="{2F7E33E6-8784-4E96-BC62-5E7F969B6AD2}" srcOrd="1" destOrd="0" presId="urn:microsoft.com/office/officeart/2005/8/layout/hList1"/>
    <dgm:cxn modelId="{33866C5E-3A10-4803-9F2E-6DAD8BF1D20E}" type="presParOf" srcId="{DD0FF7A5-83D2-4DFF-B8AE-FC12350C27D7}" destId="{A68BFB97-3057-44DA-92A3-F75700690BA6}" srcOrd="2" destOrd="0" presId="urn:microsoft.com/office/officeart/2005/8/layout/hList1"/>
    <dgm:cxn modelId="{CF86FA74-4B3E-43ED-A6C4-2D53FE72EED5}" type="presParOf" srcId="{A68BFB97-3057-44DA-92A3-F75700690BA6}" destId="{5A11FAC3-8D60-48EA-9D7E-4C0FF1976549}" srcOrd="0" destOrd="0" presId="urn:microsoft.com/office/officeart/2005/8/layout/hList1"/>
    <dgm:cxn modelId="{626C6128-00E6-46E5-82E2-80FEC9E71B00}" type="presParOf" srcId="{A68BFB97-3057-44DA-92A3-F75700690BA6}" destId="{4710BF6C-85A7-4482-8F54-DADA2976FAD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22AA2A-EB06-462A-95B8-61D0436E1578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93888052-2FFE-4015-8D40-9661E050D1C2}">
      <dgm:prSet/>
      <dgm:spPr/>
      <dgm:t>
        <a:bodyPr/>
        <a:lstStyle/>
        <a:p>
          <a:r>
            <a:rPr lang="pl-PL" b="1" i="0" dirty="0" smtClean="0"/>
            <a:t>Zidentyfikuj - </a:t>
          </a:r>
          <a:r>
            <a:rPr lang="pl-PL" b="0" i="0" dirty="0" smtClean="0"/>
            <a:t>zastanów się, jakie ryzyko może napotkać Twoja firma</a:t>
          </a:r>
          <a:endParaRPr lang="en-US" b="0" dirty="0"/>
        </a:p>
      </dgm:t>
    </dgm:pt>
    <dgm:pt modelId="{8A4BB7E3-4D53-43B8-A3B3-C528C8A831D4}" type="parTrans" cxnId="{768CB1BD-454D-493F-B011-92E3D00C603C}">
      <dgm:prSet/>
      <dgm:spPr/>
      <dgm:t>
        <a:bodyPr/>
        <a:lstStyle/>
        <a:p>
          <a:endParaRPr lang="en-GB"/>
        </a:p>
      </dgm:t>
    </dgm:pt>
    <dgm:pt modelId="{D5554F86-6ADF-42B7-92C0-F44C422AE7C7}" type="sibTrans" cxnId="{768CB1BD-454D-493F-B011-92E3D00C603C}">
      <dgm:prSet/>
      <dgm:spPr/>
      <dgm:t>
        <a:bodyPr/>
        <a:lstStyle/>
        <a:p>
          <a:endParaRPr lang="en-GB"/>
        </a:p>
      </dgm:t>
    </dgm:pt>
    <dgm:pt modelId="{B8F74149-AD15-4B7A-A237-AD47AEDC48F8}">
      <dgm:prSet/>
      <dgm:spPr/>
      <dgm:t>
        <a:bodyPr/>
        <a:lstStyle/>
        <a:p>
          <a:r>
            <a:rPr lang="pl-PL" b="1" i="0" noProof="0" dirty="0" smtClean="0"/>
            <a:t>Analizuj - </a:t>
          </a:r>
          <a:r>
            <a:rPr lang="pl-PL" b="0" i="0" noProof="0" dirty="0" smtClean="0"/>
            <a:t>znajdź poziom zagrożeń i określ, które z nich są najpilniejsze</a:t>
          </a:r>
          <a:endParaRPr lang="en-US" b="0" dirty="0"/>
        </a:p>
      </dgm:t>
    </dgm:pt>
    <dgm:pt modelId="{3BE77215-CCBB-44CC-98C0-2348F6147221}" type="parTrans" cxnId="{1EDBE461-C11E-46D8-9C36-11EAC7CD2D27}">
      <dgm:prSet/>
      <dgm:spPr/>
      <dgm:t>
        <a:bodyPr/>
        <a:lstStyle/>
        <a:p>
          <a:endParaRPr lang="en-GB"/>
        </a:p>
      </dgm:t>
    </dgm:pt>
    <dgm:pt modelId="{50EC0B7D-7393-4803-946D-4115DA449E02}" type="sibTrans" cxnId="{1EDBE461-C11E-46D8-9C36-11EAC7CD2D27}">
      <dgm:prSet/>
      <dgm:spPr/>
      <dgm:t>
        <a:bodyPr/>
        <a:lstStyle/>
        <a:p>
          <a:endParaRPr lang="en-GB"/>
        </a:p>
      </dgm:t>
    </dgm:pt>
    <dgm:pt modelId="{F9358043-3C9B-46CD-A1F2-417E8FE39F8E}">
      <dgm:prSet/>
      <dgm:spPr/>
      <dgm:t>
        <a:bodyPr/>
        <a:lstStyle/>
        <a:p>
          <a:r>
            <a:rPr lang="pl-PL" b="1" i="0" dirty="0" smtClean="0"/>
            <a:t>Oceń - </a:t>
          </a:r>
          <a:r>
            <a:rPr lang="pl-PL" b="0" i="0" dirty="0" smtClean="0"/>
            <a:t>porównaj ryzyko z ustalonymi kryteriami ryzyka, aby zdecydować, co zrobić</a:t>
          </a:r>
          <a:endParaRPr lang="en-US" b="0" dirty="0"/>
        </a:p>
      </dgm:t>
    </dgm:pt>
    <dgm:pt modelId="{99D935AC-A319-4EE2-93E7-0B0195C4DAD6}" type="parTrans" cxnId="{97A30800-A3DC-47B7-BD93-4A114A65E235}">
      <dgm:prSet/>
      <dgm:spPr/>
      <dgm:t>
        <a:bodyPr/>
        <a:lstStyle/>
        <a:p>
          <a:endParaRPr lang="en-GB"/>
        </a:p>
      </dgm:t>
    </dgm:pt>
    <dgm:pt modelId="{C1146529-25B4-4085-9E63-4DF5027D78C3}" type="sibTrans" cxnId="{97A30800-A3DC-47B7-BD93-4A114A65E235}">
      <dgm:prSet/>
      <dgm:spPr/>
      <dgm:t>
        <a:bodyPr/>
        <a:lstStyle/>
        <a:p>
          <a:endParaRPr lang="en-GB"/>
        </a:p>
      </dgm:t>
    </dgm:pt>
    <dgm:pt modelId="{2BC363EC-84AD-4A96-A96A-0FF54BBFB46D}" type="pres">
      <dgm:prSet presAssocID="{8B22AA2A-EB06-462A-95B8-61D0436E15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66225F9-969B-4F64-A6A7-9F3951D2820D}" type="pres">
      <dgm:prSet presAssocID="{93888052-2FFE-4015-8D40-9661E050D1C2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9E2F5B-07FE-40EF-A2E7-149100BFC69B}" type="pres">
      <dgm:prSet presAssocID="{D5554F86-6ADF-42B7-92C0-F44C422AE7C7}" presName="space" presStyleCnt="0"/>
      <dgm:spPr/>
    </dgm:pt>
    <dgm:pt modelId="{CCA80F75-B7D3-4E8E-8D2D-466B06197260}" type="pres">
      <dgm:prSet presAssocID="{B8F74149-AD15-4B7A-A237-AD47AEDC48F8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06AC98-70AC-4818-9433-EA724D5CA3A4}" type="pres">
      <dgm:prSet presAssocID="{50EC0B7D-7393-4803-946D-4115DA449E02}" presName="space" presStyleCnt="0"/>
      <dgm:spPr/>
    </dgm:pt>
    <dgm:pt modelId="{CBF25DBB-D222-4A4D-BAD1-5333F52B8B2A}" type="pres">
      <dgm:prSet presAssocID="{F9358043-3C9B-46CD-A1F2-417E8FE39F8E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68CB1BD-454D-493F-B011-92E3D00C603C}" srcId="{8B22AA2A-EB06-462A-95B8-61D0436E1578}" destId="{93888052-2FFE-4015-8D40-9661E050D1C2}" srcOrd="0" destOrd="0" parTransId="{8A4BB7E3-4D53-43B8-A3B3-C528C8A831D4}" sibTransId="{D5554F86-6ADF-42B7-92C0-F44C422AE7C7}"/>
    <dgm:cxn modelId="{9D6DBA8E-C74A-43B7-B741-D849D412939E}" type="presOf" srcId="{F9358043-3C9B-46CD-A1F2-417E8FE39F8E}" destId="{CBF25DBB-D222-4A4D-BAD1-5333F52B8B2A}" srcOrd="0" destOrd="0" presId="urn:microsoft.com/office/officeart/2005/8/layout/venn3"/>
    <dgm:cxn modelId="{44C881B1-3403-471F-8560-68A0CB9E6FD0}" type="presOf" srcId="{93888052-2FFE-4015-8D40-9661E050D1C2}" destId="{F66225F9-969B-4F64-A6A7-9F3951D2820D}" srcOrd="0" destOrd="0" presId="urn:microsoft.com/office/officeart/2005/8/layout/venn3"/>
    <dgm:cxn modelId="{64747DA8-8E41-46CF-87D6-EEC82076F3C5}" type="presOf" srcId="{8B22AA2A-EB06-462A-95B8-61D0436E1578}" destId="{2BC363EC-84AD-4A96-A96A-0FF54BBFB46D}" srcOrd="0" destOrd="0" presId="urn:microsoft.com/office/officeart/2005/8/layout/venn3"/>
    <dgm:cxn modelId="{97A30800-A3DC-47B7-BD93-4A114A65E235}" srcId="{8B22AA2A-EB06-462A-95B8-61D0436E1578}" destId="{F9358043-3C9B-46CD-A1F2-417E8FE39F8E}" srcOrd="2" destOrd="0" parTransId="{99D935AC-A319-4EE2-93E7-0B0195C4DAD6}" sibTransId="{C1146529-25B4-4085-9E63-4DF5027D78C3}"/>
    <dgm:cxn modelId="{ED2581EE-8B95-4986-ACC9-B2FEFCA39AF7}" type="presOf" srcId="{B8F74149-AD15-4B7A-A237-AD47AEDC48F8}" destId="{CCA80F75-B7D3-4E8E-8D2D-466B06197260}" srcOrd="0" destOrd="0" presId="urn:microsoft.com/office/officeart/2005/8/layout/venn3"/>
    <dgm:cxn modelId="{1EDBE461-C11E-46D8-9C36-11EAC7CD2D27}" srcId="{8B22AA2A-EB06-462A-95B8-61D0436E1578}" destId="{B8F74149-AD15-4B7A-A237-AD47AEDC48F8}" srcOrd="1" destOrd="0" parTransId="{3BE77215-CCBB-44CC-98C0-2348F6147221}" sibTransId="{50EC0B7D-7393-4803-946D-4115DA449E02}"/>
    <dgm:cxn modelId="{BC3DE518-18E4-4696-8C4A-B1A3BB509C58}" type="presParOf" srcId="{2BC363EC-84AD-4A96-A96A-0FF54BBFB46D}" destId="{F66225F9-969B-4F64-A6A7-9F3951D2820D}" srcOrd="0" destOrd="0" presId="urn:microsoft.com/office/officeart/2005/8/layout/venn3"/>
    <dgm:cxn modelId="{384F7F96-F5DB-4B80-BDD8-A2957D8FC2FA}" type="presParOf" srcId="{2BC363EC-84AD-4A96-A96A-0FF54BBFB46D}" destId="{B59E2F5B-07FE-40EF-A2E7-149100BFC69B}" srcOrd="1" destOrd="0" presId="urn:microsoft.com/office/officeart/2005/8/layout/venn3"/>
    <dgm:cxn modelId="{6339B18B-B74D-4F4D-AE91-32F3D08E75AF}" type="presParOf" srcId="{2BC363EC-84AD-4A96-A96A-0FF54BBFB46D}" destId="{CCA80F75-B7D3-4E8E-8D2D-466B06197260}" srcOrd="2" destOrd="0" presId="urn:microsoft.com/office/officeart/2005/8/layout/venn3"/>
    <dgm:cxn modelId="{24C4D8F5-F3DD-4BE6-A6F5-5B0666CFF885}" type="presParOf" srcId="{2BC363EC-84AD-4A96-A96A-0FF54BBFB46D}" destId="{4A06AC98-70AC-4818-9433-EA724D5CA3A4}" srcOrd="3" destOrd="0" presId="urn:microsoft.com/office/officeart/2005/8/layout/venn3"/>
    <dgm:cxn modelId="{94C8B922-E857-4519-812D-6AE3F7B258B5}" type="presParOf" srcId="{2BC363EC-84AD-4A96-A96A-0FF54BBFB46D}" destId="{CBF25DBB-D222-4A4D-BAD1-5333F52B8B2A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3C021E-B329-438E-80B9-996F9AFE3128}" type="doc">
      <dgm:prSet loTypeId="urn:microsoft.com/office/officeart/2005/8/layout/hList1" loCatId="list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n-GB"/>
        </a:p>
      </dgm:t>
    </dgm:pt>
    <dgm:pt modelId="{B5875D3E-7F13-437F-8D8D-9F3D20D48D10}">
      <dgm:prSet phldrT="[Tekst]"/>
      <dgm:spPr/>
      <dgm:t>
        <a:bodyPr/>
        <a:lstStyle/>
        <a:p>
          <a:r>
            <a:rPr lang="en-GB" dirty="0" smtClean="0"/>
            <a:t>Wiedza, </a:t>
          </a:r>
          <a:r>
            <a:rPr lang="en-GB" dirty="0" err="1" smtClean="0"/>
            <a:t>umiejętności</a:t>
          </a:r>
          <a:endParaRPr lang="en-GB" dirty="0"/>
        </a:p>
      </dgm:t>
    </dgm:pt>
    <dgm:pt modelId="{FBA35479-724E-414C-9E10-AD1725E764F6}" type="parTrans" cxnId="{FE0CB676-F6C8-48D5-B78D-1289264AB3F9}">
      <dgm:prSet/>
      <dgm:spPr/>
      <dgm:t>
        <a:bodyPr/>
        <a:lstStyle/>
        <a:p>
          <a:endParaRPr lang="en-GB"/>
        </a:p>
      </dgm:t>
    </dgm:pt>
    <dgm:pt modelId="{B5416893-BFF0-448B-8659-719DE1792792}" type="sibTrans" cxnId="{FE0CB676-F6C8-48D5-B78D-1289264AB3F9}">
      <dgm:prSet/>
      <dgm:spPr/>
      <dgm:t>
        <a:bodyPr/>
        <a:lstStyle/>
        <a:p>
          <a:endParaRPr lang="en-GB"/>
        </a:p>
      </dgm:t>
    </dgm:pt>
    <dgm:pt modelId="{F464EDAD-5023-416A-B512-D94C28360992}">
      <dgm:prSet phldrT="[Tekst]"/>
      <dgm:spPr/>
      <dgm:t>
        <a:bodyPr anchor="ctr"/>
        <a:lstStyle/>
        <a:p>
          <a:pPr algn="l"/>
          <a:r>
            <a:rPr lang="pl-PL" dirty="0" smtClean="0"/>
            <a:t>Stale poszerzaj swoją wiedzę, pracuj nad sobą, czytaj, interesuj się, staraj się, abyś był ekspertem w swojej dziedzinie,</a:t>
          </a:r>
          <a:endParaRPr lang="en-GB" dirty="0"/>
        </a:p>
      </dgm:t>
    </dgm:pt>
    <dgm:pt modelId="{0EF1F311-36DE-491C-AB17-FE90252C2017}" type="parTrans" cxnId="{262CFEE7-95AF-4381-AAC4-58F3CD7CC3CD}">
      <dgm:prSet/>
      <dgm:spPr/>
      <dgm:t>
        <a:bodyPr/>
        <a:lstStyle/>
        <a:p>
          <a:endParaRPr lang="en-GB"/>
        </a:p>
      </dgm:t>
    </dgm:pt>
    <dgm:pt modelId="{4BF3F366-7E4B-4FB2-B7B1-668B7EE2862E}" type="sibTrans" cxnId="{262CFEE7-95AF-4381-AAC4-58F3CD7CC3CD}">
      <dgm:prSet/>
      <dgm:spPr/>
      <dgm:t>
        <a:bodyPr/>
        <a:lstStyle/>
        <a:p>
          <a:endParaRPr lang="en-GB"/>
        </a:p>
      </dgm:t>
    </dgm:pt>
    <dgm:pt modelId="{596B505F-B554-403D-865C-044E85338688}">
      <dgm:prSet phldrT="[Tekst]"/>
      <dgm:spPr>
        <a:solidFill>
          <a:srgbClr val="E08041"/>
        </a:solidFill>
      </dgm:spPr>
      <dgm:t>
        <a:bodyPr/>
        <a:lstStyle/>
        <a:p>
          <a:r>
            <a:rPr lang="en-GB" dirty="0" err="1" smtClean="0"/>
            <a:t>Cechy</a:t>
          </a:r>
          <a:r>
            <a:rPr lang="en-GB" dirty="0" smtClean="0"/>
            <a:t> </a:t>
          </a:r>
          <a:r>
            <a:rPr lang="en-GB" dirty="0" err="1" smtClean="0"/>
            <a:t>charakteru</a:t>
          </a:r>
          <a:r>
            <a:rPr lang="en-GB" dirty="0" smtClean="0"/>
            <a:t> i </a:t>
          </a:r>
          <a:r>
            <a:rPr lang="en-GB" dirty="0" err="1" smtClean="0"/>
            <a:t>osobowość</a:t>
          </a:r>
          <a:endParaRPr lang="en-GB" dirty="0"/>
        </a:p>
      </dgm:t>
    </dgm:pt>
    <dgm:pt modelId="{317DCE58-645C-46EE-B466-32C53A7FE1B0}" type="parTrans" cxnId="{C6461A11-A77B-4BB3-A189-29569E94478A}">
      <dgm:prSet/>
      <dgm:spPr/>
      <dgm:t>
        <a:bodyPr/>
        <a:lstStyle/>
        <a:p>
          <a:endParaRPr lang="en-GB"/>
        </a:p>
      </dgm:t>
    </dgm:pt>
    <dgm:pt modelId="{B361B5E5-F8EC-48BF-B81C-48909452F51C}" type="sibTrans" cxnId="{C6461A11-A77B-4BB3-A189-29569E94478A}">
      <dgm:prSet/>
      <dgm:spPr/>
      <dgm:t>
        <a:bodyPr/>
        <a:lstStyle/>
        <a:p>
          <a:endParaRPr lang="en-GB"/>
        </a:p>
      </dgm:t>
    </dgm:pt>
    <dgm:pt modelId="{6AE672A5-FAA1-4F57-8163-6F37BD9549F4}">
      <dgm:prSet phldrT="[Tekst]"/>
      <dgm:spPr>
        <a:solidFill>
          <a:srgbClr val="F9DBD2">
            <a:alpha val="90000"/>
          </a:srgbClr>
        </a:solidFill>
      </dgm:spPr>
      <dgm:t>
        <a:bodyPr anchor="ctr"/>
        <a:lstStyle/>
        <a:p>
          <a:pPr algn="l"/>
          <a:endParaRPr lang="en-GB" dirty="0"/>
        </a:p>
      </dgm:t>
    </dgm:pt>
    <dgm:pt modelId="{9A15B55B-60FC-4812-83C4-976212D28F0A}" type="parTrans" cxnId="{63D8C3F0-4095-4526-BC4A-9810AB7D5697}">
      <dgm:prSet/>
      <dgm:spPr/>
      <dgm:t>
        <a:bodyPr/>
        <a:lstStyle/>
        <a:p>
          <a:endParaRPr lang="en-GB"/>
        </a:p>
      </dgm:t>
    </dgm:pt>
    <dgm:pt modelId="{4D322620-59E6-4855-AB63-9265A66DFB9F}" type="sibTrans" cxnId="{63D8C3F0-4095-4526-BC4A-9810AB7D5697}">
      <dgm:prSet/>
      <dgm:spPr/>
      <dgm:t>
        <a:bodyPr/>
        <a:lstStyle/>
        <a:p>
          <a:endParaRPr lang="en-GB"/>
        </a:p>
      </dgm:t>
    </dgm:pt>
    <dgm:pt modelId="{4EEAAE1B-3F81-4112-8BFC-2322C95CD61E}">
      <dgm:prSet/>
      <dgm:spPr>
        <a:solidFill>
          <a:srgbClr val="E08041"/>
        </a:solidFill>
      </dgm:spPr>
      <dgm:t>
        <a:bodyPr/>
        <a:lstStyle/>
        <a:p>
          <a:r>
            <a:rPr lang="en-GB" dirty="0" err="1" smtClean="0"/>
            <a:t>Działania</a:t>
          </a:r>
          <a:r>
            <a:rPr lang="en-GB" dirty="0" smtClean="0"/>
            <a:t>, </a:t>
          </a:r>
          <a:r>
            <a:rPr lang="en-GB" dirty="0" err="1" smtClean="0"/>
            <a:t>decyzje</a:t>
          </a:r>
          <a:r>
            <a:rPr lang="en-GB" dirty="0" smtClean="0"/>
            <a:t>, </a:t>
          </a:r>
          <a:r>
            <a:rPr lang="en-GB" dirty="0" err="1" smtClean="0"/>
            <a:t>które</a:t>
          </a:r>
          <a:r>
            <a:rPr lang="en-GB" dirty="0" smtClean="0"/>
            <a:t> </a:t>
          </a:r>
          <a:r>
            <a:rPr lang="en-GB" dirty="0" err="1" smtClean="0"/>
            <a:t>podejmujemy</a:t>
          </a:r>
          <a:endParaRPr lang="en-GB" dirty="0"/>
        </a:p>
      </dgm:t>
    </dgm:pt>
    <dgm:pt modelId="{3BB70647-6DF1-4233-8FE4-44C736BD9221}" type="parTrans" cxnId="{C2109500-81BF-4EEE-BCBE-6BAC674314CF}">
      <dgm:prSet/>
      <dgm:spPr/>
      <dgm:t>
        <a:bodyPr/>
        <a:lstStyle/>
        <a:p>
          <a:endParaRPr lang="en-GB"/>
        </a:p>
      </dgm:t>
    </dgm:pt>
    <dgm:pt modelId="{01AE3D2D-10D6-483A-9440-25CD5274BD94}" type="sibTrans" cxnId="{C2109500-81BF-4EEE-BCBE-6BAC674314CF}">
      <dgm:prSet/>
      <dgm:spPr/>
      <dgm:t>
        <a:bodyPr/>
        <a:lstStyle/>
        <a:p>
          <a:endParaRPr lang="en-GB"/>
        </a:p>
      </dgm:t>
    </dgm:pt>
    <dgm:pt modelId="{56EFF4BA-4312-4CD4-A266-800D212A962A}">
      <dgm:prSet/>
      <dgm:spPr/>
      <dgm:t>
        <a:bodyPr anchor="ctr"/>
        <a:lstStyle/>
        <a:p>
          <a:endParaRPr lang="en-GB" dirty="0"/>
        </a:p>
      </dgm:t>
    </dgm:pt>
    <dgm:pt modelId="{EEACC019-BF9A-46B3-B370-A8EB884BCC8B}" type="parTrans" cxnId="{2FEBE28E-03EE-4C60-9C51-DC966F4B0704}">
      <dgm:prSet/>
      <dgm:spPr/>
      <dgm:t>
        <a:bodyPr/>
        <a:lstStyle/>
        <a:p>
          <a:endParaRPr lang="en-GB"/>
        </a:p>
      </dgm:t>
    </dgm:pt>
    <dgm:pt modelId="{D5B58B99-F806-4C67-AEF7-27F72894399A}" type="sibTrans" cxnId="{2FEBE28E-03EE-4C60-9C51-DC966F4B0704}">
      <dgm:prSet/>
      <dgm:spPr/>
      <dgm:t>
        <a:bodyPr/>
        <a:lstStyle/>
        <a:p>
          <a:endParaRPr lang="en-GB"/>
        </a:p>
      </dgm:t>
    </dgm:pt>
    <dgm:pt modelId="{2F17D0CD-E911-4BFF-81E2-319CABB76885}">
      <dgm:prSet/>
      <dgm:spPr>
        <a:solidFill>
          <a:srgbClr val="E08041"/>
        </a:solidFill>
      </dgm:spPr>
      <dgm:t>
        <a:bodyPr/>
        <a:lstStyle/>
        <a:p>
          <a:r>
            <a:rPr lang="en-GB" dirty="0" err="1" smtClean="0"/>
            <a:t>Przekonania</a:t>
          </a:r>
          <a:endParaRPr lang="en-GB" dirty="0"/>
        </a:p>
      </dgm:t>
    </dgm:pt>
    <dgm:pt modelId="{7F38F312-8294-4A09-B832-C193B044B5A5}" type="parTrans" cxnId="{CF5BF09F-5751-4E07-96EA-BC8A0572CA48}">
      <dgm:prSet/>
      <dgm:spPr/>
      <dgm:t>
        <a:bodyPr/>
        <a:lstStyle/>
        <a:p>
          <a:endParaRPr lang="en-GB"/>
        </a:p>
      </dgm:t>
    </dgm:pt>
    <dgm:pt modelId="{80D26B37-13AE-43DD-A2BF-95F680833045}" type="sibTrans" cxnId="{CF5BF09F-5751-4E07-96EA-BC8A0572CA48}">
      <dgm:prSet/>
      <dgm:spPr/>
      <dgm:t>
        <a:bodyPr/>
        <a:lstStyle/>
        <a:p>
          <a:endParaRPr lang="en-GB"/>
        </a:p>
      </dgm:t>
    </dgm:pt>
    <dgm:pt modelId="{313BC8C4-969A-405B-8002-A63FB8EAA0F0}">
      <dgm:prSet/>
      <dgm:spPr>
        <a:solidFill>
          <a:srgbClr val="F9DBD2">
            <a:alpha val="90000"/>
          </a:srgbClr>
        </a:solidFill>
      </dgm:spPr>
      <dgm:t>
        <a:bodyPr/>
        <a:lstStyle/>
        <a:p>
          <a:pPr algn="l"/>
          <a:r>
            <a:rPr lang="pl-PL" dirty="0" smtClean="0"/>
            <a:t>Rozwijaj swoje pozytywne cechy charakteru. Pozwala nawiązywać dobre relacje z innymi i dobrze funkcjonować w życiu, np. asertywność, dokładność, umiejętności komunikacyjne, lojalność, obowiązek, pracowitość itp.</a:t>
          </a:r>
          <a:endParaRPr lang="en-GB" dirty="0"/>
        </a:p>
      </dgm:t>
    </dgm:pt>
    <dgm:pt modelId="{0C92299A-FCCB-44F4-ABB4-2BC2F4E0E7FC}" type="parTrans" cxnId="{C61868DC-B5C0-4B6C-A98E-861806F4407E}">
      <dgm:prSet/>
      <dgm:spPr/>
      <dgm:t>
        <a:bodyPr/>
        <a:lstStyle/>
        <a:p>
          <a:endParaRPr lang="en-GB"/>
        </a:p>
      </dgm:t>
    </dgm:pt>
    <dgm:pt modelId="{3CBF9B32-6F01-4390-9F3A-B58924065E46}" type="sibTrans" cxnId="{C61868DC-B5C0-4B6C-A98E-861806F4407E}">
      <dgm:prSet/>
      <dgm:spPr/>
      <dgm:t>
        <a:bodyPr/>
        <a:lstStyle/>
        <a:p>
          <a:endParaRPr lang="en-GB"/>
        </a:p>
      </dgm:t>
    </dgm:pt>
    <dgm:pt modelId="{CB993F39-BE6B-445E-A2A8-ECC0B4467583}">
      <dgm:prSet/>
      <dgm:spPr/>
      <dgm:t>
        <a:bodyPr/>
        <a:lstStyle/>
        <a:p>
          <a:r>
            <a:rPr lang="pl-PL" dirty="0" smtClean="0"/>
            <a:t>Działania, które podejmujemy, kolejne kroki, które prowadzą nas do decyzji</a:t>
          </a:r>
          <a:endParaRPr lang="en-GB" dirty="0"/>
        </a:p>
      </dgm:t>
    </dgm:pt>
    <dgm:pt modelId="{EB0A5807-09A5-442D-9743-94955B8585E0}" type="parTrans" cxnId="{589F3E46-B3B6-4FBD-85DD-3EEBC2C650E2}">
      <dgm:prSet/>
      <dgm:spPr/>
      <dgm:t>
        <a:bodyPr/>
        <a:lstStyle/>
        <a:p>
          <a:endParaRPr lang="en-GB"/>
        </a:p>
      </dgm:t>
    </dgm:pt>
    <dgm:pt modelId="{33CAA844-C2E5-4179-A0B4-0C27A6E540DC}" type="sibTrans" cxnId="{589F3E46-B3B6-4FBD-85DD-3EEBC2C650E2}">
      <dgm:prSet/>
      <dgm:spPr/>
      <dgm:t>
        <a:bodyPr/>
        <a:lstStyle/>
        <a:p>
          <a:endParaRPr lang="en-GB"/>
        </a:p>
      </dgm:t>
    </dgm:pt>
    <dgm:pt modelId="{71CB9B53-C1C0-4DFE-964F-6D2855E02063}">
      <dgm:prSet/>
      <dgm:spPr>
        <a:solidFill>
          <a:srgbClr val="F9DBD2">
            <a:alpha val="90000"/>
          </a:srgbClr>
        </a:solidFill>
      </dgm:spPr>
      <dgm:t>
        <a:bodyPr anchor="ctr"/>
        <a:lstStyle/>
        <a:p>
          <a:r>
            <a:rPr lang="pl-PL" dirty="0" smtClean="0"/>
            <a:t>Wierzenia, osobowość; nasza intuicja, wiara w siebie, nasze przekonania, poznanie </a:t>
          </a:r>
          <a:r>
            <a:rPr lang="pl-PL" dirty="0" err="1" smtClean="0"/>
            <a:t>pozamysłowe</a:t>
          </a:r>
          <a:r>
            <a:rPr lang="pl-PL" dirty="0" smtClean="0"/>
            <a:t>, intuicja,</a:t>
          </a:r>
          <a:endParaRPr lang="en-GB" dirty="0"/>
        </a:p>
      </dgm:t>
    </dgm:pt>
    <dgm:pt modelId="{A1139674-1113-426C-BA3E-5C91A78A2439}" type="parTrans" cxnId="{4554CE53-16B2-4357-8FBC-F06DD41FD786}">
      <dgm:prSet/>
      <dgm:spPr/>
      <dgm:t>
        <a:bodyPr/>
        <a:lstStyle/>
        <a:p>
          <a:endParaRPr lang="it-IT"/>
        </a:p>
      </dgm:t>
    </dgm:pt>
    <dgm:pt modelId="{91F147F1-1217-47E2-B9D9-C6FCCB6E7B43}" type="sibTrans" cxnId="{4554CE53-16B2-4357-8FBC-F06DD41FD786}">
      <dgm:prSet/>
      <dgm:spPr/>
      <dgm:t>
        <a:bodyPr/>
        <a:lstStyle/>
        <a:p>
          <a:endParaRPr lang="it-IT"/>
        </a:p>
      </dgm:t>
    </dgm:pt>
    <dgm:pt modelId="{19251D5F-0695-4C38-873A-C1820C1F4060}" type="pres">
      <dgm:prSet presAssocID="{C53C021E-B329-438E-80B9-996F9AFE31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6C9F9B4-1731-457A-91BF-F5CF1E955E7D}" type="pres">
      <dgm:prSet presAssocID="{B5875D3E-7F13-437F-8D8D-9F3D20D48D10}" presName="composite" presStyleCnt="0"/>
      <dgm:spPr/>
    </dgm:pt>
    <dgm:pt modelId="{182D1D44-CBE9-45D0-9C5E-883E359D9227}" type="pres">
      <dgm:prSet presAssocID="{B5875D3E-7F13-437F-8D8D-9F3D20D48D10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91E48F-0B33-4208-8E3F-EDB4A503F4E5}" type="pres">
      <dgm:prSet presAssocID="{B5875D3E-7F13-437F-8D8D-9F3D20D48D10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68D5A8-4783-4432-ABC2-1C7DF9F0F305}" type="pres">
      <dgm:prSet presAssocID="{B5416893-BFF0-448B-8659-719DE1792792}" presName="space" presStyleCnt="0"/>
      <dgm:spPr/>
    </dgm:pt>
    <dgm:pt modelId="{E46C5DB2-47E9-4156-BF84-BD421FB368FE}" type="pres">
      <dgm:prSet presAssocID="{596B505F-B554-403D-865C-044E85338688}" presName="composite" presStyleCnt="0"/>
      <dgm:spPr/>
    </dgm:pt>
    <dgm:pt modelId="{C9454C77-69D9-47F8-9397-A0E3A8B21DD2}" type="pres">
      <dgm:prSet presAssocID="{596B505F-B554-403D-865C-044E8533868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B84D50-BFFC-4E93-A2FF-42EFF17468BF}" type="pres">
      <dgm:prSet presAssocID="{596B505F-B554-403D-865C-044E85338688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1B2AB2-3356-42ED-9C7E-5730FE4D4F1B}" type="pres">
      <dgm:prSet presAssocID="{B361B5E5-F8EC-48BF-B81C-48909452F51C}" presName="space" presStyleCnt="0"/>
      <dgm:spPr/>
    </dgm:pt>
    <dgm:pt modelId="{5D14479C-9B98-4CBA-86EF-5D3BD16F2439}" type="pres">
      <dgm:prSet presAssocID="{4EEAAE1B-3F81-4112-8BFC-2322C95CD61E}" presName="composite" presStyleCnt="0"/>
      <dgm:spPr/>
    </dgm:pt>
    <dgm:pt modelId="{1ACE3FC7-54C9-4A4C-A8C9-7727715B3632}" type="pres">
      <dgm:prSet presAssocID="{4EEAAE1B-3F81-4112-8BFC-2322C95CD61E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1F4AAF-EA04-4BE1-B3A4-7DDD2E01755F}" type="pres">
      <dgm:prSet presAssocID="{4EEAAE1B-3F81-4112-8BFC-2322C95CD61E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7A2016-E5A1-408C-85B5-036F6B0AE36A}" type="pres">
      <dgm:prSet presAssocID="{01AE3D2D-10D6-483A-9440-25CD5274BD94}" presName="space" presStyleCnt="0"/>
      <dgm:spPr/>
    </dgm:pt>
    <dgm:pt modelId="{693AE9DE-3DDC-4424-BE98-CB61170D677F}" type="pres">
      <dgm:prSet presAssocID="{2F17D0CD-E911-4BFF-81E2-319CABB76885}" presName="composite" presStyleCnt="0"/>
      <dgm:spPr/>
    </dgm:pt>
    <dgm:pt modelId="{3C807308-45A9-40B7-9B6D-435461744383}" type="pres">
      <dgm:prSet presAssocID="{2F17D0CD-E911-4BFF-81E2-319CABB76885}" presName="parTx" presStyleLbl="alignNode1" presStyleIdx="3" presStyleCnt="4" custLinFactNeighborX="-4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EFD0A8-F324-4368-B158-DEB3BA387039}" type="pres">
      <dgm:prSet presAssocID="{2F17D0CD-E911-4BFF-81E2-319CABB76885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A265838-9BCE-4E36-B256-35F01A3BC94C}" type="presOf" srcId="{56EFF4BA-4312-4CD4-A266-800D212A962A}" destId="{D21F4AAF-EA04-4BE1-B3A4-7DDD2E01755F}" srcOrd="0" destOrd="0" presId="urn:microsoft.com/office/officeart/2005/8/layout/hList1"/>
    <dgm:cxn modelId="{DDD18C8B-E48E-4C38-BAD6-378A4CB9CA3F}" type="presOf" srcId="{CB993F39-BE6B-445E-A2A8-ECC0B4467583}" destId="{D21F4AAF-EA04-4BE1-B3A4-7DDD2E01755F}" srcOrd="0" destOrd="1" presId="urn:microsoft.com/office/officeart/2005/8/layout/hList1"/>
    <dgm:cxn modelId="{C4F3D071-8889-4931-9AA5-D9A512C5AB45}" type="presOf" srcId="{6AE672A5-FAA1-4F57-8163-6F37BD9549F4}" destId="{44B84D50-BFFC-4E93-A2FF-42EFF17468BF}" srcOrd="0" destOrd="0" presId="urn:microsoft.com/office/officeart/2005/8/layout/hList1"/>
    <dgm:cxn modelId="{FE0CB676-F6C8-48D5-B78D-1289264AB3F9}" srcId="{C53C021E-B329-438E-80B9-996F9AFE3128}" destId="{B5875D3E-7F13-437F-8D8D-9F3D20D48D10}" srcOrd="0" destOrd="0" parTransId="{FBA35479-724E-414C-9E10-AD1725E764F6}" sibTransId="{B5416893-BFF0-448B-8659-719DE1792792}"/>
    <dgm:cxn modelId="{589F3E46-B3B6-4FBD-85DD-3EEBC2C650E2}" srcId="{4EEAAE1B-3F81-4112-8BFC-2322C95CD61E}" destId="{CB993F39-BE6B-445E-A2A8-ECC0B4467583}" srcOrd="1" destOrd="0" parTransId="{EB0A5807-09A5-442D-9743-94955B8585E0}" sibTransId="{33CAA844-C2E5-4179-A0B4-0C27A6E540DC}"/>
    <dgm:cxn modelId="{63D8C3F0-4095-4526-BC4A-9810AB7D5697}" srcId="{596B505F-B554-403D-865C-044E85338688}" destId="{6AE672A5-FAA1-4F57-8163-6F37BD9549F4}" srcOrd="0" destOrd="0" parTransId="{9A15B55B-60FC-4812-83C4-976212D28F0A}" sibTransId="{4D322620-59E6-4855-AB63-9265A66DFB9F}"/>
    <dgm:cxn modelId="{18461E70-46FA-4107-8902-00C1A18A9995}" type="presOf" srcId="{F464EDAD-5023-416A-B512-D94C28360992}" destId="{6191E48F-0B33-4208-8E3F-EDB4A503F4E5}" srcOrd="0" destOrd="0" presId="urn:microsoft.com/office/officeart/2005/8/layout/hList1"/>
    <dgm:cxn modelId="{4554CE53-16B2-4357-8FBC-F06DD41FD786}" srcId="{2F17D0CD-E911-4BFF-81E2-319CABB76885}" destId="{71CB9B53-C1C0-4DFE-964F-6D2855E02063}" srcOrd="0" destOrd="0" parTransId="{A1139674-1113-426C-BA3E-5C91A78A2439}" sibTransId="{91F147F1-1217-47E2-B9D9-C6FCCB6E7B43}"/>
    <dgm:cxn modelId="{C2109500-81BF-4EEE-BCBE-6BAC674314CF}" srcId="{C53C021E-B329-438E-80B9-996F9AFE3128}" destId="{4EEAAE1B-3F81-4112-8BFC-2322C95CD61E}" srcOrd="2" destOrd="0" parTransId="{3BB70647-6DF1-4233-8FE4-44C736BD9221}" sibTransId="{01AE3D2D-10D6-483A-9440-25CD5274BD94}"/>
    <dgm:cxn modelId="{CF5BF09F-5751-4E07-96EA-BC8A0572CA48}" srcId="{C53C021E-B329-438E-80B9-996F9AFE3128}" destId="{2F17D0CD-E911-4BFF-81E2-319CABB76885}" srcOrd="3" destOrd="0" parTransId="{7F38F312-8294-4A09-B832-C193B044B5A5}" sibTransId="{80D26B37-13AE-43DD-A2BF-95F680833045}"/>
    <dgm:cxn modelId="{262CFEE7-95AF-4381-AAC4-58F3CD7CC3CD}" srcId="{B5875D3E-7F13-437F-8D8D-9F3D20D48D10}" destId="{F464EDAD-5023-416A-B512-D94C28360992}" srcOrd="0" destOrd="0" parTransId="{0EF1F311-36DE-491C-AB17-FE90252C2017}" sibTransId="{4BF3F366-7E4B-4FB2-B7B1-668B7EE2862E}"/>
    <dgm:cxn modelId="{38F30E86-4F7A-4163-9DFD-578E139F30E1}" type="presOf" srcId="{71CB9B53-C1C0-4DFE-964F-6D2855E02063}" destId="{12EFD0A8-F324-4368-B158-DEB3BA387039}" srcOrd="0" destOrd="0" presId="urn:microsoft.com/office/officeart/2005/8/layout/hList1"/>
    <dgm:cxn modelId="{7FE2F4C7-5BF1-4145-A6FC-50C30E36E0E7}" type="presOf" srcId="{313BC8C4-969A-405B-8002-A63FB8EAA0F0}" destId="{44B84D50-BFFC-4E93-A2FF-42EFF17468BF}" srcOrd="0" destOrd="1" presId="urn:microsoft.com/office/officeart/2005/8/layout/hList1"/>
    <dgm:cxn modelId="{C61868DC-B5C0-4B6C-A98E-861806F4407E}" srcId="{596B505F-B554-403D-865C-044E85338688}" destId="{313BC8C4-969A-405B-8002-A63FB8EAA0F0}" srcOrd="1" destOrd="0" parTransId="{0C92299A-FCCB-44F4-ABB4-2BC2F4E0E7FC}" sibTransId="{3CBF9B32-6F01-4390-9F3A-B58924065E46}"/>
    <dgm:cxn modelId="{5DA16E32-9178-41C1-A750-E119E8803631}" type="presOf" srcId="{C53C021E-B329-438E-80B9-996F9AFE3128}" destId="{19251D5F-0695-4C38-873A-C1820C1F4060}" srcOrd="0" destOrd="0" presId="urn:microsoft.com/office/officeart/2005/8/layout/hList1"/>
    <dgm:cxn modelId="{227A312D-CD31-47C4-B515-8788CA5480FC}" type="presOf" srcId="{B5875D3E-7F13-437F-8D8D-9F3D20D48D10}" destId="{182D1D44-CBE9-45D0-9C5E-883E359D9227}" srcOrd="0" destOrd="0" presId="urn:microsoft.com/office/officeart/2005/8/layout/hList1"/>
    <dgm:cxn modelId="{516F63B3-9CB2-4058-B5F0-E26A529EC0C7}" type="presOf" srcId="{2F17D0CD-E911-4BFF-81E2-319CABB76885}" destId="{3C807308-45A9-40B7-9B6D-435461744383}" srcOrd="0" destOrd="0" presId="urn:microsoft.com/office/officeart/2005/8/layout/hList1"/>
    <dgm:cxn modelId="{C6461A11-A77B-4BB3-A189-29569E94478A}" srcId="{C53C021E-B329-438E-80B9-996F9AFE3128}" destId="{596B505F-B554-403D-865C-044E85338688}" srcOrd="1" destOrd="0" parTransId="{317DCE58-645C-46EE-B466-32C53A7FE1B0}" sibTransId="{B361B5E5-F8EC-48BF-B81C-48909452F51C}"/>
    <dgm:cxn modelId="{2FEBE28E-03EE-4C60-9C51-DC966F4B0704}" srcId="{4EEAAE1B-3F81-4112-8BFC-2322C95CD61E}" destId="{56EFF4BA-4312-4CD4-A266-800D212A962A}" srcOrd="0" destOrd="0" parTransId="{EEACC019-BF9A-46B3-B370-A8EB884BCC8B}" sibTransId="{D5B58B99-F806-4C67-AEF7-27F72894399A}"/>
    <dgm:cxn modelId="{7201318F-F87B-4377-A5D7-0DE9B832EE0B}" type="presOf" srcId="{4EEAAE1B-3F81-4112-8BFC-2322C95CD61E}" destId="{1ACE3FC7-54C9-4A4C-A8C9-7727715B3632}" srcOrd="0" destOrd="0" presId="urn:microsoft.com/office/officeart/2005/8/layout/hList1"/>
    <dgm:cxn modelId="{58D416C8-9A5F-4FFF-9358-7ED885B9997E}" type="presOf" srcId="{596B505F-B554-403D-865C-044E85338688}" destId="{C9454C77-69D9-47F8-9397-A0E3A8B21DD2}" srcOrd="0" destOrd="0" presId="urn:microsoft.com/office/officeart/2005/8/layout/hList1"/>
    <dgm:cxn modelId="{BFF659F0-232C-431E-A5B8-0728DBED4D58}" type="presParOf" srcId="{19251D5F-0695-4C38-873A-C1820C1F4060}" destId="{96C9F9B4-1731-457A-91BF-F5CF1E955E7D}" srcOrd="0" destOrd="0" presId="urn:microsoft.com/office/officeart/2005/8/layout/hList1"/>
    <dgm:cxn modelId="{F08377C6-3D5F-4B4E-85CD-726D0E65B693}" type="presParOf" srcId="{96C9F9B4-1731-457A-91BF-F5CF1E955E7D}" destId="{182D1D44-CBE9-45D0-9C5E-883E359D9227}" srcOrd="0" destOrd="0" presId="urn:microsoft.com/office/officeart/2005/8/layout/hList1"/>
    <dgm:cxn modelId="{BF64C615-CC67-4CF1-8F67-C01C41F0D49B}" type="presParOf" srcId="{96C9F9B4-1731-457A-91BF-F5CF1E955E7D}" destId="{6191E48F-0B33-4208-8E3F-EDB4A503F4E5}" srcOrd="1" destOrd="0" presId="urn:microsoft.com/office/officeart/2005/8/layout/hList1"/>
    <dgm:cxn modelId="{20EACE6A-E5E3-48D6-B19B-55D1F42DED93}" type="presParOf" srcId="{19251D5F-0695-4C38-873A-C1820C1F4060}" destId="{F768D5A8-4783-4432-ABC2-1C7DF9F0F305}" srcOrd="1" destOrd="0" presId="urn:microsoft.com/office/officeart/2005/8/layout/hList1"/>
    <dgm:cxn modelId="{C7C00AFC-6B63-4680-9128-C078ABDA3E05}" type="presParOf" srcId="{19251D5F-0695-4C38-873A-C1820C1F4060}" destId="{E46C5DB2-47E9-4156-BF84-BD421FB368FE}" srcOrd="2" destOrd="0" presId="urn:microsoft.com/office/officeart/2005/8/layout/hList1"/>
    <dgm:cxn modelId="{CAAE4B2D-8817-483A-B0E0-4750BC02A96A}" type="presParOf" srcId="{E46C5DB2-47E9-4156-BF84-BD421FB368FE}" destId="{C9454C77-69D9-47F8-9397-A0E3A8B21DD2}" srcOrd="0" destOrd="0" presId="urn:microsoft.com/office/officeart/2005/8/layout/hList1"/>
    <dgm:cxn modelId="{F7A28CAB-1319-4D59-B03B-306EE90570DD}" type="presParOf" srcId="{E46C5DB2-47E9-4156-BF84-BD421FB368FE}" destId="{44B84D50-BFFC-4E93-A2FF-42EFF17468BF}" srcOrd="1" destOrd="0" presId="urn:microsoft.com/office/officeart/2005/8/layout/hList1"/>
    <dgm:cxn modelId="{5AFBD385-5187-4297-B7E5-38E936401232}" type="presParOf" srcId="{19251D5F-0695-4C38-873A-C1820C1F4060}" destId="{A81B2AB2-3356-42ED-9C7E-5730FE4D4F1B}" srcOrd="3" destOrd="0" presId="urn:microsoft.com/office/officeart/2005/8/layout/hList1"/>
    <dgm:cxn modelId="{3ACBEC9C-0871-4A56-A08E-6EE46FBFA627}" type="presParOf" srcId="{19251D5F-0695-4C38-873A-C1820C1F4060}" destId="{5D14479C-9B98-4CBA-86EF-5D3BD16F2439}" srcOrd="4" destOrd="0" presId="urn:microsoft.com/office/officeart/2005/8/layout/hList1"/>
    <dgm:cxn modelId="{4729245C-E06B-4DD4-A378-2C4917802BAD}" type="presParOf" srcId="{5D14479C-9B98-4CBA-86EF-5D3BD16F2439}" destId="{1ACE3FC7-54C9-4A4C-A8C9-7727715B3632}" srcOrd="0" destOrd="0" presId="urn:microsoft.com/office/officeart/2005/8/layout/hList1"/>
    <dgm:cxn modelId="{23351ADA-4BB3-4278-AD61-5BF0DA12F122}" type="presParOf" srcId="{5D14479C-9B98-4CBA-86EF-5D3BD16F2439}" destId="{D21F4AAF-EA04-4BE1-B3A4-7DDD2E01755F}" srcOrd="1" destOrd="0" presId="urn:microsoft.com/office/officeart/2005/8/layout/hList1"/>
    <dgm:cxn modelId="{AEB34221-5015-44A4-BDDF-EC1B0F215CB3}" type="presParOf" srcId="{19251D5F-0695-4C38-873A-C1820C1F4060}" destId="{1C7A2016-E5A1-408C-85B5-036F6B0AE36A}" srcOrd="5" destOrd="0" presId="urn:microsoft.com/office/officeart/2005/8/layout/hList1"/>
    <dgm:cxn modelId="{BCFDEE1A-92F0-4F53-A6BF-DDC47281729E}" type="presParOf" srcId="{19251D5F-0695-4C38-873A-C1820C1F4060}" destId="{693AE9DE-3DDC-4424-BE98-CB61170D677F}" srcOrd="6" destOrd="0" presId="urn:microsoft.com/office/officeart/2005/8/layout/hList1"/>
    <dgm:cxn modelId="{D1989E2E-B518-4CD7-9C61-817452BADBC2}" type="presParOf" srcId="{693AE9DE-3DDC-4424-BE98-CB61170D677F}" destId="{3C807308-45A9-40B7-9B6D-435461744383}" srcOrd="0" destOrd="0" presId="urn:microsoft.com/office/officeart/2005/8/layout/hList1"/>
    <dgm:cxn modelId="{2CAC1947-0710-4E47-B0DD-47385884EB38}" type="presParOf" srcId="{693AE9DE-3DDC-4424-BE98-CB61170D677F}" destId="{12EFD0A8-F324-4368-B158-DEB3BA38703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3C021E-B329-438E-80B9-996F9AFE3128}" type="doc">
      <dgm:prSet loTypeId="urn:microsoft.com/office/officeart/2005/8/layout/hList1" loCatId="list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en-GB"/>
        </a:p>
      </dgm:t>
    </dgm:pt>
    <dgm:pt modelId="{B5875D3E-7F13-437F-8D8D-9F3D20D48D10}">
      <dgm:prSet phldrT="[Tekst]"/>
      <dgm:spPr/>
      <dgm:t>
        <a:bodyPr/>
        <a:lstStyle/>
        <a:p>
          <a:r>
            <a:rPr lang="es-ES" b="1" dirty="0">
              <a:latin typeface="Arial" panose="020B0604020202020204" pitchFamily="34" charset="0"/>
              <a:cs typeface="Arial" panose="020B0604020202020204" pitchFamily="34" charset="0"/>
            </a:rPr>
            <a:t>uncertainty</a:t>
          </a:r>
          <a:endParaRPr lang="en-GB" dirty="0"/>
        </a:p>
      </dgm:t>
    </dgm:pt>
    <dgm:pt modelId="{FBA35479-724E-414C-9E10-AD1725E764F6}" type="parTrans" cxnId="{FE0CB676-F6C8-48D5-B78D-1289264AB3F9}">
      <dgm:prSet/>
      <dgm:spPr/>
      <dgm:t>
        <a:bodyPr/>
        <a:lstStyle/>
        <a:p>
          <a:endParaRPr lang="en-GB"/>
        </a:p>
      </dgm:t>
    </dgm:pt>
    <dgm:pt modelId="{B5416893-BFF0-448B-8659-719DE1792792}" type="sibTrans" cxnId="{FE0CB676-F6C8-48D5-B78D-1289264AB3F9}">
      <dgm:prSet/>
      <dgm:spPr/>
      <dgm:t>
        <a:bodyPr/>
        <a:lstStyle/>
        <a:p>
          <a:endParaRPr lang="en-GB"/>
        </a:p>
      </dgm:t>
    </dgm:pt>
    <dgm:pt modelId="{F464EDAD-5023-416A-B512-D94C28360992}">
      <dgm:prSet phldrT="[Tekst]"/>
      <dgm:spPr/>
      <dgm:t>
        <a:bodyPr anchor="ctr"/>
        <a:lstStyle/>
        <a:p>
          <a:r>
            <a:rPr lang="pl-PL" dirty="0"/>
            <a:t>A</a:t>
          </a:r>
          <a:r>
            <a:rPr lang="en-US" dirty="0"/>
            <a:t> situation, in which the probability distribution is unknown</a:t>
          </a:r>
          <a:r>
            <a:rPr lang="en-GB" dirty="0"/>
            <a:t>. </a:t>
          </a:r>
          <a:r>
            <a:rPr lang="en-US" dirty="0"/>
            <a:t>Uncertain – ‘Something that is not exactly known or decided’</a:t>
          </a:r>
          <a:r>
            <a:rPr lang="pl-PL" dirty="0"/>
            <a:t>.</a:t>
          </a:r>
          <a:endParaRPr lang="en-GB" dirty="0"/>
        </a:p>
      </dgm:t>
    </dgm:pt>
    <dgm:pt modelId="{0EF1F311-36DE-491C-AB17-FE90252C2017}" type="parTrans" cxnId="{262CFEE7-95AF-4381-AAC4-58F3CD7CC3CD}">
      <dgm:prSet/>
      <dgm:spPr/>
      <dgm:t>
        <a:bodyPr/>
        <a:lstStyle/>
        <a:p>
          <a:endParaRPr lang="en-GB"/>
        </a:p>
      </dgm:t>
    </dgm:pt>
    <dgm:pt modelId="{4BF3F366-7E4B-4FB2-B7B1-668B7EE2862E}" type="sibTrans" cxnId="{262CFEE7-95AF-4381-AAC4-58F3CD7CC3CD}">
      <dgm:prSet/>
      <dgm:spPr/>
      <dgm:t>
        <a:bodyPr/>
        <a:lstStyle/>
        <a:p>
          <a:endParaRPr lang="en-GB"/>
        </a:p>
      </dgm:t>
    </dgm:pt>
    <dgm:pt modelId="{596B505F-B554-403D-865C-044E85338688}">
      <dgm:prSet phldrT="[Tekst]"/>
      <dgm:spPr>
        <a:solidFill>
          <a:srgbClr val="E08041"/>
        </a:solidFill>
      </dgm:spPr>
      <dgm:t>
        <a:bodyPr/>
        <a:lstStyle/>
        <a:p>
          <a:r>
            <a:rPr lang="es-ES" b="1" dirty="0">
              <a:latin typeface="Arial" panose="020B0604020202020204" pitchFamily="34" charset="0"/>
              <a:cs typeface="Arial" panose="020B0604020202020204" pitchFamily="34" charset="0"/>
            </a:rPr>
            <a:t>ambiguity</a:t>
          </a:r>
          <a:endParaRPr lang="en-GB" dirty="0"/>
        </a:p>
      </dgm:t>
    </dgm:pt>
    <dgm:pt modelId="{317DCE58-645C-46EE-B466-32C53A7FE1B0}" type="parTrans" cxnId="{C6461A11-A77B-4BB3-A189-29569E94478A}">
      <dgm:prSet/>
      <dgm:spPr/>
      <dgm:t>
        <a:bodyPr/>
        <a:lstStyle/>
        <a:p>
          <a:endParaRPr lang="en-GB"/>
        </a:p>
      </dgm:t>
    </dgm:pt>
    <dgm:pt modelId="{B361B5E5-F8EC-48BF-B81C-48909452F51C}" type="sibTrans" cxnId="{C6461A11-A77B-4BB3-A189-29569E94478A}">
      <dgm:prSet/>
      <dgm:spPr/>
      <dgm:t>
        <a:bodyPr/>
        <a:lstStyle/>
        <a:p>
          <a:endParaRPr lang="en-GB"/>
        </a:p>
      </dgm:t>
    </dgm:pt>
    <dgm:pt modelId="{6AE672A5-FAA1-4F57-8163-6F37BD9549F4}">
      <dgm:prSet phldrT="[Tekst]"/>
      <dgm:spPr>
        <a:solidFill>
          <a:srgbClr val="F9DBD2">
            <a:alpha val="90000"/>
          </a:srgbClr>
        </a:solidFill>
      </dgm:spPr>
      <dgm:t>
        <a:bodyPr anchor="ctr"/>
        <a:lstStyle/>
        <a:p>
          <a:r>
            <a:rPr lang="en-US" dirty="0"/>
            <a:t>Something that can be understood in more than one way or can have more than one outcome’. </a:t>
          </a:r>
          <a:endParaRPr lang="en-GB" dirty="0"/>
        </a:p>
      </dgm:t>
    </dgm:pt>
    <dgm:pt modelId="{9A15B55B-60FC-4812-83C4-976212D28F0A}" type="parTrans" cxnId="{63D8C3F0-4095-4526-BC4A-9810AB7D5697}">
      <dgm:prSet/>
      <dgm:spPr/>
      <dgm:t>
        <a:bodyPr/>
        <a:lstStyle/>
        <a:p>
          <a:endParaRPr lang="en-GB"/>
        </a:p>
      </dgm:t>
    </dgm:pt>
    <dgm:pt modelId="{4D322620-59E6-4855-AB63-9265A66DFB9F}" type="sibTrans" cxnId="{63D8C3F0-4095-4526-BC4A-9810AB7D5697}">
      <dgm:prSet/>
      <dgm:spPr/>
      <dgm:t>
        <a:bodyPr/>
        <a:lstStyle/>
        <a:p>
          <a:endParaRPr lang="en-GB"/>
        </a:p>
      </dgm:t>
    </dgm:pt>
    <dgm:pt modelId="{4EEAAE1B-3F81-4112-8BFC-2322C95CD61E}">
      <dgm:prSet/>
      <dgm:spPr>
        <a:solidFill>
          <a:srgbClr val="E08041"/>
        </a:solidFill>
      </dgm:spPr>
      <dgm:t>
        <a:bodyPr/>
        <a:lstStyle/>
        <a:p>
          <a:r>
            <a:rPr lang="pl-PL" b="1" dirty="0" err="1">
              <a:latin typeface="Arial" panose="020B0604020202020204" pitchFamily="34" charset="0"/>
              <a:cs typeface="Arial" panose="020B0604020202020204" pitchFamily="34" charset="0"/>
            </a:rPr>
            <a:t>risk</a:t>
          </a:r>
          <a: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GB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B70647-6DF1-4233-8FE4-44C736BD9221}" type="parTrans" cxnId="{C2109500-81BF-4EEE-BCBE-6BAC674314CF}">
      <dgm:prSet/>
      <dgm:spPr/>
      <dgm:t>
        <a:bodyPr/>
        <a:lstStyle/>
        <a:p>
          <a:endParaRPr lang="en-GB"/>
        </a:p>
      </dgm:t>
    </dgm:pt>
    <dgm:pt modelId="{01AE3D2D-10D6-483A-9440-25CD5274BD94}" type="sibTrans" cxnId="{C2109500-81BF-4EEE-BCBE-6BAC674314CF}">
      <dgm:prSet/>
      <dgm:spPr/>
      <dgm:t>
        <a:bodyPr/>
        <a:lstStyle/>
        <a:p>
          <a:endParaRPr lang="en-GB"/>
        </a:p>
      </dgm:t>
    </dgm:pt>
    <dgm:pt modelId="{56EFF4BA-4312-4CD4-A266-800D212A962A}">
      <dgm:prSet/>
      <dgm:spPr/>
      <dgm:t>
        <a:bodyPr anchor="ctr"/>
        <a:lstStyle/>
        <a:p>
          <a:r>
            <a:rPr lang="pl-PL" dirty="0"/>
            <a:t>R</a:t>
          </a:r>
          <a:r>
            <a:rPr lang="en-US" dirty="0" err="1"/>
            <a:t>efers</a:t>
          </a:r>
          <a:r>
            <a:rPr lang="en-US" dirty="0"/>
            <a:t> to the probability or threat of loss, liability, injury, damage, or any other negative occurrence resulting from external or internal vulnerabilities, and that may be prevented or avoided through preventive action</a:t>
          </a:r>
          <a:endParaRPr lang="en-GB" dirty="0"/>
        </a:p>
      </dgm:t>
    </dgm:pt>
    <dgm:pt modelId="{EEACC019-BF9A-46B3-B370-A8EB884BCC8B}" type="parTrans" cxnId="{2FEBE28E-03EE-4C60-9C51-DC966F4B0704}">
      <dgm:prSet/>
      <dgm:spPr/>
      <dgm:t>
        <a:bodyPr/>
        <a:lstStyle/>
        <a:p>
          <a:endParaRPr lang="en-GB"/>
        </a:p>
      </dgm:t>
    </dgm:pt>
    <dgm:pt modelId="{D5B58B99-F806-4C67-AEF7-27F72894399A}" type="sibTrans" cxnId="{2FEBE28E-03EE-4C60-9C51-DC966F4B0704}">
      <dgm:prSet/>
      <dgm:spPr/>
      <dgm:t>
        <a:bodyPr/>
        <a:lstStyle/>
        <a:p>
          <a:endParaRPr lang="en-GB"/>
        </a:p>
      </dgm:t>
    </dgm:pt>
    <dgm:pt modelId="{A41E5C44-F69B-415C-A1C1-E2415089409F}">
      <dgm:prSet phldrT="[Tekst]"/>
      <dgm:spPr/>
      <dgm:t>
        <a:bodyPr anchor="ctr"/>
        <a:lstStyle/>
        <a:p>
          <a:endParaRPr lang="en-GB" dirty="0"/>
        </a:p>
      </dgm:t>
    </dgm:pt>
    <dgm:pt modelId="{B0DE3462-B24E-4ECB-A1CC-4A7C124A4929}" type="parTrans" cxnId="{38A652C2-171F-4F39-8DB3-E7056A20BD68}">
      <dgm:prSet/>
      <dgm:spPr/>
      <dgm:t>
        <a:bodyPr/>
        <a:lstStyle/>
        <a:p>
          <a:endParaRPr lang="en-GB"/>
        </a:p>
      </dgm:t>
    </dgm:pt>
    <dgm:pt modelId="{15A298AA-E98A-4FFF-9316-4996E80393E8}" type="sibTrans" cxnId="{38A652C2-171F-4F39-8DB3-E7056A20BD68}">
      <dgm:prSet/>
      <dgm:spPr/>
      <dgm:t>
        <a:bodyPr/>
        <a:lstStyle/>
        <a:p>
          <a:endParaRPr lang="en-GB"/>
        </a:p>
      </dgm:t>
    </dgm:pt>
    <dgm:pt modelId="{19251D5F-0695-4C38-873A-C1820C1F4060}" type="pres">
      <dgm:prSet presAssocID="{C53C021E-B329-438E-80B9-996F9AFE31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6C9F9B4-1731-457A-91BF-F5CF1E955E7D}" type="pres">
      <dgm:prSet presAssocID="{B5875D3E-7F13-437F-8D8D-9F3D20D48D10}" presName="composite" presStyleCnt="0"/>
      <dgm:spPr/>
    </dgm:pt>
    <dgm:pt modelId="{182D1D44-CBE9-45D0-9C5E-883E359D9227}" type="pres">
      <dgm:prSet presAssocID="{B5875D3E-7F13-437F-8D8D-9F3D20D48D1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91E48F-0B33-4208-8E3F-EDB4A503F4E5}" type="pres">
      <dgm:prSet presAssocID="{B5875D3E-7F13-437F-8D8D-9F3D20D48D1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68D5A8-4783-4432-ABC2-1C7DF9F0F305}" type="pres">
      <dgm:prSet presAssocID="{B5416893-BFF0-448B-8659-719DE1792792}" presName="space" presStyleCnt="0"/>
      <dgm:spPr/>
    </dgm:pt>
    <dgm:pt modelId="{E46C5DB2-47E9-4156-BF84-BD421FB368FE}" type="pres">
      <dgm:prSet presAssocID="{596B505F-B554-403D-865C-044E85338688}" presName="composite" presStyleCnt="0"/>
      <dgm:spPr/>
    </dgm:pt>
    <dgm:pt modelId="{C9454C77-69D9-47F8-9397-A0E3A8B21DD2}" type="pres">
      <dgm:prSet presAssocID="{596B505F-B554-403D-865C-044E8533868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B84D50-BFFC-4E93-A2FF-42EFF17468BF}" type="pres">
      <dgm:prSet presAssocID="{596B505F-B554-403D-865C-044E8533868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1B2AB2-3356-42ED-9C7E-5730FE4D4F1B}" type="pres">
      <dgm:prSet presAssocID="{B361B5E5-F8EC-48BF-B81C-48909452F51C}" presName="space" presStyleCnt="0"/>
      <dgm:spPr/>
    </dgm:pt>
    <dgm:pt modelId="{5D14479C-9B98-4CBA-86EF-5D3BD16F2439}" type="pres">
      <dgm:prSet presAssocID="{4EEAAE1B-3F81-4112-8BFC-2322C95CD61E}" presName="composite" presStyleCnt="0"/>
      <dgm:spPr/>
    </dgm:pt>
    <dgm:pt modelId="{1ACE3FC7-54C9-4A4C-A8C9-7727715B3632}" type="pres">
      <dgm:prSet presAssocID="{4EEAAE1B-3F81-4112-8BFC-2322C95CD61E}" presName="parTx" presStyleLbl="alignNode1" presStyleIdx="2" presStyleCnt="3" custLinFactNeighborX="17933" custLinFactNeighborY="-174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1F4AAF-EA04-4BE1-B3A4-7DDD2E01755F}" type="pres">
      <dgm:prSet presAssocID="{4EEAAE1B-3F81-4112-8BFC-2322C95CD61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C143647-74C7-4C03-9F9F-EA4007676986}" type="presOf" srcId="{6AE672A5-FAA1-4F57-8163-6F37BD9549F4}" destId="{44B84D50-BFFC-4E93-A2FF-42EFF17468BF}" srcOrd="0" destOrd="0" presId="urn:microsoft.com/office/officeart/2005/8/layout/hList1"/>
    <dgm:cxn modelId="{FE0CB676-F6C8-48D5-B78D-1289264AB3F9}" srcId="{C53C021E-B329-438E-80B9-996F9AFE3128}" destId="{B5875D3E-7F13-437F-8D8D-9F3D20D48D10}" srcOrd="0" destOrd="0" parTransId="{FBA35479-724E-414C-9E10-AD1725E764F6}" sibTransId="{B5416893-BFF0-448B-8659-719DE1792792}"/>
    <dgm:cxn modelId="{63D8C3F0-4095-4526-BC4A-9810AB7D5697}" srcId="{596B505F-B554-403D-865C-044E85338688}" destId="{6AE672A5-FAA1-4F57-8163-6F37BD9549F4}" srcOrd="0" destOrd="0" parTransId="{9A15B55B-60FC-4812-83C4-976212D28F0A}" sibTransId="{4D322620-59E6-4855-AB63-9265A66DFB9F}"/>
    <dgm:cxn modelId="{CCA6129B-ED61-48F4-A42E-A436A85DD44F}" type="presOf" srcId="{596B505F-B554-403D-865C-044E85338688}" destId="{C9454C77-69D9-47F8-9397-A0E3A8B21DD2}" srcOrd="0" destOrd="0" presId="urn:microsoft.com/office/officeart/2005/8/layout/hList1"/>
    <dgm:cxn modelId="{40E9AB6A-BD40-4542-95D1-D1B94C41787A}" type="presOf" srcId="{F464EDAD-5023-416A-B512-D94C28360992}" destId="{6191E48F-0B33-4208-8E3F-EDB4A503F4E5}" srcOrd="0" destOrd="0" presId="urn:microsoft.com/office/officeart/2005/8/layout/hList1"/>
    <dgm:cxn modelId="{06C0AAC2-03F5-441F-AF55-8EAFF0427378}" type="presOf" srcId="{56EFF4BA-4312-4CD4-A266-800D212A962A}" destId="{D21F4AAF-EA04-4BE1-B3A4-7DDD2E01755F}" srcOrd="0" destOrd="0" presId="urn:microsoft.com/office/officeart/2005/8/layout/hList1"/>
    <dgm:cxn modelId="{F20AA358-D4EE-46B9-A552-CEE669CFE68E}" type="presOf" srcId="{A41E5C44-F69B-415C-A1C1-E2415089409F}" destId="{6191E48F-0B33-4208-8E3F-EDB4A503F4E5}" srcOrd="0" destOrd="1" presId="urn:microsoft.com/office/officeart/2005/8/layout/hList1"/>
    <dgm:cxn modelId="{C2109500-81BF-4EEE-BCBE-6BAC674314CF}" srcId="{C53C021E-B329-438E-80B9-996F9AFE3128}" destId="{4EEAAE1B-3F81-4112-8BFC-2322C95CD61E}" srcOrd="2" destOrd="0" parTransId="{3BB70647-6DF1-4233-8FE4-44C736BD9221}" sibTransId="{01AE3D2D-10D6-483A-9440-25CD5274BD94}"/>
    <dgm:cxn modelId="{DC648E4E-F029-435A-921D-362A53F363B0}" type="presOf" srcId="{C53C021E-B329-438E-80B9-996F9AFE3128}" destId="{19251D5F-0695-4C38-873A-C1820C1F4060}" srcOrd="0" destOrd="0" presId="urn:microsoft.com/office/officeart/2005/8/layout/hList1"/>
    <dgm:cxn modelId="{262CFEE7-95AF-4381-AAC4-58F3CD7CC3CD}" srcId="{B5875D3E-7F13-437F-8D8D-9F3D20D48D10}" destId="{F464EDAD-5023-416A-B512-D94C28360992}" srcOrd="0" destOrd="0" parTransId="{0EF1F311-36DE-491C-AB17-FE90252C2017}" sibTransId="{4BF3F366-7E4B-4FB2-B7B1-668B7EE2862E}"/>
    <dgm:cxn modelId="{5555AF1D-7060-4873-A361-F19461AC2854}" type="presOf" srcId="{B5875D3E-7F13-437F-8D8D-9F3D20D48D10}" destId="{182D1D44-CBE9-45D0-9C5E-883E359D9227}" srcOrd="0" destOrd="0" presId="urn:microsoft.com/office/officeart/2005/8/layout/hList1"/>
    <dgm:cxn modelId="{38A652C2-171F-4F39-8DB3-E7056A20BD68}" srcId="{B5875D3E-7F13-437F-8D8D-9F3D20D48D10}" destId="{A41E5C44-F69B-415C-A1C1-E2415089409F}" srcOrd="1" destOrd="0" parTransId="{B0DE3462-B24E-4ECB-A1CC-4A7C124A4929}" sibTransId="{15A298AA-E98A-4FFF-9316-4996E80393E8}"/>
    <dgm:cxn modelId="{C6461A11-A77B-4BB3-A189-29569E94478A}" srcId="{C53C021E-B329-438E-80B9-996F9AFE3128}" destId="{596B505F-B554-403D-865C-044E85338688}" srcOrd="1" destOrd="0" parTransId="{317DCE58-645C-46EE-B466-32C53A7FE1B0}" sibTransId="{B361B5E5-F8EC-48BF-B81C-48909452F51C}"/>
    <dgm:cxn modelId="{2FEBE28E-03EE-4C60-9C51-DC966F4B0704}" srcId="{4EEAAE1B-3F81-4112-8BFC-2322C95CD61E}" destId="{56EFF4BA-4312-4CD4-A266-800D212A962A}" srcOrd="0" destOrd="0" parTransId="{EEACC019-BF9A-46B3-B370-A8EB884BCC8B}" sibTransId="{D5B58B99-F806-4C67-AEF7-27F72894399A}"/>
    <dgm:cxn modelId="{07AE23CA-D252-48FB-B345-4A752598C158}" type="presOf" srcId="{4EEAAE1B-3F81-4112-8BFC-2322C95CD61E}" destId="{1ACE3FC7-54C9-4A4C-A8C9-7727715B3632}" srcOrd="0" destOrd="0" presId="urn:microsoft.com/office/officeart/2005/8/layout/hList1"/>
    <dgm:cxn modelId="{55A89FC4-83B7-45D0-AABC-470610B3EC16}" type="presParOf" srcId="{19251D5F-0695-4C38-873A-C1820C1F4060}" destId="{96C9F9B4-1731-457A-91BF-F5CF1E955E7D}" srcOrd="0" destOrd="0" presId="urn:microsoft.com/office/officeart/2005/8/layout/hList1"/>
    <dgm:cxn modelId="{05452CE7-AD24-4E59-9234-0D04E1539C8A}" type="presParOf" srcId="{96C9F9B4-1731-457A-91BF-F5CF1E955E7D}" destId="{182D1D44-CBE9-45D0-9C5E-883E359D9227}" srcOrd="0" destOrd="0" presId="urn:microsoft.com/office/officeart/2005/8/layout/hList1"/>
    <dgm:cxn modelId="{726C96B7-B39C-4A49-94EE-FAA31EFDB3FB}" type="presParOf" srcId="{96C9F9B4-1731-457A-91BF-F5CF1E955E7D}" destId="{6191E48F-0B33-4208-8E3F-EDB4A503F4E5}" srcOrd="1" destOrd="0" presId="urn:microsoft.com/office/officeart/2005/8/layout/hList1"/>
    <dgm:cxn modelId="{F8F46021-787D-4E4D-BD35-E4CD21F54EC3}" type="presParOf" srcId="{19251D5F-0695-4C38-873A-C1820C1F4060}" destId="{F768D5A8-4783-4432-ABC2-1C7DF9F0F305}" srcOrd="1" destOrd="0" presId="urn:microsoft.com/office/officeart/2005/8/layout/hList1"/>
    <dgm:cxn modelId="{01D3B23B-F779-4B7F-A59A-E7865258462E}" type="presParOf" srcId="{19251D5F-0695-4C38-873A-C1820C1F4060}" destId="{E46C5DB2-47E9-4156-BF84-BD421FB368FE}" srcOrd="2" destOrd="0" presId="urn:microsoft.com/office/officeart/2005/8/layout/hList1"/>
    <dgm:cxn modelId="{86C6F59A-5B8A-454D-BFDA-7C3AB2CB6E74}" type="presParOf" srcId="{E46C5DB2-47E9-4156-BF84-BD421FB368FE}" destId="{C9454C77-69D9-47F8-9397-A0E3A8B21DD2}" srcOrd="0" destOrd="0" presId="urn:microsoft.com/office/officeart/2005/8/layout/hList1"/>
    <dgm:cxn modelId="{4F3388CE-5EEC-437E-AECE-FD283B5F18B8}" type="presParOf" srcId="{E46C5DB2-47E9-4156-BF84-BD421FB368FE}" destId="{44B84D50-BFFC-4E93-A2FF-42EFF17468BF}" srcOrd="1" destOrd="0" presId="urn:microsoft.com/office/officeart/2005/8/layout/hList1"/>
    <dgm:cxn modelId="{70B320DB-CBAE-4F1D-8E41-7B845E113409}" type="presParOf" srcId="{19251D5F-0695-4C38-873A-C1820C1F4060}" destId="{A81B2AB2-3356-42ED-9C7E-5730FE4D4F1B}" srcOrd="3" destOrd="0" presId="urn:microsoft.com/office/officeart/2005/8/layout/hList1"/>
    <dgm:cxn modelId="{C4AF3485-7C31-4A42-9E1A-2676BF80DECB}" type="presParOf" srcId="{19251D5F-0695-4C38-873A-C1820C1F4060}" destId="{5D14479C-9B98-4CBA-86EF-5D3BD16F2439}" srcOrd="4" destOrd="0" presId="urn:microsoft.com/office/officeart/2005/8/layout/hList1"/>
    <dgm:cxn modelId="{E3FEE247-A251-4A55-877A-AEF45BB76095}" type="presParOf" srcId="{5D14479C-9B98-4CBA-86EF-5D3BD16F2439}" destId="{1ACE3FC7-54C9-4A4C-A8C9-7727715B3632}" srcOrd="0" destOrd="0" presId="urn:microsoft.com/office/officeart/2005/8/layout/hList1"/>
    <dgm:cxn modelId="{61058FDD-D6D6-4015-BD4C-F4FE0BDC471B}" type="presParOf" srcId="{5D14479C-9B98-4CBA-86EF-5D3BD16F2439}" destId="{D21F4AAF-EA04-4BE1-B3A4-7DDD2E01755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AF904-457B-40C1-B0C1-0F58320D53E9}">
      <dsp:nvSpPr>
        <dsp:cNvPr id="0" name=""/>
        <dsp:cNvSpPr/>
      </dsp:nvSpPr>
      <dsp:spPr>
        <a:xfrm>
          <a:off x="2878183" y="-88726"/>
          <a:ext cx="1505340" cy="91291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tx1"/>
              </a:solidFill>
            </a:rPr>
            <a:t>Koszty pracy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2922748" y="-44161"/>
        <a:ext cx="1416210" cy="823788"/>
      </dsp:txXfrm>
    </dsp:sp>
    <dsp:sp modelId="{6526D9D6-4C34-4735-AB45-5CB116DE06EF}">
      <dsp:nvSpPr>
        <dsp:cNvPr id="0" name=""/>
        <dsp:cNvSpPr/>
      </dsp:nvSpPr>
      <dsp:spPr>
        <a:xfrm>
          <a:off x="1463346" y="367732"/>
          <a:ext cx="4335013" cy="4335013"/>
        </a:xfrm>
        <a:custGeom>
          <a:avLst/>
          <a:gdLst/>
          <a:ahLst/>
          <a:cxnLst/>
          <a:rect l="0" t="0" r="0" b="0"/>
          <a:pathLst>
            <a:path>
              <a:moveTo>
                <a:pt x="2924805" y="136599"/>
              </a:moveTo>
              <a:arcTo wR="2167506" hR="2167506" stAng="17426990" swAng="769174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5C4E9E-EBCE-452A-BA27-CC748581C579}">
      <dsp:nvSpPr>
        <dsp:cNvPr id="0" name=""/>
        <dsp:cNvSpPr/>
      </dsp:nvSpPr>
      <dsp:spPr>
        <a:xfrm>
          <a:off x="4514217" y="725699"/>
          <a:ext cx="1622521" cy="916243"/>
        </a:xfrm>
        <a:prstGeom prst="round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tx1"/>
              </a:solidFill>
            </a:rPr>
            <a:t>Przepisy prawa 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4558944" y="770426"/>
        <a:ext cx="1533067" cy="826789"/>
      </dsp:txXfrm>
    </dsp:sp>
    <dsp:sp modelId="{B694DE40-62E8-49F2-A4B6-CE16E7E9AF0D}">
      <dsp:nvSpPr>
        <dsp:cNvPr id="0" name=""/>
        <dsp:cNvSpPr/>
      </dsp:nvSpPr>
      <dsp:spPr>
        <a:xfrm>
          <a:off x="1463346" y="367732"/>
          <a:ext cx="4335013" cy="4335013"/>
        </a:xfrm>
        <a:custGeom>
          <a:avLst/>
          <a:gdLst/>
          <a:ahLst/>
          <a:cxnLst/>
          <a:rect l="0" t="0" r="0" b="0"/>
          <a:pathLst>
            <a:path>
              <a:moveTo>
                <a:pt x="4146348" y="1283046"/>
              </a:moveTo>
              <a:arcTo wR="2167506" hR="2167506" stAng="20155041" swAng="1519068"/>
            </a:path>
          </a:pathLst>
        </a:custGeom>
        <a:noFill/>
        <a:ln w="635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40327C-65FC-4F1A-B74D-0C6BBF2D9EBE}">
      <dsp:nvSpPr>
        <dsp:cNvPr id="0" name=""/>
        <dsp:cNvSpPr/>
      </dsp:nvSpPr>
      <dsp:spPr>
        <a:xfrm>
          <a:off x="4931663" y="2591648"/>
          <a:ext cx="1624705" cy="851813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>
              <a:solidFill>
                <a:schemeClr val="tx1"/>
              </a:solidFill>
            </a:rPr>
            <a:t>Dostęp</a:t>
          </a:r>
          <a:r>
            <a:rPr lang="en-GB" sz="1800" kern="1200" dirty="0" smtClean="0">
              <a:solidFill>
                <a:schemeClr val="tx1"/>
              </a:solidFill>
            </a:rPr>
            <a:t> do </a:t>
          </a:r>
          <a:r>
            <a:rPr lang="en-GB" sz="1800" kern="1200" dirty="0" err="1" smtClean="0">
              <a:solidFill>
                <a:schemeClr val="tx1"/>
              </a:solidFill>
            </a:rPr>
            <a:t>źródeł</a:t>
          </a:r>
          <a:r>
            <a:rPr lang="en-GB" sz="1800" kern="1200" dirty="0" smtClean="0">
              <a:solidFill>
                <a:schemeClr val="tx1"/>
              </a:solidFill>
            </a:rPr>
            <a:t> </a:t>
          </a:r>
          <a:r>
            <a:rPr lang="en-GB" sz="1800" kern="1200" dirty="0" err="1" smtClean="0">
              <a:solidFill>
                <a:schemeClr val="tx1"/>
              </a:solidFill>
            </a:rPr>
            <a:t>finansowania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4973245" y="2633230"/>
        <a:ext cx="1541541" cy="768649"/>
      </dsp:txXfrm>
    </dsp:sp>
    <dsp:sp modelId="{9D76E667-C7C7-46AA-9142-A13A03A894C1}">
      <dsp:nvSpPr>
        <dsp:cNvPr id="0" name=""/>
        <dsp:cNvSpPr/>
      </dsp:nvSpPr>
      <dsp:spPr>
        <a:xfrm>
          <a:off x="1463346" y="367732"/>
          <a:ext cx="4335013" cy="4335013"/>
        </a:xfrm>
        <a:custGeom>
          <a:avLst/>
          <a:gdLst/>
          <a:ahLst/>
          <a:cxnLst/>
          <a:rect l="0" t="0" r="0" b="0"/>
          <a:pathLst>
            <a:path>
              <a:moveTo>
                <a:pt x="4132722" y="3081843"/>
              </a:moveTo>
              <a:arcTo wR="2167506" hR="2167506" stAng="1497041" swAng="1051706"/>
            </a:path>
          </a:pathLst>
        </a:custGeom>
        <a:noFill/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C4770-6C06-4241-AE49-F49D9D5B3FF2}">
      <dsp:nvSpPr>
        <dsp:cNvPr id="0" name=""/>
        <dsp:cNvSpPr/>
      </dsp:nvSpPr>
      <dsp:spPr>
        <a:xfrm>
          <a:off x="3806119" y="4003965"/>
          <a:ext cx="1530360" cy="968259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tx1"/>
              </a:solidFill>
            </a:rPr>
            <a:t>System podatkowy 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3853386" y="4051232"/>
        <a:ext cx="1435826" cy="873725"/>
      </dsp:txXfrm>
    </dsp:sp>
    <dsp:sp modelId="{2D3E3D31-A2E0-4F29-A0D7-832F97E176F9}">
      <dsp:nvSpPr>
        <dsp:cNvPr id="0" name=""/>
        <dsp:cNvSpPr/>
      </dsp:nvSpPr>
      <dsp:spPr>
        <a:xfrm>
          <a:off x="1463346" y="367732"/>
          <a:ext cx="4335013" cy="4335013"/>
        </a:xfrm>
        <a:custGeom>
          <a:avLst/>
          <a:gdLst/>
          <a:ahLst/>
          <a:cxnLst/>
          <a:rect l="0" t="0" r="0" b="0"/>
          <a:pathLst>
            <a:path>
              <a:moveTo>
                <a:pt x="2339257" y="4328197"/>
              </a:moveTo>
              <a:arcTo wR="2167506" hR="2167506" stAng="5127310" swAng="548595"/>
            </a:path>
          </a:pathLst>
        </a:custGeom>
        <a:noFill/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5016C0-584B-4D72-B713-2B284E9D4F21}">
      <dsp:nvSpPr>
        <dsp:cNvPr id="0" name=""/>
        <dsp:cNvSpPr/>
      </dsp:nvSpPr>
      <dsp:spPr>
        <a:xfrm>
          <a:off x="1927248" y="4045473"/>
          <a:ext cx="1526319" cy="885243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tx1"/>
              </a:solidFill>
            </a:rPr>
            <a:t>Szara strefa 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1970462" y="4088687"/>
        <a:ext cx="1439891" cy="798815"/>
      </dsp:txXfrm>
    </dsp:sp>
    <dsp:sp modelId="{44B9CD9E-6ADA-4054-93C6-F40A14222BA4}">
      <dsp:nvSpPr>
        <dsp:cNvPr id="0" name=""/>
        <dsp:cNvSpPr/>
      </dsp:nvSpPr>
      <dsp:spPr>
        <a:xfrm>
          <a:off x="1463346" y="367732"/>
          <a:ext cx="4335013" cy="4335013"/>
        </a:xfrm>
        <a:custGeom>
          <a:avLst/>
          <a:gdLst/>
          <a:ahLst/>
          <a:cxnLst/>
          <a:rect l="0" t="0" r="0" b="0"/>
          <a:pathLst>
            <a:path>
              <a:moveTo>
                <a:pt x="607829" y="3672661"/>
              </a:moveTo>
              <a:arcTo wR="2167506" hR="2167506" stAng="8161150" swAng="1103909"/>
            </a:path>
          </a:pathLst>
        </a:custGeom>
        <a:noFill/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4C1D98-CD64-4278-917B-79B284EA4DA0}">
      <dsp:nvSpPr>
        <dsp:cNvPr id="0" name=""/>
        <dsp:cNvSpPr/>
      </dsp:nvSpPr>
      <dsp:spPr>
        <a:xfrm>
          <a:off x="638249" y="2570305"/>
          <a:ext cx="1758882" cy="894498"/>
        </a:xfrm>
        <a:prstGeom prst="round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>
              <a:solidFill>
                <a:schemeClr val="tx1"/>
              </a:solidFill>
            </a:rPr>
            <a:t>Procedury</a:t>
          </a:r>
          <a:r>
            <a:rPr lang="en-GB" sz="1800" kern="1200" dirty="0" smtClean="0">
              <a:solidFill>
                <a:schemeClr val="tx1"/>
              </a:solidFill>
            </a:rPr>
            <a:t> </a:t>
          </a:r>
          <a:r>
            <a:rPr lang="en-GB" sz="1800" kern="1200" dirty="0" err="1" smtClean="0">
              <a:solidFill>
                <a:schemeClr val="tx1"/>
              </a:solidFill>
            </a:rPr>
            <a:t>administracyjne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681915" y="2613971"/>
        <a:ext cx="1671550" cy="807166"/>
      </dsp:txXfrm>
    </dsp:sp>
    <dsp:sp modelId="{73BA67BC-3E38-418E-B3EA-AAAEBCF3C77F}">
      <dsp:nvSpPr>
        <dsp:cNvPr id="0" name=""/>
        <dsp:cNvSpPr/>
      </dsp:nvSpPr>
      <dsp:spPr>
        <a:xfrm>
          <a:off x="1463346" y="367732"/>
          <a:ext cx="4335013" cy="4335013"/>
        </a:xfrm>
        <a:custGeom>
          <a:avLst/>
          <a:gdLst/>
          <a:ahLst/>
          <a:cxnLst/>
          <a:rect l="0" t="0" r="0" b="0"/>
          <a:pathLst>
            <a:path>
              <a:moveTo>
                <a:pt x="141" y="2192246"/>
              </a:moveTo>
              <a:arcTo wR="2167506" hR="2167506" stAng="10760761" swAng="1621120"/>
            </a:path>
          </a:pathLst>
        </a:custGeom>
        <a:noFill/>
        <a:ln w="635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0407D-DA95-4A71-B334-CC1FE57413BA}">
      <dsp:nvSpPr>
        <dsp:cNvPr id="0" name=""/>
        <dsp:cNvSpPr/>
      </dsp:nvSpPr>
      <dsp:spPr>
        <a:xfrm>
          <a:off x="1352192" y="804197"/>
          <a:ext cx="1168071" cy="759246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tx1"/>
              </a:solidFill>
            </a:rPr>
            <a:t>Prawo 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1389255" y="841260"/>
        <a:ext cx="1093945" cy="685120"/>
      </dsp:txXfrm>
    </dsp:sp>
    <dsp:sp modelId="{F302DCEB-6009-4C85-AC0E-02E68A2D9EFA}">
      <dsp:nvSpPr>
        <dsp:cNvPr id="0" name=""/>
        <dsp:cNvSpPr/>
      </dsp:nvSpPr>
      <dsp:spPr>
        <a:xfrm>
          <a:off x="1463346" y="367732"/>
          <a:ext cx="4335013" cy="4335013"/>
        </a:xfrm>
        <a:custGeom>
          <a:avLst/>
          <a:gdLst/>
          <a:ahLst/>
          <a:cxnLst/>
          <a:rect l="0" t="0" r="0" b="0"/>
          <a:pathLst>
            <a:path>
              <a:moveTo>
                <a:pt x="868087" y="432688"/>
              </a:moveTo>
              <a:arcTo wR="2167506" hR="2167506" stAng="13989957" swAng="980911"/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D1D44-CBE9-45D0-9C5E-883E359D9227}">
      <dsp:nvSpPr>
        <dsp:cNvPr id="0" name=""/>
        <dsp:cNvSpPr/>
      </dsp:nvSpPr>
      <dsp:spPr>
        <a:xfrm>
          <a:off x="3045" y="261375"/>
          <a:ext cx="2969759" cy="432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John Rampton</a:t>
          </a:r>
        </a:p>
      </dsp:txBody>
      <dsp:txXfrm>
        <a:off x="3045" y="261375"/>
        <a:ext cx="2969759" cy="432000"/>
      </dsp:txXfrm>
    </dsp:sp>
    <dsp:sp modelId="{6191E48F-0B33-4208-8E3F-EDB4A503F4E5}">
      <dsp:nvSpPr>
        <dsp:cNvPr id="0" name=""/>
        <dsp:cNvSpPr/>
      </dsp:nvSpPr>
      <dsp:spPr>
        <a:xfrm>
          <a:off x="3045" y="693375"/>
          <a:ext cx="2969759" cy="3034444"/>
        </a:xfrm>
        <a:prstGeom prst="rect">
          <a:avLst/>
        </a:prstGeom>
        <a:solidFill>
          <a:srgbClr val="F9DBD2"/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kern="1200" dirty="0" smtClean="0"/>
            <a:t>Błąd kosztów utopionych
Wąskie obramowanie
Decyzje motywowane emocjonalnie
Zubożenie ego
Efekt halo</a:t>
          </a:r>
          <a:endParaRPr lang="en-GB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500" kern="1200" dirty="0"/>
        </a:p>
      </dsp:txBody>
      <dsp:txXfrm>
        <a:off x="3045" y="693375"/>
        <a:ext cx="2969759" cy="3034444"/>
      </dsp:txXfrm>
    </dsp:sp>
    <dsp:sp modelId="{C9454C77-69D9-47F8-9397-A0E3A8B21DD2}">
      <dsp:nvSpPr>
        <dsp:cNvPr id="0" name=""/>
        <dsp:cNvSpPr/>
      </dsp:nvSpPr>
      <dsp:spPr>
        <a:xfrm>
          <a:off x="3388571" y="261375"/>
          <a:ext cx="2969759" cy="432000"/>
        </a:xfrm>
        <a:prstGeom prst="rect">
          <a:avLst/>
        </a:prstGeom>
        <a:solidFill>
          <a:srgbClr val="E08041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Warren Buffett </a:t>
          </a:r>
          <a:r>
            <a:rPr lang="pl-PL" sz="1500" kern="1200" dirty="0" smtClean="0"/>
            <a:t>i </a:t>
          </a:r>
          <a:r>
            <a:rPr lang="en-US" sz="1500" kern="1200" dirty="0"/>
            <a:t>Charlie Munger</a:t>
          </a:r>
          <a:endParaRPr lang="en-GB" sz="1500" kern="1200" dirty="0"/>
        </a:p>
      </dsp:txBody>
      <dsp:txXfrm>
        <a:off x="3388571" y="261375"/>
        <a:ext cx="2969759" cy="432000"/>
      </dsp:txXfrm>
    </dsp:sp>
    <dsp:sp modelId="{44B84D50-BFFC-4E93-A2FF-42EFF17468BF}">
      <dsp:nvSpPr>
        <dsp:cNvPr id="0" name=""/>
        <dsp:cNvSpPr/>
      </dsp:nvSpPr>
      <dsp:spPr>
        <a:xfrm>
          <a:off x="3388571" y="693375"/>
          <a:ext cx="2969759" cy="3034444"/>
        </a:xfrm>
        <a:prstGeom prst="rect">
          <a:avLst/>
        </a:prstGeom>
        <a:solidFill>
          <a:srgbClr val="F9DBD2">
            <a:alpha val="90000"/>
          </a:srgb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kern="1200" dirty="0" smtClean="0"/>
            <a:t>Perfekcjonizm
Brak decyzji może być również błędem
Wierząc, że wspólne decyzje są lepsze
Kopiąc decyzję w wysokiej trawie
Przeanalizowanie i nie słuchanie przeczuć
Podejmowanie decyzji bez korzystania z list kontrolnych</a:t>
          </a:r>
          <a:endParaRPr lang="en-GB" sz="1500" kern="1200" dirty="0"/>
        </a:p>
      </dsp:txBody>
      <dsp:txXfrm>
        <a:off x="3388571" y="693375"/>
        <a:ext cx="2969759" cy="3034444"/>
      </dsp:txXfrm>
    </dsp:sp>
    <dsp:sp modelId="{1ACE3FC7-54C9-4A4C-A8C9-7727715B3632}">
      <dsp:nvSpPr>
        <dsp:cNvPr id="0" name=""/>
        <dsp:cNvSpPr/>
      </dsp:nvSpPr>
      <dsp:spPr>
        <a:xfrm>
          <a:off x="6774096" y="261375"/>
          <a:ext cx="2969759" cy="432000"/>
        </a:xfrm>
        <a:prstGeom prst="rect">
          <a:avLst/>
        </a:prstGeom>
        <a:solidFill>
          <a:srgbClr val="E08041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Miguel Angel Ariño</a:t>
          </a:r>
        </a:p>
      </dsp:txBody>
      <dsp:txXfrm>
        <a:off x="6774096" y="261375"/>
        <a:ext cx="2969759" cy="432000"/>
      </dsp:txXfrm>
    </dsp:sp>
    <dsp:sp modelId="{D21F4AAF-EA04-4BE1-B3A4-7DDD2E01755F}">
      <dsp:nvSpPr>
        <dsp:cNvPr id="0" name=""/>
        <dsp:cNvSpPr/>
      </dsp:nvSpPr>
      <dsp:spPr>
        <a:xfrm>
          <a:off x="6774096" y="693375"/>
          <a:ext cx="2969759" cy="3034444"/>
        </a:xfrm>
        <a:prstGeom prst="rect">
          <a:avLst/>
        </a:prstGeom>
        <a:solidFill>
          <a:srgbClr val="F9DBD2">
            <a:alpha val="90000"/>
          </a:srgb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kern="1200" dirty="0" smtClean="0"/>
            <a:t>Czekam na idealną decyzję
Nie stawienie czoła rzeczywistości
Dawanie się oszukiwać
Płynąc z prądem
Pośpiech i ryzykujesz za dużo
Polegając zbyt mocno na intuicji
Żonaty z naszymi własnymi pomysłami
Nie zwracając uwagi na konsekwencje
</a:t>
          </a:r>
          <a:r>
            <a:rPr lang="pl-PL" sz="1500" kern="1200" dirty="0" err="1" smtClean="0"/>
            <a:t>Przewartościowy</a:t>
          </a:r>
          <a:r>
            <a:rPr lang="pl-PL" sz="1500" kern="1200" dirty="0" smtClean="0"/>
            <a:t> konsensus
Nie nadążam</a:t>
          </a:r>
          <a:endParaRPr lang="en-GB" sz="1500" kern="1200" dirty="0"/>
        </a:p>
      </dsp:txBody>
      <dsp:txXfrm>
        <a:off x="6774096" y="693375"/>
        <a:ext cx="2969759" cy="30344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4EEA6-49CB-42D3-88E2-C16424DAD3A7}">
      <dsp:nvSpPr>
        <dsp:cNvPr id="0" name=""/>
        <dsp:cNvSpPr/>
      </dsp:nvSpPr>
      <dsp:spPr>
        <a:xfrm>
          <a:off x="55" y="22902"/>
          <a:ext cx="5273479" cy="777600"/>
        </a:xfrm>
        <a:prstGeom prst="rect">
          <a:avLst/>
        </a:prstGeom>
        <a:solidFill>
          <a:srgbClr val="E08041"/>
        </a:solidFill>
        <a:ln w="12700" cap="flat" cmpd="sng" algn="ctr">
          <a:solidFill>
            <a:srgbClr val="E0804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i="0" kern="1200" dirty="0" err="1" smtClean="0"/>
            <a:t>Ryzyka</a:t>
          </a:r>
          <a:r>
            <a:rPr lang="en-GB" sz="2400" b="0" i="0" kern="1200" dirty="0" smtClean="0"/>
            <a:t> </a:t>
          </a:r>
          <a:r>
            <a:rPr lang="en-GB" sz="2400" b="0" i="0" kern="1200" dirty="0" err="1" smtClean="0"/>
            <a:t>wewnętrzne</a:t>
          </a:r>
          <a:endParaRPr lang="en-GB" sz="2400" kern="1200" dirty="0"/>
        </a:p>
      </dsp:txBody>
      <dsp:txXfrm>
        <a:off x="55" y="22902"/>
        <a:ext cx="5273479" cy="777600"/>
      </dsp:txXfrm>
    </dsp:sp>
    <dsp:sp modelId="{C19AA999-95CB-4556-9BC0-BC50B4E17B2D}">
      <dsp:nvSpPr>
        <dsp:cNvPr id="0" name=""/>
        <dsp:cNvSpPr/>
      </dsp:nvSpPr>
      <dsp:spPr>
        <a:xfrm>
          <a:off x="55" y="800502"/>
          <a:ext cx="5273479" cy="363163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700" b="0" i="0" kern="1200" dirty="0" smtClean="0"/>
            <a:t>czynniki ludzkie (zarządzanie talentami, strajki)
czynniki technologiczne (pojawiające się technologie)
czynniki fizyczne (awaria maszyn, pożar lub kradzież)
czynniki operacyjne (dostęp do kredytu, cięcie kosztów, reklama)</a:t>
          </a:r>
          <a:endParaRPr lang="en-GB" sz="2700" kern="1200" dirty="0"/>
        </a:p>
      </dsp:txBody>
      <dsp:txXfrm>
        <a:off x="55" y="800502"/>
        <a:ext cx="5273479" cy="3631635"/>
      </dsp:txXfrm>
    </dsp:sp>
    <dsp:sp modelId="{5A11FAC3-8D60-48EA-9D7E-4C0FF1976549}">
      <dsp:nvSpPr>
        <dsp:cNvPr id="0" name=""/>
        <dsp:cNvSpPr/>
      </dsp:nvSpPr>
      <dsp:spPr>
        <a:xfrm>
          <a:off x="6011876" y="8726"/>
          <a:ext cx="5273479" cy="777600"/>
        </a:xfrm>
        <a:prstGeom prst="rect">
          <a:avLst/>
        </a:prstGeom>
        <a:solidFill>
          <a:srgbClr val="E08041"/>
        </a:solidFill>
        <a:ln w="12700" cap="flat" cmpd="sng" algn="ctr">
          <a:solidFill>
            <a:srgbClr val="E0804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i="0" kern="1200" dirty="0" err="1" smtClean="0"/>
            <a:t>Ryzyka</a:t>
          </a:r>
          <a:r>
            <a:rPr lang="en-GB" sz="2400" b="0" i="0" kern="1200" dirty="0" smtClean="0"/>
            <a:t> </a:t>
          </a:r>
          <a:r>
            <a:rPr lang="en-GB" sz="2400" b="0" i="0" kern="1200" dirty="0" err="1" smtClean="0"/>
            <a:t>zewnętrzne</a:t>
          </a:r>
          <a:endParaRPr lang="en-GB" sz="2400" b="0" i="0" kern="1200" dirty="0"/>
        </a:p>
      </dsp:txBody>
      <dsp:txXfrm>
        <a:off x="6011876" y="8726"/>
        <a:ext cx="5273479" cy="777600"/>
      </dsp:txXfrm>
    </dsp:sp>
    <dsp:sp modelId="{4710BF6C-85A7-4482-8F54-DADA2976FAD3}">
      <dsp:nvSpPr>
        <dsp:cNvPr id="0" name=""/>
        <dsp:cNvSpPr/>
      </dsp:nvSpPr>
      <dsp:spPr>
        <a:xfrm>
          <a:off x="6011821" y="800502"/>
          <a:ext cx="5273479" cy="3631635"/>
        </a:xfrm>
        <a:prstGeom prst="rect">
          <a:avLst/>
        </a:prstGeom>
        <a:solidFill>
          <a:srgbClr val="F9DBD2">
            <a:alpha val="90000"/>
          </a:srgb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700" b="0" i="0" kern="1200" dirty="0" smtClean="0"/>
            <a:t>czynniki ekonomiczne (ryzyko rynkowe, presja cenowa)
czynniki naturalne (powodzie, trzęsienia ziemi)
czynniki polityczne (wymagania zgodności i regulacje nałożone przez rządy)</a:t>
          </a:r>
          <a:endParaRPr lang="en-GB" sz="2700" kern="1200" dirty="0"/>
        </a:p>
      </dsp:txBody>
      <dsp:txXfrm>
        <a:off x="6011821" y="800502"/>
        <a:ext cx="5273479" cy="36316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225F9-969B-4F64-A6A7-9F3951D2820D}">
      <dsp:nvSpPr>
        <dsp:cNvPr id="0" name=""/>
        <dsp:cNvSpPr/>
      </dsp:nvSpPr>
      <dsp:spPr>
        <a:xfrm>
          <a:off x="941962" y="994"/>
          <a:ext cx="3113884" cy="311388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367" tIns="26670" rIns="171367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i="0" kern="1200" dirty="0" smtClean="0"/>
            <a:t>Zidentyfikuj - </a:t>
          </a:r>
          <a:r>
            <a:rPr lang="pl-PL" sz="2100" b="0" i="0" kern="1200" dirty="0" smtClean="0"/>
            <a:t>zastanów się, jakie ryzyko może napotkać Twoja firma</a:t>
          </a:r>
          <a:endParaRPr lang="en-US" sz="2100" b="0" kern="1200" dirty="0"/>
        </a:p>
      </dsp:txBody>
      <dsp:txXfrm>
        <a:off x="1397980" y="457012"/>
        <a:ext cx="2201848" cy="2201848"/>
      </dsp:txXfrm>
    </dsp:sp>
    <dsp:sp modelId="{CCA80F75-B7D3-4E8E-8D2D-466B06197260}">
      <dsp:nvSpPr>
        <dsp:cNvPr id="0" name=""/>
        <dsp:cNvSpPr/>
      </dsp:nvSpPr>
      <dsp:spPr>
        <a:xfrm>
          <a:off x="3433070" y="994"/>
          <a:ext cx="3113884" cy="3113884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367" tIns="26670" rIns="171367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i="0" kern="1200" noProof="0" dirty="0" smtClean="0"/>
            <a:t>Analizuj - </a:t>
          </a:r>
          <a:r>
            <a:rPr lang="pl-PL" sz="2100" b="0" i="0" kern="1200" noProof="0" dirty="0" smtClean="0"/>
            <a:t>znajdź poziom zagrożeń i określ, które z nich są najpilniejsze</a:t>
          </a:r>
          <a:endParaRPr lang="en-US" sz="2100" b="0" kern="1200" dirty="0"/>
        </a:p>
      </dsp:txBody>
      <dsp:txXfrm>
        <a:off x="3889088" y="457012"/>
        <a:ext cx="2201848" cy="2201848"/>
      </dsp:txXfrm>
    </dsp:sp>
    <dsp:sp modelId="{CBF25DBB-D222-4A4D-BAD1-5333F52B8B2A}">
      <dsp:nvSpPr>
        <dsp:cNvPr id="0" name=""/>
        <dsp:cNvSpPr/>
      </dsp:nvSpPr>
      <dsp:spPr>
        <a:xfrm>
          <a:off x="5924177" y="994"/>
          <a:ext cx="3113884" cy="3113884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367" tIns="26670" rIns="171367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i="0" kern="1200" dirty="0" smtClean="0"/>
            <a:t>Oceń - </a:t>
          </a:r>
          <a:r>
            <a:rPr lang="pl-PL" sz="2100" b="0" i="0" kern="1200" dirty="0" smtClean="0"/>
            <a:t>porównaj ryzyko z ustalonymi kryteriami ryzyka, aby zdecydować, co zrobić</a:t>
          </a:r>
          <a:endParaRPr lang="en-US" sz="2100" b="0" kern="1200" dirty="0"/>
        </a:p>
      </dsp:txBody>
      <dsp:txXfrm>
        <a:off x="6380195" y="457012"/>
        <a:ext cx="2201848" cy="22018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D1D44-CBE9-45D0-9C5E-883E359D9227}">
      <dsp:nvSpPr>
        <dsp:cNvPr id="0" name=""/>
        <dsp:cNvSpPr/>
      </dsp:nvSpPr>
      <dsp:spPr>
        <a:xfrm>
          <a:off x="4154" y="174201"/>
          <a:ext cx="2498367" cy="6170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Wiedza, </a:t>
          </a:r>
          <a:r>
            <a:rPr lang="en-GB" sz="1700" kern="1200" dirty="0" err="1" smtClean="0"/>
            <a:t>umiejętności</a:t>
          </a:r>
          <a:endParaRPr lang="en-GB" sz="1700" kern="1200" dirty="0"/>
        </a:p>
      </dsp:txBody>
      <dsp:txXfrm>
        <a:off x="4154" y="174201"/>
        <a:ext cx="2498367" cy="617036"/>
      </dsp:txXfrm>
    </dsp:sp>
    <dsp:sp modelId="{6191E48F-0B33-4208-8E3F-EDB4A503F4E5}">
      <dsp:nvSpPr>
        <dsp:cNvPr id="0" name=""/>
        <dsp:cNvSpPr/>
      </dsp:nvSpPr>
      <dsp:spPr>
        <a:xfrm>
          <a:off x="4154" y="791237"/>
          <a:ext cx="2498367" cy="33598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smtClean="0"/>
            <a:t>Stale poszerzaj swoją wiedzę, pracuj nad sobą, czytaj, interesuj się, staraj się, abyś był ekspertem w swojej dziedzinie,</a:t>
          </a:r>
          <a:endParaRPr lang="en-GB" sz="1700" kern="1200" dirty="0"/>
        </a:p>
      </dsp:txBody>
      <dsp:txXfrm>
        <a:off x="4154" y="791237"/>
        <a:ext cx="2498367" cy="3359880"/>
      </dsp:txXfrm>
    </dsp:sp>
    <dsp:sp modelId="{C9454C77-69D9-47F8-9397-A0E3A8B21DD2}">
      <dsp:nvSpPr>
        <dsp:cNvPr id="0" name=""/>
        <dsp:cNvSpPr/>
      </dsp:nvSpPr>
      <dsp:spPr>
        <a:xfrm>
          <a:off x="2852293" y="174201"/>
          <a:ext cx="2498367" cy="617036"/>
        </a:xfrm>
        <a:prstGeom prst="rect">
          <a:avLst/>
        </a:prstGeom>
        <a:solidFill>
          <a:srgbClr val="E08041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err="1" smtClean="0"/>
            <a:t>Cechy</a:t>
          </a:r>
          <a:r>
            <a:rPr lang="en-GB" sz="1700" kern="1200" dirty="0" smtClean="0"/>
            <a:t> </a:t>
          </a:r>
          <a:r>
            <a:rPr lang="en-GB" sz="1700" kern="1200" dirty="0" err="1" smtClean="0"/>
            <a:t>charakteru</a:t>
          </a:r>
          <a:r>
            <a:rPr lang="en-GB" sz="1700" kern="1200" dirty="0" smtClean="0"/>
            <a:t> i </a:t>
          </a:r>
          <a:r>
            <a:rPr lang="en-GB" sz="1700" kern="1200" dirty="0" err="1" smtClean="0"/>
            <a:t>osobowość</a:t>
          </a:r>
          <a:endParaRPr lang="en-GB" sz="1700" kern="1200" dirty="0"/>
        </a:p>
      </dsp:txBody>
      <dsp:txXfrm>
        <a:off x="2852293" y="174201"/>
        <a:ext cx="2498367" cy="617036"/>
      </dsp:txXfrm>
    </dsp:sp>
    <dsp:sp modelId="{44B84D50-BFFC-4E93-A2FF-42EFF17468BF}">
      <dsp:nvSpPr>
        <dsp:cNvPr id="0" name=""/>
        <dsp:cNvSpPr/>
      </dsp:nvSpPr>
      <dsp:spPr>
        <a:xfrm>
          <a:off x="2852293" y="791237"/>
          <a:ext cx="2498367" cy="3359880"/>
        </a:xfrm>
        <a:prstGeom prst="rect">
          <a:avLst/>
        </a:prstGeom>
        <a:solidFill>
          <a:srgbClr val="F9DBD2">
            <a:alpha val="90000"/>
          </a:srgb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smtClean="0"/>
            <a:t>Rozwijaj swoje pozytywne cechy charakteru. Pozwala nawiązywać dobre relacje z innymi i dobrze funkcjonować w życiu, np. asertywność, dokładność, umiejętności komunikacyjne, lojalność, obowiązek, pracowitość itp.</a:t>
          </a:r>
          <a:endParaRPr lang="en-GB" sz="1700" kern="1200" dirty="0"/>
        </a:p>
      </dsp:txBody>
      <dsp:txXfrm>
        <a:off x="2852293" y="791237"/>
        <a:ext cx="2498367" cy="3359880"/>
      </dsp:txXfrm>
    </dsp:sp>
    <dsp:sp modelId="{1ACE3FC7-54C9-4A4C-A8C9-7727715B3632}">
      <dsp:nvSpPr>
        <dsp:cNvPr id="0" name=""/>
        <dsp:cNvSpPr/>
      </dsp:nvSpPr>
      <dsp:spPr>
        <a:xfrm>
          <a:off x="5700432" y="174201"/>
          <a:ext cx="2498367" cy="617036"/>
        </a:xfrm>
        <a:prstGeom prst="rect">
          <a:avLst/>
        </a:prstGeom>
        <a:solidFill>
          <a:srgbClr val="E08041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err="1" smtClean="0"/>
            <a:t>Działania</a:t>
          </a:r>
          <a:r>
            <a:rPr lang="en-GB" sz="1700" kern="1200" dirty="0" smtClean="0"/>
            <a:t>, </a:t>
          </a:r>
          <a:r>
            <a:rPr lang="en-GB" sz="1700" kern="1200" dirty="0" err="1" smtClean="0"/>
            <a:t>decyzje</a:t>
          </a:r>
          <a:r>
            <a:rPr lang="en-GB" sz="1700" kern="1200" dirty="0" smtClean="0"/>
            <a:t>, </a:t>
          </a:r>
          <a:r>
            <a:rPr lang="en-GB" sz="1700" kern="1200" dirty="0" err="1" smtClean="0"/>
            <a:t>które</a:t>
          </a:r>
          <a:r>
            <a:rPr lang="en-GB" sz="1700" kern="1200" dirty="0" smtClean="0"/>
            <a:t> </a:t>
          </a:r>
          <a:r>
            <a:rPr lang="en-GB" sz="1700" kern="1200" dirty="0" err="1" smtClean="0"/>
            <a:t>podejmujemy</a:t>
          </a:r>
          <a:endParaRPr lang="en-GB" sz="1700" kern="1200" dirty="0"/>
        </a:p>
      </dsp:txBody>
      <dsp:txXfrm>
        <a:off x="5700432" y="174201"/>
        <a:ext cx="2498367" cy="617036"/>
      </dsp:txXfrm>
    </dsp:sp>
    <dsp:sp modelId="{D21F4AAF-EA04-4BE1-B3A4-7DDD2E01755F}">
      <dsp:nvSpPr>
        <dsp:cNvPr id="0" name=""/>
        <dsp:cNvSpPr/>
      </dsp:nvSpPr>
      <dsp:spPr>
        <a:xfrm>
          <a:off x="5700432" y="791237"/>
          <a:ext cx="2498367" cy="335988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smtClean="0"/>
            <a:t>Działania, które podejmujemy, kolejne kroki, które prowadzą nas do decyzji</a:t>
          </a:r>
          <a:endParaRPr lang="en-GB" sz="1700" kern="1200" dirty="0"/>
        </a:p>
      </dsp:txBody>
      <dsp:txXfrm>
        <a:off x="5700432" y="791237"/>
        <a:ext cx="2498367" cy="3359880"/>
      </dsp:txXfrm>
    </dsp:sp>
    <dsp:sp modelId="{3C807308-45A9-40B7-9B6D-435461744383}">
      <dsp:nvSpPr>
        <dsp:cNvPr id="0" name=""/>
        <dsp:cNvSpPr/>
      </dsp:nvSpPr>
      <dsp:spPr>
        <a:xfrm>
          <a:off x="8538528" y="174201"/>
          <a:ext cx="2498367" cy="617036"/>
        </a:xfrm>
        <a:prstGeom prst="rect">
          <a:avLst/>
        </a:prstGeom>
        <a:solidFill>
          <a:srgbClr val="E08041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err="1" smtClean="0"/>
            <a:t>Przekonania</a:t>
          </a:r>
          <a:endParaRPr lang="en-GB" sz="1700" kern="1200" dirty="0"/>
        </a:p>
      </dsp:txBody>
      <dsp:txXfrm>
        <a:off x="8538528" y="174201"/>
        <a:ext cx="2498367" cy="617036"/>
      </dsp:txXfrm>
    </dsp:sp>
    <dsp:sp modelId="{12EFD0A8-F324-4368-B158-DEB3BA387039}">
      <dsp:nvSpPr>
        <dsp:cNvPr id="0" name=""/>
        <dsp:cNvSpPr/>
      </dsp:nvSpPr>
      <dsp:spPr>
        <a:xfrm>
          <a:off x="8548571" y="791237"/>
          <a:ext cx="2498367" cy="3359880"/>
        </a:xfrm>
        <a:prstGeom prst="rect">
          <a:avLst/>
        </a:prstGeom>
        <a:solidFill>
          <a:srgbClr val="F9DBD2">
            <a:alpha val="90000"/>
          </a:srgb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smtClean="0"/>
            <a:t>Wierzenia, osobowość; nasza intuicja, wiara w siebie, nasze przekonania, poznanie </a:t>
          </a:r>
          <a:r>
            <a:rPr lang="pl-PL" sz="1700" kern="1200" dirty="0" err="1" smtClean="0"/>
            <a:t>pozamysłowe</a:t>
          </a:r>
          <a:r>
            <a:rPr lang="pl-PL" sz="1700" kern="1200" dirty="0" smtClean="0"/>
            <a:t>, intuicja,</a:t>
          </a:r>
          <a:endParaRPr lang="en-GB" sz="1700" kern="1200" dirty="0"/>
        </a:p>
      </dsp:txBody>
      <dsp:txXfrm>
        <a:off x="8548571" y="791237"/>
        <a:ext cx="2498367" cy="33598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D1D44-CBE9-45D0-9C5E-883E359D9227}">
      <dsp:nvSpPr>
        <dsp:cNvPr id="0" name=""/>
        <dsp:cNvSpPr/>
      </dsp:nvSpPr>
      <dsp:spPr>
        <a:xfrm>
          <a:off x="3045" y="13276"/>
          <a:ext cx="2969759" cy="57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>
              <a:latin typeface="Arial" panose="020B0604020202020204" pitchFamily="34" charset="0"/>
              <a:cs typeface="Arial" panose="020B0604020202020204" pitchFamily="34" charset="0"/>
            </a:rPr>
            <a:t>uncertainty</a:t>
          </a:r>
          <a:endParaRPr lang="en-GB" sz="2000" kern="1200" dirty="0"/>
        </a:p>
      </dsp:txBody>
      <dsp:txXfrm>
        <a:off x="3045" y="13276"/>
        <a:ext cx="2969759" cy="576000"/>
      </dsp:txXfrm>
    </dsp:sp>
    <dsp:sp modelId="{6191E48F-0B33-4208-8E3F-EDB4A503F4E5}">
      <dsp:nvSpPr>
        <dsp:cNvPr id="0" name=""/>
        <dsp:cNvSpPr/>
      </dsp:nvSpPr>
      <dsp:spPr>
        <a:xfrm>
          <a:off x="3045" y="589276"/>
          <a:ext cx="2969759" cy="338664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/>
            <a:t>A</a:t>
          </a:r>
          <a:r>
            <a:rPr lang="en-US" sz="2000" kern="1200" dirty="0"/>
            <a:t> situation, in which the probability distribution is unknown</a:t>
          </a:r>
          <a:r>
            <a:rPr lang="en-GB" sz="2000" kern="1200" dirty="0"/>
            <a:t>. </a:t>
          </a:r>
          <a:r>
            <a:rPr lang="en-US" sz="2000" kern="1200" dirty="0"/>
            <a:t>Uncertain – ‘Something that is not exactly known or decided’</a:t>
          </a:r>
          <a:r>
            <a:rPr lang="pl-PL" sz="2000" kern="1200" dirty="0"/>
            <a:t>.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000" kern="1200" dirty="0"/>
        </a:p>
      </dsp:txBody>
      <dsp:txXfrm>
        <a:off x="3045" y="589276"/>
        <a:ext cx="2969759" cy="3386643"/>
      </dsp:txXfrm>
    </dsp:sp>
    <dsp:sp modelId="{C9454C77-69D9-47F8-9397-A0E3A8B21DD2}">
      <dsp:nvSpPr>
        <dsp:cNvPr id="0" name=""/>
        <dsp:cNvSpPr/>
      </dsp:nvSpPr>
      <dsp:spPr>
        <a:xfrm>
          <a:off x="3388571" y="13276"/>
          <a:ext cx="2969759" cy="576000"/>
        </a:xfrm>
        <a:prstGeom prst="rect">
          <a:avLst/>
        </a:prstGeom>
        <a:solidFill>
          <a:srgbClr val="E08041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>
              <a:latin typeface="Arial" panose="020B0604020202020204" pitchFamily="34" charset="0"/>
              <a:cs typeface="Arial" panose="020B0604020202020204" pitchFamily="34" charset="0"/>
            </a:rPr>
            <a:t>ambiguity</a:t>
          </a:r>
          <a:endParaRPr lang="en-GB" sz="2000" kern="1200" dirty="0"/>
        </a:p>
      </dsp:txBody>
      <dsp:txXfrm>
        <a:off x="3388571" y="13276"/>
        <a:ext cx="2969759" cy="576000"/>
      </dsp:txXfrm>
    </dsp:sp>
    <dsp:sp modelId="{44B84D50-BFFC-4E93-A2FF-42EFF17468BF}">
      <dsp:nvSpPr>
        <dsp:cNvPr id="0" name=""/>
        <dsp:cNvSpPr/>
      </dsp:nvSpPr>
      <dsp:spPr>
        <a:xfrm>
          <a:off x="3388571" y="589276"/>
          <a:ext cx="2969759" cy="3386643"/>
        </a:xfrm>
        <a:prstGeom prst="rect">
          <a:avLst/>
        </a:prstGeom>
        <a:solidFill>
          <a:srgbClr val="F9DBD2">
            <a:alpha val="90000"/>
          </a:srgb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Something that can be understood in more than one way or can have more than one outcome’. </a:t>
          </a:r>
          <a:endParaRPr lang="en-GB" sz="2000" kern="1200" dirty="0"/>
        </a:p>
      </dsp:txBody>
      <dsp:txXfrm>
        <a:off x="3388571" y="589276"/>
        <a:ext cx="2969759" cy="3386643"/>
      </dsp:txXfrm>
    </dsp:sp>
    <dsp:sp modelId="{1ACE3FC7-54C9-4A4C-A8C9-7727715B3632}">
      <dsp:nvSpPr>
        <dsp:cNvPr id="0" name=""/>
        <dsp:cNvSpPr/>
      </dsp:nvSpPr>
      <dsp:spPr>
        <a:xfrm>
          <a:off x="6777142" y="0"/>
          <a:ext cx="2969759" cy="576000"/>
        </a:xfrm>
        <a:prstGeom prst="rect">
          <a:avLst/>
        </a:prstGeom>
        <a:solidFill>
          <a:srgbClr val="E08041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risk</a:t>
          </a:r>
          <a:r>
            <a:rPr lang="pl-PL" sz="2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GB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77142" y="0"/>
        <a:ext cx="2969759" cy="576000"/>
      </dsp:txXfrm>
    </dsp:sp>
    <dsp:sp modelId="{D21F4AAF-EA04-4BE1-B3A4-7DDD2E01755F}">
      <dsp:nvSpPr>
        <dsp:cNvPr id="0" name=""/>
        <dsp:cNvSpPr/>
      </dsp:nvSpPr>
      <dsp:spPr>
        <a:xfrm>
          <a:off x="6774096" y="589276"/>
          <a:ext cx="2969759" cy="338664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/>
            <a:t>R</a:t>
          </a:r>
          <a:r>
            <a:rPr lang="en-US" sz="2000" kern="1200" dirty="0" err="1"/>
            <a:t>efers</a:t>
          </a:r>
          <a:r>
            <a:rPr lang="en-US" sz="2000" kern="1200" dirty="0"/>
            <a:t> to the probability or threat of loss, liability, injury, damage, or any other negative occurrence resulting from external or internal vulnerabilities, and that may be prevented or avoided through preventive action</a:t>
          </a:r>
          <a:endParaRPr lang="en-GB" sz="2000" kern="1200" dirty="0"/>
        </a:p>
      </dsp:txBody>
      <dsp:txXfrm>
        <a:off x="6774096" y="589276"/>
        <a:ext cx="2969759" cy="3386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50878-071C-47E7-B6E4-B173519A3399}" type="datetimeFigureOut">
              <a:rPr lang="it-IT" smtClean="0"/>
              <a:pPr/>
              <a:t>14/06/2022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51997-847C-4A9C-8656-987B3BB429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9469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FC8F11B-13C9-44E5-9BA2-77D7D608B8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E06FC33E-0B85-4D46-9966-8436EDADD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274B4DFA-99A8-4C55-94CF-94A62B34B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6B90-B0C1-4E35-94A9-59E200289560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CF062715-8626-4C28-A075-27F7AC5FB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E7293E1F-109B-42A9-AD34-72DCD2A45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663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1D5D8BF-8E27-40E2-9D74-14DCD0354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FD407E5A-0D1C-4B00-A4CC-1B3F37F78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0DAD383A-AD84-42CB-8602-E8A24AB71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4E05-3496-4776-B607-C7E8CC9A75A5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3C5E6035-7788-4EEB-A61F-37ED27C89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5B87A56-CF34-43AD-BD5B-D2A48A6B2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6023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="" xmlns:a16="http://schemas.microsoft.com/office/drawing/2014/main" id="{A63B7FF7-70A6-4A0D-AC82-D23B8E82FC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390E34C1-26C1-421A-8DAF-59E33B7C9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E4425875-F45F-4441-95D1-DFC254CCD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1D92-9E7A-4D43-9D10-77262061CDD0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FAA4377C-9C55-4F12-BB9C-777E4B64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B521FFD4-3040-4CD6-B98F-4A44C7DDD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87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0745394-050B-42F6-955A-2A0F50114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7BA532A3-3F24-4227-979D-2D0575AF6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E8AA17CD-2B25-4451-A119-BE0C152D1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F2A8-76A4-49EE-B249-87E15992AE70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388EA960-E00E-479B-8396-FAB1D39EF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1DFF6E6A-E94B-4704-8C70-EFCAABA4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8453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D59A49C-6E18-4336-9182-D2AFF3D1E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AAE6E8-2271-4CCB-A171-965A8B625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0EF9ED2A-8882-43E2-9290-DE50E2390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BAD9-DAB6-44D0-8E74-06DF3629ACC2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268EF66C-6935-4FBD-9C80-1A556ED7A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A05AA71B-D4C4-414A-A57D-9670C10C0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441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C64E77C-7477-4935-AB53-83C5DC88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EF554ACF-6889-45E5-AF55-149F64A95B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D39A4303-EF24-420E-8DFF-680265F67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052852B7-2E2C-4863-A833-31E484A4F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BF37-682F-44BF-B713-B551432B5D2A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440E4D99-11D8-40F2-9321-B0EEE767C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5E8767E9-CBFE-42C1-B90C-762C3B7C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6180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EBAE119-1245-4E21-B882-1654BD9F7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B75DE014-C1EB-4800-88D5-50E1317B3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3D72B833-00DE-4F44-9C51-8F4F05BD8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73B8963A-562A-4DF1-B0B1-A58E086EC1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40648B8F-7852-471A-89E4-8F188B8F59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E95907AD-B0EE-4DDE-90AF-74436A89E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108E-1D37-42E5-9B3D-3DA8467E92CE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21B778B8-4912-434A-88FF-6C40B0A82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3D8C62EC-74F5-4B7B-845E-A8AE5CF61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39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276DCC8-238E-4D30-AC52-67EBB5FD6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C2A3D5C3-5ED7-4F38-A845-98526BA04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11E8-7DE7-4195-97AA-D9E06E8341B5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A28CBE33-B40D-4802-A5B0-196263EF3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48865867-B975-4BFB-93E0-DD65890C4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061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BB6ECBF3-96CA-43BA-A471-1C23C7811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F2CE-E826-44E6-BC32-2774DAC7B31A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D6C626DC-1C65-468B-A29F-A20EC93AA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DE4A115F-E6C1-4A75-A89D-0FC8BA895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489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FA1F320-6A77-4396-A393-701CCD660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D295D14-0421-4A27-A439-40AE0155D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7BE010B9-D07C-4F72-AC6E-E02F936D0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EE50A248-F39E-4413-B577-13DE4687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3EE5-5FC0-4E16-9D56-442EF9888812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96ECDD6E-FA29-46C3-B231-55462FC80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A1E5E37B-8C9C-4742-B328-AE66F24D7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487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7F9C0B5-A746-4EFE-BD46-1AD548B62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0C865A54-8D07-4B58-AD88-541B409558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62DA38D7-30EB-4708-98EA-DCCFFD0F8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DEB5862E-D824-49D2-9BD2-BBB655E1F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A4E3-95CE-460A-B75B-55B6A73FAFD0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645CED4E-AB8A-41BF-A7B0-DF07D2720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CFDF0314-595F-451A-8D2E-2FA33311D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329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E24BD92A-76FD-46FB-AD60-B41C5D07D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90428BED-FAF4-44E5-8AA0-2F6AA5624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D67EFE1B-BE5D-4953-9233-396AD5B9A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CD881-02F7-4F52-AB65-E3B165BBB37B}" type="datetime1">
              <a:rPr lang="it-IT" smtClean="0"/>
              <a:pPr/>
              <a:t>14/06/2022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718958E4-9818-4174-BAC7-EC91489CC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FB43CD6A-B506-43EB-94EC-F2EF0E6CF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E0392-2C6A-42C2-AFA3-30C85ACD81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666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m72utemTHw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HMMwMC42M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8CF944C-90D7-4E05-A45D-9A021A21BA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2200" y="39200"/>
            <a:ext cx="3547601" cy="32556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EB9CAE6-1F3B-4B21-914E-48C152BC70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473" y="0"/>
            <a:ext cx="2886891" cy="807606"/>
          </a:xfrm>
          <a:prstGeom prst="rect">
            <a:avLst/>
          </a:prstGeom>
        </p:spPr>
      </p:pic>
      <p:sp>
        <p:nvSpPr>
          <p:cNvPr id="8" name="CasellaDiTesto 11">
            <a:extLst>
              <a:ext uri="{FF2B5EF4-FFF2-40B4-BE49-F238E27FC236}">
                <a16:creationId xmlns="" xmlns:a16="http://schemas.microsoft.com/office/drawing/2014/main" id="{A40DE74E-6CAB-4B5B-BA23-508F110CA1BB}"/>
              </a:ext>
            </a:extLst>
          </p:cNvPr>
          <p:cNvSpPr txBox="1"/>
          <p:nvPr/>
        </p:nvSpPr>
        <p:spPr>
          <a:xfrm>
            <a:off x="264524" y="3227885"/>
            <a:ext cx="116629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/>
              <a:t>3.3 Radzenie sobie z niepewnością, niejasnością i ryzykiem</a:t>
            </a:r>
          </a:p>
          <a:p>
            <a:pPr algn="ctr"/>
            <a:r>
              <a:rPr lang="pl-PL" sz="4400" b="1" dirty="0" smtClean="0"/>
              <a:t>3.3.A Wprowadzenie i podstawy</a:t>
            </a:r>
            <a:endParaRPr lang="en-GB" sz="4400" b="1" dirty="0"/>
          </a:p>
        </p:txBody>
      </p:sp>
      <p:sp>
        <p:nvSpPr>
          <p:cNvPr id="9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734283" y="6085301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67280"/>
            <a:ext cx="1755570" cy="398758"/>
          </a:xfrm>
          <a:prstGeom prst="rect">
            <a:avLst/>
          </a:prstGeom>
        </p:spPr>
      </p:pic>
      <p:sp>
        <p:nvSpPr>
          <p:cNvPr id="12" name="CasellaDiTesto 17"/>
          <p:cNvSpPr txBox="1"/>
          <p:nvPr/>
        </p:nvSpPr>
        <p:spPr>
          <a:xfrm>
            <a:off x="7255047" y="6114188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12263" y="6280342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2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/>
              <a:t>7 </a:t>
            </a:r>
            <a:r>
              <a:rPr lang="en-US" sz="4800" b="1" dirty="0" err="1" smtClean="0"/>
              <a:t>Cech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dobrej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decyzji</a:t>
            </a:r>
            <a:endParaRPr lang="pl-PL" sz="48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B9429F06-86DB-470A-ACC6-6C9E78C97A13}"/>
              </a:ext>
            </a:extLst>
          </p:cNvPr>
          <p:cNvSpPr txBox="1"/>
          <p:nvPr/>
        </p:nvSpPr>
        <p:spPr>
          <a:xfrm>
            <a:off x="387531" y="1460139"/>
            <a:ext cx="114169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pl-PL" sz="3200" dirty="0" smtClean="0"/>
              <a:t>Odpowiednie ramy decyzyjne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sz="3200" dirty="0" smtClean="0"/>
              <a:t>Jasne wartości, do których należy się stosować i cele, które próbujesz osiągnąć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sz="3200" dirty="0" smtClean="0"/>
              <a:t>Kreatywne alternatywy do wyboru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sz="3200" dirty="0" smtClean="0"/>
              <a:t>Dobra informacja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sz="3200" dirty="0" smtClean="0"/>
              <a:t>Jasne kompromisy i rozsądne uzasadnienie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sz="3200" dirty="0" smtClean="0"/>
              <a:t>Zgodność wyboru z wartościami i celami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sz="3200" dirty="0" smtClean="0"/>
              <a:t>Zaangażowana realizacja</a:t>
            </a:r>
            <a:endParaRPr lang="en-GB" sz="3200" dirty="0"/>
          </a:p>
        </p:txBody>
      </p:sp>
      <p:sp>
        <p:nvSpPr>
          <p:cNvPr id="8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6272428"/>
            <a:ext cx="1755570" cy="398758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326893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5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000" b="1" dirty="0" smtClean="0"/>
              <a:t>7 sposobów radzenia sobie z niepewnością</a:t>
            </a:r>
            <a:endParaRPr lang="pl-PL" sz="40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B9429F06-86DB-470A-ACC6-6C9E78C97A13}"/>
              </a:ext>
            </a:extLst>
          </p:cNvPr>
          <p:cNvSpPr txBox="1"/>
          <p:nvPr/>
        </p:nvSpPr>
        <p:spPr>
          <a:xfrm>
            <a:off x="387531" y="1460139"/>
            <a:ext cx="114169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pl-PL" sz="3200" dirty="0" smtClean="0"/>
              <a:t>Zastąp oczekiwania planami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sz="3200" dirty="0" smtClean="0"/>
              <a:t>Przygotuj się na różne możliwości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sz="3200" dirty="0" smtClean="0"/>
              <a:t>Zostań obserwatorem uczuć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sz="3200" dirty="0" smtClean="0"/>
              <a:t>Bądź pewny swoich umiejętności radzenia sobie i adaptacji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sz="3200" dirty="0" smtClean="0"/>
              <a:t>Zapobiegawczo stosuj techniki redukcji stresu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sz="3200" dirty="0" smtClean="0"/>
              <a:t>Skoncentruj się na tym, co możesz kontrolować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sz="3200" dirty="0" smtClean="0"/>
              <a:t>Ćwicz uważność</a:t>
            </a:r>
          </a:p>
          <a:p>
            <a:pPr marL="514350" indent="-514350" algn="just"/>
            <a:endParaRPr lang="pl-PL" sz="3200" dirty="0" smtClean="0"/>
          </a:p>
          <a:p>
            <a:pPr marL="514350" indent="-514350" algn="just"/>
            <a:r>
              <a:rPr lang="pl-PL" sz="3200" dirty="0" smtClean="0"/>
              <a:t>Według Lori </a:t>
            </a:r>
            <a:r>
              <a:rPr lang="pl-PL" sz="3200" dirty="0" err="1" smtClean="0"/>
              <a:t>Deschene</a:t>
            </a:r>
            <a:endParaRPr lang="en-GB" sz="2000" dirty="0"/>
          </a:p>
        </p:txBody>
      </p:sp>
      <p:sp>
        <p:nvSpPr>
          <p:cNvPr id="8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6272428"/>
            <a:ext cx="1755570" cy="398758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326893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8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smtClean="0"/>
              <a:t>Co </a:t>
            </a:r>
            <a:r>
              <a:rPr lang="en-GB" sz="4800" b="1" dirty="0" err="1" smtClean="0"/>
              <a:t>więcej</a:t>
            </a:r>
            <a:r>
              <a:rPr lang="en-GB" sz="4800" b="1" dirty="0" smtClean="0"/>
              <a:t>…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2644170"/>
            <a:ext cx="1141693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i="1" dirty="0" smtClean="0"/>
              <a:t>Niepewność jest jedyną pewnością, a wiedza, jak żyć w niepewności, jest jedynym zabezpieczeniem</a:t>
            </a:r>
          </a:p>
          <a:p>
            <a:pPr algn="just"/>
            <a:endParaRPr lang="en-US" sz="3200" i="1" dirty="0"/>
          </a:p>
          <a:p>
            <a:pPr algn="just"/>
            <a:r>
              <a:rPr lang="en-US" sz="2200" dirty="0"/>
              <a:t>John Allen </a:t>
            </a:r>
            <a:r>
              <a:rPr lang="en-US" sz="2200" dirty="0" err="1"/>
              <a:t>Paulos</a:t>
            </a:r>
            <a:endParaRPr lang="en-GB" sz="22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6272428"/>
            <a:ext cx="1755570" cy="398758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326893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2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/>
              <a:t>Słowa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ekspertów</a:t>
            </a:r>
            <a:r>
              <a:rPr lang="en-US" sz="4800" b="1" dirty="0" smtClean="0"/>
              <a:t>:</a:t>
            </a:r>
            <a:endParaRPr lang="pl-PL" sz="48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B9429F06-86DB-470A-ACC6-6C9E78C97A13}"/>
              </a:ext>
            </a:extLst>
          </p:cNvPr>
          <p:cNvSpPr txBox="1"/>
          <p:nvPr/>
        </p:nvSpPr>
        <p:spPr>
          <a:xfrm>
            <a:off x="347337" y="1058205"/>
            <a:ext cx="114169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200" dirty="0" smtClean="0">
                <a:cs typeface="Arial" panose="020B0604020202020204" pitchFamily="34" charset="0"/>
              </a:rPr>
              <a:t>Poniżej trzy przykłady autorów, którzy zwracają uwagę na błędy popełnione przy podejmowaniu decyzji. Na tej podstawie postaraj się sporządzić listę błędów popełnionych przy podejmowaniu decyzji</a:t>
            </a:r>
            <a:endParaRPr lang="pl-PL" sz="2200" dirty="0">
              <a:cs typeface="Arial" panose="020B0604020202020204" pitchFamily="34" charset="0"/>
            </a:endParaRPr>
          </a:p>
        </p:txBody>
      </p:sp>
      <p:graphicFrame>
        <p:nvGraphicFramePr>
          <p:cNvPr id="8" name="Diagram 15">
            <a:extLst>
              <a:ext uri="{FF2B5EF4-FFF2-40B4-BE49-F238E27FC236}">
                <a16:creationId xmlns="" xmlns:a16="http://schemas.microsoft.com/office/drawing/2014/main" id="{250A1B27-DC1B-4E10-8E66-C8D342D993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3975629"/>
              </p:ext>
            </p:extLst>
          </p:nvPr>
        </p:nvGraphicFramePr>
        <p:xfrm>
          <a:off x="1222549" y="2229580"/>
          <a:ext cx="9746902" cy="3989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rostokąt 8">
            <a:extLst>
              <a:ext uri="{FF2B5EF4-FFF2-40B4-BE49-F238E27FC236}">
                <a16:creationId xmlns="" xmlns:a16="http://schemas.microsoft.com/office/drawing/2014/main" id="{A07FC9EA-46C2-4AF3-91FA-3A9FD91A76EE}"/>
              </a:ext>
            </a:extLst>
          </p:cNvPr>
          <p:cNvSpPr/>
          <p:nvPr/>
        </p:nvSpPr>
        <p:spPr>
          <a:xfrm>
            <a:off x="5339597" y="6059404"/>
            <a:ext cx="24277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err="1" smtClean="0"/>
              <a:t>Źródło</a:t>
            </a:r>
            <a:r>
              <a:rPr lang="en-GB" sz="1400" dirty="0" smtClean="0"/>
              <a:t>: </a:t>
            </a:r>
            <a:r>
              <a:rPr lang="en-GB" sz="1400" dirty="0" err="1" smtClean="0"/>
              <a:t>opracowanie</a:t>
            </a:r>
            <a:r>
              <a:rPr lang="en-GB" sz="1400" dirty="0" smtClean="0"/>
              <a:t> </a:t>
            </a:r>
            <a:r>
              <a:rPr lang="en-GB" sz="1400" dirty="0" err="1" smtClean="0"/>
              <a:t>własne</a:t>
            </a:r>
            <a:endParaRPr lang="en-GB" sz="1400" dirty="0"/>
          </a:p>
        </p:txBody>
      </p:sp>
      <p:sp>
        <p:nvSpPr>
          <p:cNvPr id="16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846" y="6272428"/>
            <a:ext cx="1755570" cy="398758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7326893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2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 smtClean="0">
                <a:cs typeface="Arial" panose="020B0604020202020204" pitchFamily="34" charset="0"/>
              </a:rPr>
              <a:t>Moc</a:t>
            </a:r>
            <a:r>
              <a:rPr lang="en-GB" sz="4800" b="1" dirty="0" smtClean="0">
                <a:cs typeface="Arial" panose="020B0604020202020204" pitchFamily="34" charset="0"/>
              </a:rPr>
              <a:t> </a:t>
            </a:r>
            <a:r>
              <a:rPr lang="en-GB" sz="4800" b="1" dirty="0" err="1" smtClean="0">
                <a:cs typeface="Arial" panose="020B0604020202020204" pitchFamily="34" charset="0"/>
              </a:rPr>
              <a:t>zaufania</a:t>
            </a:r>
            <a:endParaRPr lang="en-GB" sz="4800" b="1" dirty="0"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B9429F06-86DB-470A-ACC6-6C9E78C97A13}"/>
              </a:ext>
            </a:extLst>
          </p:cNvPr>
          <p:cNvSpPr txBox="1"/>
          <p:nvPr/>
        </p:nvSpPr>
        <p:spPr>
          <a:xfrm>
            <a:off x="367434" y="1269220"/>
            <a:ext cx="1141693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 smtClean="0">
                <a:cs typeface="Arial" panose="020B0604020202020204" pitchFamily="34" charset="0"/>
              </a:rPr>
              <a:t>Zaufanie jest podstawą i bodźcem do każdego działania w organizacji, daje poczucie bezpieczeństwa i pozwala szybko reagować na zmiany w otoczeniu.</a:t>
            </a:r>
          </a:p>
          <a:p>
            <a:pPr algn="just"/>
            <a:endParaRPr lang="pl-PL" sz="2400" dirty="0">
              <a:cs typeface="Arial" panose="020B0604020202020204" pitchFamily="34" charset="0"/>
            </a:endParaRPr>
          </a:p>
          <a:p>
            <a:pPr algn="just"/>
            <a:r>
              <a:rPr lang="pl-PL" sz="2400" dirty="0" smtClean="0">
                <a:cs typeface="Arial" panose="020B0604020202020204" pitchFamily="34" charset="0"/>
              </a:rPr>
              <a:t>Istnieje osiem filarów zaufania (według stratega biznesowego Davida </a:t>
            </a:r>
            <a:r>
              <a:rPr lang="pl-PL" sz="2400" dirty="0" err="1" smtClean="0">
                <a:cs typeface="Arial" panose="020B0604020202020204" pitchFamily="34" charset="0"/>
              </a:rPr>
              <a:t>Horsagera</a:t>
            </a:r>
            <a:r>
              <a:rPr lang="pl-PL" sz="2400" dirty="0" smtClean="0">
                <a:cs typeface="Arial" panose="020B0604020202020204" pitchFamily="34" charset="0"/>
              </a:rPr>
              <a:t>):</a:t>
            </a:r>
          </a:p>
          <a:p>
            <a:pPr algn="just"/>
            <a:r>
              <a:rPr lang="pl-PL" sz="2400" b="1" dirty="0" smtClean="0">
                <a:cs typeface="Arial" panose="020B0604020202020204" pitchFamily="34" charset="0"/>
              </a:rPr>
              <a:t>Przejrzystość </a:t>
            </a:r>
            <a:r>
              <a:rPr lang="pl-PL" sz="2400" dirty="0" smtClean="0">
                <a:cs typeface="Arial" panose="020B0604020202020204" pitchFamily="34" charset="0"/>
              </a:rPr>
              <a:t>- ludzie ufają jasnym i nie ufają dwuznacznym</a:t>
            </a:r>
          </a:p>
          <a:p>
            <a:pPr algn="just"/>
            <a:r>
              <a:rPr lang="pl-PL" sz="2400" b="1" dirty="0" smtClean="0">
                <a:cs typeface="Arial" panose="020B0604020202020204" pitchFamily="34" charset="0"/>
              </a:rPr>
              <a:t>Współczucie</a:t>
            </a:r>
            <a:r>
              <a:rPr lang="pl-PL" sz="2400" dirty="0" smtClean="0">
                <a:cs typeface="Arial" panose="020B0604020202020204" pitchFamily="34" charset="0"/>
              </a:rPr>
              <a:t> - ludzie pokładają wiarę w tych, którzy troszczą się o siebie</a:t>
            </a:r>
          </a:p>
          <a:p>
            <a:pPr algn="just"/>
            <a:r>
              <a:rPr lang="pl-PL" sz="2400" b="1" dirty="0" smtClean="0">
                <a:cs typeface="Arial" panose="020B0604020202020204" pitchFamily="34" charset="0"/>
              </a:rPr>
              <a:t>Charakter</a:t>
            </a:r>
            <a:r>
              <a:rPr lang="pl-PL" sz="2400" dirty="0" smtClean="0">
                <a:cs typeface="Arial" panose="020B0604020202020204" pitchFamily="34" charset="0"/>
              </a:rPr>
              <a:t> - ludzie zauważają tych, którzy robią to, co właściwe, nad tym, co łatwe</a:t>
            </a:r>
          </a:p>
          <a:p>
            <a:pPr algn="just"/>
            <a:r>
              <a:rPr lang="pl-PL" sz="2400" b="1" dirty="0" smtClean="0">
                <a:cs typeface="Arial" panose="020B0604020202020204" pitchFamily="34" charset="0"/>
              </a:rPr>
              <a:t>Kompetencja</a:t>
            </a:r>
            <a:r>
              <a:rPr lang="pl-PL" sz="2400" dirty="0" smtClean="0">
                <a:cs typeface="Arial" panose="020B0604020202020204" pitchFamily="34" charset="0"/>
              </a:rPr>
              <a:t> - ludzie mają zaufanie do tych, którzy zachowują świeżość, znaczenie i umiejętności</a:t>
            </a:r>
          </a:p>
          <a:p>
            <a:pPr algn="just"/>
            <a:r>
              <a:rPr lang="pl-PL" sz="2400" b="1" dirty="0" smtClean="0">
                <a:cs typeface="Arial" panose="020B0604020202020204" pitchFamily="34" charset="0"/>
              </a:rPr>
              <a:t>Zaangażowanie</a:t>
            </a:r>
            <a:r>
              <a:rPr lang="pl-PL" sz="2400" dirty="0" smtClean="0">
                <a:cs typeface="Arial" panose="020B0604020202020204" pitchFamily="34" charset="0"/>
              </a:rPr>
              <a:t> - ludzie wierzą w tych, którzy przetrwają przeciwności losu</a:t>
            </a:r>
          </a:p>
          <a:p>
            <a:pPr algn="just"/>
            <a:r>
              <a:rPr lang="pl-PL" sz="2400" b="1" dirty="0" smtClean="0">
                <a:cs typeface="Arial" panose="020B0604020202020204" pitchFamily="34" charset="0"/>
              </a:rPr>
              <a:t>Połączenie</a:t>
            </a:r>
            <a:r>
              <a:rPr lang="pl-PL" sz="2400" dirty="0" smtClean="0">
                <a:cs typeface="Arial" panose="020B0604020202020204" pitchFamily="34" charset="0"/>
              </a:rPr>
              <a:t> - ludzie chcą obserwować znajomych, kupować od nich i przebywać w pobliżu</a:t>
            </a:r>
          </a:p>
          <a:p>
            <a:pPr algn="just"/>
            <a:r>
              <a:rPr lang="pl-PL" sz="2400" b="1" dirty="0" smtClean="0">
                <a:cs typeface="Arial" panose="020B0604020202020204" pitchFamily="34" charset="0"/>
              </a:rPr>
              <a:t>Wkład</a:t>
            </a:r>
            <a:r>
              <a:rPr lang="pl-PL" sz="2400" dirty="0" smtClean="0">
                <a:cs typeface="Arial" panose="020B0604020202020204" pitchFamily="34" charset="0"/>
              </a:rPr>
              <a:t> - ludzie natychmiast reagują na wyniki</a:t>
            </a:r>
          </a:p>
          <a:p>
            <a:pPr algn="just"/>
            <a:r>
              <a:rPr lang="pl-PL" sz="2400" b="1" dirty="0" smtClean="0">
                <a:cs typeface="Arial" panose="020B0604020202020204" pitchFamily="34" charset="0"/>
              </a:rPr>
              <a:t>Konsekwencja</a:t>
            </a:r>
            <a:r>
              <a:rPr lang="pl-PL" sz="2400" dirty="0" smtClean="0">
                <a:cs typeface="Arial" panose="020B0604020202020204" pitchFamily="34" charset="0"/>
              </a:rPr>
              <a:t> - ludzie uwielbiają patrzeć konsekwentnie na małe rzeczy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6272428"/>
            <a:ext cx="1755570" cy="398758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326893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3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/>
              <a:t>Jak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działa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niepewność</a:t>
            </a:r>
            <a:r>
              <a:rPr lang="en-US" sz="4800" b="1" dirty="0" smtClean="0"/>
              <a:t>…</a:t>
            </a:r>
            <a:endParaRPr lang="en-GB" sz="4800" b="1" dirty="0"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B9429F06-86DB-470A-ACC6-6C9E78C97A13}"/>
              </a:ext>
            </a:extLst>
          </p:cNvPr>
          <p:cNvSpPr txBox="1"/>
          <p:nvPr/>
        </p:nvSpPr>
        <p:spPr>
          <a:xfrm>
            <a:off x="417676" y="1249123"/>
            <a:ext cx="1141693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600" dirty="0" smtClean="0"/>
              <a:t>Na </a:t>
            </a:r>
            <a:r>
              <a:rPr lang="pl-PL" sz="2600" dirty="0" err="1" smtClean="0"/>
              <a:t>TEDxCanberra</a:t>
            </a:r>
            <a:r>
              <a:rPr lang="pl-PL" sz="2600" dirty="0" smtClean="0"/>
              <a:t> 2012 laureat Nagrody Nobla w dziedzinie fizyki, profesor Brian Schmidt, przedstawia na żywo, angażującą i praktyczną demonstrację tego, jak niepewność działa w prawdziwym świecie (kliknij zdjęcie, aby obejrzeć film)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Dell\Documents\ERASMUS_KA2\KONSPEKTY SZKOLEŃ\grafiki\zrozumieć niepwność .png">
            <a:hlinkClick r:id="rId3"/>
            <a:extLst>
              <a:ext uri="{FF2B5EF4-FFF2-40B4-BE49-F238E27FC236}">
                <a16:creationId xmlns="" xmlns:a16="http://schemas.microsoft.com/office/drawing/2014/main" id="{E1F1EE08-8B9E-4AB7-97AD-F8FE8A348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3650" y="2752801"/>
            <a:ext cx="6164700" cy="3409260"/>
          </a:xfrm>
          <a:prstGeom prst="rect">
            <a:avLst/>
          </a:prstGeom>
          <a:noFill/>
        </p:spPr>
      </p:pic>
      <p:sp>
        <p:nvSpPr>
          <p:cNvPr id="9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846" y="6272428"/>
            <a:ext cx="1755570" cy="398758"/>
          </a:xfrm>
          <a:prstGeom prst="rect">
            <a:avLst/>
          </a:prstGeom>
        </p:spPr>
      </p:pic>
      <p:sp>
        <p:nvSpPr>
          <p:cNvPr id="17" name="CasellaDiTesto 17"/>
          <p:cNvSpPr txBox="1"/>
          <p:nvPr/>
        </p:nvSpPr>
        <p:spPr>
          <a:xfrm>
            <a:off x="7326893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8CF944C-90D7-4E05-A45D-9A021A21BA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2200" y="39200"/>
            <a:ext cx="3547601" cy="32556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EB9CAE6-1F3B-4B21-914E-48C152BC70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473" y="39200"/>
            <a:ext cx="2886891" cy="807606"/>
          </a:xfrm>
          <a:prstGeom prst="rect">
            <a:avLst/>
          </a:prstGeom>
        </p:spPr>
      </p:pic>
      <p:sp>
        <p:nvSpPr>
          <p:cNvPr id="8" name="CasellaDiTesto 11">
            <a:extLst>
              <a:ext uri="{FF2B5EF4-FFF2-40B4-BE49-F238E27FC236}">
                <a16:creationId xmlns="" xmlns:a16="http://schemas.microsoft.com/office/drawing/2014/main" id="{A40DE74E-6CAB-4B5B-BA23-508F110CA1BB}"/>
              </a:ext>
            </a:extLst>
          </p:cNvPr>
          <p:cNvSpPr txBox="1"/>
          <p:nvPr/>
        </p:nvSpPr>
        <p:spPr>
          <a:xfrm>
            <a:off x="264524" y="3227885"/>
            <a:ext cx="116629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/>
              <a:t>3.3 Radzenie sobie z niepewnością, niejasnością i ryzykiem</a:t>
            </a:r>
          </a:p>
          <a:p>
            <a:pPr algn="ctr"/>
            <a:r>
              <a:rPr lang="pl-PL" sz="4400" b="1" dirty="0" smtClean="0"/>
              <a:t>3.3.C Ryzyko w biznesie</a:t>
            </a:r>
            <a:endParaRPr lang="en-GB" sz="4400" b="1" dirty="0"/>
          </a:p>
        </p:txBody>
      </p:sp>
      <p:sp>
        <p:nvSpPr>
          <p:cNvPr id="9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846" y="6272428"/>
            <a:ext cx="1755570" cy="398758"/>
          </a:xfrm>
          <a:prstGeom prst="rect">
            <a:avLst/>
          </a:prstGeom>
        </p:spPr>
      </p:pic>
      <p:sp>
        <p:nvSpPr>
          <p:cNvPr id="12" name="CasellaDiTesto 17"/>
          <p:cNvSpPr txBox="1"/>
          <p:nvPr/>
        </p:nvSpPr>
        <p:spPr>
          <a:xfrm>
            <a:off x="7326893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5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000" b="1" dirty="0" smtClean="0">
                <a:cs typeface="Arial" panose="020B0604020202020204" pitchFamily="34" charset="0"/>
              </a:rPr>
              <a:t>Ryzyko wewnętrzne a ryzyko zewnętrzne</a:t>
            </a:r>
            <a:endParaRPr lang="en-GB" sz="4000" b="1" dirty="0"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B9429F06-86DB-470A-ACC6-6C9E78C97A13}"/>
              </a:ext>
            </a:extLst>
          </p:cNvPr>
          <p:cNvSpPr txBox="1"/>
          <p:nvPr/>
        </p:nvSpPr>
        <p:spPr>
          <a:xfrm>
            <a:off x="387530" y="1460138"/>
            <a:ext cx="115599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>
                <a:cs typeface="Arial" panose="020B0604020202020204" pitchFamily="34" charset="0"/>
              </a:rPr>
              <a:t>Ryzyko biznesowe odnosi się do możliwości osiągnięcia przez firmę komercyjną nieadekwatnych zysków (lub nawet strat) z powodu niepewności.</a:t>
            </a:r>
          </a:p>
          <a:p>
            <a:pPr algn="just"/>
            <a:r>
              <a:rPr lang="pl-PL" sz="3200" dirty="0" smtClean="0">
                <a:cs typeface="Arial" panose="020B0604020202020204" pitchFamily="34" charset="0"/>
              </a:rPr>
              <a:t>Ryzyka biznesowe mogą wynikać z wpływu dwóch głównych rodzajów ryzyka: </a:t>
            </a:r>
            <a:r>
              <a:rPr lang="pl-PL" sz="3200" u="sng" dirty="0" err="1" smtClean="0">
                <a:cs typeface="Arial" panose="020B0604020202020204" pitchFamily="34" charset="0"/>
              </a:rPr>
              <a:t>ryzyka</a:t>
            </a:r>
            <a:r>
              <a:rPr lang="pl-PL" sz="3200" u="sng" dirty="0" smtClean="0">
                <a:cs typeface="Arial" panose="020B0604020202020204" pitchFamily="34" charset="0"/>
              </a:rPr>
              <a:t> wewnętrznego </a:t>
            </a:r>
            <a:r>
              <a:rPr lang="pl-PL" sz="3200" dirty="0" smtClean="0">
                <a:cs typeface="Arial" panose="020B0604020202020204" pitchFamily="34" charset="0"/>
              </a:rPr>
              <a:t>(ryzyka wynikającego ze zdarzeń zachodzących w organizacji) i </a:t>
            </a:r>
            <a:r>
              <a:rPr lang="pl-PL" sz="3200" u="sng" dirty="0" smtClean="0">
                <a:cs typeface="Arial" panose="020B0604020202020204" pitchFamily="34" charset="0"/>
              </a:rPr>
              <a:t>ryzyka zewnętrznego </a:t>
            </a:r>
            <a:r>
              <a:rPr lang="pl-PL" sz="3200" dirty="0" smtClean="0">
                <a:cs typeface="Arial" panose="020B0604020202020204" pitchFamily="34" charset="0"/>
              </a:rPr>
              <a:t>(ryzyka wynikającego ze zdarzeń mających miejsce poza organizacją).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6272428"/>
            <a:ext cx="1755570" cy="398758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326893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2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530407" y="140410"/>
            <a:ext cx="9314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b="1" dirty="0" smtClean="0">
                <a:cs typeface="Arial" panose="020B0604020202020204" pitchFamily="34" charset="0"/>
              </a:rPr>
              <a:t>Ryzyko wewnętrzne VS Ryzyko zewnętrzne: przykłady</a:t>
            </a:r>
            <a:endParaRPr lang="en-GB" sz="3200" b="1" dirty="0"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graphicFrame>
        <p:nvGraphicFramePr>
          <p:cNvPr id="8" name="Diagram 8">
            <a:extLst>
              <a:ext uri="{FF2B5EF4-FFF2-40B4-BE49-F238E27FC236}">
                <a16:creationId xmlns="" xmlns:a16="http://schemas.microsoft.com/office/drawing/2014/main" id="{F5E7A784-90E2-4D52-8194-1A33C62A39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8937220"/>
              </p:ext>
            </p:extLst>
          </p:nvPr>
        </p:nvGraphicFramePr>
        <p:xfrm>
          <a:off x="459853" y="1391515"/>
          <a:ext cx="11285356" cy="4455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846" y="6272428"/>
            <a:ext cx="1755570" cy="398758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326893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4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800" b="1" dirty="0" smtClean="0"/>
              <a:t>Co to jest zarządzanie ryzykiem?</a:t>
            </a:r>
            <a:endParaRPr lang="pl-PL" sz="48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B9429F06-86DB-470A-ACC6-6C9E78C97A13}"/>
              </a:ext>
            </a:extLst>
          </p:cNvPr>
          <p:cNvSpPr txBox="1"/>
          <p:nvPr/>
        </p:nvSpPr>
        <p:spPr>
          <a:xfrm>
            <a:off x="387531" y="1460139"/>
            <a:ext cx="114169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/>
              <a:t>Zarządzanie ryzykiem pomaga podejmować lepsze decyzje biznesowe. Polega na ograniczeniu rzeczy, które mogą mieć negatywny wpływ na Twój biznes.</a:t>
            </a:r>
          </a:p>
          <a:p>
            <a:pPr algn="just"/>
            <a:endParaRPr lang="pl-PL" sz="3200" dirty="0" smtClean="0"/>
          </a:p>
          <a:p>
            <a:pPr algn="just"/>
            <a:r>
              <a:rPr lang="pl-PL" sz="3200" dirty="0" smtClean="0"/>
              <a:t>Na przykład zmniejszenie ryzyka obrażeń poprzez zastosowanie procedur bezpieczeństwa.</a:t>
            </a:r>
            <a:endParaRPr lang="it-IT" sz="3200" dirty="0">
              <a:cs typeface="Arial" panose="020B0604020202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6272428"/>
            <a:ext cx="1755570" cy="398758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326893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2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400" b="1" dirty="0" smtClean="0"/>
              <a:t>Co mamy na myśli mówiąc o ryzyku?</a:t>
            </a:r>
            <a:endParaRPr lang="en-GB" sz="44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000" dirty="0" smtClean="0"/>
              <a:t>Niepewność, niejasność i ryzyko w biznesie to podstawowe bariery lub wyzwania w rozwoju każdego przedsiębiorstwa lub biznesu. Umiejętność radzenia sobie z nim jest kluczowa dla rozwoju biznesu, zwiększania zysków, </a:t>
            </a:r>
            <a:r>
              <a:rPr lang="pl-PL" sz="3000" dirty="0" err="1" smtClean="0"/>
              <a:t>aw</a:t>
            </a:r>
            <a:r>
              <a:rPr lang="pl-PL" sz="3000" dirty="0" smtClean="0"/>
              <a:t> wielu przypadkach także przetrwania na rynku.</a:t>
            </a:r>
          </a:p>
          <a:p>
            <a:pPr algn="just"/>
            <a:endParaRPr lang="pl-PL" sz="3000" dirty="0" smtClean="0"/>
          </a:p>
          <a:p>
            <a:pPr algn="just"/>
            <a:r>
              <a:rPr lang="pl-PL" sz="3000" dirty="0" smtClean="0"/>
              <a:t>Na etapie zakładania przedsiębiorstwa tworzona jest analiza SWOT (mocne i słabe strony, szanse i zagrożenia). Gdy firma już działa, radzenie sobie z niekompetencją, niejasnością i ryzykiem jest kluczowym elementem zarządzania.</a:t>
            </a:r>
            <a:endParaRPr lang="en-GB" sz="30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6272428"/>
            <a:ext cx="1755570" cy="398758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326893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2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/>
              <a:t>Jak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możesz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zarządzać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ryzykiem</a:t>
            </a:r>
            <a:r>
              <a:rPr lang="en-US" sz="4800" b="1" dirty="0" smtClean="0"/>
              <a:t>?</a:t>
            </a:r>
            <a:endParaRPr lang="pl-PL" sz="48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B9429F06-86DB-470A-ACC6-6C9E78C97A13}"/>
              </a:ext>
            </a:extLst>
          </p:cNvPr>
          <p:cNvSpPr txBox="1"/>
          <p:nvPr/>
        </p:nvSpPr>
        <p:spPr>
          <a:xfrm>
            <a:off x="387531" y="1460139"/>
            <a:ext cx="11416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/>
              <a:t>Zanim zdecydujesz, co zrobić, musisz zastanowić się, jakie są Twoje zagrożenia, a które są najpilniejsze</a:t>
            </a:r>
            <a:endParaRPr lang="en-US" sz="3200" dirty="0">
              <a:cs typeface="Arial" panose="020B0604020202020204" pitchFamily="34" charset="0"/>
            </a:endParaRPr>
          </a:p>
        </p:txBody>
      </p:sp>
      <p:graphicFrame>
        <p:nvGraphicFramePr>
          <p:cNvPr id="8" name="Diagram 8">
            <a:extLst>
              <a:ext uri="{FF2B5EF4-FFF2-40B4-BE49-F238E27FC236}">
                <a16:creationId xmlns="" xmlns:a16="http://schemas.microsoft.com/office/drawing/2014/main" id="{E989EE84-8814-4BBC-9ED6-2F0C041ACE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6337060"/>
              </p:ext>
            </p:extLst>
          </p:nvPr>
        </p:nvGraphicFramePr>
        <p:xfrm>
          <a:off x="1105987" y="2762707"/>
          <a:ext cx="9980025" cy="3115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846" y="6272428"/>
            <a:ext cx="1755570" cy="398758"/>
          </a:xfrm>
          <a:prstGeom prst="rect">
            <a:avLst/>
          </a:prstGeom>
        </p:spPr>
      </p:pic>
      <p:sp>
        <p:nvSpPr>
          <p:cNvPr id="17" name="CasellaDiTesto 17"/>
          <p:cNvSpPr txBox="1"/>
          <p:nvPr/>
        </p:nvSpPr>
        <p:spPr>
          <a:xfrm>
            <a:off x="7326893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3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/>
              <a:t>Jak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najlepiej</a:t>
            </a:r>
            <a:r>
              <a:rPr lang="en-US" sz="4800" b="1" dirty="0" smtClean="0"/>
              <a:t> to </a:t>
            </a:r>
            <a:r>
              <a:rPr lang="en-US" sz="4800" b="1" dirty="0" err="1" smtClean="0"/>
              <a:t>robią</a:t>
            </a:r>
            <a:r>
              <a:rPr lang="en-US" sz="4800" b="1" dirty="0" smtClean="0"/>
              <a:t> ...</a:t>
            </a:r>
            <a:endParaRPr lang="en-GB" sz="48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B9429F06-86DB-470A-ACC6-6C9E78C97A13}"/>
              </a:ext>
            </a:extLst>
          </p:cNvPr>
          <p:cNvSpPr txBox="1"/>
          <p:nvPr/>
        </p:nvSpPr>
        <p:spPr>
          <a:xfrm>
            <a:off x="387531" y="1460139"/>
            <a:ext cx="114169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fontAlgn="ctr">
              <a:buFont typeface="Arial" panose="020B0604020202020204" pitchFamily="34" charset="0"/>
              <a:buChar char="•"/>
            </a:pPr>
            <a:r>
              <a:rPr lang="pl-PL" sz="2400" b="1" dirty="0" err="1" smtClean="0"/>
              <a:t>Jeff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Bezos</a:t>
            </a:r>
            <a:r>
              <a:rPr lang="pl-PL" sz="2400" b="1" dirty="0" smtClean="0"/>
              <a:t>. </a:t>
            </a:r>
            <a:r>
              <a:rPr lang="pl-PL" sz="2400" dirty="0" smtClean="0"/>
              <a:t>Jeśli zdecydujesz się robić tylko rzeczy, o których wiesz, że będą działać, pozostawisz wiele opcji na stole</a:t>
            </a:r>
          </a:p>
          <a:p>
            <a:pPr marL="457200" indent="-457200" algn="just" fontAlgn="ctr">
              <a:buFont typeface="Arial" panose="020B0604020202020204" pitchFamily="34" charset="0"/>
              <a:buChar char="•"/>
            </a:pPr>
            <a:r>
              <a:rPr lang="pl-PL" sz="2400" b="1" dirty="0" smtClean="0"/>
              <a:t>Richard </a:t>
            </a:r>
            <a:r>
              <a:rPr lang="pl-PL" sz="2400" b="1" dirty="0" err="1" smtClean="0"/>
              <a:t>Branson</a:t>
            </a:r>
            <a:r>
              <a:rPr lang="pl-PL" sz="2400" b="1" dirty="0" smtClean="0"/>
              <a:t>. </a:t>
            </a:r>
            <a:r>
              <a:rPr lang="pl-PL" sz="2400" dirty="0" smtClean="0"/>
              <a:t>Możesz być ostrożny i starać się unikać ryzyka, ale nie możesz się cały czas chronić</a:t>
            </a:r>
          </a:p>
          <a:p>
            <a:pPr marL="457200" indent="-457200" algn="just" fontAlgn="ctr">
              <a:buFont typeface="Arial" panose="020B0604020202020204" pitchFamily="34" charset="0"/>
              <a:buChar char="•"/>
            </a:pPr>
            <a:r>
              <a:rPr lang="pl-PL" sz="2400" b="1" dirty="0" smtClean="0"/>
              <a:t>Walt Disney. </a:t>
            </a:r>
            <a:r>
              <a:rPr lang="pl-PL" sz="2400" dirty="0" smtClean="0"/>
              <a:t>Moim zdaniem odwaga jest główną cechą przywództwa. Zwykle wiąże się z podejmowaniem ryzyka, zwłaszcza w nowych przedsięwzięciach</a:t>
            </a:r>
          </a:p>
          <a:p>
            <a:pPr marL="457200" indent="-457200" algn="just" fontAlgn="ctr">
              <a:buFont typeface="Arial" panose="020B0604020202020204" pitchFamily="34" charset="0"/>
              <a:buChar char="•"/>
            </a:pPr>
            <a:r>
              <a:rPr lang="pl-PL" sz="2400" b="1" dirty="0" smtClean="0"/>
              <a:t>Mark </a:t>
            </a:r>
            <a:r>
              <a:rPr lang="pl-PL" sz="2400" b="1" dirty="0" err="1" smtClean="0"/>
              <a:t>Zuckerberg</a:t>
            </a:r>
            <a:r>
              <a:rPr lang="pl-PL" sz="2400" b="1" dirty="0" smtClean="0"/>
              <a:t>. </a:t>
            </a:r>
            <a:r>
              <a:rPr lang="pl-PL" sz="2400" dirty="0" smtClean="0"/>
              <a:t>Największym ryzykiem jest niepodejmowanie żadnego ryzyka. W szybko zmieniającym się świecie strategia gwarantująca porażkę nie polega na ryzyku</a:t>
            </a:r>
          </a:p>
          <a:p>
            <a:pPr marL="457200" indent="-457200" algn="just" fontAlgn="ctr">
              <a:buFont typeface="Arial" panose="020B0604020202020204" pitchFamily="34" charset="0"/>
              <a:buChar char="•"/>
            </a:pPr>
            <a:r>
              <a:rPr lang="pl-PL" sz="2400" b="1" dirty="0" smtClean="0"/>
              <a:t>Henry Ford. </a:t>
            </a:r>
            <a:r>
              <a:rPr lang="pl-PL" sz="2400" dirty="0" smtClean="0"/>
              <a:t>Nikt tak naprawdę nie może zagwarantować przyszłości. Najlepsze, co możemy zrobić, to zwiększyć szanse, obliczyć ryzyko, ocenić naszą zdolność radzenia sobie z nimi i bezpiecznie zrealizować nasze plany.</a:t>
            </a:r>
            <a:endParaRPr lang="en-GB" sz="2400" dirty="0"/>
          </a:p>
        </p:txBody>
      </p:sp>
      <p:sp>
        <p:nvSpPr>
          <p:cNvPr id="9" name="Prostokąt 8">
            <a:extLst>
              <a:ext uri="{FF2B5EF4-FFF2-40B4-BE49-F238E27FC236}">
                <a16:creationId xmlns="" xmlns:a16="http://schemas.microsoft.com/office/drawing/2014/main" id="{645F0F6A-7BB4-4D53-AEE4-44E1DFE607C2}"/>
              </a:ext>
            </a:extLst>
          </p:cNvPr>
          <p:cNvSpPr/>
          <p:nvPr/>
        </p:nvSpPr>
        <p:spPr>
          <a:xfrm>
            <a:off x="5339597" y="5892122"/>
            <a:ext cx="2437827" cy="317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err="1" smtClean="0"/>
              <a:t>Źródło</a:t>
            </a:r>
            <a:r>
              <a:rPr lang="en-GB" sz="1400" dirty="0" smtClean="0"/>
              <a:t>: </a:t>
            </a:r>
            <a:r>
              <a:rPr lang="en-GB" sz="1400" dirty="0" err="1" smtClean="0"/>
              <a:t>opracowanie</a:t>
            </a:r>
            <a:r>
              <a:rPr lang="en-GB" sz="1400" dirty="0" smtClean="0"/>
              <a:t> </a:t>
            </a:r>
            <a:r>
              <a:rPr lang="en-GB" sz="1400" dirty="0" err="1" smtClean="0"/>
              <a:t>własne</a:t>
            </a:r>
            <a:endParaRPr lang="en-GB" sz="1400" dirty="0"/>
          </a:p>
        </p:txBody>
      </p:sp>
      <p:sp>
        <p:nvSpPr>
          <p:cNvPr id="16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6272428"/>
            <a:ext cx="1755570" cy="398758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7326893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3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000" b="1" dirty="0" smtClean="0">
                <a:cs typeface="Arial" panose="020B0604020202020204" pitchFamily="34" charset="0"/>
              </a:rPr>
              <a:t>Sposoby radzenia sobie z niepewnością</a:t>
            </a:r>
            <a:r>
              <a:rPr lang="pl-PL" sz="4800" b="1" dirty="0" smtClean="0">
                <a:cs typeface="Arial" panose="020B0604020202020204" pitchFamily="34" charset="0"/>
              </a:rPr>
              <a:t>…</a:t>
            </a:r>
            <a:endParaRPr lang="en-GB" sz="48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B9429F06-86DB-470A-ACC6-6C9E78C97A13}"/>
              </a:ext>
            </a:extLst>
          </p:cNvPr>
          <p:cNvSpPr txBox="1"/>
          <p:nvPr/>
        </p:nvSpPr>
        <p:spPr>
          <a:xfrm>
            <a:off x="387531" y="1460139"/>
            <a:ext cx="114169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/>
            <a:r>
              <a:rPr lang="en-GB" sz="2200" dirty="0" smtClean="0"/>
              <a:t>W </a:t>
            </a:r>
            <a:r>
              <a:rPr lang="en-GB" sz="2200" dirty="0" err="1" smtClean="0"/>
              <a:t>skrócie</a:t>
            </a:r>
            <a:r>
              <a:rPr lang="en-GB" sz="2200" dirty="0" smtClean="0"/>
              <a:t>:</a:t>
            </a:r>
            <a:endParaRPr lang="en-GB" sz="2200" dirty="0"/>
          </a:p>
        </p:txBody>
      </p:sp>
      <p:sp>
        <p:nvSpPr>
          <p:cNvPr id="9" name="Prostokąt 8">
            <a:extLst>
              <a:ext uri="{FF2B5EF4-FFF2-40B4-BE49-F238E27FC236}">
                <a16:creationId xmlns="" xmlns:a16="http://schemas.microsoft.com/office/drawing/2014/main" id="{645F0F6A-7BB4-4D53-AEE4-44E1DFE607C2}"/>
              </a:ext>
            </a:extLst>
          </p:cNvPr>
          <p:cNvSpPr/>
          <p:nvPr/>
        </p:nvSpPr>
        <p:spPr>
          <a:xfrm>
            <a:off x="5339597" y="5892122"/>
            <a:ext cx="22402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err="1" smtClean="0"/>
              <a:t>Źródło</a:t>
            </a:r>
            <a:r>
              <a:rPr lang="en-GB" sz="1400" dirty="0" smtClean="0"/>
              <a:t>: </a:t>
            </a:r>
            <a:r>
              <a:rPr lang="en-GB" sz="1400" dirty="0" err="1" smtClean="0"/>
              <a:t>opracowanie</a:t>
            </a:r>
            <a:r>
              <a:rPr lang="en-GB" sz="1400" dirty="0" smtClean="0"/>
              <a:t> </a:t>
            </a:r>
            <a:r>
              <a:rPr lang="en-GB" sz="1400" dirty="0" err="1" smtClean="0"/>
              <a:t>własne</a:t>
            </a:r>
            <a:endParaRPr lang="en-GB" sz="1400" dirty="0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="" xmlns:a16="http://schemas.microsoft.com/office/drawing/2014/main" id="{4A669893-AD3E-47A8-9046-8F48544328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4397149"/>
              </p:ext>
            </p:extLst>
          </p:nvPr>
        </p:nvGraphicFramePr>
        <p:xfrm>
          <a:off x="576983" y="1665796"/>
          <a:ext cx="11051094" cy="4325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846" y="6272428"/>
            <a:ext cx="1755570" cy="398758"/>
          </a:xfrm>
          <a:prstGeom prst="rect">
            <a:avLst/>
          </a:prstGeom>
        </p:spPr>
      </p:pic>
      <p:sp>
        <p:nvSpPr>
          <p:cNvPr id="19" name="CasellaDiTesto 17"/>
          <p:cNvSpPr txBox="1"/>
          <p:nvPr/>
        </p:nvSpPr>
        <p:spPr>
          <a:xfrm>
            <a:off x="7326893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cs typeface="Arial" panose="020B0604020202020204" pitchFamily="34" charset="0"/>
              </a:rPr>
              <a:t>…and the implication for business:</a:t>
            </a:r>
            <a:endParaRPr lang="en-GB" sz="48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B9429F06-86DB-470A-ACC6-6C9E78C97A13}"/>
              </a:ext>
            </a:extLst>
          </p:cNvPr>
          <p:cNvSpPr txBox="1"/>
          <p:nvPr/>
        </p:nvSpPr>
        <p:spPr>
          <a:xfrm>
            <a:off x="387531" y="1460139"/>
            <a:ext cx="114169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/>
            <a:r>
              <a:rPr lang="en-GB" sz="2200" dirty="0"/>
              <a:t>In short: 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="" xmlns:a16="http://schemas.microsoft.com/office/drawing/2014/main" id="{645F0F6A-7BB4-4D53-AEE4-44E1DFE607C2}"/>
              </a:ext>
            </a:extLst>
          </p:cNvPr>
          <p:cNvSpPr/>
          <p:nvPr/>
        </p:nvSpPr>
        <p:spPr>
          <a:xfrm>
            <a:off x="5339597" y="5892122"/>
            <a:ext cx="22402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err="1" smtClean="0"/>
              <a:t>Źródło</a:t>
            </a:r>
            <a:r>
              <a:rPr lang="en-GB" sz="1400" dirty="0" smtClean="0"/>
              <a:t>: </a:t>
            </a:r>
            <a:r>
              <a:rPr lang="en-GB" sz="1400" dirty="0" err="1" smtClean="0"/>
              <a:t>opracowanie</a:t>
            </a:r>
            <a:r>
              <a:rPr lang="en-GB" sz="1400" dirty="0" smtClean="0"/>
              <a:t> </a:t>
            </a:r>
            <a:r>
              <a:rPr lang="en-GB" sz="1400" dirty="0" err="1" smtClean="0"/>
              <a:t>własne</a:t>
            </a:r>
            <a:endParaRPr lang="en-GB" sz="1400" dirty="0"/>
          </a:p>
        </p:txBody>
      </p:sp>
      <p:graphicFrame>
        <p:nvGraphicFramePr>
          <p:cNvPr id="17" name="Diagram 15">
            <a:extLst>
              <a:ext uri="{FF2B5EF4-FFF2-40B4-BE49-F238E27FC236}">
                <a16:creationId xmlns="" xmlns:a16="http://schemas.microsoft.com/office/drawing/2014/main" id="{B7D854BF-5B20-43A0-BD9E-653C15EA75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4533063"/>
              </p:ext>
            </p:extLst>
          </p:nvPr>
        </p:nvGraphicFramePr>
        <p:xfrm>
          <a:off x="1175656" y="1848896"/>
          <a:ext cx="9746902" cy="3989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846" y="6272428"/>
            <a:ext cx="1755570" cy="398758"/>
          </a:xfrm>
          <a:prstGeom prst="rect">
            <a:avLst/>
          </a:prstGeom>
        </p:spPr>
      </p:pic>
      <p:sp>
        <p:nvSpPr>
          <p:cNvPr id="19" name="CasellaDiTesto 17"/>
          <p:cNvSpPr txBox="1"/>
          <p:nvPr/>
        </p:nvSpPr>
        <p:spPr>
          <a:xfrm>
            <a:off x="7326893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/>
              <a:t>Sugestie</a:t>
            </a:r>
            <a:r>
              <a:rPr lang="en-US" sz="4800" b="1" dirty="0" smtClean="0"/>
              <a:t> do </a:t>
            </a:r>
            <a:r>
              <a:rPr lang="en-US" sz="4800" b="1" dirty="0" err="1" smtClean="0"/>
              <a:t>samodzielnej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nauki</a:t>
            </a:r>
            <a:endParaRPr lang="en-GB" sz="48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B9429F06-86DB-470A-ACC6-6C9E78C97A13}"/>
              </a:ext>
            </a:extLst>
          </p:cNvPr>
          <p:cNvSpPr txBox="1"/>
          <p:nvPr/>
        </p:nvSpPr>
        <p:spPr>
          <a:xfrm>
            <a:off x="307145" y="1068253"/>
            <a:ext cx="114169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/>
            <a:r>
              <a:rPr lang="pl-PL" sz="2200" dirty="0" smtClean="0"/>
              <a:t>W tym filmie Andy </a:t>
            </a:r>
            <a:r>
              <a:rPr lang="pl-PL" sz="2200" dirty="0" err="1" smtClean="0"/>
              <a:t>Penaluna</a:t>
            </a:r>
            <a:r>
              <a:rPr lang="pl-PL" sz="2200" dirty="0" smtClean="0"/>
              <a:t>, </a:t>
            </a:r>
            <a:r>
              <a:rPr lang="pl-PL" sz="2200" dirty="0" err="1" smtClean="0"/>
              <a:t>dyrektor</a:t>
            </a:r>
            <a:r>
              <a:rPr lang="pl-PL" sz="2200" dirty="0" smtClean="0"/>
              <a:t> Międzynarodowego Instytutu Kreatywnego Rozwoju Przedsiębiorczości (http://www.uwtsd.ac.uk/iiced) na </a:t>
            </a:r>
            <a:r>
              <a:rPr lang="pl-PL" sz="2200" dirty="0" err="1" smtClean="0"/>
              <a:t>University</a:t>
            </a:r>
            <a:r>
              <a:rPr lang="pl-PL" sz="2200" dirty="0" smtClean="0"/>
              <a:t> of </a:t>
            </a:r>
            <a:r>
              <a:rPr lang="pl-PL" sz="2200" dirty="0" err="1" smtClean="0"/>
              <a:t>Wales</a:t>
            </a:r>
            <a:r>
              <a:rPr lang="pl-PL" sz="2200" dirty="0" smtClean="0"/>
              <a:t> </a:t>
            </a:r>
            <a:r>
              <a:rPr lang="pl-PL" sz="2200" dirty="0" err="1" smtClean="0"/>
              <a:t>Trinity</a:t>
            </a:r>
            <a:r>
              <a:rPr lang="pl-PL" sz="2200" dirty="0" smtClean="0"/>
              <a:t> Saint David, wyjaśnia, że studenci mogą być narażeni na niepewne, niejednoznaczne czynności, w których rzeczy się zmieniają, przesuwają się terminy i nie ma jasnych instrukcji, co należy zrobić dalej. Narażenie na takie sytuacje pozwala im opracować strategie radzenia sobie i nauczyć się elastycznego dostosowywania się do zmieniającego się otoczenia.</a:t>
            </a:r>
            <a:endParaRPr lang="de-DE" sz="2200" dirty="0"/>
          </a:p>
        </p:txBody>
      </p:sp>
      <p:pic>
        <p:nvPicPr>
          <p:cNvPr id="16" name="Picture 2" descr="C:\Users\Dell\Documents\ERASMUS_KA2\KONSPEKTY SZKOLEŃ\grafiki\uncertenity.png">
            <a:hlinkClick r:id="rId3"/>
            <a:extLst>
              <a:ext uri="{FF2B5EF4-FFF2-40B4-BE49-F238E27FC236}">
                <a16:creationId xmlns="" xmlns:a16="http://schemas.microsoft.com/office/drawing/2014/main" id="{FFAAE1B6-96C8-4F7F-9651-35A0DB17C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9501" y="3300412"/>
            <a:ext cx="5306060" cy="2866279"/>
          </a:xfrm>
          <a:prstGeom prst="rect">
            <a:avLst/>
          </a:prstGeom>
          <a:noFill/>
        </p:spPr>
      </p:pic>
      <p:sp>
        <p:nvSpPr>
          <p:cNvPr id="9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846" y="6272428"/>
            <a:ext cx="1755570" cy="398758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7326893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6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/>
              <a:t>Przypomnę</a:t>
            </a:r>
            <a:r>
              <a:rPr lang="en-US" sz="4800" b="1" dirty="0" smtClean="0"/>
              <a:t>:</a:t>
            </a:r>
            <a:endParaRPr lang="en-GB" sz="48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B9429F06-86DB-470A-ACC6-6C9E78C97A13}"/>
              </a:ext>
            </a:extLst>
          </p:cNvPr>
          <p:cNvSpPr txBox="1"/>
          <p:nvPr/>
        </p:nvSpPr>
        <p:spPr>
          <a:xfrm>
            <a:off x="387531" y="1460139"/>
            <a:ext cx="114169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pl-PL" sz="3200" dirty="0" smtClean="0"/>
              <a:t>Każda firma wiąże się z niepewnością, niejednoznacznością i ryzykiem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pl-PL" sz="3200" dirty="0" smtClean="0"/>
              <a:t>Podejmując wiążące decyzje, kieruj się rozumem, doświadczeniem i intuicją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pl-PL" sz="3200" dirty="0" smtClean="0"/>
              <a:t>Nigdy nie unikniesz sytuacji, w których będziesz podejmować ważne decyzje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pl-PL" sz="3200" dirty="0" smtClean="0"/>
              <a:t>Zawsze możesz się z kimś skonsultować, omówić sprawę w zespole, spróbować dokładnie zbadać daną sytuację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pl-PL" sz="3200" dirty="0" smtClean="0"/>
              <a:t>Każdy popełnia błędy i możesz je popełniać</a:t>
            </a:r>
            <a:endParaRPr lang="en-GB" sz="3200" dirty="0"/>
          </a:p>
        </p:txBody>
      </p:sp>
      <p:sp>
        <p:nvSpPr>
          <p:cNvPr id="8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6272428"/>
            <a:ext cx="1755570" cy="398758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326893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9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dirty="0" smtClean="0"/>
              <a:t>Podsumowując: lista kontrolna do samodzielnego sprawdzenia</a:t>
            </a:r>
            <a:endParaRPr lang="en-GB" sz="2800" u="sng" dirty="0"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graphicFrame>
        <p:nvGraphicFramePr>
          <p:cNvPr id="2" name="Tabella 1">
            <a:extLst>
              <a:ext uri="{FF2B5EF4-FFF2-40B4-BE49-F238E27FC236}">
                <a16:creationId xmlns="" xmlns:a16="http://schemas.microsoft.com/office/drawing/2014/main" id="{215C88E9-1981-4107-B090-054A1E7EF5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569615"/>
              </p:ext>
            </p:extLst>
          </p:nvPr>
        </p:nvGraphicFramePr>
        <p:xfrm>
          <a:off x="71846" y="1209463"/>
          <a:ext cx="12015379" cy="477805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511232">
                  <a:extLst>
                    <a:ext uri="{9D8B030D-6E8A-4147-A177-3AD203B41FA5}">
                      <a16:colId xmlns="" xmlns:a16="http://schemas.microsoft.com/office/drawing/2014/main" val="2610413563"/>
                    </a:ext>
                  </a:extLst>
                </a:gridCol>
                <a:gridCol w="7504147">
                  <a:extLst>
                    <a:ext uri="{9D8B030D-6E8A-4147-A177-3AD203B41FA5}">
                      <a16:colId xmlns="" xmlns:a16="http://schemas.microsoft.com/office/drawing/2014/main" val="4203456372"/>
                    </a:ext>
                  </a:extLst>
                </a:gridCol>
              </a:tblGrid>
              <a:tr h="955611">
                <a:tc rowSpan="5">
                  <a:txBody>
                    <a:bodyPr/>
                    <a:lstStyle/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600" noProof="0" dirty="0" smtClean="0">
                          <a:effectLst/>
                        </a:rPr>
                        <a:t>Jakie są różnice między niepewnością, niejednoznacznością i ryzykiem w prowadzeniu biznesu?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600" noProof="0" dirty="0" smtClean="0">
                          <a:effectLst/>
                        </a:rPr>
                        <a:t>Co to jest SWOT i co robimy za pomocą analizy SWOT?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600" noProof="0" dirty="0" smtClean="0">
                          <a:effectLst/>
                        </a:rPr>
                        <a:t>Jakie są największe trudności w prowadzeniu biznesu?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600" noProof="0" dirty="0" smtClean="0">
                          <a:effectLst/>
                        </a:rPr>
                        <a:t>Wymień przynajmniej jedną niepewność, niejasność i ryzyko związane z prawem / regulacjami w prowadzeniu biznesu?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600" noProof="0" dirty="0" smtClean="0">
                          <a:effectLst/>
                        </a:rPr>
                        <a:t>Proszę opisać proces podejmowania decyzji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86" marR="544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86" marR="544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6183468"/>
                  </a:ext>
                </a:extLst>
              </a:tr>
              <a:tr h="955611">
                <a:tc vMerge="1">
                  <a:txBody>
                    <a:bodyPr/>
                    <a:lstStyle/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86" marR="544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86" marR="544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1498289"/>
                  </a:ext>
                </a:extLst>
              </a:tr>
              <a:tr h="955611">
                <a:tc vMerge="1">
                  <a:txBody>
                    <a:bodyPr/>
                    <a:lstStyle/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86" marR="544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86" marR="544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22035264"/>
                  </a:ext>
                </a:extLst>
              </a:tr>
              <a:tr h="955611">
                <a:tc vMerge="1">
                  <a:txBody>
                    <a:bodyPr/>
                    <a:lstStyle/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86" marR="544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86" marR="544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90677301"/>
                  </a:ext>
                </a:extLst>
              </a:tr>
              <a:tr h="955611">
                <a:tc vMerge="1">
                  <a:txBody>
                    <a:bodyPr/>
                    <a:lstStyle/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86" marR="544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86" marR="544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46005014"/>
                  </a:ext>
                </a:extLst>
              </a:tr>
            </a:tbl>
          </a:graphicData>
        </a:graphic>
      </p:graphicFrame>
      <p:sp>
        <p:nvSpPr>
          <p:cNvPr id="8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6272428"/>
            <a:ext cx="1755570" cy="398758"/>
          </a:xfrm>
          <a:prstGeom prst="rect">
            <a:avLst/>
          </a:prstGeom>
        </p:spPr>
      </p:pic>
      <p:sp>
        <p:nvSpPr>
          <p:cNvPr id="13" name="CasellaDiTesto 17"/>
          <p:cNvSpPr txBox="1"/>
          <p:nvPr/>
        </p:nvSpPr>
        <p:spPr>
          <a:xfrm>
            <a:off x="7326893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3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dirty="0" smtClean="0"/>
              <a:t>Podsumowując: lista kontrolna do samodzielnego sprawdzenia</a:t>
            </a:r>
            <a:endParaRPr lang="en-GB" sz="28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graphicFrame>
        <p:nvGraphicFramePr>
          <p:cNvPr id="3" name="Tabella 2">
            <a:extLst>
              <a:ext uri="{FF2B5EF4-FFF2-40B4-BE49-F238E27FC236}">
                <a16:creationId xmlns="" xmlns:a16="http://schemas.microsoft.com/office/drawing/2014/main" id="{2B21BB50-EBA9-4937-9C45-1AA3A311A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14853"/>
              </p:ext>
            </p:extLst>
          </p:nvPr>
        </p:nvGraphicFramePr>
        <p:xfrm>
          <a:off x="139338" y="996016"/>
          <a:ext cx="11913325" cy="522078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472916">
                  <a:extLst>
                    <a:ext uri="{9D8B030D-6E8A-4147-A177-3AD203B41FA5}">
                      <a16:colId xmlns="" xmlns:a16="http://schemas.microsoft.com/office/drawing/2014/main" val="2712342965"/>
                    </a:ext>
                  </a:extLst>
                </a:gridCol>
                <a:gridCol w="7440409">
                  <a:extLst>
                    <a:ext uri="{9D8B030D-6E8A-4147-A177-3AD203B41FA5}">
                      <a16:colId xmlns="" xmlns:a16="http://schemas.microsoft.com/office/drawing/2014/main" val="3630956085"/>
                    </a:ext>
                  </a:extLst>
                </a:gridCol>
              </a:tblGrid>
              <a:tr h="870131">
                <a:tc rowSpan="6">
                  <a:txBody>
                    <a:bodyPr/>
                    <a:lstStyle/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effectLst/>
                        </a:rPr>
                        <a:t>Czy opisałbyś zaufanie jako sposób radzenia sobie z niepewnością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effectLst/>
                        </a:rPr>
                        <a:t>Czy wymienisz ryzyka wewnętrzne i zewnętrzne w biznesie?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effectLst/>
                        </a:rPr>
                        <a:t>Wymień sposoby radzenia sobie z niepewnością i niejednoznacznością w biznesie?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effectLst/>
                        </a:rPr>
                        <a:t>Jak możesz zarządzać ryzykiem w swojej firmie?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effectLst/>
                        </a:rPr>
                        <a:t>Dlaczego ryzyko w biznesie nie zawsze oznacza niebezpieczne?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effectLst/>
                        </a:rPr>
                        <a:t>Jak radzić sobie z niepewnością, </a:t>
                      </a:r>
                      <a:r>
                        <a:rPr lang="pl-PL" sz="1600" dirty="0" err="1" smtClean="0">
                          <a:effectLst/>
                        </a:rPr>
                        <a:t>niepewnością</a:t>
                      </a:r>
                      <a:r>
                        <a:rPr lang="pl-PL" sz="1600" dirty="0" smtClean="0">
                          <a:effectLst/>
                        </a:rPr>
                        <a:t> i ryzykiem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05" marR="4540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05" marR="45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56684916"/>
                  </a:ext>
                </a:extLst>
              </a:tr>
              <a:tr h="870131">
                <a:tc vMerge="1">
                  <a:txBody>
                    <a:bodyPr/>
                    <a:lstStyle/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05" marR="4540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05" marR="45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4108465604"/>
                  </a:ext>
                </a:extLst>
              </a:tr>
              <a:tr h="870131">
                <a:tc vMerge="1">
                  <a:txBody>
                    <a:bodyPr/>
                    <a:lstStyle/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05" marR="4540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05" marR="45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4281957873"/>
                  </a:ext>
                </a:extLst>
              </a:tr>
              <a:tr h="870131">
                <a:tc vMerge="1">
                  <a:txBody>
                    <a:bodyPr/>
                    <a:lstStyle/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05" marR="4540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05" marR="45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3267269316"/>
                  </a:ext>
                </a:extLst>
              </a:tr>
              <a:tr h="870131">
                <a:tc vMerge="1">
                  <a:txBody>
                    <a:bodyPr/>
                    <a:lstStyle/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05" marR="4540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05" marR="45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929941516"/>
                  </a:ext>
                </a:extLst>
              </a:tr>
              <a:tr h="870131">
                <a:tc vMerge="1">
                  <a:txBody>
                    <a:bodyPr/>
                    <a:lstStyle/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05" marR="4540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05" marR="454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3655469577"/>
                  </a:ext>
                </a:extLst>
              </a:tr>
            </a:tbl>
          </a:graphicData>
        </a:graphic>
      </p:graphicFrame>
      <p:sp>
        <p:nvSpPr>
          <p:cNvPr id="8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6272428"/>
            <a:ext cx="1755570" cy="398758"/>
          </a:xfrm>
          <a:prstGeom prst="rect">
            <a:avLst/>
          </a:prstGeom>
        </p:spPr>
      </p:pic>
      <p:sp>
        <p:nvSpPr>
          <p:cNvPr id="13" name="CasellaDiTesto 17"/>
          <p:cNvSpPr txBox="1"/>
          <p:nvPr/>
        </p:nvSpPr>
        <p:spPr>
          <a:xfrm>
            <a:off x="7326893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0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/>
              <a:t>Poszukiwanie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definicji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3000" dirty="0" smtClean="0">
                <a:cs typeface="Arial" panose="020B0604020202020204" pitchFamily="34" charset="0"/>
              </a:rPr>
              <a:t>Niepewność (w biznesie) sytuacja, w której rozkład prawdopodobieństwa jest nieznany (tj. Coś, co można zrozumieć na więcej niż jeden sposób lub może mieć więcej niż jeden wynik)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l-PL" sz="3000" dirty="0" smtClean="0"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3000" dirty="0" smtClean="0">
                <a:cs typeface="Arial" panose="020B0604020202020204" pitchFamily="34" charset="0"/>
              </a:rPr>
              <a:t>Ryzyko odnosi się do prawdopodobieństwa lub zagrożenia straty, odpowiedzialności, obrażeń, szkód lub innych negatywnych zdarzeń wynikających z zewnętrznych lub wewnętrznych słabości, którym można zapobiec lub uniknąć poprzez działania zapobiegawcze.</a:t>
            </a:r>
            <a:endParaRPr lang="pl-PL" sz="3000" dirty="0"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3F2FB947-6410-4D13-B8AD-E98E31A8C24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9357" y="5163808"/>
            <a:ext cx="2238806" cy="1164335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846" y="6272428"/>
            <a:ext cx="1755570" cy="398758"/>
          </a:xfrm>
          <a:prstGeom prst="rect">
            <a:avLst/>
          </a:prstGeom>
        </p:spPr>
      </p:pic>
      <p:sp>
        <p:nvSpPr>
          <p:cNvPr id="17" name="CasellaDiTesto 17"/>
          <p:cNvSpPr txBox="1"/>
          <p:nvPr/>
        </p:nvSpPr>
        <p:spPr>
          <a:xfrm>
            <a:off x="7326893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2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/>
              <a:t>Poszukiwanie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definicji</a:t>
            </a:r>
            <a:endParaRPr lang="en-GB" sz="48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600" dirty="0" smtClean="0">
                <a:cs typeface="Arial" panose="020B0604020202020204" pitchFamily="34" charset="0"/>
              </a:rPr>
              <a:t>Aby uzyskać pełny obraz niepewności i niejednoznaczności, możemy dokonać porównania ze zrozumieniem pewności:</a:t>
            </a:r>
            <a:endParaRPr lang="en-GB" sz="2600" dirty="0"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graphicFrame>
        <p:nvGraphicFramePr>
          <p:cNvPr id="8" name="Tabela 8">
            <a:extLst>
              <a:ext uri="{FF2B5EF4-FFF2-40B4-BE49-F238E27FC236}">
                <a16:creationId xmlns="" xmlns:a16="http://schemas.microsoft.com/office/drawing/2014/main" id="{7D0F44A0-0EED-441C-BA36-1F61557A5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835803"/>
              </p:ext>
            </p:extLst>
          </p:nvPr>
        </p:nvGraphicFramePr>
        <p:xfrm>
          <a:off x="1195251" y="2534032"/>
          <a:ext cx="9851574" cy="34530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838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838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838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92334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Pewność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Ryzyko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Niepewność  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2806">
                <a:tc>
                  <a:txBody>
                    <a:bodyPr/>
                    <a:lstStyle/>
                    <a:p>
                      <a:pPr algn="l"/>
                      <a:r>
                        <a:rPr lang="pl-PL" dirty="0" smtClean="0"/>
                        <a:t>Wydarzenie, które musi się wydarzyć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err="1" smtClean="0"/>
                        <a:t>Prawdopodobne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wydarzenie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Nieprzewidywalne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prawie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niemożliwe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wydarzenie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5055">
                <a:tc>
                  <a:txBody>
                    <a:bodyPr/>
                    <a:lstStyle/>
                    <a:p>
                      <a:pPr algn="l"/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Pełne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kompletne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informacje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Niekompletna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informacja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Brak informacji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2806">
                <a:tc>
                  <a:txBody>
                    <a:bodyPr/>
                    <a:lstStyle/>
                    <a:p>
                      <a:pPr algn="l"/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Specyficzne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znane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konsekwencje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Znany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zestaw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możliwych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konsekwencji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Nieznane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konsekwencje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danej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decyzji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50078">
                <a:tc>
                  <a:txBody>
                    <a:bodyPr/>
                    <a:lstStyle/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Bardzo mało prawdopodobne, że będą to konsekwencje podjęcia decyzji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Możesz przeanalizować prawdopodobieństwo podjęcia złej decyzji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Niezdolność do analizy prawdopodobieństwa podjęcia złej / dobrej decyzji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Prostokąt 11">
            <a:extLst>
              <a:ext uri="{FF2B5EF4-FFF2-40B4-BE49-F238E27FC236}">
                <a16:creationId xmlns="" xmlns:a16="http://schemas.microsoft.com/office/drawing/2014/main" id="{9C617752-AD0C-4532-85AC-D87453757B3F}"/>
              </a:ext>
            </a:extLst>
          </p:cNvPr>
          <p:cNvSpPr/>
          <p:nvPr/>
        </p:nvSpPr>
        <p:spPr>
          <a:xfrm>
            <a:off x="5220859" y="6002255"/>
            <a:ext cx="22803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smtClean="0"/>
              <a:t>Źródło: opracowanie własne </a:t>
            </a:r>
            <a:endParaRPr lang="en-GB" sz="1400" dirty="0"/>
          </a:p>
        </p:txBody>
      </p:sp>
      <p:sp>
        <p:nvSpPr>
          <p:cNvPr id="16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6272428"/>
            <a:ext cx="1755570" cy="398758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7326893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2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000" b="1" dirty="0" smtClean="0">
                <a:cs typeface="Arial" panose="020B0604020202020204" pitchFamily="34" charset="0"/>
              </a:rPr>
              <a:t>Przeszkody w prowadzeniu biznesu cz.1</a:t>
            </a:r>
            <a:endParaRPr lang="en-GB" sz="4000" b="1" dirty="0"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graphicFrame>
        <p:nvGraphicFramePr>
          <p:cNvPr id="8" name="Tabela 8">
            <a:extLst>
              <a:ext uri="{FF2B5EF4-FFF2-40B4-BE49-F238E27FC236}">
                <a16:creationId xmlns="" xmlns:a16="http://schemas.microsoft.com/office/drawing/2014/main" id="{74FFCB27-7D88-4003-85EE-FD8F473778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628728"/>
              </p:ext>
            </p:extLst>
          </p:nvPr>
        </p:nvGraphicFramePr>
        <p:xfrm>
          <a:off x="379483" y="1207621"/>
          <a:ext cx="4135368" cy="48545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353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39737">
                <a:tc>
                  <a:txBody>
                    <a:bodyPr/>
                    <a:lstStyle/>
                    <a:p>
                      <a:pPr algn="ctr"/>
                      <a:r>
                        <a:rPr lang="en-GB" sz="2200" noProof="0" dirty="0" err="1" smtClean="0"/>
                        <a:t>Bariery</a:t>
                      </a:r>
                      <a:r>
                        <a:rPr lang="en-GB" sz="2200" noProof="0" dirty="0" smtClean="0"/>
                        <a:t> w </a:t>
                      </a:r>
                      <a:r>
                        <a:rPr lang="en-GB" sz="2200" noProof="0" dirty="0" err="1" smtClean="0"/>
                        <a:t>prowadzeniu</a:t>
                      </a:r>
                      <a:r>
                        <a:rPr lang="en-GB" sz="2200" noProof="0" dirty="0" smtClean="0"/>
                        <a:t> </a:t>
                      </a:r>
                      <a:r>
                        <a:rPr lang="en-GB" sz="2200" noProof="0" dirty="0" err="1" smtClean="0"/>
                        <a:t>biznesu</a:t>
                      </a:r>
                      <a:endParaRPr lang="en-GB" sz="22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82741">
                <a:tc>
                  <a:txBody>
                    <a:bodyPr/>
                    <a:lstStyle/>
                    <a:p>
                      <a:pPr algn="just" fontAlgn="base"/>
                      <a:r>
                        <a:rPr lang="pl-PL" sz="2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Bariery wejścia to termin ekonomiczny i biznesowy opisujący czynniki, które mogą uniemożliwić lub utrudnić nowym podmiotom wejście na rynek lub sektor, a tym samym ograniczyć konkurencję. Mogą to być wysokie koszty rozpoczęcia działalności, przeszkody regulacyjne lub inne przeszkody, które uniemożliwiają nowym konkurentom łatwe wejście do sektora biznesowego</a:t>
                      </a:r>
                      <a:endParaRPr lang="en-US" sz="22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Diagram 11">
            <a:extLst>
              <a:ext uri="{FF2B5EF4-FFF2-40B4-BE49-F238E27FC236}">
                <a16:creationId xmlns="" xmlns:a16="http://schemas.microsoft.com/office/drawing/2014/main" id="{52CB86AC-7421-48DD-ACCD-E9DEF0C873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3388544"/>
              </p:ext>
            </p:extLst>
          </p:nvPr>
        </p:nvGraphicFramePr>
        <p:xfrm>
          <a:off x="4243859" y="1207680"/>
          <a:ext cx="7194619" cy="488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Prostokąt 12">
            <a:extLst>
              <a:ext uri="{FF2B5EF4-FFF2-40B4-BE49-F238E27FC236}">
                <a16:creationId xmlns="" xmlns:a16="http://schemas.microsoft.com/office/drawing/2014/main" id="{172095D4-559F-4387-819E-47C37A13926A}"/>
              </a:ext>
            </a:extLst>
          </p:cNvPr>
          <p:cNvSpPr/>
          <p:nvPr/>
        </p:nvSpPr>
        <p:spPr>
          <a:xfrm>
            <a:off x="9671679" y="5967436"/>
            <a:ext cx="22803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smtClean="0"/>
              <a:t>Źródło: opracowanie własne </a:t>
            </a:r>
            <a:endParaRPr lang="en-GB" sz="1400" dirty="0"/>
          </a:p>
        </p:txBody>
      </p:sp>
      <p:sp>
        <p:nvSpPr>
          <p:cNvPr id="13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846" y="6272428"/>
            <a:ext cx="1755570" cy="398758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7326893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000" b="1" dirty="0" smtClean="0">
                <a:cs typeface="Arial" panose="020B0604020202020204" pitchFamily="34" charset="0"/>
              </a:rPr>
              <a:t>Przeszkody w prowadzeniu biznesu cz.2</a:t>
            </a:r>
            <a:endParaRPr lang="en-GB" sz="4000" b="1" dirty="0"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graphicFrame>
        <p:nvGraphicFramePr>
          <p:cNvPr id="8" name="Tabela 12">
            <a:extLst>
              <a:ext uri="{FF2B5EF4-FFF2-40B4-BE49-F238E27FC236}">
                <a16:creationId xmlns="" xmlns:a16="http://schemas.microsoft.com/office/drawing/2014/main" id="{B5C03447-020D-4404-85EB-27FB13D458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551394"/>
              </p:ext>
            </p:extLst>
          </p:nvPr>
        </p:nvGraphicFramePr>
        <p:xfrm>
          <a:off x="367435" y="1091193"/>
          <a:ext cx="11416936" cy="511309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551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064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541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1012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93437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Niepewność</a:t>
                      </a:r>
                      <a:endParaRPr lang="en-GB" sz="2000" dirty="0"/>
                    </a:p>
                  </a:txBody>
                  <a:tcPr anchor="ctr">
                    <a:solidFill>
                      <a:srgbClr val="E080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Dwuznaczność</a:t>
                      </a:r>
                      <a:endParaRPr lang="en-GB" sz="2000" dirty="0"/>
                    </a:p>
                  </a:txBody>
                  <a:tcPr anchor="ctr">
                    <a:solidFill>
                      <a:srgbClr val="E080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Ryzyko</a:t>
                      </a:r>
                      <a:endParaRPr lang="en-GB" sz="2000" dirty="0"/>
                    </a:p>
                  </a:txBody>
                  <a:tcPr anchor="ctr">
                    <a:solidFill>
                      <a:srgbClr val="E0804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7138">
                <a:tc>
                  <a:txBody>
                    <a:bodyPr/>
                    <a:lstStyle/>
                    <a:p>
                      <a:pPr algn="l"/>
                      <a:r>
                        <a:rPr lang="pl-PL" sz="1800" smtClean="0"/>
                        <a:t>Prawo / przepisy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smtClean="0"/>
                        <a:t>Jakie przepisy będą obowiązywać, gdy się zmienią?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Czy regulacje prawne będą jasne, czytelne, łatwe do interpretacji?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Czy przepisy prawne są jednoznaczne w ich interpretacji</a:t>
                      </a:r>
                      <a:endParaRPr lang="en-GB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84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Procedury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administracyjne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Przekupstwo, przedłużanie spraw, długość decyzji, uzyskiwanie zezwoleń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Niejasne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przepisy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swoboda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interpretacji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Zmiana prawa, niekorzystne rozwiązania prawne, niestabilne prawo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592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/>
                        <a:t>System </a:t>
                      </a:r>
                      <a:r>
                        <a:rPr lang="en-GB" sz="1800" noProof="0" dirty="0" err="1" smtClean="0"/>
                        <a:t>podatkowy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Jakie będą zmiany w systemie podatkowym, czy zmienią się podatki, czy pojawią się nowe?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interpretować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przepisy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podatkowe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Zmiany podatkowe, czy prawidłowo interpretuje przepisy podatkowe?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50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Dostęp do źródeł finansowania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Czy będzie dostęp do finansowania?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Czy dostępne fundusze są przeznaczone dla nas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Czy koszt pożyczki lub zaliczki będzie wyższy?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98488">
                <a:tc>
                  <a:txBody>
                    <a:bodyPr/>
                    <a:lstStyle/>
                    <a:p>
                      <a:pPr algn="l"/>
                      <a:r>
                        <a:rPr lang="pl-PL" sz="1800" kern="1200" dirty="0" smtClean="0"/>
                        <a:t>Dostęp do pracowników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Czy będzie stały dostęp do pracowników?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Czy pracownicy będą chcieli być zatrudnieni?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Czy możemy stracić pracowników, czy mogą zostawić pracę, aby konkurować?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Prostokąt 8">
            <a:extLst>
              <a:ext uri="{FF2B5EF4-FFF2-40B4-BE49-F238E27FC236}">
                <a16:creationId xmlns="" xmlns:a16="http://schemas.microsoft.com/office/drawing/2014/main" id="{5E315086-2F63-4627-8B0E-B987800E0E16}"/>
              </a:ext>
            </a:extLst>
          </p:cNvPr>
          <p:cNvSpPr/>
          <p:nvPr/>
        </p:nvSpPr>
        <p:spPr>
          <a:xfrm>
            <a:off x="5403404" y="6115748"/>
            <a:ext cx="22402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err="1" smtClean="0"/>
              <a:t>Źródło</a:t>
            </a:r>
            <a:r>
              <a:rPr lang="en-GB" sz="1400" dirty="0" smtClean="0"/>
              <a:t>: </a:t>
            </a:r>
            <a:r>
              <a:rPr lang="en-GB" sz="1400" dirty="0" err="1" smtClean="0"/>
              <a:t>opracowanie</a:t>
            </a:r>
            <a:r>
              <a:rPr lang="en-GB" sz="1400" dirty="0" smtClean="0"/>
              <a:t> </a:t>
            </a:r>
            <a:r>
              <a:rPr lang="en-GB" sz="1400" dirty="0" err="1" smtClean="0"/>
              <a:t>własne</a:t>
            </a:r>
            <a:endParaRPr lang="en-GB" sz="1400" dirty="0"/>
          </a:p>
        </p:txBody>
      </p:sp>
      <p:sp>
        <p:nvSpPr>
          <p:cNvPr id="13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6272428"/>
            <a:ext cx="1755570" cy="398758"/>
          </a:xfrm>
          <a:prstGeom prst="rect">
            <a:avLst/>
          </a:prstGeom>
        </p:spPr>
      </p:pic>
      <p:sp>
        <p:nvSpPr>
          <p:cNvPr id="17" name="CasellaDiTesto 17"/>
          <p:cNvSpPr txBox="1"/>
          <p:nvPr/>
        </p:nvSpPr>
        <p:spPr>
          <a:xfrm>
            <a:off x="7326893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9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400" b="1" dirty="0" smtClean="0">
                <a:cs typeface="Arial" panose="020B0604020202020204" pitchFamily="34" charset="0"/>
              </a:rPr>
              <a:t>Przeszkody w prowadzeniu biznesu cz.3</a:t>
            </a:r>
            <a:endParaRPr lang="en-GB" sz="4400" b="1" dirty="0"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8"/>
            <a:ext cx="549075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200" dirty="0" smtClean="0">
                <a:cs typeface="Arial" panose="020B0604020202020204" pitchFamily="34" charset="0"/>
                <a:sym typeface="Wingdings" panose="05000000000000000000" pitchFamily="2" charset="2"/>
              </a:rPr>
              <a:t>SWOT oznacza mocne i słabe strony, szanse i zagrożenia. Jest to technika oceny tych czterech aspektów Twojej firmy.</a:t>
            </a:r>
          </a:p>
          <a:p>
            <a:pPr algn="just"/>
            <a:endParaRPr lang="pl-PL" sz="2200" dirty="0" smtClean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just"/>
            <a:r>
              <a:rPr lang="pl-PL" sz="2200" dirty="0" smtClean="0">
                <a:cs typeface="Arial" panose="020B0604020202020204" pitchFamily="34" charset="0"/>
                <a:sym typeface="Wingdings" panose="05000000000000000000" pitchFamily="2" charset="2"/>
              </a:rPr>
              <a:t>Przeprowadzenie analizy SWOT to skuteczny sposób oceny firmy lub projektu.</a:t>
            </a:r>
          </a:p>
          <a:p>
            <a:pPr algn="just"/>
            <a:endParaRPr lang="pl-PL" sz="2200" dirty="0" smtClean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just"/>
            <a:r>
              <a:rPr lang="pl-PL" sz="2200" dirty="0" smtClean="0">
                <a:cs typeface="Arial" panose="020B0604020202020204" pitchFamily="34" charset="0"/>
                <a:sym typeface="Wingdings" panose="05000000000000000000" pitchFamily="2" charset="2"/>
              </a:rPr>
              <a:t>Podstawowym celem analizy SWOT jest pomoc organizacjom w rozwinięciu pełnej świadomości wszystkich czynników związanych z podejmowaniem decyzji biznesowych.</a:t>
            </a:r>
            <a:endParaRPr lang="en-GB" sz="22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9" name="Prostokąt 11">
            <a:extLst>
              <a:ext uri="{FF2B5EF4-FFF2-40B4-BE49-F238E27FC236}">
                <a16:creationId xmlns="" xmlns:a16="http://schemas.microsoft.com/office/drawing/2014/main" id="{9C694FFA-954A-472F-B3E2-BC8723A02347}"/>
              </a:ext>
            </a:extLst>
          </p:cNvPr>
          <p:cNvSpPr/>
          <p:nvPr/>
        </p:nvSpPr>
        <p:spPr>
          <a:xfrm>
            <a:off x="6601767" y="5988818"/>
            <a:ext cx="53155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/>
              <a:t>Źródło </a:t>
            </a:r>
            <a:r>
              <a:rPr lang="en-GB" sz="1200" dirty="0" smtClean="0"/>
              <a:t>: </a:t>
            </a:r>
            <a:r>
              <a:rPr lang="en-GB" sz="1200" dirty="0"/>
              <a:t>https://www.wordstream.com/blog/ws/2017/12/20/swot-analysis</a:t>
            </a:r>
          </a:p>
        </p:txBody>
      </p: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5934487" y="1209381"/>
          <a:ext cx="5942664" cy="4819630"/>
        </p:xfrm>
        <a:graphic>
          <a:graphicData uri="http://schemas.openxmlformats.org/drawingml/2006/table">
            <a:tbl>
              <a:tblPr/>
              <a:tblGrid>
                <a:gridCol w="1485666"/>
                <a:gridCol w="1485666"/>
                <a:gridCol w="1485666"/>
                <a:gridCol w="1485666"/>
              </a:tblGrid>
              <a:tr h="321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Siły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Słabości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Szanse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Zagrożenia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449832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Rzeczy, które twoja firma robi dobrze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Jakość, która odróżnia cię od konkurencji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Wewnętrzne zasoby jak umiejętności, wiedza, personel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rzeczowe aktywa trwałe</a:t>
                      </a:r>
                      <a:r>
                        <a:rPr lang="pl-PL" sz="14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Rzeczy, które firma traci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Rzeczy które konkurencja obi lepiej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Ograniczony dostęp do zasobów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niejasna, wyjątkowa pozycja sprzedaży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Niedoświadczone rynki dla określonych produktów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Niska konkurencja na twoim terenie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pojawiające się potrzeby dla twoich usług czy produktów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Relacje w mediach o twojej firmie 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Pojawiający się konkurenci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zmieniające się otoczenie regulacyjne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Złe relacje z mediami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Zmiana nastawienia klientów to twojej firmy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6272428"/>
            <a:ext cx="1755570" cy="398758"/>
          </a:xfrm>
          <a:prstGeom prst="rect">
            <a:avLst/>
          </a:prstGeom>
        </p:spPr>
      </p:pic>
      <p:sp>
        <p:nvSpPr>
          <p:cNvPr id="19" name="CasellaDiTesto 17"/>
          <p:cNvSpPr txBox="1"/>
          <p:nvPr/>
        </p:nvSpPr>
        <p:spPr>
          <a:xfrm>
            <a:off x="7326893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2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8CF944C-90D7-4E05-A45D-9A021A21BA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2200" y="39200"/>
            <a:ext cx="3547601" cy="32556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EB9CAE6-1F3B-4B21-914E-48C152BC70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524" y="39200"/>
            <a:ext cx="2886891" cy="807606"/>
          </a:xfrm>
          <a:prstGeom prst="rect">
            <a:avLst/>
          </a:prstGeom>
        </p:spPr>
      </p:pic>
      <p:sp>
        <p:nvSpPr>
          <p:cNvPr id="8" name="CasellaDiTesto 11">
            <a:extLst>
              <a:ext uri="{FF2B5EF4-FFF2-40B4-BE49-F238E27FC236}">
                <a16:creationId xmlns="" xmlns:a16="http://schemas.microsoft.com/office/drawing/2014/main" id="{A40DE74E-6CAB-4B5B-BA23-508F110CA1BB}"/>
              </a:ext>
            </a:extLst>
          </p:cNvPr>
          <p:cNvSpPr txBox="1"/>
          <p:nvPr/>
        </p:nvSpPr>
        <p:spPr>
          <a:xfrm>
            <a:off x="264524" y="3227885"/>
            <a:ext cx="116629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/>
              <a:t>3.3 Radzenie sobie z niepewnością, niejasnością i ryzykiem</a:t>
            </a:r>
          </a:p>
          <a:p>
            <a:pPr algn="ctr"/>
            <a:r>
              <a:rPr lang="pl-PL" sz="4400" b="1" dirty="0" smtClean="0"/>
              <a:t>3.3.B Proces decyzyjny</a:t>
            </a:r>
            <a:endParaRPr lang="en-GB" sz="4400" b="1" dirty="0"/>
          </a:p>
        </p:txBody>
      </p:sp>
      <p:sp>
        <p:nvSpPr>
          <p:cNvPr id="9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846" y="6272428"/>
            <a:ext cx="1755570" cy="398758"/>
          </a:xfrm>
          <a:prstGeom prst="rect">
            <a:avLst/>
          </a:prstGeom>
        </p:spPr>
      </p:pic>
      <p:sp>
        <p:nvSpPr>
          <p:cNvPr id="12" name="CasellaDiTesto 17"/>
          <p:cNvSpPr txBox="1"/>
          <p:nvPr/>
        </p:nvSpPr>
        <p:spPr>
          <a:xfrm>
            <a:off x="7326893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0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="" xmlns:a16="http://schemas.microsoft.com/office/drawing/2014/main" id="{139E7B69-5543-46E6-8704-3DE66DDACE97}"/>
              </a:ext>
            </a:extLst>
          </p:cNvPr>
          <p:cNvCxnSpPr>
            <a:cxnSpLocks/>
          </p:cNvCxnSpPr>
          <p:nvPr/>
        </p:nvCxnSpPr>
        <p:spPr>
          <a:xfrm flipV="1">
            <a:off x="13063" y="866885"/>
            <a:ext cx="12178937" cy="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36560260-39B2-4C92-B815-0A5BB23A7859}"/>
              </a:ext>
            </a:extLst>
          </p:cNvPr>
          <p:cNvSpPr txBox="1"/>
          <p:nvPr/>
        </p:nvSpPr>
        <p:spPr>
          <a:xfrm>
            <a:off x="2671084" y="9781"/>
            <a:ext cx="9314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800" b="1" dirty="0" err="1" smtClean="0">
                <a:cs typeface="Arial" panose="020B0604020202020204" pitchFamily="34" charset="0"/>
              </a:rPr>
              <a:t>Skuteczne</a:t>
            </a:r>
            <a:r>
              <a:rPr lang="en-GB" sz="4800" b="1" dirty="0" smtClean="0">
                <a:cs typeface="Arial" panose="020B0604020202020204" pitchFamily="34" charset="0"/>
              </a:rPr>
              <a:t> </a:t>
            </a:r>
            <a:r>
              <a:rPr lang="en-GB" sz="4800" b="1" dirty="0" err="1" smtClean="0">
                <a:cs typeface="Arial" panose="020B0604020202020204" pitchFamily="34" charset="0"/>
              </a:rPr>
              <a:t>podejmowanie</a:t>
            </a:r>
            <a:r>
              <a:rPr lang="en-GB" sz="4800" b="1" dirty="0" smtClean="0">
                <a:cs typeface="Arial" panose="020B0604020202020204" pitchFamily="34" charset="0"/>
              </a:rPr>
              <a:t> </a:t>
            </a:r>
            <a:r>
              <a:rPr lang="en-GB" sz="4800" b="1" dirty="0" err="1" smtClean="0">
                <a:cs typeface="Arial" panose="020B0604020202020204" pitchFamily="34" charset="0"/>
              </a:rPr>
              <a:t>decyzji</a:t>
            </a:r>
            <a:endParaRPr lang="en-GB" sz="4800" b="1" dirty="0"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68DE762D-1903-4033-9C77-D088FA1FE6CB}"/>
              </a:ext>
            </a:extLst>
          </p:cNvPr>
          <p:cNvSpPr txBox="1"/>
          <p:nvPr/>
        </p:nvSpPr>
        <p:spPr>
          <a:xfrm>
            <a:off x="387531" y="1460139"/>
            <a:ext cx="114169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/>
              <a:t>Podejmowanie decyzji jest istotnym elementem sukcesu małej firmy.</a:t>
            </a:r>
          </a:p>
          <a:p>
            <a:pPr algn="just"/>
            <a:endParaRPr lang="pl-PL" sz="3200" dirty="0" smtClean="0"/>
          </a:p>
          <a:p>
            <a:pPr algn="just"/>
            <a:r>
              <a:rPr lang="pl-PL" sz="3200" dirty="0" smtClean="0"/>
              <a:t>Decyzje oparte na wiedzy i rozsądnym uzasadnieniu mogą doprowadzić firmę do długoterminowego dobrobytu; i odwrotnie, decyzje podjęte na podstawie błędnej logiki, emocjonalizmu lub niekompletnych informacji mogą szybko unieważnić małą firmę.</a:t>
            </a:r>
            <a:endParaRPr lang="en-GB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C82B15C-9518-4DF3-B7F1-432948ADC0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6" y="111008"/>
            <a:ext cx="2246811" cy="628544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F154E4-91BF-454F-8191-5E87AB70BB61}"/>
              </a:ext>
            </a:extLst>
          </p:cNvPr>
          <p:cNvSpPr/>
          <p:nvPr/>
        </p:nvSpPr>
        <p:spPr>
          <a:xfrm>
            <a:off x="1806129" y="6090449"/>
            <a:ext cx="45779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projekt został zrealizowany przy wsparciu finansowym Komisji Europejskiej. Ten dokument i jego zawartość odzwierciedlają jedynie poglądy autorów, a Komisja nie ponosi odpowiedzialności za jakiekolwiek wykorzystanie informacji w nim zawartych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EDA58C0D-332B-4CA6-B51B-6306B590E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46" y="6272428"/>
            <a:ext cx="1755570" cy="398758"/>
          </a:xfrm>
          <a:prstGeom prst="rect">
            <a:avLst/>
          </a:prstGeom>
        </p:spPr>
      </p:pic>
      <p:sp>
        <p:nvSpPr>
          <p:cNvPr id="16" name="CasellaDiTesto 17"/>
          <p:cNvSpPr txBox="1"/>
          <p:nvPr/>
        </p:nvSpPr>
        <p:spPr>
          <a:xfrm>
            <a:off x="7326893" y="6119336"/>
            <a:ext cx="4975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Legal description – Creative Commons licensing: The materials published on the </a:t>
            </a:r>
            <a:r>
              <a:rPr lang="en-US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EntreComp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project website are classified as Open Educational Resources' (OER) and can be freely (without permission of their creators): downloaded, used, reused, copied, adapted, and shared by users, with information about the source of their origin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84109" y="6285490"/>
            <a:ext cx="976864" cy="3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9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4323</Words>
  <Application>Microsoft Office PowerPoint</Application>
  <PresentationFormat>Widescreen</PresentationFormat>
  <Paragraphs>274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riccardo di marco</dc:creator>
  <cp:lastModifiedBy>Windows User</cp:lastModifiedBy>
  <cp:revision>84</cp:revision>
  <dcterms:created xsi:type="dcterms:W3CDTF">2020-06-03T14:30:57Z</dcterms:created>
  <dcterms:modified xsi:type="dcterms:W3CDTF">2022-06-14T10:12:02Z</dcterms:modified>
</cp:coreProperties>
</file>