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63" r:id="rId2"/>
    <p:sldId id="264" r:id="rId3"/>
    <p:sldId id="265" r:id="rId4"/>
    <p:sldId id="267" r:id="rId5"/>
    <p:sldId id="266" r:id="rId6"/>
    <p:sldId id="268" r:id="rId7"/>
    <p:sldId id="269" r:id="rId8"/>
    <p:sldId id="270" r:id="rId9"/>
    <p:sldId id="271" r:id="rId10"/>
    <p:sldId id="272" r:id="rId11"/>
    <p:sldId id="273" r:id="rId12"/>
    <p:sldId id="274" r:id="rId13"/>
    <p:sldId id="275" r:id="rId14"/>
    <p:sldId id="276" r:id="rId15"/>
    <p:sldId id="283" r:id="rId16"/>
    <p:sldId id="277" r:id="rId17"/>
    <p:sldId id="278" r:id="rId18"/>
    <p:sldId id="279" r:id="rId19"/>
    <p:sldId id="280"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505" autoAdjust="0"/>
  </p:normalViewPr>
  <p:slideViewPr>
    <p:cSldViewPr snapToGrid="0">
      <p:cViewPr varScale="1">
        <p:scale>
          <a:sx n="64" d="100"/>
          <a:sy n="64" d="100"/>
        </p:scale>
        <p:origin x="9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 xmlns:a16="http://schemas.microsoft.com/office/drawing/2014/main"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 xmlns:a16="http://schemas.microsoft.com/office/drawing/2014/main"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 xmlns:a16="http://schemas.microsoft.com/office/drawing/2014/main"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 xmlns:a16="http://schemas.microsoft.com/office/drawing/2014/main"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 xmlns:a16="http://schemas.microsoft.com/office/drawing/2014/main"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 xmlns:a16="http://schemas.microsoft.com/office/drawing/2014/main"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 xmlns:a16="http://schemas.microsoft.com/office/drawing/2014/main"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 xmlns:a16="http://schemas.microsoft.com/office/drawing/2014/main"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 xmlns:a16="http://schemas.microsoft.com/office/drawing/2014/main"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 xmlns:a16="http://schemas.microsoft.com/office/drawing/2014/main"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 xmlns:a16="http://schemas.microsoft.com/office/drawing/2014/main"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 xmlns:a16="http://schemas.microsoft.com/office/drawing/2014/main"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albertbandura.com/"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107929" y="3920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a:t>
            </a:r>
            <a:r>
              <a:rPr lang="en-GB" sz="4400" b="1" dirty="0" err="1" smtClean="0"/>
              <a:t>Consapevolezza</a:t>
            </a:r>
            <a:r>
              <a:rPr lang="en-GB" sz="4400" b="1" dirty="0" smtClean="0"/>
              <a:t> di </a:t>
            </a:r>
            <a:r>
              <a:rPr lang="en-GB" sz="4400" b="1" dirty="0" err="1" smtClean="0"/>
              <a:t>sé</a:t>
            </a:r>
            <a:r>
              <a:rPr lang="en-GB" sz="4400" b="1" dirty="0" smtClean="0"/>
              <a:t> e </a:t>
            </a:r>
            <a:r>
              <a:rPr lang="en-GB" sz="4400" b="1" dirty="0" err="1" smtClean="0"/>
              <a:t>autoefficacia</a:t>
            </a:r>
            <a:endParaRPr lang="en-GB" sz="4400" b="1" dirty="0"/>
          </a:p>
          <a:p>
            <a:pPr algn="ctr"/>
            <a:endParaRPr lang="en-GB" sz="1600" b="1" dirty="0"/>
          </a:p>
          <a:p>
            <a:pPr algn="ctr"/>
            <a:r>
              <a:rPr lang="en-GB" sz="4400" b="1" dirty="0"/>
              <a:t>2.1.A </a:t>
            </a:r>
            <a:r>
              <a:rPr lang="en-GB" sz="4400" b="1" dirty="0" err="1" smtClean="0"/>
              <a:t>Rifletti</a:t>
            </a:r>
            <a:r>
              <a:rPr lang="en-GB" sz="4400" b="1" dirty="0" smtClean="0"/>
              <a:t> </a:t>
            </a:r>
            <a:r>
              <a:rPr lang="en-GB" sz="4400" b="1" dirty="0" err="1" smtClean="0"/>
              <a:t>sulle</a:t>
            </a:r>
            <a:r>
              <a:rPr lang="en-GB" sz="4400" b="1" dirty="0" smtClean="0"/>
              <a:t> </a:t>
            </a:r>
            <a:r>
              <a:rPr lang="en-GB" sz="4400" b="1" dirty="0" err="1" smtClean="0"/>
              <a:t>tue</a:t>
            </a:r>
            <a:r>
              <a:rPr lang="en-GB" sz="4400" b="1" dirty="0" smtClean="0"/>
              <a:t> </a:t>
            </a:r>
            <a:r>
              <a:rPr lang="en-GB" sz="4400" b="1" dirty="0" err="1" smtClean="0"/>
              <a:t>aspirazioni</a:t>
            </a:r>
            <a:r>
              <a:rPr lang="en-GB" sz="4400" b="1" dirty="0" smtClean="0"/>
              <a:t> e </a:t>
            </a:r>
            <a:r>
              <a:rPr lang="en-GB" sz="4400" b="1" dirty="0" err="1" smtClean="0"/>
              <a:t>desideri</a:t>
            </a:r>
            <a:endParaRPr lang="en-GB" sz="4400" b="1" dirty="0"/>
          </a:p>
        </p:txBody>
      </p:sp>
      <p:sp>
        <p:nvSpPr>
          <p:cNvPr id="1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20"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545080" y="0"/>
            <a:ext cx="9958251" cy="830997"/>
          </a:xfrm>
          <a:prstGeom prst="rect">
            <a:avLst/>
          </a:prstGeom>
          <a:noFill/>
        </p:spPr>
        <p:txBody>
          <a:bodyPr wrap="square" rtlCol="0">
            <a:spAutoFit/>
          </a:bodyPr>
          <a:lstStyle/>
          <a:p>
            <a:pPr algn="just"/>
            <a:r>
              <a:rPr lang="en-GB" sz="4800" b="1" dirty="0" err="1" smtClean="0"/>
              <a:t>L’analisi</a:t>
            </a:r>
            <a:r>
              <a:rPr lang="en-GB" sz="4800" b="1" dirty="0" smtClean="0"/>
              <a:t> </a:t>
            </a:r>
            <a:r>
              <a:rPr lang="en-GB" sz="4800" b="1" dirty="0" err="1" smtClean="0"/>
              <a:t>dei</a:t>
            </a:r>
            <a:r>
              <a:rPr lang="en-GB" sz="4800" b="1" dirty="0" smtClean="0"/>
              <a:t> </a:t>
            </a:r>
            <a:r>
              <a:rPr lang="en-GB" sz="4800" b="1" dirty="0" err="1" smtClean="0"/>
              <a:t>punti</a:t>
            </a:r>
            <a:r>
              <a:rPr lang="en-GB" sz="4800" b="1" dirty="0" smtClean="0"/>
              <a:t> di </a:t>
            </a:r>
            <a:r>
              <a:rPr lang="en-GB" sz="4800" b="1" dirty="0" err="1" smtClean="0"/>
              <a:t>forza</a:t>
            </a:r>
            <a:r>
              <a:rPr lang="en-GB" sz="4800" b="1" dirty="0" smtClean="0"/>
              <a:t>/</a:t>
            </a:r>
            <a:r>
              <a:rPr lang="en-GB" sz="4800" b="1" dirty="0" err="1" smtClean="0"/>
              <a:t>debolezza</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404540" y="1223419"/>
            <a:ext cx="9113657" cy="5016758"/>
          </a:xfrm>
          <a:prstGeom prst="rect">
            <a:avLst/>
          </a:prstGeom>
          <a:noFill/>
        </p:spPr>
        <p:txBody>
          <a:bodyPr wrap="square" rtlCol="0">
            <a:spAutoFit/>
          </a:bodyPr>
          <a:lstStyle/>
          <a:p>
            <a:pPr algn="just"/>
            <a:r>
              <a:rPr lang="it-IT" sz="3200" dirty="0" smtClean="0"/>
              <a:t>Nella carriera e nello sviluppo professionale, tale analisi è ampiamente sfruttata dagli specialisti delle risorse umane per avere un'idea delle aree personali in cui qualcuno potrebbe migliorare / liberare il suo pieno potenziale. </a:t>
            </a:r>
          </a:p>
          <a:p>
            <a:pPr algn="just"/>
            <a:endParaRPr lang="it-IT" sz="3200" dirty="0" smtClean="0"/>
          </a:p>
          <a:p>
            <a:pPr algn="just"/>
            <a:r>
              <a:rPr lang="it-IT" sz="3200" dirty="0" smtClean="0"/>
              <a:t>L'analisi S / W non deve essere confusa con i test di personalità: possono completarsi a vicenda pur rimanendo due strumenti diversi di due ambiti diversi.</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C9A90BB2-885D-4EB3-B155-A877102D0A4F}"/>
              </a:ext>
            </a:extLst>
          </p:cNvPr>
          <p:cNvPicPr>
            <a:picLocks noChangeAspect="1"/>
          </p:cNvPicPr>
          <p:nvPr/>
        </p:nvPicPr>
        <p:blipFill>
          <a:blip r:embed="rId3"/>
          <a:stretch>
            <a:fillRect/>
          </a:stretch>
        </p:blipFill>
        <p:spPr>
          <a:xfrm>
            <a:off x="9518197" y="2611484"/>
            <a:ext cx="2466974" cy="1635031"/>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250134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smtClean="0"/>
              <a:t>Una</a:t>
            </a:r>
            <a:r>
              <a:rPr lang="en-GB" sz="4800" b="1" dirty="0" smtClean="0"/>
              <a:t> </a:t>
            </a:r>
            <a:r>
              <a:rPr lang="en-GB" sz="4800" b="1" dirty="0"/>
              <a:t>SWOT </a:t>
            </a:r>
            <a:r>
              <a:rPr lang="en-GB" sz="4800" b="1" dirty="0" smtClean="0"/>
              <a:t>analysis </a:t>
            </a:r>
            <a:r>
              <a:rPr lang="en-GB" sz="4800" b="1" dirty="0" err="1" smtClean="0"/>
              <a:t>personale</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it-IT" sz="3200" dirty="0" smtClean="0"/>
              <a:t>Non esiste un "manuale" per le autovalutazioni. Ma uno degli strumenti più ricorrenti è la cosiddetta analisi personale SWOT (punti di forza; debolezza; opportunità; minacce). </a:t>
            </a:r>
          </a:p>
          <a:p>
            <a:pPr algn="just"/>
            <a:endParaRPr lang="it-IT" sz="3200" dirty="0" smtClean="0"/>
          </a:p>
          <a:p>
            <a:pPr algn="just"/>
            <a:r>
              <a:rPr lang="it-IT" sz="3200" dirty="0" smtClean="0"/>
              <a:t>Sebbene questo strumento sia molto sfruttato per valutare la competitività di un'impresa, alcuni suggeriscono il suo possibile “riciclo” anche in una dimensione individuale e personale.</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25162" y="6329168"/>
            <a:ext cx="1861457" cy="422809"/>
          </a:xfrm>
          <a:prstGeom prst="rect">
            <a:avLst/>
          </a:prstGeom>
        </p:spPr>
      </p:pic>
      <p:sp>
        <p:nvSpPr>
          <p:cNvPr id="16"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2694823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smtClean="0"/>
              <a:t>Scomponendo</a:t>
            </a:r>
            <a:r>
              <a:rPr lang="en-GB" sz="4800" b="1" dirty="0" smtClean="0"/>
              <a:t> le </a:t>
            </a:r>
            <a:r>
              <a:rPr lang="en-GB" sz="4800" b="1" dirty="0" err="1" smtClean="0"/>
              <a:t>quattro</a:t>
            </a:r>
            <a:r>
              <a:rPr lang="en-GB" sz="4800" b="1" dirty="0" smtClean="0"/>
              <a:t>  </a:t>
            </a:r>
            <a:r>
              <a:rPr lang="en-GB" sz="4800" b="1" dirty="0" err="1" smtClean="0"/>
              <a:t>variabili</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en-GB" sz="3200" b="1" dirty="0"/>
              <a:t>Strengths</a:t>
            </a:r>
            <a:r>
              <a:rPr lang="en-GB" sz="3200" dirty="0"/>
              <a:t>: </a:t>
            </a:r>
            <a:r>
              <a:rPr lang="en-GB" sz="3200" dirty="0" err="1" smtClean="0"/>
              <a:t>ciò</a:t>
            </a:r>
            <a:r>
              <a:rPr lang="en-GB" sz="3200" dirty="0" smtClean="0"/>
              <a:t> </a:t>
            </a:r>
            <a:r>
              <a:rPr lang="en-GB" sz="3200" dirty="0" err="1" smtClean="0"/>
              <a:t>che</a:t>
            </a:r>
            <a:r>
              <a:rPr lang="en-GB" sz="3200" dirty="0" smtClean="0"/>
              <a:t> </a:t>
            </a:r>
            <a:r>
              <a:rPr lang="en-GB" sz="3200" dirty="0" err="1" smtClean="0"/>
              <a:t>puoi</a:t>
            </a:r>
            <a:r>
              <a:rPr lang="en-GB" sz="3200" dirty="0" smtClean="0"/>
              <a:t> fare al </a:t>
            </a:r>
            <a:r>
              <a:rPr lang="en-GB" sz="3200" dirty="0" err="1" smtClean="0"/>
              <a:t>meglio</a:t>
            </a:r>
            <a:r>
              <a:rPr lang="en-GB" sz="3200" dirty="0" smtClean="0"/>
              <a:t> ...</a:t>
            </a:r>
            <a:endParaRPr lang="en-GB" sz="3200" dirty="0"/>
          </a:p>
          <a:p>
            <a:pPr algn="just"/>
            <a:endParaRPr lang="en-GB" sz="3200" dirty="0"/>
          </a:p>
          <a:p>
            <a:pPr algn="just"/>
            <a:r>
              <a:rPr lang="en-GB" sz="3200" b="1" dirty="0"/>
              <a:t>Weaknesses</a:t>
            </a:r>
            <a:r>
              <a:rPr lang="en-GB" sz="3200" dirty="0"/>
              <a:t>: </a:t>
            </a:r>
            <a:r>
              <a:rPr lang="en-GB" sz="3200" dirty="0" err="1" smtClean="0"/>
              <a:t>quello</a:t>
            </a:r>
            <a:r>
              <a:rPr lang="en-GB" sz="3200" dirty="0" smtClean="0"/>
              <a:t> in cui </a:t>
            </a:r>
            <a:r>
              <a:rPr lang="en-GB" sz="3200" dirty="0" err="1" smtClean="0"/>
              <a:t>sei</a:t>
            </a:r>
            <a:r>
              <a:rPr lang="en-GB" sz="3200" dirty="0" smtClean="0"/>
              <a:t> </a:t>
            </a:r>
            <a:r>
              <a:rPr lang="en-GB" sz="3200" dirty="0" err="1" smtClean="0"/>
              <a:t>carente</a:t>
            </a:r>
            <a:endParaRPr lang="en-GB" sz="3200" dirty="0"/>
          </a:p>
          <a:p>
            <a:pPr algn="just"/>
            <a:endParaRPr lang="en-GB" sz="3200" dirty="0"/>
          </a:p>
          <a:p>
            <a:pPr algn="just"/>
            <a:r>
              <a:rPr lang="en-GB" sz="3200" b="1" dirty="0"/>
              <a:t>Opportunities</a:t>
            </a:r>
            <a:r>
              <a:rPr lang="en-GB" sz="3200" dirty="0"/>
              <a:t>: </a:t>
            </a:r>
            <a:r>
              <a:rPr lang="en-GB" sz="3200" dirty="0" err="1" smtClean="0"/>
              <a:t>cosa</a:t>
            </a:r>
            <a:r>
              <a:rPr lang="en-GB" sz="3200" dirty="0" smtClean="0"/>
              <a:t> </a:t>
            </a:r>
            <a:r>
              <a:rPr lang="en-GB" sz="3200" dirty="0" err="1" smtClean="0"/>
              <a:t>ti</a:t>
            </a:r>
            <a:r>
              <a:rPr lang="en-GB" sz="3200" dirty="0" smtClean="0"/>
              <a:t> </a:t>
            </a:r>
            <a:r>
              <a:rPr lang="en-GB" sz="3200" dirty="0" err="1" smtClean="0"/>
              <a:t>guida</a:t>
            </a:r>
            <a:r>
              <a:rPr lang="en-GB" sz="3200" dirty="0" smtClean="0"/>
              <a:t> e </a:t>
            </a:r>
            <a:r>
              <a:rPr lang="en-GB" sz="3200" dirty="0" err="1" smtClean="0"/>
              <a:t>cosa</a:t>
            </a:r>
            <a:r>
              <a:rPr lang="en-GB" sz="3200" dirty="0" smtClean="0"/>
              <a:t> </a:t>
            </a:r>
            <a:r>
              <a:rPr lang="en-GB" sz="3200" dirty="0" err="1" smtClean="0"/>
              <a:t>ti</a:t>
            </a:r>
            <a:r>
              <a:rPr lang="en-GB" sz="3200" dirty="0" smtClean="0"/>
              <a:t> </a:t>
            </a:r>
            <a:r>
              <a:rPr lang="en-GB" sz="3200" dirty="0" err="1" smtClean="0"/>
              <a:t>stimola</a:t>
            </a:r>
            <a:r>
              <a:rPr lang="en-GB" sz="3200" dirty="0" smtClean="0"/>
              <a:t> di </a:t>
            </a:r>
            <a:r>
              <a:rPr lang="en-GB" sz="3200" dirty="0" err="1" smtClean="0"/>
              <a:t>più</a:t>
            </a:r>
            <a:r>
              <a:rPr lang="en-GB" sz="3200" dirty="0" smtClean="0"/>
              <a:t> </a:t>
            </a:r>
            <a:r>
              <a:rPr lang="en-GB" sz="3200" dirty="0" err="1" smtClean="0"/>
              <a:t>mentalmente</a:t>
            </a:r>
            <a:r>
              <a:rPr lang="en-GB" sz="3200" dirty="0" smtClean="0"/>
              <a:t> ... </a:t>
            </a:r>
            <a:endParaRPr lang="en-GB" sz="3200" dirty="0"/>
          </a:p>
          <a:p>
            <a:pPr algn="just"/>
            <a:endParaRPr lang="en-GB" sz="3200" dirty="0"/>
          </a:p>
          <a:p>
            <a:pPr algn="just"/>
            <a:r>
              <a:rPr lang="en-GB" sz="3200" b="1" dirty="0"/>
              <a:t>Threats</a:t>
            </a:r>
            <a:r>
              <a:rPr lang="en-GB" sz="3200" dirty="0"/>
              <a:t>: </a:t>
            </a:r>
            <a:r>
              <a:rPr lang="en-GB" sz="3200" dirty="0" err="1" smtClean="0"/>
              <a:t>cosa</a:t>
            </a:r>
            <a:r>
              <a:rPr lang="en-GB" sz="3200" dirty="0" smtClean="0"/>
              <a:t> </a:t>
            </a:r>
            <a:r>
              <a:rPr lang="en-GB" sz="3200" dirty="0" err="1" smtClean="0"/>
              <a:t>ti</a:t>
            </a:r>
            <a:r>
              <a:rPr lang="en-GB" sz="3200" dirty="0" smtClean="0"/>
              <a:t> </a:t>
            </a:r>
            <a:r>
              <a:rPr lang="en-GB" sz="3200" dirty="0" err="1" smtClean="0"/>
              <a:t>spaventa</a:t>
            </a:r>
            <a:r>
              <a:rPr lang="en-GB" sz="3200" dirty="0" smtClean="0"/>
              <a:t> e </a:t>
            </a:r>
            <a:r>
              <a:rPr lang="en-GB" sz="3200" dirty="0" err="1" smtClean="0"/>
              <a:t>ti</a:t>
            </a:r>
            <a:r>
              <a:rPr lang="en-GB" sz="3200" dirty="0" smtClean="0"/>
              <a:t> </a:t>
            </a:r>
            <a:r>
              <a:rPr lang="en-GB" sz="3200" dirty="0" err="1" smtClean="0"/>
              <a:t>inibisce</a:t>
            </a:r>
            <a:r>
              <a:rPr lang="en-GB" sz="3200" dirty="0" smtClean="0"/>
              <a:t> di </a:t>
            </a:r>
            <a:r>
              <a:rPr lang="en-GB" sz="3200" dirty="0" err="1" smtClean="0"/>
              <a:t>fornte</a:t>
            </a:r>
            <a:r>
              <a:rPr lang="en-GB" sz="3200" dirty="0" smtClean="0"/>
              <a:t> </a:t>
            </a:r>
            <a:r>
              <a:rPr lang="en-GB" sz="3200" dirty="0" err="1" smtClean="0"/>
              <a:t>all’agire</a:t>
            </a:r>
            <a:r>
              <a:rPr lang="en-GB" sz="3200" dirty="0" smtClean="0"/>
              <a:t> </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0765460A-7142-4572-9A19-72E67A97A7B8}"/>
              </a:ext>
            </a:extLst>
          </p:cNvPr>
          <p:cNvPicPr>
            <a:picLocks noChangeAspect="1"/>
          </p:cNvPicPr>
          <p:nvPr/>
        </p:nvPicPr>
        <p:blipFill>
          <a:blip r:embed="rId3" cstate="print"/>
          <a:stretch>
            <a:fillRect/>
          </a:stretch>
        </p:blipFill>
        <p:spPr>
          <a:xfrm>
            <a:off x="6949439" y="2444167"/>
            <a:ext cx="2357437" cy="699102"/>
          </a:xfrm>
          <a:prstGeom prst="rect">
            <a:avLst/>
          </a:prstGeom>
        </p:spPr>
      </p:pic>
      <p:pic>
        <p:nvPicPr>
          <p:cNvPr id="4" name="Immagine 3">
            <a:extLst>
              <a:ext uri="{FF2B5EF4-FFF2-40B4-BE49-F238E27FC236}">
                <a16:creationId xmlns="" xmlns:a16="http://schemas.microsoft.com/office/drawing/2014/main" id="{861E0E03-A8A5-4A88-A9DA-126D5B32BAC4}"/>
              </a:ext>
            </a:extLst>
          </p:cNvPr>
          <p:cNvPicPr>
            <a:picLocks noChangeAspect="1"/>
          </p:cNvPicPr>
          <p:nvPr/>
        </p:nvPicPr>
        <p:blipFill>
          <a:blip r:embed="rId4"/>
          <a:stretch>
            <a:fillRect/>
          </a:stretch>
        </p:blipFill>
        <p:spPr>
          <a:xfrm>
            <a:off x="11183302" y="3247468"/>
            <a:ext cx="795338" cy="1032544"/>
          </a:xfrm>
          <a:prstGeom prst="rect">
            <a:avLst/>
          </a:prstGeom>
        </p:spPr>
      </p:pic>
      <p:pic>
        <p:nvPicPr>
          <p:cNvPr id="5" name="Immagine 4">
            <a:extLst>
              <a:ext uri="{FF2B5EF4-FFF2-40B4-BE49-F238E27FC236}">
                <a16:creationId xmlns="" xmlns:a16="http://schemas.microsoft.com/office/drawing/2014/main" id="{7229491B-93EB-4849-9E99-D8BE4AD1E950}"/>
              </a:ext>
            </a:extLst>
          </p:cNvPr>
          <p:cNvPicPr>
            <a:picLocks noChangeAspect="1"/>
          </p:cNvPicPr>
          <p:nvPr/>
        </p:nvPicPr>
        <p:blipFill>
          <a:blip r:embed="rId5"/>
          <a:stretch>
            <a:fillRect/>
          </a:stretch>
        </p:blipFill>
        <p:spPr>
          <a:xfrm>
            <a:off x="9508103" y="4136123"/>
            <a:ext cx="454093" cy="1444017"/>
          </a:xfrm>
          <a:prstGeom prst="rect">
            <a:avLst/>
          </a:prstGeom>
        </p:spPr>
      </p:pic>
      <p:pic>
        <p:nvPicPr>
          <p:cNvPr id="6" name="Immagine 5">
            <a:extLst>
              <a:ext uri="{FF2B5EF4-FFF2-40B4-BE49-F238E27FC236}">
                <a16:creationId xmlns="" xmlns:a16="http://schemas.microsoft.com/office/drawing/2014/main" id="{BD5D2BD5-F91E-429E-BD8B-0A6A104F93DD}"/>
              </a:ext>
            </a:extLst>
          </p:cNvPr>
          <p:cNvPicPr>
            <a:picLocks noChangeAspect="1"/>
          </p:cNvPicPr>
          <p:nvPr/>
        </p:nvPicPr>
        <p:blipFill>
          <a:blip r:embed="rId6"/>
          <a:stretch>
            <a:fillRect/>
          </a:stretch>
        </p:blipFill>
        <p:spPr>
          <a:xfrm>
            <a:off x="7514557" y="1021491"/>
            <a:ext cx="1228032" cy="1330368"/>
          </a:xfrm>
          <a:prstGeom prst="rect">
            <a:avLst/>
          </a:prstGeom>
        </p:spPr>
      </p:pic>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7" cstate="print"/>
          <a:stretch>
            <a:fillRect/>
          </a:stretch>
        </p:blipFill>
        <p:spPr>
          <a:xfrm>
            <a:off x="25162" y="6329168"/>
            <a:ext cx="1861457" cy="422809"/>
          </a:xfrm>
          <a:prstGeom prst="rect">
            <a:avLst/>
          </a:prstGeom>
        </p:spPr>
      </p:pic>
      <p:sp>
        <p:nvSpPr>
          <p:cNvPr id="19"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20" name="Immagin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3235657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smtClean="0"/>
              <a:t>Collegando</a:t>
            </a:r>
            <a:r>
              <a:rPr lang="en-GB" sz="4800" b="1" dirty="0" smtClean="0"/>
              <a:t> </a:t>
            </a:r>
            <a:r>
              <a:rPr lang="en-GB" sz="4800" b="1" dirty="0" err="1" smtClean="0"/>
              <a:t>i</a:t>
            </a:r>
            <a:r>
              <a:rPr lang="en-GB" sz="4800" b="1" dirty="0" smtClean="0"/>
              <a:t> </a:t>
            </a:r>
            <a:r>
              <a:rPr lang="en-GB" sz="4800" b="1" dirty="0" err="1" smtClean="0"/>
              <a:t>punti</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it-IT" sz="3200" dirty="0" smtClean="0"/>
              <a:t>Dalla considerazione simultanea delle  quattro variabili, viene fuori una matrice completa che mette in luce i tratti essenziali dei tuoi atteggiamenti, comportamenti e valori. </a:t>
            </a:r>
          </a:p>
          <a:p>
            <a:pPr algn="just"/>
            <a:endParaRPr lang="it-IT" sz="3200" dirty="0" smtClean="0"/>
          </a:p>
          <a:p>
            <a:pPr algn="just"/>
            <a:r>
              <a:rPr lang="it-IT" sz="3200" dirty="0" smtClean="0"/>
              <a:t>In tal modo, sarà molto più facile per te capire come capitalizzare i tuoi punti di forza in modo da contenere le tue paure e creare le condizioni più favorevoli per la tua efficienza ed efficacia.</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25162" y="6329168"/>
            <a:ext cx="1861457" cy="422809"/>
          </a:xfrm>
          <a:prstGeom prst="rect">
            <a:avLst/>
          </a:prstGeom>
        </p:spPr>
      </p:pic>
      <p:sp>
        <p:nvSpPr>
          <p:cNvPr id="16"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3976217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t>La </a:t>
            </a:r>
            <a:r>
              <a:rPr lang="en-GB" sz="4800" b="1" dirty="0"/>
              <a:t>SWOT </a:t>
            </a:r>
            <a:r>
              <a:rPr lang="en-GB" sz="4800" b="1" dirty="0" smtClean="0"/>
              <a:t>analysis di </a:t>
            </a:r>
            <a:r>
              <a:rPr lang="en-GB" sz="4800" b="1" dirty="0" err="1" smtClean="0"/>
              <a:t>gruppo</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7599182" cy="3539430"/>
          </a:xfrm>
          <a:prstGeom prst="rect">
            <a:avLst/>
          </a:prstGeom>
          <a:noFill/>
        </p:spPr>
        <p:txBody>
          <a:bodyPr wrap="square" rtlCol="0">
            <a:spAutoFit/>
          </a:bodyPr>
          <a:lstStyle/>
          <a:p>
            <a:pPr algn="just"/>
            <a:r>
              <a:rPr lang="it-IT" sz="3200" dirty="0" smtClean="0"/>
              <a:t>Come ulteriore passo avanti, lo stesso processo può essere applicato su una scala più ampia oltre che sull’individuo. </a:t>
            </a:r>
          </a:p>
          <a:p>
            <a:pPr algn="just"/>
            <a:endParaRPr lang="it-IT" sz="3200" dirty="0" smtClean="0"/>
          </a:p>
          <a:p>
            <a:pPr algn="just"/>
            <a:r>
              <a:rPr lang="it-IT" sz="3200" dirty="0" smtClean="0"/>
              <a:t>Questo identificherà le dinamiche che influenzano / impattano / rafforzano il team nel suo insieme</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9CD0DBFC-CAA6-4C6D-AE9B-4FFCB844C504}"/>
              </a:ext>
            </a:extLst>
          </p:cNvPr>
          <p:cNvPicPr>
            <a:picLocks noChangeAspect="1"/>
          </p:cNvPicPr>
          <p:nvPr/>
        </p:nvPicPr>
        <p:blipFill>
          <a:blip r:embed="rId3"/>
          <a:stretch>
            <a:fillRect/>
          </a:stretch>
        </p:blipFill>
        <p:spPr>
          <a:xfrm>
            <a:off x="8039891" y="2141130"/>
            <a:ext cx="3945280" cy="2575740"/>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96441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1569660"/>
          </a:xfrm>
          <a:prstGeom prst="rect">
            <a:avLst/>
          </a:prstGeom>
          <a:noFill/>
        </p:spPr>
        <p:txBody>
          <a:bodyPr wrap="square" rtlCol="0">
            <a:spAutoFit/>
          </a:bodyPr>
          <a:lstStyle/>
          <a:p>
            <a:pPr algn="just"/>
            <a:r>
              <a:rPr lang="en-GB" sz="4800" b="1" dirty="0" smtClean="0"/>
              <a:t>Per </a:t>
            </a:r>
            <a:r>
              <a:rPr lang="en-GB" sz="4800" b="1" dirty="0" err="1" smtClean="0"/>
              <a:t>concludere</a:t>
            </a:r>
            <a:r>
              <a:rPr lang="en-GB" sz="4800" b="1" dirty="0" smtClean="0"/>
              <a:t>: </a:t>
            </a:r>
            <a:r>
              <a:rPr lang="en-GB" sz="4800" b="1" dirty="0"/>
              <a:t>Checklist </a:t>
            </a:r>
            <a:r>
              <a:rPr lang="en-GB" sz="4800" b="1" dirty="0" smtClean="0"/>
              <a:t>per </a:t>
            </a:r>
            <a:r>
              <a:rPr lang="en-GB" sz="4800" b="1" dirty="0" err="1" smtClean="0"/>
              <a:t>un’auto</a:t>
            </a:r>
            <a:r>
              <a:rPr lang="en-GB" sz="4800" b="1" dirty="0" smtClean="0"/>
              <a:t> </a:t>
            </a:r>
            <a:r>
              <a:rPr lang="en-GB" sz="4800" b="1" dirty="0" err="1" smtClean="0"/>
              <a:t>verifica</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1015663"/>
          </a:xfrm>
          <a:prstGeom prst="rect">
            <a:avLst/>
          </a:prstGeom>
          <a:noFill/>
        </p:spPr>
        <p:txBody>
          <a:bodyPr wrap="square" rtlCol="0">
            <a:spAutoFit/>
          </a:bodyPr>
          <a:lstStyle/>
          <a:p>
            <a:pPr algn="just"/>
            <a:r>
              <a:rPr lang="it-IT" sz="2000" dirty="0" smtClean="0"/>
              <a:t>Sulla base del contenuto precedente, sentiti libero di esercitarti e fare pratica con il modello SWOT. Cerca di delineare i punti di forza e di debolezza della tua persona e identificare quei fattori che attivano o inibiscono le tue potenzialità ...</a:t>
            </a:r>
            <a:endParaRPr lang="en-GB" sz="20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3" name="Tabella 3">
            <a:extLst>
              <a:ext uri="{FF2B5EF4-FFF2-40B4-BE49-F238E27FC236}">
                <a16:creationId xmlns="" xmlns:a16="http://schemas.microsoft.com/office/drawing/2014/main" id="{422D1347-3E79-4B07-A2A4-4E6EBB3E5275}"/>
              </a:ext>
            </a:extLst>
          </p:cNvPr>
          <p:cNvGraphicFramePr>
            <a:graphicFrameLocks noGrp="1"/>
          </p:cNvGraphicFramePr>
          <p:nvPr>
            <p:extLst>
              <p:ext uri="{D42A27DB-BD31-4B8C-83A1-F6EECF244321}">
                <p14:modId xmlns:p14="http://schemas.microsoft.com/office/powerpoint/2010/main" val="26006965"/>
              </p:ext>
            </p:extLst>
          </p:nvPr>
        </p:nvGraphicFramePr>
        <p:xfrm>
          <a:off x="2032000" y="2585036"/>
          <a:ext cx="8128000" cy="3119120"/>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1018999409"/>
                    </a:ext>
                  </a:extLst>
                </a:gridCol>
                <a:gridCol w="4064000">
                  <a:extLst>
                    <a:ext uri="{9D8B030D-6E8A-4147-A177-3AD203B41FA5}">
                      <a16:colId xmlns="" xmlns:a16="http://schemas.microsoft.com/office/drawing/2014/main" val="2850110377"/>
                    </a:ext>
                  </a:extLst>
                </a:gridCol>
              </a:tblGrid>
              <a:tr h="370840">
                <a:tc>
                  <a:txBody>
                    <a:bodyPr/>
                    <a:lstStyle/>
                    <a:p>
                      <a:pPr algn="ctr"/>
                      <a:r>
                        <a:rPr lang="en-GB" sz="1800" b="1" dirty="0"/>
                        <a:t>Strengths</a:t>
                      </a:r>
                      <a:endParaRPr lang="it-IT" dirty="0"/>
                    </a:p>
                  </a:txBody>
                  <a:tcPr>
                    <a:solidFill>
                      <a:srgbClr val="E08041"/>
                    </a:solidFill>
                  </a:tcPr>
                </a:tc>
                <a:tc>
                  <a:txBody>
                    <a:bodyPr/>
                    <a:lstStyle/>
                    <a:p>
                      <a:pPr algn="ctr"/>
                      <a:r>
                        <a:rPr lang="en-GB" sz="1800" b="1" dirty="0"/>
                        <a:t>Weaknesses</a:t>
                      </a:r>
                      <a:endParaRPr lang="it-IT" dirty="0"/>
                    </a:p>
                  </a:txBody>
                  <a:tcPr>
                    <a:solidFill>
                      <a:srgbClr val="E08041"/>
                    </a:solidFill>
                  </a:tcPr>
                </a:tc>
                <a:extLst>
                  <a:ext uri="{0D108BD9-81ED-4DB2-BD59-A6C34878D82A}">
                    <a16:rowId xmlns="" xmlns:a16="http://schemas.microsoft.com/office/drawing/2014/main" val="14206857"/>
                  </a:ext>
                </a:extLst>
              </a:tr>
              <a:tr h="370840">
                <a:tc>
                  <a:txBody>
                    <a:bodyPr/>
                    <a:lstStyle/>
                    <a:p>
                      <a:pPr marL="285750" indent="-285750" algn="l">
                        <a:buFont typeface="Arial" panose="020B0604020202020204" pitchFamily="34" charset="0"/>
                        <a:buChar char="•"/>
                      </a:pPr>
                      <a:r>
                        <a:rPr lang="it-IT" dirty="0"/>
                        <a:t>…</a:t>
                      </a:r>
                    </a:p>
                    <a:p>
                      <a:pPr algn="l"/>
                      <a:endParaRPr lang="it-IT" dirty="0"/>
                    </a:p>
                    <a:p>
                      <a:pPr algn="l"/>
                      <a:endParaRPr lang="it-IT" dirty="0"/>
                    </a:p>
                    <a:p>
                      <a:pPr algn="l"/>
                      <a:endParaRPr lang="it-IT" dirty="0"/>
                    </a:p>
                  </a:txBody>
                  <a:tcPr>
                    <a:solidFill>
                      <a:schemeClr val="accent2">
                        <a:lumMod val="40000"/>
                        <a:lumOff val="60000"/>
                      </a:schemeClr>
                    </a:solidFill>
                  </a:tcPr>
                </a:tc>
                <a:tc>
                  <a:txBody>
                    <a:bodyPr/>
                    <a:lstStyle/>
                    <a:p>
                      <a:pPr marL="285750" indent="-285750" algn="l">
                        <a:buFont typeface="Arial" panose="020B0604020202020204" pitchFamily="34" charset="0"/>
                        <a:buChar char="•"/>
                      </a:pPr>
                      <a:r>
                        <a:rPr lang="it-IT" dirty="0"/>
                        <a:t>…</a:t>
                      </a:r>
                    </a:p>
                  </a:txBody>
                  <a:tcPr>
                    <a:solidFill>
                      <a:schemeClr val="accent2">
                        <a:lumMod val="40000"/>
                        <a:lumOff val="60000"/>
                      </a:schemeClr>
                    </a:solidFill>
                  </a:tcPr>
                </a:tc>
                <a:extLst>
                  <a:ext uri="{0D108BD9-81ED-4DB2-BD59-A6C34878D82A}">
                    <a16:rowId xmlns="" xmlns:a16="http://schemas.microsoft.com/office/drawing/2014/main" val="3021921196"/>
                  </a:ext>
                </a:extLst>
              </a:tr>
              <a:tr h="370840">
                <a:tc>
                  <a:txBody>
                    <a:bodyPr/>
                    <a:lstStyle/>
                    <a:p>
                      <a:pPr algn="ctr"/>
                      <a:r>
                        <a:rPr lang="en-GB" sz="1800" b="1" dirty="0">
                          <a:solidFill>
                            <a:schemeClr val="bg1"/>
                          </a:solidFill>
                        </a:rPr>
                        <a:t>Opportunities</a:t>
                      </a:r>
                      <a:endParaRPr lang="it-IT" dirty="0">
                        <a:solidFill>
                          <a:schemeClr val="bg1"/>
                        </a:solidFill>
                      </a:endParaRPr>
                    </a:p>
                  </a:txBody>
                  <a:tcPr>
                    <a:solidFill>
                      <a:srgbClr val="E08041"/>
                    </a:solidFill>
                  </a:tcPr>
                </a:tc>
                <a:tc>
                  <a:txBody>
                    <a:bodyPr/>
                    <a:lstStyle/>
                    <a:p>
                      <a:pPr algn="ctr"/>
                      <a:r>
                        <a:rPr lang="en-GB" sz="1800" b="1" dirty="0">
                          <a:solidFill>
                            <a:schemeClr val="bg1"/>
                          </a:solidFill>
                        </a:rPr>
                        <a:t>Threats</a:t>
                      </a:r>
                      <a:endParaRPr lang="it-IT" dirty="0">
                        <a:solidFill>
                          <a:schemeClr val="bg1"/>
                        </a:solidFill>
                      </a:endParaRPr>
                    </a:p>
                  </a:txBody>
                  <a:tcPr>
                    <a:solidFill>
                      <a:srgbClr val="E08041"/>
                    </a:solidFill>
                  </a:tcPr>
                </a:tc>
                <a:extLst>
                  <a:ext uri="{0D108BD9-81ED-4DB2-BD59-A6C34878D82A}">
                    <a16:rowId xmlns="" xmlns:a16="http://schemas.microsoft.com/office/drawing/2014/main" val="2868546665"/>
                  </a:ext>
                </a:extLst>
              </a:tr>
              <a:tr h="370840">
                <a:tc>
                  <a:txBody>
                    <a:bodyPr/>
                    <a:lstStyle/>
                    <a:p>
                      <a:pPr marL="285750" indent="-285750" algn="l">
                        <a:buFont typeface="Arial" panose="020B0604020202020204" pitchFamily="34" charset="0"/>
                        <a:buChar char="•"/>
                      </a:pPr>
                      <a:r>
                        <a:rPr lang="it-IT" dirty="0"/>
                        <a:t>…</a:t>
                      </a:r>
                    </a:p>
                    <a:p>
                      <a:pPr algn="l"/>
                      <a:endParaRPr lang="it-IT" dirty="0"/>
                    </a:p>
                    <a:p>
                      <a:pPr algn="l"/>
                      <a:endParaRPr lang="it-IT" dirty="0"/>
                    </a:p>
                    <a:p>
                      <a:pPr algn="l"/>
                      <a:endParaRPr lang="it-IT" dirty="0"/>
                    </a:p>
                  </a:txBody>
                  <a:tcPr>
                    <a:solidFill>
                      <a:schemeClr val="accent2">
                        <a:lumMod val="40000"/>
                        <a:lumOff val="60000"/>
                      </a:schemeClr>
                    </a:solidFill>
                  </a:tcPr>
                </a:tc>
                <a:tc>
                  <a:txBody>
                    <a:bodyPr/>
                    <a:lstStyle/>
                    <a:p>
                      <a:pPr marL="285750" indent="-285750" algn="l">
                        <a:buFont typeface="Arial" panose="020B0604020202020204" pitchFamily="34" charset="0"/>
                        <a:buChar char="•"/>
                      </a:pPr>
                      <a:r>
                        <a:rPr lang="it-IT"/>
                        <a:t>…</a:t>
                      </a:r>
                      <a:endParaRPr lang="it-IT" dirty="0"/>
                    </a:p>
                  </a:txBody>
                  <a:tcPr>
                    <a:solidFill>
                      <a:schemeClr val="accent2">
                        <a:lumMod val="40000"/>
                        <a:lumOff val="60000"/>
                      </a:schemeClr>
                    </a:solidFill>
                  </a:tcPr>
                </a:tc>
                <a:extLst>
                  <a:ext uri="{0D108BD9-81ED-4DB2-BD59-A6C34878D82A}">
                    <a16:rowId xmlns="" xmlns:a16="http://schemas.microsoft.com/office/drawing/2014/main" val="695476492"/>
                  </a:ext>
                </a:extLst>
              </a:tr>
            </a:tbl>
          </a:graphicData>
        </a:graphic>
      </p:graphicFrame>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10297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107930" y="3920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2.1 </a:t>
            </a:r>
            <a:r>
              <a:rPr lang="en-GB" sz="4400" b="1" dirty="0" err="1" smtClean="0"/>
              <a:t>Autoconsapevolezza</a:t>
            </a:r>
            <a:r>
              <a:rPr lang="en-GB" sz="4400" b="1" dirty="0" smtClean="0"/>
              <a:t> e </a:t>
            </a:r>
            <a:r>
              <a:rPr lang="en-GB" sz="4400" b="1" dirty="0" err="1" smtClean="0"/>
              <a:t>autoefficacia</a:t>
            </a:r>
            <a:endParaRPr lang="en-GB" sz="4400" b="1" dirty="0"/>
          </a:p>
          <a:p>
            <a:pPr algn="ctr"/>
            <a:endParaRPr lang="en-GB" sz="1600" b="1" dirty="0"/>
          </a:p>
          <a:p>
            <a:pPr algn="ctr"/>
            <a:r>
              <a:rPr lang="en-GB" sz="4400" b="1" dirty="0"/>
              <a:t>2.1.C </a:t>
            </a:r>
            <a:r>
              <a:rPr lang="en-GB" sz="4400" b="1" dirty="0" err="1" smtClean="0"/>
              <a:t>Influenzare</a:t>
            </a:r>
            <a:r>
              <a:rPr lang="en-GB" sz="4400" b="1" dirty="0" smtClean="0"/>
              <a:t> </a:t>
            </a:r>
            <a:r>
              <a:rPr lang="en-GB" sz="4400" b="1" dirty="0" err="1" smtClean="0"/>
              <a:t>il</a:t>
            </a:r>
            <a:r>
              <a:rPr lang="en-GB" sz="4400" b="1" dirty="0" smtClean="0"/>
              <a:t> </a:t>
            </a:r>
            <a:r>
              <a:rPr lang="en-GB" sz="4400" b="1" dirty="0" err="1" smtClean="0"/>
              <a:t>corso</a:t>
            </a:r>
            <a:r>
              <a:rPr lang="en-GB" sz="4400" b="1" dirty="0" smtClean="0"/>
              <a:t> </a:t>
            </a:r>
            <a:r>
              <a:rPr lang="en-GB" sz="4400" b="1" dirty="0" err="1" smtClean="0"/>
              <a:t>degli</a:t>
            </a:r>
            <a:r>
              <a:rPr lang="en-GB" sz="4400" b="1" dirty="0" smtClean="0"/>
              <a:t> </a:t>
            </a:r>
            <a:r>
              <a:rPr lang="en-GB" sz="4400" b="1" dirty="0" err="1" smtClean="0"/>
              <a:t>eventi</a:t>
            </a:r>
            <a:r>
              <a:rPr lang="en-GB" sz="4400" b="1" dirty="0" smtClean="0"/>
              <a:t>  </a:t>
            </a:r>
            <a:endParaRPr lang="en-GB" sz="4400" b="1" dirty="0"/>
          </a:p>
        </p:txBody>
      </p:sp>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2"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3763385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smtClean="0"/>
              <a:t>Charendo</a:t>
            </a:r>
            <a:r>
              <a:rPr lang="en-GB" sz="4800" b="1" dirty="0" smtClean="0"/>
              <a:t> le </a:t>
            </a:r>
            <a:r>
              <a:rPr lang="en-GB" sz="4800" b="1" dirty="0" err="1" smtClean="0"/>
              <a:t>cose</a:t>
            </a:r>
            <a:r>
              <a:rPr lang="en-GB" sz="4800" b="1" dirty="0" smtClean="0"/>
              <a:t> ... </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it-IT" sz="3200" dirty="0" smtClean="0"/>
              <a:t>Quanto appena detto sull'autoconsapevolezza, l'autoefficacia e la SWOT, ha un riscontro concreto nel modo in cui saprai generare un impatto positivo su eventi e persone. </a:t>
            </a:r>
          </a:p>
          <a:p>
            <a:pPr algn="just"/>
            <a:endParaRPr lang="it-IT" sz="3200" dirty="0" smtClean="0"/>
          </a:p>
          <a:p>
            <a:pPr algn="just"/>
            <a:endParaRPr lang="it-IT" sz="3200" dirty="0" smtClean="0"/>
          </a:p>
          <a:p>
            <a:pPr algn="just"/>
            <a:endParaRPr lang="it-IT" sz="3200" dirty="0" smtClean="0"/>
          </a:p>
          <a:p>
            <a:pPr algn="just"/>
            <a:endParaRPr lang="it-IT" sz="3200" dirty="0" smtClean="0"/>
          </a:p>
          <a:p>
            <a:pPr algn="just"/>
            <a:r>
              <a:rPr lang="it-IT" sz="3200" dirty="0" smtClean="0"/>
              <a:t>Tieni sempre d'occhio ciò che sta accadendo intorno a te, testa un piano B e preparati al peggio.</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D4D18F89-335B-4887-BE40-032CF82AB001}"/>
              </a:ext>
            </a:extLst>
          </p:cNvPr>
          <p:cNvPicPr>
            <a:picLocks noChangeAspect="1"/>
          </p:cNvPicPr>
          <p:nvPr/>
        </p:nvPicPr>
        <p:blipFill>
          <a:blip r:embed="rId3"/>
          <a:stretch>
            <a:fillRect/>
          </a:stretch>
        </p:blipFill>
        <p:spPr>
          <a:xfrm>
            <a:off x="5321481" y="2967037"/>
            <a:ext cx="1562100" cy="1609725"/>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43860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t>Un </a:t>
            </a:r>
            <a:r>
              <a:rPr lang="en-GB" sz="4800" b="1" dirty="0" err="1" smtClean="0"/>
              <a:t>breve</a:t>
            </a:r>
            <a:r>
              <a:rPr lang="en-GB" sz="4800" b="1" dirty="0" smtClean="0"/>
              <a:t> </a:t>
            </a:r>
            <a:r>
              <a:rPr lang="en-GB" sz="4800" b="1" dirty="0" err="1" smtClean="0"/>
              <a:t>riassunto</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0" y="1460139"/>
            <a:ext cx="9170807" cy="3539430"/>
          </a:xfrm>
          <a:prstGeom prst="rect">
            <a:avLst/>
          </a:prstGeom>
          <a:noFill/>
        </p:spPr>
        <p:txBody>
          <a:bodyPr wrap="square" rtlCol="0">
            <a:spAutoFit/>
          </a:bodyPr>
          <a:lstStyle/>
          <a:p>
            <a:pPr marL="514350" indent="-514350" algn="just">
              <a:buFont typeface="+mj-lt"/>
              <a:buAutoNum type="arabicPeriod"/>
            </a:pPr>
            <a:r>
              <a:rPr lang="it-IT" sz="3200" dirty="0" smtClean="0"/>
              <a:t>La ricerca e presa di coscienza dei tuoi punti di forza e debolezza porta alla luce le principali (</a:t>
            </a:r>
            <a:r>
              <a:rPr lang="it-IT" sz="3200" dirty="0" err="1" smtClean="0"/>
              <a:t>dis</a:t>
            </a:r>
            <a:r>
              <a:rPr lang="it-IT" sz="3200" dirty="0" smtClean="0"/>
              <a:t>) funzionalità del tuo agire; </a:t>
            </a:r>
          </a:p>
          <a:p>
            <a:pPr marL="514350" indent="-514350" algn="just">
              <a:buFont typeface="+mj-lt"/>
              <a:buAutoNum type="arabicPeriod"/>
            </a:pPr>
            <a:r>
              <a:rPr lang="it-IT" sz="3200" dirty="0" smtClean="0"/>
              <a:t>Questa consapevolezza ti permetterà di migliorare moltissime delle tue abilità sociali ... </a:t>
            </a:r>
          </a:p>
          <a:p>
            <a:pPr marL="514350" indent="-514350" algn="just">
              <a:buFont typeface="+mj-lt"/>
              <a:buAutoNum type="arabicPeriod"/>
            </a:pPr>
            <a:r>
              <a:rPr lang="it-IT" sz="3200" dirty="0" smtClean="0"/>
              <a:t>... questo a sua volta ti aiuterà a essere molto più efficiente ed efficace come imprenditore e leader.</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BA5C0DB6-E3D3-4049-9F73-F6D80093571D}"/>
              </a:ext>
            </a:extLst>
          </p:cNvPr>
          <p:cNvPicPr>
            <a:picLocks noChangeAspect="1"/>
          </p:cNvPicPr>
          <p:nvPr/>
        </p:nvPicPr>
        <p:blipFill>
          <a:blip r:embed="rId3" cstate="print"/>
          <a:stretch>
            <a:fillRect/>
          </a:stretch>
        </p:blipFill>
        <p:spPr>
          <a:xfrm>
            <a:off x="10217330" y="1669086"/>
            <a:ext cx="1288869" cy="1333830"/>
          </a:xfrm>
          <a:prstGeom prst="rect">
            <a:avLst/>
          </a:prstGeom>
        </p:spPr>
      </p:pic>
      <p:pic>
        <p:nvPicPr>
          <p:cNvPr id="4" name="Immagine 3">
            <a:extLst>
              <a:ext uri="{FF2B5EF4-FFF2-40B4-BE49-F238E27FC236}">
                <a16:creationId xmlns="" xmlns:a16="http://schemas.microsoft.com/office/drawing/2014/main" id="{9DDE32B5-892D-4A3D-A1B3-0EFE9B9FCDD1}"/>
              </a:ext>
            </a:extLst>
          </p:cNvPr>
          <p:cNvPicPr>
            <a:picLocks noChangeAspect="1"/>
          </p:cNvPicPr>
          <p:nvPr/>
        </p:nvPicPr>
        <p:blipFill>
          <a:blip r:embed="rId4"/>
          <a:stretch>
            <a:fillRect/>
          </a:stretch>
        </p:blipFill>
        <p:spPr>
          <a:xfrm>
            <a:off x="9874021" y="3429000"/>
            <a:ext cx="1803628" cy="1419119"/>
          </a:xfrm>
          <a:prstGeom prst="rect">
            <a:avLst/>
          </a:prstGeom>
        </p:spPr>
      </p:pic>
      <p:pic>
        <p:nvPicPr>
          <p:cNvPr id="5" name="Immagine 4">
            <a:extLst>
              <a:ext uri="{FF2B5EF4-FFF2-40B4-BE49-F238E27FC236}">
                <a16:creationId xmlns="" xmlns:a16="http://schemas.microsoft.com/office/drawing/2014/main" id="{CB948671-32B0-4406-B8B1-E2F1CF529FB8}"/>
              </a:ext>
            </a:extLst>
          </p:cNvPr>
          <p:cNvPicPr>
            <a:picLocks noChangeAspect="1"/>
          </p:cNvPicPr>
          <p:nvPr/>
        </p:nvPicPr>
        <p:blipFill>
          <a:blip r:embed="rId5" cstate="print"/>
          <a:stretch>
            <a:fillRect/>
          </a:stretch>
        </p:blipFill>
        <p:spPr>
          <a:xfrm>
            <a:off x="10177462" y="5131590"/>
            <a:ext cx="1328737" cy="992163"/>
          </a:xfrm>
          <a:prstGeom prst="rect">
            <a:avLst/>
          </a:prstGeom>
        </p:spPr>
      </p:pic>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6" cstate="print"/>
          <a:stretch>
            <a:fillRect/>
          </a:stretch>
        </p:blipFill>
        <p:spPr>
          <a:xfrm>
            <a:off x="25162" y="6329168"/>
            <a:ext cx="1861457" cy="422809"/>
          </a:xfrm>
          <a:prstGeom prst="rect">
            <a:avLst/>
          </a:prstGeom>
        </p:spPr>
      </p:pic>
      <p:sp>
        <p:nvSpPr>
          <p:cNvPr id="19"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20" name="Immagin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3955800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t>Fai </a:t>
            </a:r>
            <a:r>
              <a:rPr lang="en-GB" sz="4800" b="1" dirty="0" err="1" smtClean="0"/>
              <a:t>attenzione</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it-IT" sz="3200" dirty="0" smtClean="0"/>
              <a:t>Non abbassare la guardia: se le cose vanno come previsto, non significa che sarà sempre così. </a:t>
            </a:r>
          </a:p>
          <a:p>
            <a:pPr algn="just"/>
            <a:endParaRPr lang="it-IT" sz="3200" dirty="0" smtClean="0"/>
          </a:p>
          <a:p>
            <a:pPr algn="just"/>
            <a:r>
              <a:rPr lang="it-IT" sz="3200" dirty="0" smtClean="0"/>
              <a:t>Le battute d'arresto sono dietro l'angolo e potresti non essere in grado di vederle arrivare; valuta l'incertezza che deriva da ogni contesto operativo e non dare mai nulla per scontato. </a:t>
            </a:r>
          </a:p>
          <a:p>
            <a:pPr algn="just"/>
            <a:endParaRPr lang="it-IT" sz="3200" dirty="0" smtClean="0"/>
          </a:p>
          <a:p>
            <a:pPr algn="just"/>
            <a:r>
              <a:rPr lang="it-IT" sz="3200" dirty="0" smtClean="0"/>
              <a:t>Fai attenzione ai segnali di avviso e preparati a utilizzare le tue contromisure.</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67A25D40-DA09-4DE2-ACF7-7B43B4C1F6BF}"/>
              </a:ext>
            </a:extLst>
          </p:cNvPr>
          <p:cNvPicPr>
            <a:picLocks noChangeAspect="1"/>
          </p:cNvPicPr>
          <p:nvPr/>
        </p:nvPicPr>
        <p:blipFill>
          <a:blip r:embed="rId3" cstate="print"/>
          <a:stretch>
            <a:fillRect/>
          </a:stretch>
        </p:blipFill>
        <p:spPr>
          <a:xfrm>
            <a:off x="7578138" y="11607"/>
            <a:ext cx="855278" cy="855278"/>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77301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164080" y="0"/>
            <a:ext cx="10942320" cy="830997"/>
          </a:xfrm>
          <a:prstGeom prst="rect">
            <a:avLst/>
          </a:prstGeom>
          <a:noFill/>
        </p:spPr>
        <p:txBody>
          <a:bodyPr wrap="square" rtlCol="0">
            <a:spAutoFit/>
          </a:bodyPr>
          <a:lstStyle/>
          <a:p>
            <a:pPr algn="just"/>
            <a:r>
              <a:rPr lang="en-US" sz="4800" b="1" dirty="0" err="1" smtClean="0"/>
              <a:t>Autoefficacia:cercando</a:t>
            </a:r>
            <a:r>
              <a:rPr lang="en-US" sz="4800" b="1" dirty="0" smtClean="0"/>
              <a:t> </a:t>
            </a:r>
            <a:r>
              <a:rPr lang="en-US" sz="4800" b="1" dirty="0" err="1" smtClean="0"/>
              <a:t>una</a:t>
            </a:r>
            <a:r>
              <a:rPr lang="en-US" sz="4800" b="1" dirty="0" smtClean="0"/>
              <a:t> </a:t>
            </a:r>
            <a:r>
              <a:rPr lang="en-US" sz="4800" b="1" dirty="0" err="1" smtClean="0"/>
              <a:t>definizione</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8156394" cy="4524315"/>
          </a:xfrm>
          <a:prstGeom prst="rect">
            <a:avLst/>
          </a:prstGeom>
          <a:noFill/>
        </p:spPr>
        <p:txBody>
          <a:bodyPr wrap="square" rtlCol="0">
            <a:spAutoFit/>
          </a:bodyPr>
          <a:lstStyle/>
          <a:p>
            <a:pPr algn="just"/>
            <a:r>
              <a:rPr lang="it-IT" sz="3200" dirty="0" smtClean="0"/>
              <a:t>Originariamente proposto dallo psicologo canadese Albert </a:t>
            </a:r>
            <a:r>
              <a:rPr lang="it-IT" sz="3200" dirty="0" err="1" smtClean="0"/>
              <a:t>Bandura</a:t>
            </a:r>
            <a:r>
              <a:rPr lang="it-IT" sz="3200" dirty="0" smtClean="0"/>
              <a:t>, il concetto di Autoefficacia si riferisce a:</a:t>
            </a:r>
          </a:p>
          <a:p>
            <a:pPr algn="just"/>
            <a:endParaRPr lang="it-IT" sz="3200" dirty="0" smtClean="0"/>
          </a:p>
          <a:p>
            <a:r>
              <a:rPr lang="it-IT" sz="3200" dirty="0" smtClean="0"/>
              <a:t>"La consapevolezza circa le proprie capacità di organizzare ed eseguire le sequenze di azioni necessarie per produrre determinati risultati". </a:t>
            </a:r>
          </a:p>
          <a:p>
            <a:pPr algn="just"/>
            <a:endParaRPr lang="en-GB" sz="3200" dirty="0"/>
          </a:p>
          <a:p>
            <a:pPr algn="just"/>
            <a:r>
              <a:rPr lang="en-GB" sz="1600" dirty="0" err="1" smtClean="0"/>
              <a:t>Fonte</a:t>
            </a:r>
            <a:r>
              <a:rPr lang="en-GB" sz="1600" dirty="0" smtClean="0"/>
              <a:t>: </a:t>
            </a:r>
            <a:r>
              <a:rPr lang="en-GB" sz="1600" dirty="0"/>
              <a:t>Bandura, Albert (1982). "Self-efficacy mechanism in human agency". American Psychologist. 37 (2): 122–147</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hlinkClick r:id="rId3"/>
            <a:extLst>
              <a:ext uri="{FF2B5EF4-FFF2-40B4-BE49-F238E27FC236}">
                <a16:creationId xmlns="" xmlns:a16="http://schemas.microsoft.com/office/drawing/2014/main" id="{284D440B-816B-42C4-853D-C3074A2CB73C}"/>
              </a:ext>
            </a:extLst>
          </p:cNvPr>
          <p:cNvPicPr>
            <a:picLocks noChangeAspect="1"/>
          </p:cNvPicPr>
          <p:nvPr/>
        </p:nvPicPr>
        <p:blipFill>
          <a:blip r:embed="rId4"/>
          <a:stretch>
            <a:fillRect/>
          </a:stretch>
        </p:blipFill>
        <p:spPr>
          <a:xfrm>
            <a:off x="8756469" y="1460139"/>
            <a:ext cx="3048000" cy="4114800"/>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t>Fai </a:t>
            </a:r>
            <a:r>
              <a:rPr lang="en-GB" sz="4800" b="1" dirty="0" err="1" smtClean="0"/>
              <a:t>attenzione</a:t>
            </a:r>
            <a:r>
              <a:rPr lang="en-GB" sz="4800" b="1" dirty="0" smtClean="0"/>
              <a:t> ... </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GB" sz="3200" dirty="0" smtClean="0"/>
              <a:t>Non aver </a:t>
            </a:r>
            <a:r>
              <a:rPr lang="en-GB" sz="3200" dirty="0" err="1" smtClean="0"/>
              <a:t>timore</a:t>
            </a:r>
            <a:r>
              <a:rPr lang="en-GB" sz="3200" dirty="0" smtClean="0"/>
              <a:t> di non </a:t>
            </a:r>
            <a:r>
              <a:rPr lang="en-GB" sz="3200" dirty="0" err="1" smtClean="0"/>
              <a:t>essere</a:t>
            </a:r>
            <a:r>
              <a:rPr lang="en-GB" sz="3200" dirty="0" smtClean="0"/>
              <a:t> </a:t>
            </a:r>
            <a:r>
              <a:rPr lang="en-GB" sz="3200" dirty="0" err="1" smtClean="0"/>
              <a:t>all’altezza</a:t>
            </a:r>
            <a:r>
              <a:rPr lang="en-GB" sz="3200" dirty="0" smtClean="0"/>
              <a:t>:</a:t>
            </a:r>
            <a:endParaRPr lang="en-GB" sz="3200" dirty="0"/>
          </a:p>
          <a:p>
            <a:pPr algn="just"/>
            <a:endParaRPr lang="en-GB" sz="3200" dirty="0"/>
          </a:p>
          <a:p>
            <a:pPr marL="457200" indent="-457200" algn="just">
              <a:buFont typeface="Arial" panose="020B0604020202020204" pitchFamily="34" charset="0"/>
              <a:buChar char="•"/>
            </a:pPr>
            <a:r>
              <a:rPr lang="en-GB" sz="3200" dirty="0" smtClean="0"/>
              <a:t>Fai le </a:t>
            </a:r>
            <a:r>
              <a:rPr lang="en-GB" sz="3200" dirty="0" err="1" smtClean="0"/>
              <a:t>tue</a:t>
            </a:r>
            <a:r>
              <a:rPr lang="en-GB" sz="3200" dirty="0" smtClean="0"/>
              <a:t> </a:t>
            </a:r>
            <a:r>
              <a:rPr lang="en-GB" sz="3200" dirty="0" err="1" smtClean="0"/>
              <a:t>ricerche</a:t>
            </a:r>
            <a:endParaRPr lang="en-GB" sz="3200" dirty="0"/>
          </a:p>
          <a:p>
            <a:pPr marL="457200" indent="-457200" algn="just">
              <a:buFont typeface="Arial" panose="020B0604020202020204" pitchFamily="34" charset="0"/>
              <a:buChar char="•"/>
            </a:pPr>
            <a:r>
              <a:rPr lang="en-GB" sz="3200" dirty="0" err="1" smtClean="0"/>
              <a:t>Studia</a:t>
            </a:r>
            <a:endParaRPr lang="en-GB" sz="3200" dirty="0"/>
          </a:p>
          <a:p>
            <a:pPr marL="457200" indent="-457200" algn="just">
              <a:buFont typeface="Arial" panose="020B0604020202020204" pitchFamily="34" charset="0"/>
              <a:buChar char="•"/>
            </a:pPr>
            <a:r>
              <a:rPr lang="en-GB" sz="3200" dirty="0" err="1" smtClean="0"/>
              <a:t>Presta</a:t>
            </a:r>
            <a:r>
              <a:rPr lang="en-GB" sz="3200" dirty="0" smtClean="0"/>
              <a:t> </a:t>
            </a:r>
            <a:r>
              <a:rPr lang="en-GB" sz="3200" dirty="0" err="1" smtClean="0"/>
              <a:t>attenzione</a:t>
            </a:r>
            <a:endParaRPr lang="en-GB" sz="3200" dirty="0"/>
          </a:p>
          <a:p>
            <a:pPr marL="457200" indent="-457200" algn="just">
              <a:buFont typeface="Arial" panose="020B0604020202020204" pitchFamily="34" charset="0"/>
              <a:buChar char="•"/>
            </a:pPr>
            <a:r>
              <a:rPr lang="en-GB" sz="3200" dirty="0" err="1" smtClean="0"/>
              <a:t>Ascolta</a:t>
            </a:r>
            <a:r>
              <a:rPr lang="en-GB" sz="3200" dirty="0" smtClean="0"/>
              <a:t> e </a:t>
            </a:r>
            <a:r>
              <a:rPr lang="en-GB" sz="3200" dirty="0" err="1" smtClean="0"/>
              <a:t>impara</a:t>
            </a:r>
            <a:r>
              <a:rPr lang="en-GB" sz="3200" dirty="0" smtClean="0"/>
              <a:t> </a:t>
            </a:r>
            <a:r>
              <a:rPr lang="en-GB" sz="3200" dirty="0" err="1" smtClean="0"/>
              <a:t>da</a:t>
            </a:r>
            <a:r>
              <a:rPr lang="en-GB" sz="3200" dirty="0" smtClean="0"/>
              <a:t> chi </a:t>
            </a:r>
            <a:r>
              <a:rPr lang="en-GB" sz="3200" dirty="0" err="1" smtClean="0"/>
              <a:t>cel’ha</a:t>
            </a:r>
            <a:r>
              <a:rPr lang="en-GB" sz="3200" dirty="0" smtClean="0"/>
              <a:t> </a:t>
            </a:r>
            <a:r>
              <a:rPr lang="en-GB" sz="3200" dirty="0" err="1" smtClean="0"/>
              <a:t>fatta</a:t>
            </a:r>
            <a:r>
              <a:rPr lang="en-GB" sz="3200" dirty="0" smtClean="0"/>
              <a:t> </a:t>
            </a:r>
            <a:endParaRPr lang="en-GB" sz="3200" i="1" dirty="0"/>
          </a:p>
          <a:p>
            <a:pPr marL="457200" indent="-457200" algn="just">
              <a:buFont typeface="Arial" panose="020B0604020202020204" pitchFamily="34" charset="0"/>
              <a:buChar char="•"/>
            </a:pPr>
            <a:r>
              <a:rPr lang="en-GB" sz="3200" dirty="0" err="1" smtClean="0"/>
              <a:t>Ascolta</a:t>
            </a:r>
            <a:r>
              <a:rPr lang="en-GB" sz="3200" dirty="0" smtClean="0"/>
              <a:t> </a:t>
            </a:r>
            <a:r>
              <a:rPr lang="en-GB" sz="3200" dirty="0" err="1" smtClean="0"/>
              <a:t>i</a:t>
            </a:r>
            <a:r>
              <a:rPr lang="en-GB" sz="3200" dirty="0" smtClean="0"/>
              <a:t> </a:t>
            </a:r>
            <a:r>
              <a:rPr lang="en-GB" sz="3200" dirty="0" err="1" smtClean="0"/>
              <a:t>consigli</a:t>
            </a:r>
            <a:r>
              <a:rPr lang="en-GB" sz="3200" dirty="0" smtClean="0"/>
              <a:t> </a:t>
            </a:r>
            <a:r>
              <a:rPr lang="en-GB" sz="3200" dirty="0" err="1" smtClean="0"/>
              <a:t>preziosi</a:t>
            </a:r>
            <a:endParaRPr lang="en-GB" sz="3200" dirty="0" smtClean="0"/>
          </a:p>
          <a:p>
            <a:pPr marL="457200" indent="-457200" algn="just">
              <a:buFont typeface="Arial" panose="020B0604020202020204" pitchFamily="34" charset="0"/>
              <a:buChar char="•"/>
            </a:pPr>
            <a:r>
              <a:rPr lang="en-GB" sz="3200" dirty="0" err="1" smtClean="0"/>
              <a:t>Riconosci</a:t>
            </a:r>
            <a:r>
              <a:rPr lang="en-GB" sz="3200" dirty="0" smtClean="0"/>
              <a:t> le </a:t>
            </a:r>
            <a:r>
              <a:rPr lang="en-GB" sz="3200" dirty="0" err="1" smtClean="0"/>
              <a:t>i</a:t>
            </a:r>
            <a:r>
              <a:rPr lang="en-GB" sz="3200" dirty="0" smtClean="0"/>
              <a:t> </a:t>
            </a:r>
            <a:r>
              <a:rPr lang="en-GB" sz="3200" dirty="0" err="1" smtClean="0"/>
              <a:t>tuoi</a:t>
            </a:r>
            <a:r>
              <a:rPr lang="en-GB" sz="3200" dirty="0" smtClean="0"/>
              <a:t> </a:t>
            </a:r>
            <a:r>
              <a:rPr lang="en-GB" sz="3200" dirty="0" err="1" smtClean="0"/>
              <a:t>errori</a:t>
            </a:r>
            <a:r>
              <a:rPr lang="en-GB" sz="3200" dirty="0" smtClean="0"/>
              <a:t> e le </a:t>
            </a:r>
            <a:r>
              <a:rPr lang="en-GB" sz="3200" dirty="0" err="1" smtClean="0"/>
              <a:t>tue</a:t>
            </a:r>
            <a:r>
              <a:rPr lang="en-GB" sz="3200" dirty="0" smtClean="0"/>
              <a:t> </a:t>
            </a:r>
            <a:r>
              <a:rPr lang="en-GB" sz="3200" dirty="0" err="1" smtClean="0"/>
              <a:t>responsabilità</a:t>
            </a:r>
            <a:endParaRPr lang="en-GB" sz="3200" dirty="0"/>
          </a:p>
          <a:p>
            <a:pPr marL="457200" indent="-457200" algn="just">
              <a:buFont typeface="Arial" panose="020B0604020202020204" pitchFamily="34" charset="0"/>
              <a:buChar char="•"/>
            </a:pPr>
            <a:r>
              <a:rPr lang="en-GB" sz="3200" dirty="0" err="1" smtClean="0"/>
              <a:t>Resta</a:t>
            </a:r>
            <a:r>
              <a:rPr lang="en-GB" sz="3200" dirty="0" smtClean="0"/>
              <a:t> </a:t>
            </a:r>
            <a:r>
              <a:rPr lang="en-GB" sz="3200" dirty="0" err="1" smtClean="0"/>
              <a:t>umile</a:t>
            </a:r>
            <a:endParaRPr lang="en-GB" sz="3200" i="1"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DF60C0FD-8AC7-454B-8F98-69D40C27333F}"/>
              </a:ext>
            </a:extLst>
          </p:cNvPr>
          <p:cNvPicPr>
            <a:picLocks noChangeAspect="1"/>
          </p:cNvPicPr>
          <p:nvPr/>
        </p:nvPicPr>
        <p:blipFill>
          <a:blip r:embed="rId3"/>
          <a:stretch>
            <a:fillRect/>
          </a:stretch>
        </p:blipFill>
        <p:spPr>
          <a:xfrm>
            <a:off x="6975159" y="2378191"/>
            <a:ext cx="4957762" cy="2688209"/>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3298537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t>…e se </a:t>
            </a:r>
            <a:r>
              <a:rPr lang="en-GB" sz="4800" b="1" dirty="0" err="1" smtClean="0"/>
              <a:t>nulla</a:t>
            </a:r>
            <a:r>
              <a:rPr lang="en-GB" sz="4800" b="1" dirty="0" smtClean="0"/>
              <a:t> </a:t>
            </a:r>
            <a:r>
              <a:rPr lang="en-GB" sz="4800" b="1" dirty="0" err="1" smtClean="0"/>
              <a:t>va</a:t>
            </a:r>
            <a:r>
              <a:rPr lang="en-GB" sz="4800" b="1" dirty="0" smtClean="0"/>
              <a:t> come </a:t>
            </a:r>
            <a:r>
              <a:rPr lang="en-GB" sz="4800" b="1" dirty="0" err="1" smtClean="0"/>
              <a:t>deve</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94062" y="1205306"/>
            <a:ext cx="11416938" cy="6001643"/>
          </a:xfrm>
          <a:prstGeom prst="rect">
            <a:avLst/>
          </a:prstGeom>
          <a:noFill/>
        </p:spPr>
        <p:txBody>
          <a:bodyPr wrap="square" rtlCol="0">
            <a:spAutoFit/>
          </a:bodyPr>
          <a:lstStyle/>
          <a:p>
            <a:pPr algn="just"/>
            <a:r>
              <a:rPr lang="it-IT" sz="3200" dirty="0" smtClean="0"/>
              <a:t>È una possibilità concreta che, nonostante tutti i tuoi sforzi, tu non riesca ancora ad avere un impatto. In questi casi, torna al tavolo da disegno e prova a rispondere a qualche domanda: </a:t>
            </a:r>
          </a:p>
          <a:p>
            <a:pPr algn="just"/>
            <a:endParaRPr lang="it-IT" sz="3200" dirty="0" smtClean="0"/>
          </a:p>
          <a:p>
            <a:pPr algn="just">
              <a:buFont typeface="Arial" pitchFamily="34" charset="0"/>
              <a:buChar char="•"/>
            </a:pPr>
            <a:r>
              <a:rPr lang="it-IT" sz="3200" dirty="0" smtClean="0"/>
              <a:t>Ho sopravvalutato i miei punti di forza? Se è così, cosa mi sono perso? </a:t>
            </a:r>
          </a:p>
          <a:p>
            <a:pPr algn="just">
              <a:buFont typeface="Arial" pitchFamily="34" charset="0"/>
              <a:buChar char="•"/>
            </a:pPr>
            <a:r>
              <a:rPr lang="it-IT" sz="3200" dirty="0" smtClean="0"/>
              <a:t>Ho sottovalutato le mie debolezze? Se è così, cosa mi sono perso?</a:t>
            </a:r>
          </a:p>
          <a:p>
            <a:pPr algn="just">
              <a:buFont typeface="Arial" pitchFamily="34" charset="0"/>
              <a:buChar char="•"/>
            </a:pPr>
            <a:r>
              <a:rPr lang="it-IT" sz="3200" dirty="0" smtClean="0"/>
              <a:t> Sono abbastanza consapevole dei contesti che mi circondano?</a:t>
            </a:r>
          </a:p>
          <a:p>
            <a:pPr algn="just">
              <a:buFont typeface="Arial" pitchFamily="34" charset="0"/>
              <a:buChar char="•"/>
            </a:pPr>
            <a:r>
              <a:rPr lang="it-IT" sz="3200" dirty="0" smtClean="0"/>
              <a:t> Sono abbastanza auto-efficiente in quello che faccio? </a:t>
            </a:r>
          </a:p>
          <a:p>
            <a:pPr algn="just">
              <a:buFont typeface="Arial" pitchFamily="34" charset="0"/>
              <a:buChar char="•"/>
            </a:pPr>
            <a:r>
              <a:rPr lang="it-IT" sz="3200" dirty="0" smtClean="0"/>
              <a:t>C'è un modo in cui posso spingermi in avanti?</a:t>
            </a:r>
          </a:p>
          <a:p>
            <a:r>
              <a:rPr lang="it-IT" sz="3200" dirty="0" smtClean="0"/>
              <a:t/>
            </a:r>
            <a:br>
              <a:rPr lang="it-IT" sz="3200" dirty="0" smtClean="0"/>
            </a:b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73D6A153-6BCF-40E9-8D62-D653D5CBE455}"/>
              </a:ext>
            </a:extLst>
          </p:cNvPr>
          <p:cNvPicPr>
            <a:picLocks noChangeAspect="1"/>
          </p:cNvPicPr>
          <p:nvPr/>
        </p:nvPicPr>
        <p:blipFill>
          <a:blip r:embed="rId3" cstate="print"/>
          <a:stretch>
            <a:fillRect/>
          </a:stretch>
        </p:blipFill>
        <p:spPr>
          <a:xfrm>
            <a:off x="9076731" y="2486976"/>
            <a:ext cx="782596" cy="857251"/>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124355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err="1" smtClean="0"/>
              <a:t>Più</a:t>
            </a:r>
            <a:r>
              <a:rPr lang="en-US" sz="4800" b="1" dirty="0" smtClean="0"/>
              <a:t> in </a:t>
            </a:r>
            <a:r>
              <a:rPr lang="en-US" sz="4800" b="1" dirty="0" err="1" smtClean="0"/>
              <a:t>generale</a:t>
            </a:r>
            <a:r>
              <a:rPr lang="en-US" sz="4800" b="1" dirty="0" smtClean="0"/>
              <a:t> …</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57551" y="1206677"/>
            <a:ext cx="7970657" cy="5016758"/>
          </a:xfrm>
          <a:prstGeom prst="rect">
            <a:avLst/>
          </a:prstGeom>
          <a:noFill/>
        </p:spPr>
        <p:txBody>
          <a:bodyPr wrap="square" rtlCol="0">
            <a:spAutoFit/>
          </a:bodyPr>
          <a:lstStyle/>
          <a:p>
            <a:pPr algn="just"/>
            <a:r>
              <a:rPr lang="it-IT" sz="3200" dirty="0" smtClean="0"/>
              <a:t>L'autoefficacia influenza il comportamento umano in ogni aspetto della vita sociale (lavoro, relazioni sentimentali, ecc.). </a:t>
            </a:r>
          </a:p>
          <a:p>
            <a:pPr algn="just"/>
            <a:r>
              <a:rPr lang="it-IT" sz="3200" dirty="0" smtClean="0"/>
              <a:t>Poiché Rappresenta l’insieme generale di convinzioni possedute da ognuno come mezzo per stimolare cambiamenti nella propria vita, la percezione che ognuno ha della propria autoefficacia sarà molto probabilmente la variabile più importante nel determinare le sue scelte e le sfide che è pronto ad affrontare .</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924CC8D5-D094-45B4-8079-88E18970CA44}"/>
              </a:ext>
            </a:extLst>
          </p:cNvPr>
          <p:cNvPicPr>
            <a:picLocks noChangeAspect="1"/>
          </p:cNvPicPr>
          <p:nvPr/>
        </p:nvPicPr>
        <p:blipFill>
          <a:blip r:embed="rId3"/>
          <a:stretch>
            <a:fillRect/>
          </a:stretch>
        </p:blipFill>
        <p:spPr>
          <a:xfrm>
            <a:off x="8696052" y="2290706"/>
            <a:ext cx="3289119" cy="2276587"/>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err="1" smtClean="0"/>
              <a:t>Implicazioni</a:t>
            </a:r>
            <a:r>
              <a:rPr lang="en-US" sz="4800" b="1" dirty="0" smtClean="0"/>
              <a:t> per </a:t>
            </a:r>
            <a:r>
              <a:rPr lang="en-US" sz="4800" b="1" dirty="0" err="1" smtClean="0"/>
              <a:t>gli</a:t>
            </a:r>
            <a:r>
              <a:rPr lang="en-US" sz="4800" b="1" dirty="0" smtClean="0"/>
              <a:t> </a:t>
            </a:r>
            <a:r>
              <a:rPr lang="en-US" sz="4800" b="1" dirty="0" err="1" smtClean="0"/>
              <a:t>Imprenditori</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242777"/>
            <a:ext cx="7584894" cy="5509200"/>
          </a:xfrm>
          <a:prstGeom prst="rect">
            <a:avLst/>
          </a:prstGeom>
          <a:noFill/>
        </p:spPr>
        <p:txBody>
          <a:bodyPr wrap="square" rtlCol="0">
            <a:spAutoFit/>
          </a:bodyPr>
          <a:lstStyle/>
          <a:p>
            <a:pPr algn="just"/>
            <a:r>
              <a:rPr lang="it-IT" sz="3200" dirty="0" smtClean="0"/>
              <a:t>L'autoefficacia è fondamentale per gli imprenditori affermati (e soprattutto per quelli aspiranti) perché accresce la loro capacità di essere efficaci e di avere un impatto all'interno dei loro ambienti operativi / aziendali.</a:t>
            </a:r>
          </a:p>
          <a:p>
            <a:r>
              <a:rPr lang="it-IT" sz="3200" dirty="0" smtClean="0"/>
              <a:t>Un alto livello di autoefficacia avrà un effetto di spinta sulle prestazioni  dell'imprenditore che agirà con maggiore fiducia, efficacia e motivazione.</a:t>
            </a:r>
          </a:p>
          <a:p>
            <a:pPr algn="just"/>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5D0B8ED4-784B-4762-8190-1B6AEED96BDA}"/>
              </a:ext>
            </a:extLst>
          </p:cNvPr>
          <p:cNvPicPr>
            <a:picLocks noChangeAspect="1"/>
          </p:cNvPicPr>
          <p:nvPr/>
        </p:nvPicPr>
        <p:blipFill>
          <a:blip r:embed="rId3"/>
          <a:stretch>
            <a:fillRect/>
          </a:stretch>
        </p:blipFill>
        <p:spPr>
          <a:xfrm>
            <a:off x="8944862" y="1969119"/>
            <a:ext cx="2988059" cy="2919761"/>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3402165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209800" y="9781"/>
            <a:ext cx="11155680" cy="707886"/>
          </a:xfrm>
          <a:prstGeom prst="rect">
            <a:avLst/>
          </a:prstGeom>
          <a:noFill/>
        </p:spPr>
        <p:txBody>
          <a:bodyPr wrap="square" rtlCol="0">
            <a:spAutoFit/>
          </a:bodyPr>
          <a:lstStyle/>
          <a:p>
            <a:pPr algn="just"/>
            <a:r>
              <a:rPr lang="en-US" sz="4000" b="1" dirty="0" err="1" smtClean="0"/>
              <a:t>Autoconsapevolezza:cercando</a:t>
            </a:r>
            <a:r>
              <a:rPr lang="en-US" sz="4000" b="1" dirty="0" smtClean="0"/>
              <a:t> </a:t>
            </a:r>
            <a:r>
              <a:rPr lang="en-US" sz="4000" b="1" dirty="0" err="1" smtClean="0"/>
              <a:t>una</a:t>
            </a:r>
            <a:r>
              <a:rPr lang="en-US" sz="4000" b="1" dirty="0" smtClean="0"/>
              <a:t> </a:t>
            </a:r>
            <a:r>
              <a:rPr lang="en-US" sz="4000" b="1" dirty="0" err="1" smtClean="0"/>
              <a:t>definizione</a:t>
            </a:r>
            <a:endParaRPr lang="en-GB" sz="40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57116" y="1348799"/>
            <a:ext cx="11416938" cy="4770537"/>
          </a:xfrm>
          <a:prstGeom prst="rect">
            <a:avLst/>
          </a:prstGeom>
          <a:noFill/>
        </p:spPr>
        <p:txBody>
          <a:bodyPr wrap="square" rtlCol="0">
            <a:spAutoFit/>
          </a:bodyPr>
          <a:lstStyle/>
          <a:p>
            <a:pPr algn="just"/>
            <a:r>
              <a:rPr lang="it-IT" sz="3200" dirty="0" smtClean="0"/>
              <a:t>Le radici dell’autoconsapevolezza risalgono alla filosofia greca; il concetto è diventato in seguito (ed è tuttora) uno dei principali argomenti di interesse tra la comunità di psicologi e </a:t>
            </a:r>
            <a:r>
              <a:rPr lang="it-IT" sz="3200" dirty="0" err="1" smtClean="0"/>
              <a:t>neuroscienziati</a:t>
            </a:r>
            <a:r>
              <a:rPr lang="it-IT" sz="3200" dirty="0" smtClean="0"/>
              <a:t>. </a:t>
            </a:r>
          </a:p>
          <a:p>
            <a:pPr algn="just"/>
            <a:endParaRPr lang="it-IT" sz="3200" dirty="0" smtClean="0"/>
          </a:p>
          <a:p>
            <a:pPr algn="just"/>
            <a:r>
              <a:rPr lang="it-IT" sz="3200" dirty="0" smtClean="0"/>
              <a:t>Una delle principali teorie afferma che l'autoconsapevolezza è uno stato mentale che consente alle persone di confrontare e valutare i propri standard attuali con le proprie aspettative interne (e personali).</a:t>
            </a:r>
            <a:endParaRPr lang="en-GB" sz="3200" dirty="0"/>
          </a:p>
          <a:p>
            <a:pPr algn="just"/>
            <a:endParaRPr lang="en-GB" sz="3200" dirty="0"/>
          </a:p>
          <a:p>
            <a:pPr algn="just"/>
            <a:r>
              <a:rPr lang="en-GB" sz="1600" dirty="0" err="1" smtClean="0"/>
              <a:t>Fonte</a:t>
            </a:r>
            <a:r>
              <a:rPr lang="en-GB" sz="1600" dirty="0" smtClean="0"/>
              <a:t>: </a:t>
            </a:r>
            <a:r>
              <a:rPr lang="en-GB" sz="1600" dirty="0"/>
              <a:t>“A theory of objective self-awareness”, 1972, S. Duval &amp; R. Wick Lund</a:t>
            </a:r>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25162" y="6329168"/>
            <a:ext cx="1861457" cy="422809"/>
          </a:xfrm>
          <a:prstGeom prst="rect">
            <a:avLst/>
          </a:prstGeom>
        </p:spPr>
      </p:pic>
      <p:sp>
        <p:nvSpPr>
          <p:cNvPr id="16"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smtClean="0"/>
              <a:t>Più</a:t>
            </a:r>
            <a:r>
              <a:rPr lang="en-GB" sz="4800" b="1" dirty="0" smtClean="0"/>
              <a:t> in </a:t>
            </a:r>
            <a:r>
              <a:rPr lang="en-GB" sz="4800" b="1" dirty="0" err="1" smtClean="0"/>
              <a:t>generale</a:t>
            </a:r>
            <a:r>
              <a:rPr lang="en-GB" sz="4800" b="1" dirty="0" smtClean="0"/>
              <a:t>…</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it-IT" sz="3200" dirty="0" smtClean="0"/>
              <a:t>Essendo l’autoconsapevolezza un mezzo così potente per comprendere profondamente le proprie emozioni, i propri punti di forza e debolezza, la teoria di </a:t>
            </a:r>
            <a:r>
              <a:rPr lang="it-IT" sz="3200" dirty="0" err="1" smtClean="0"/>
              <a:t>Bandura</a:t>
            </a:r>
            <a:r>
              <a:rPr lang="it-IT" sz="3200" dirty="0" smtClean="0"/>
              <a:t> sull'autoefficacia è in realtà una (tra le tante) implicazioni dirette di questo concetto. </a:t>
            </a:r>
          </a:p>
          <a:p>
            <a:pPr algn="just"/>
            <a:endParaRPr lang="it-IT" sz="3200" dirty="0" smtClean="0"/>
          </a:p>
          <a:p>
            <a:pPr algn="just"/>
            <a:r>
              <a:rPr lang="it-IT" sz="3200" dirty="0" smtClean="0"/>
              <a:t>L’autoconsapevolezza innesca la progettazione e l '"ingegnerizzazione" di una risposta coerente a uno stato di bisogno, indipendentemente dal contesto da cui proviene (famiglia, azienda, ecc.).</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3E9A3A77-870C-490A-83F3-E685EC1626B0}"/>
              </a:ext>
            </a:extLst>
          </p:cNvPr>
          <p:cNvPicPr>
            <a:picLocks noChangeAspect="1"/>
          </p:cNvPicPr>
          <p:nvPr/>
        </p:nvPicPr>
        <p:blipFill>
          <a:blip r:embed="rId3"/>
          <a:stretch>
            <a:fillRect/>
          </a:stretch>
        </p:blipFill>
        <p:spPr>
          <a:xfrm>
            <a:off x="10086976" y="5340532"/>
            <a:ext cx="2105024" cy="1517468"/>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2122537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smtClean="0"/>
              <a:t>Implicazioni</a:t>
            </a:r>
            <a:r>
              <a:rPr lang="en-GB" sz="4800" b="1" dirty="0" smtClean="0"/>
              <a:t> per </a:t>
            </a:r>
            <a:r>
              <a:rPr lang="en-GB" sz="4800" b="1" dirty="0" err="1" smtClean="0"/>
              <a:t>gli</a:t>
            </a:r>
            <a:r>
              <a:rPr lang="en-GB" sz="4800" b="1" dirty="0" smtClean="0"/>
              <a:t> </a:t>
            </a:r>
            <a:r>
              <a:rPr lang="en-GB" sz="4800" b="1" dirty="0" err="1" smtClean="0"/>
              <a:t>imprenditori</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387531" y="1460139"/>
            <a:ext cx="8485007" cy="4031873"/>
          </a:xfrm>
          <a:prstGeom prst="rect">
            <a:avLst/>
          </a:prstGeom>
          <a:noFill/>
        </p:spPr>
        <p:txBody>
          <a:bodyPr wrap="square" rtlCol="0">
            <a:spAutoFit/>
          </a:bodyPr>
          <a:lstStyle/>
          <a:p>
            <a:pPr algn="just"/>
            <a:r>
              <a:rPr lang="it-IT" sz="3200" dirty="0" smtClean="0"/>
              <a:t>Gli imprenditori consapevoli di loro stessi si comportano con affidabilità, hanno capacità di leadership e intelligenza emotiva. </a:t>
            </a:r>
          </a:p>
          <a:p>
            <a:pPr algn="just"/>
            <a:r>
              <a:rPr lang="it-IT" sz="3200" dirty="0" smtClean="0"/>
              <a:t>Consentono, a loro e agli altri, di vivere in un ambiente di lavoro più etico, sostenibile e innovativo; facendo leva su una profonda comprensione dei propri doveri morali, delle capacità e delle identità intime di ciascuno.</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 xmlns:a16="http://schemas.microsoft.com/office/drawing/2014/main" id="{CEA24AAC-EBE2-455B-9652-33679FA2AC1E}"/>
              </a:ext>
            </a:extLst>
          </p:cNvPr>
          <p:cNvPicPr>
            <a:picLocks noChangeAspect="1"/>
          </p:cNvPicPr>
          <p:nvPr/>
        </p:nvPicPr>
        <p:blipFill>
          <a:blip r:embed="rId3"/>
          <a:stretch>
            <a:fillRect/>
          </a:stretch>
        </p:blipFill>
        <p:spPr>
          <a:xfrm>
            <a:off x="8872538" y="2370465"/>
            <a:ext cx="3112633" cy="2117070"/>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1211765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 xmlns:a16="http://schemas.microsoft.com/office/drawing/2014/main"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 xmlns:a16="http://schemas.microsoft.com/office/drawing/2014/main"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smtClean="0"/>
              <a:t>La </a:t>
            </a:r>
            <a:r>
              <a:rPr lang="en-GB" sz="4800" b="1" dirty="0" err="1" smtClean="0"/>
              <a:t>combinazione</a:t>
            </a:r>
            <a:r>
              <a:rPr lang="en-GB" sz="4800" b="1" dirty="0" smtClean="0"/>
              <a:t> </a:t>
            </a:r>
            <a:r>
              <a:rPr lang="en-GB" sz="4800" b="1" dirty="0" err="1" smtClean="0"/>
              <a:t>delle</a:t>
            </a:r>
            <a:r>
              <a:rPr lang="en-GB" sz="4800" b="1" dirty="0" smtClean="0"/>
              <a:t> due …</a:t>
            </a:r>
            <a:endParaRPr lang="en-GB" sz="4800" b="1" dirty="0"/>
          </a:p>
        </p:txBody>
      </p:sp>
      <p:sp>
        <p:nvSpPr>
          <p:cNvPr id="13" name="CasellaDiTesto 12">
            <a:extLst>
              <a:ext uri="{FF2B5EF4-FFF2-40B4-BE49-F238E27FC236}">
                <a16:creationId xmlns="" xmlns:a16="http://schemas.microsoft.com/office/drawing/2014/main" id="{68DE762D-1903-4033-9C77-D088FA1FE6CB}"/>
              </a:ext>
            </a:extLst>
          </p:cNvPr>
          <p:cNvSpPr txBox="1"/>
          <p:nvPr/>
        </p:nvSpPr>
        <p:spPr>
          <a:xfrm>
            <a:off x="432501" y="1206677"/>
            <a:ext cx="7727769" cy="5016758"/>
          </a:xfrm>
          <a:prstGeom prst="rect">
            <a:avLst/>
          </a:prstGeom>
          <a:noFill/>
        </p:spPr>
        <p:txBody>
          <a:bodyPr wrap="square" rtlCol="0">
            <a:spAutoFit/>
          </a:bodyPr>
          <a:lstStyle/>
          <a:p>
            <a:pPr algn="just"/>
            <a:r>
              <a:rPr lang="en-GB" sz="3200" dirty="0" smtClean="0"/>
              <a:t>…</a:t>
            </a:r>
            <a:r>
              <a:rPr lang="en-GB" sz="3200" dirty="0" err="1" smtClean="0"/>
              <a:t>permette</a:t>
            </a:r>
            <a:r>
              <a:rPr lang="en-GB" sz="3200" dirty="0" smtClean="0"/>
              <a:t> </a:t>
            </a:r>
            <a:r>
              <a:rPr lang="en-GB" sz="3200" dirty="0" err="1" smtClean="0"/>
              <a:t>agli</a:t>
            </a:r>
            <a:r>
              <a:rPr lang="en-GB" sz="3200" dirty="0" smtClean="0"/>
              <a:t> </a:t>
            </a:r>
            <a:r>
              <a:rPr lang="en-GB" sz="3200" dirty="0" err="1" smtClean="0"/>
              <a:t>imprenditori</a:t>
            </a:r>
            <a:r>
              <a:rPr lang="en-GB" sz="3200" dirty="0" smtClean="0"/>
              <a:t> </a:t>
            </a:r>
            <a:r>
              <a:rPr lang="it-IT" sz="3200" dirty="0" smtClean="0"/>
              <a:t>di comprendere e acquisire consapevolezza del proprio ruolo di guide in capo e di agire di conseguenza con efficacia ed etica. L'</a:t>
            </a:r>
            <a:r>
              <a:rPr lang="it-IT" sz="3200" b="1" dirty="0" smtClean="0"/>
              <a:t>autoefficacia</a:t>
            </a:r>
            <a:r>
              <a:rPr lang="it-IT" sz="3200" dirty="0" smtClean="0"/>
              <a:t> e l'</a:t>
            </a:r>
            <a:r>
              <a:rPr lang="it-IT" sz="3200" b="1" dirty="0" smtClean="0"/>
              <a:t>autoconsapevolezza</a:t>
            </a:r>
            <a:r>
              <a:rPr lang="it-IT" sz="3200" dirty="0" smtClean="0"/>
              <a:t> sono due delle forze trainanti principali per identificare chiaramente i tuoi bisogni e le tue aspirazioni, pianificare percorsi strutturati per raggiungerli e dare respiro alle tue motivazioni durante tutto il processo.</a:t>
            </a:r>
            <a:endParaRPr lang="en-GB" sz="3200" dirty="0"/>
          </a:p>
        </p:txBody>
      </p:sp>
      <p:pic>
        <p:nvPicPr>
          <p:cNvPr id="14" name="Picture 13">
            <a:extLst>
              <a:ext uri="{FF2B5EF4-FFF2-40B4-BE49-F238E27FC236}">
                <a16:creationId xmlns="" xmlns:a16="http://schemas.microsoft.com/office/drawing/2014/main"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 xmlns:a16="http://schemas.microsoft.com/office/drawing/2014/main" id="{F8A60843-97A5-4EA9-B4F7-DC556413B254}"/>
              </a:ext>
            </a:extLst>
          </p:cNvPr>
          <p:cNvPicPr>
            <a:picLocks noChangeAspect="1"/>
          </p:cNvPicPr>
          <p:nvPr/>
        </p:nvPicPr>
        <p:blipFill>
          <a:blip r:embed="rId3"/>
          <a:stretch>
            <a:fillRect/>
          </a:stretch>
        </p:blipFill>
        <p:spPr>
          <a:xfrm>
            <a:off x="8453681" y="2197714"/>
            <a:ext cx="3531490" cy="2462571"/>
          </a:xfrm>
          <a:prstGeom prst="rect">
            <a:avLst/>
          </a:prstGeom>
        </p:spPr>
      </p:pic>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7"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414384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 xmlns:a16="http://schemas.microsoft.com/office/drawing/2014/main" id="{EEB9CAE6-1F3B-4B21-914E-48C152BC7073}"/>
              </a:ext>
            </a:extLst>
          </p:cNvPr>
          <p:cNvPicPr>
            <a:picLocks noChangeAspect="1"/>
          </p:cNvPicPr>
          <p:nvPr/>
        </p:nvPicPr>
        <p:blipFill>
          <a:blip r:embed="rId3" cstate="print"/>
          <a:stretch>
            <a:fillRect/>
          </a:stretch>
        </p:blipFill>
        <p:spPr>
          <a:xfrm>
            <a:off x="0" y="39200"/>
            <a:ext cx="2886891" cy="807606"/>
          </a:xfrm>
          <a:prstGeom prst="rect">
            <a:avLst/>
          </a:prstGeom>
        </p:spPr>
      </p:pic>
      <p:sp>
        <p:nvSpPr>
          <p:cNvPr id="8" name="CasellaDiTesto 11">
            <a:extLst>
              <a:ext uri="{FF2B5EF4-FFF2-40B4-BE49-F238E27FC236}">
                <a16:creationId xmlns="" xmlns:a16="http://schemas.microsoft.com/office/drawing/2014/main"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2.1 </a:t>
            </a:r>
            <a:r>
              <a:rPr lang="en-GB" sz="4400" b="1" dirty="0" err="1" smtClean="0"/>
              <a:t>Autoconsapevolezza</a:t>
            </a:r>
            <a:r>
              <a:rPr lang="en-GB" sz="4400" b="1" dirty="0" smtClean="0"/>
              <a:t> e </a:t>
            </a:r>
            <a:r>
              <a:rPr lang="en-GB" sz="4400" b="1" dirty="0" err="1" smtClean="0"/>
              <a:t>autoefficacia</a:t>
            </a:r>
            <a:r>
              <a:rPr lang="en-GB" sz="4400" b="1" dirty="0" smtClean="0"/>
              <a:t> </a:t>
            </a:r>
            <a:endParaRPr lang="en-GB" sz="4400" b="1" dirty="0"/>
          </a:p>
          <a:p>
            <a:pPr algn="ctr"/>
            <a:endParaRPr lang="en-GB" sz="1600" b="1" dirty="0"/>
          </a:p>
          <a:p>
            <a:pPr algn="ctr"/>
            <a:r>
              <a:rPr lang="en-GB" sz="4400" b="1" dirty="0"/>
              <a:t>2.1.B </a:t>
            </a:r>
            <a:r>
              <a:rPr lang="en-GB" sz="4400" b="1" dirty="0" err="1" smtClean="0"/>
              <a:t>Identificare</a:t>
            </a:r>
            <a:r>
              <a:rPr lang="en-GB" sz="4400" b="1" dirty="0" smtClean="0"/>
              <a:t> </a:t>
            </a:r>
            <a:r>
              <a:rPr lang="en-GB" sz="4400" b="1" dirty="0" err="1" smtClean="0"/>
              <a:t>i</a:t>
            </a:r>
            <a:r>
              <a:rPr lang="en-GB" sz="4400" b="1" dirty="0" smtClean="0"/>
              <a:t> </a:t>
            </a:r>
            <a:r>
              <a:rPr lang="en-GB" sz="4400" b="1" dirty="0" err="1" smtClean="0"/>
              <a:t>tuoi</a:t>
            </a:r>
            <a:r>
              <a:rPr lang="en-GB" sz="4400" b="1" dirty="0" smtClean="0"/>
              <a:t> </a:t>
            </a:r>
            <a:r>
              <a:rPr lang="en-GB" sz="4400" b="1" dirty="0" err="1" smtClean="0"/>
              <a:t>punti</a:t>
            </a:r>
            <a:r>
              <a:rPr lang="en-GB" sz="4400" b="1" dirty="0" smtClean="0"/>
              <a:t> di </a:t>
            </a:r>
            <a:r>
              <a:rPr lang="en-GB" sz="4400" b="1" dirty="0" err="1" smtClean="0"/>
              <a:t>forza</a:t>
            </a:r>
            <a:r>
              <a:rPr lang="en-GB" sz="4400" b="1" dirty="0" smtClean="0"/>
              <a:t> e le </a:t>
            </a:r>
            <a:r>
              <a:rPr lang="en-GB" sz="4400" b="1" dirty="0" err="1" smtClean="0"/>
              <a:t>tue</a:t>
            </a:r>
            <a:r>
              <a:rPr lang="en-GB" sz="4400" b="1" dirty="0" smtClean="0"/>
              <a:t> </a:t>
            </a:r>
            <a:r>
              <a:rPr lang="en-GB" sz="4400" b="1" dirty="0" err="1" smtClean="0"/>
              <a:t>debolezze</a:t>
            </a:r>
            <a:endParaRPr lang="en-GB" sz="4400" b="1" dirty="0"/>
          </a:p>
        </p:txBody>
      </p:sp>
      <p:sp>
        <p:nvSpPr>
          <p:cNvPr id="10"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6051" y="6119336"/>
            <a:ext cx="421953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050" dirty="0"/>
              <a:t>Questo progetto è stato finanziato con il supporto della Commissione Europea. Questo documento e il suo contenuto riflettono solo le opinioni degli autori e la Commissione non può essere ritenuta responsabile per qualunque uso possa essere fatto delle informazioni in esso contenute</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25162" y="6329168"/>
            <a:ext cx="1861457" cy="422809"/>
          </a:xfrm>
          <a:prstGeom prst="rect">
            <a:avLst/>
          </a:prstGeom>
        </p:spPr>
      </p:pic>
      <p:sp>
        <p:nvSpPr>
          <p:cNvPr id="12" name="CasellaDiTesto 17"/>
          <p:cNvSpPr txBox="1"/>
          <p:nvPr/>
        </p:nvSpPr>
        <p:spPr>
          <a:xfrm>
            <a:off x="7211753" y="6119336"/>
            <a:ext cx="51096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050" dirty="0"/>
              <a:t>Descrizione legale - Licenza Creative </a:t>
            </a:r>
            <a:r>
              <a:rPr lang="it-IT" sz="1050" dirty="0" err="1"/>
              <a:t>Commons</a:t>
            </a:r>
            <a:r>
              <a:rPr lang="it-IT" sz="1050" dirty="0"/>
              <a:t>: I materiali pubblicati sul sito web del progetto </a:t>
            </a:r>
            <a:r>
              <a:rPr lang="it-IT" sz="1050" dirty="0" err="1"/>
              <a:t>EntreComp</a:t>
            </a:r>
            <a:r>
              <a:rPr lang="it-IT" sz="1050" dirty="0"/>
              <a:t> sono classificati come Risorse Educative Aperte (OER) e possono essere liberamente (senza l'autorizzazione dei loro creatori): scaricati, utilizzati, riutilizzati, copiati, adattati e condivisi dagli utenti, con informazioni sulla fonte di origine.</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024585" y="6328351"/>
            <a:ext cx="1187168" cy="423626"/>
          </a:xfrm>
          <a:prstGeom prst="rect">
            <a:avLst/>
          </a:prstGeom>
        </p:spPr>
      </p:pic>
    </p:spTree>
    <p:extLst>
      <p:ext uri="{BB962C8B-B14F-4D97-AF65-F5344CB8AC3E}">
        <p14:creationId xmlns:p14="http://schemas.microsoft.com/office/powerpoint/2010/main" val="1363652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3301</Words>
  <Application>Microsoft Office PowerPoint</Application>
  <PresentationFormat>Widescreen</PresentationFormat>
  <Paragraphs>150</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75</cp:revision>
  <dcterms:created xsi:type="dcterms:W3CDTF">2020-06-03T14:30:57Z</dcterms:created>
  <dcterms:modified xsi:type="dcterms:W3CDTF">2022-06-14T08:20:38Z</dcterms:modified>
</cp:coreProperties>
</file>