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3" r:id="rId2"/>
    <p:sldId id="270" r:id="rId3"/>
    <p:sldId id="264" r:id="rId4"/>
    <p:sldId id="265" r:id="rId5"/>
    <p:sldId id="266" r:id="rId6"/>
    <p:sldId id="268" r:id="rId7"/>
    <p:sldId id="291" r:id="rId8"/>
    <p:sldId id="267" r:id="rId9"/>
    <p:sldId id="271" r:id="rId10"/>
    <p:sldId id="272" r:id="rId11"/>
    <p:sldId id="273" r:id="rId12"/>
    <p:sldId id="274" r:id="rId13"/>
    <p:sldId id="275" r:id="rId14"/>
    <p:sldId id="276" r:id="rId15"/>
    <p:sldId id="278" r:id="rId16"/>
    <p:sldId id="277" r:id="rId17"/>
    <p:sldId id="279" r:id="rId18"/>
    <p:sldId id="280" r:id="rId19"/>
    <p:sldId id="282" r:id="rId20"/>
    <p:sldId id="283" r:id="rId21"/>
    <p:sldId id="284" r:id="rId22"/>
    <p:sldId id="285" r:id="rId23"/>
    <p:sldId id="281" r:id="rId24"/>
    <p:sldId id="287" r:id="rId25"/>
    <p:sldId id="288" r:id="rId26"/>
    <p:sldId id="289"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9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dirty="0"/>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dirty="0"/>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dirty="0"/>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dirty="0"/>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dirty="0"/>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dirty="0"/>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dirty="0"/>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Klicken Sie auf , um den Titelstil des Diagramms zu ändern</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dirty="0"/>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dirty="0"/>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81887"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Die Initiative ergreifen </a:t>
            </a:r>
          </a:p>
          <a:p>
            <a:pPr algn="ctr"/>
            <a:endParaRPr lang="en-GB" sz="1600" b="1" dirty="0"/>
          </a:p>
          <a:p>
            <a:pPr algn="ctr"/>
            <a:r>
              <a:rPr lang="en-GB" sz="4400" b="1" dirty="0"/>
              <a:t>3.1.A Initiieren von Prozessen, die Werte schaffen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2"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81887"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Die Initiative ergreifen </a:t>
            </a:r>
          </a:p>
          <a:p>
            <a:pPr algn="ctr"/>
            <a:endParaRPr lang="en-GB" sz="1600" b="1" dirty="0"/>
          </a:p>
          <a:p>
            <a:pPr algn="ctr"/>
            <a:r>
              <a:rPr lang="en-GB" sz="4400" b="1" dirty="0"/>
              <a:t>3.1.B Herausforderungen annehmen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2"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89904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Was ist eine </a:t>
            </a:r>
            <a:r>
              <a:rPr lang="en-US" sz="4100" b="1" dirty="0" err="1"/>
              <a:t>Herausforderung</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24315"/>
          </a:xfrm>
          <a:prstGeom prst="rect">
            <a:avLst/>
          </a:prstGeom>
          <a:noFill/>
        </p:spPr>
        <p:txBody>
          <a:bodyPr wrap="square" rtlCol="0">
            <a:noAutofit/>
          </a:bodyPr>
          <a:lstStyle/>
          <a:p>
            <a:r>
              <a:rPr lang="en-GB" sz="3200" dirty="0"/>
              <a:t>Unternehmertum ist per se eine </a:t>
            </a:r>
            <a:r>
              <a:rPr lang="en-GB" sz="3200" dirty="0" err="1"/>
              <a:t>Tätigkeit</a:t>
            </a:r>
            <a:r>
              <a:rPr lang="en-GB" sz="3200" dirty="0"/>
              <a:t>, die </a:t>
            </a:r>
            <a:r>
              <a:rPr lang="en-GB" sz="3200" dirty="0" err="1"/>
              <a:t>mit</a:t>
            </a:r>
            <a:r>
              <a:rPr lang="en-GB" sz="3200" dirty="0"/>
              <a:t> </a:t>
            </a:r>
            <a:r>
              <a:rPr lang="en-GB" sz="3200" dirty="0" err="1"/>
              <a:t>einem</a:t>
            </a:r>
            <a:r>
              <a:rPr lang="en-GB" sz="3200" dirty="0"/>
              <a:t> </a:t>
            </a:r>
            <a:r>
              <a:rPr lang="en-GB" sz="3200" dirty="0" err="1"/>
              <a:t>sehr</a:t>
            </a:r>
            <a:r>
              <a:rPr lang="en-GB" sz="3200" dirty="0"/>
              <a:t> </a:t>
            </a:r>
            <a:r>
              <a:rPr lang="en-GB" sz="3200" dirty="0" err="1"/>
              <a:t>hohen</a:t>
            </a:r>
            <a:r>
              <a:rPr lang="en-GB" sz="3200" dirty="0"/>
              <a:t> </a:t>
            </a:r>
            <a:r>
              <a:rPr lang="en-GB" sz="3200" dirty="0" err="1"/>
              <a:t>Risiko</a:t>
            </a:r>
            <a:r>
              <a:rPr lang="en-GB" sz="3200" dirty="0"/>
              <a:t> </a:t>
            </a:r>
            <a:r>
              <a:rPr lang="en-GB" sz="3200" dirty="0" err="1"/>
              <a:t>verbunden</a:t>
            </a:r>
            <a:r>
              <a:rPr lang="en-GB" sz="3200" dirty="0"/>
              <a:t> </a:t>
            </a:r>
            <a:r>
              <a:rPr lang="en-GB" sz="3200" dirty="0" err="1"/>
              <a:t>ist</a:t>
            </a:r>
            <a:r>
              <a:rPr lang="en-GB" sz="3200" dirty="0"/>
              <a:t>.</a:t>
            </a:r>
          </a:p>
          <a:p>
            <a:endParaRPr lang="en-GB" sz="3200" dirty="0"/>
          </a:p>
          <a:p>
            <a:r>
              <a:rPr lang="en-GB" sz="3200" dirty="0" err="1"/>
              <a:t>Diese</a:t>
            </a:r>
            <a:r>
              <a:rPr lang="en-GB" sz="3200" dirty="0"/>
              <a:t> </a:t>
            </a:r>
            <a:r>
              <a:rPr lang="en-GB" sz="3200" dirty="0" err="1"/>
              <a:t>Übernahme</a:t>
            </a:r>
            <a:r>
              <a:rPr lang="en-GB" sz="3200" dirty="0"/>
              <a:t> des </a:t>
            </a:r>
            <a:r>
              <a:rPr lang="en-GB" sz="3200" dirty="0" err="1"/>
              <a:t>Risikos</a:t>
            </a:r>
            <a:r>
              <a:rPr lang="en-GB" sz="3200" dirty="0"/>
              <a:t> für das </a:t>
            </a:r>
            <a:r>
              <a:rPr lang="en-GB" sz="3200" dirty="0" err="1"/>
              <a:t>eigene</a:t>
            </a:r>
            <a:r>
              <a:rPr lang="en-GB" sz="3200" dirty="0"/>
              <a:t> </a:t>
            </a:r>
          </a:p>
          <a:p>
            <a:r>
              <a:rPr lang="en-GB" sz="3200" dirty="0"/>
              <a:t>Tun </a:t>
            </a:r>
            <a:r>
              <a:rPr lang="en-GB" sz="3200" dirty="0" err="1"/>
              <a:t>ist</a:t>
            </a:r>
            <a:r>
              <a:rPr lang="en-GB" sz="3200" dirty="0"/>
              <a:t> </a:t>
            </a:r>
            <a:r>
              <a:rPr lang="en-GB" sz="3200" dirty="0" err="1"/>
              <a:t>eines</a:t>
            </a:r>
            <a:r>
              <a:rPr lang="en-GB" sz="3200" dirty="0"/>
              <a:t> der </a:t>
            </a:r>
            <a:r>
              <a:rPr lang="en-GB" sz="3200" dirty="0" err="1"/>
              <a:t>wenigen</a:t>
            </a:r>
            <a:r>
              <a:rPr lang="en-GB" sz="3200" dirty="0"/>
              <a:t> </a:t>
            </a:r>
            <a:r>
              <a:rPr lang="en-GB" sz="3200" dirty="0" err="1"/>
              <a:t>Aspekte</a:t>
            </a:r>
            <a:r>
              <a:rPr lang="en-GB" sz="3200" dirty="0"/>
              <a:t>, die den/die </a:t>
            </a:r>
          </a:p>
          <a:p>
            <a:r>
              <a:rPr lang="en-GB" sz="3200" dirty="0" err="1"/>
              <a:t>Unternehmer</a:t>
            </a:r>
            <a:r>
              <a:rPr lang="en-GB" sz="3200" dirty="0"/>
              <a:t>*in vom Manager unterscheiden. </a:t>
            </a:r>
          </a:p>
          <a:p>
            <a:endParaRPr lang="en-GB" sz="3200" dirty="0"/>
          </a:p>
          <a:p>
            <a:r>
              <a:rPr lang="en-GB" sz="3200" dirty="0"/>
              <a:t>Das Risiko bezieht sich auf die </a:t>
            </a:r>
            <a:r>
              <a:rPr lang="en-GB" sz="3200" dirty="0" err="1"/>
              <a:t>generelle</a:t>
            </a:r>
            <a:r>
              <a:rPr lang="en-GB" sz="3200" dirty="0"/>
              <a:t> </a:t>
            </a:r>
            <a:r>
              <a:rPr lang="en-GB" sz="3200" dirty="0" err="1"/>
              <a:t>Unsicherheit</a:t>
            </a:r>
            <a:r>
              <a:rPr lang="en-GB" sz="3200" dirty="0"/>
              <a:t> </a:t>
            </a:r>
            <a:r>
              <a:rPr lang="en-GB" sz="3200" dirty="0" err="1"/>
              <a:t>bezüglich</a:t>
            </a:r>
            <a:r>
              <a:rPr lang="en-GB" sz="3200" dirty="0"/>
              <a:t> des </a:t>
            </a:r>
            <a:r>
              <a:rPr lang="en-GB" sz="3200" dirty="0" err="1"/>
              <a:t>Erfolges</a:t>
            </a:r>
            <a:r>
              <a:rPr lang="en-GB" sz="3200" dirty="0"/>
              <a:t> und der </a:t>
            </a:r>
            <a:r>
              <a:rPr lang="en-GB" sz="3200" dirty="0" err="1"/>
              <a:t>Rentabilität</a:t>
            </a:r>
            <a:r>
              <a:rPr lang="en-GB" sz="3200" dirty="0"/>
              <a:t> des </a:t>
            </a:r>
            <a:r>
              <a:rPr lang="en-GB" sz="3200" dirty="0" err="1"/>
              <a:t>unternehmerischen</a:t>
            </a:r>
            <a:r>
              <a:rPr lang="en-GB" sz="3200" dirty="0"/>
              <a:t> </a:t>
            </a:r>
            <a:r>
              <a:rPr lang="en-GB" sz="3200" dirty="0" err="1"/>
              <a:t>Handelns</a:t>
            </a:r>
            <a:r>
              <a:rPr lang="en-GB" sz="3200" dirty="0"/>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B94B9E0-721D-433F-9F41-71186308E1EB}"/>
              </a:ext>
            </a:extLst>
          </p:cNvPr>
          <p:cNvPicPr>
            <a:picLocks noChangeAspect="1"/>
          </p:cNvPicPr>
          <p:nvPr/>
        </p:nvPicPr>
        <p:blipFill>
          <a:blip r:embed="rId3"/>
          <a:stretch>
            <a:fillRect/>
          </a:stretch>
        </p:blipFill>
        <p:spPr>
          <a:xfrm>
            <a:off x="8244000" y="2016000"/>
            <a:ext cx="3604723" cy="248400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118109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Was ist eine </a:t>
            </a:r>
            <a:r>
              <a:rPr lang="en-US" sz="4100" b="1" dirty="0" err="1"/>
              <a:t>Herausforderung</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59999" y="1260000"/>
            <a:ext cx="11556000" cy="5112000"/>
          </a:xfrm>
          <a:prstGeom prst="rect">
            <a:avLst/>
          </a:prstGeom>
          <a:noFill/>
        </p:spPr>
        <p:txBody>
          <a:bodyPr wrap="square" rtlCol="0">
            <a:noAutofit/>
          </a:bodyPr>
          <a:lstStyle/>
          <a:p>
            <a:r>
              <a:rPr lang="en-GB" sz="3200" dirty="0"/>
              <a:t>Die unternehmerische Herausforderung besteht darin, </a:t>
            </a:r>
            <a:r>
              <a:rPr lang="en-GB" sz="3200" dirty="0" err="1"/>
              <a:t>dieser</a:t>
            </a:r>
            <a:r>
              <a:rPr lang="en-GB" sz="3200" dirty="0"/>
              <a:t> </a:t>
            </a:r>
            <a:r>
              <a:rPr lang="en-GB" sz="3200" dirty="0" err="1"/>
              <a:t>generellen</a:t>
            </a:r>
            <a:r>
              <a:rPr lang="en-GB" sz="3200" dirty="0"/>
              <a:t> </a:t>
            </a:r>
            <a:r>
              <a:rPr lang="en-GB" sz="3200" dirty="0" err="1"/>
              <a:t>Ungewissheit</a:t>
            </a:r>
            <a:r>
              <a:rPr lang="en-GB" sz="3200" dirty="0"/>
              <a:t> und </a:t>
            </a:r>
            <a:r>
              <a:rPr lang="en-GB" sz="3200" dirty="0" err="1"/>
              <a:t>Unsicherheit</a:t>
            </a:r>
            <a:r>
              <a:rPr lang="en-GB" sz="3200" dirty="0"/>
              <a:t> </a:t>
            </a:r>
            <a:r>
              <a:rPr lang="en-GB" sz="3200" dirty="0" err="1"/>
              <a:t>mit</a:t>
            </a:r>
            <a:r>
              <a:rPr lang="en-GB" sz="3200" dirty="0"/>
              <a:t> </a:t>
            </a:r>
          </a:p>
          <a:p>
            <a:r>
              <a:rPr lang="en-GB" sz="3200" dirty="0"/>
              <a:t>Mut, Methode und kritischem Denken </a:t>
            </a:r>
            <a:r>
              <a:rPr lang="en-GB" sz="3200" dirty="0" err="1"/>
              <a:t>zu</a:t>
            </a:r>
            <a:r>
              <a:rPr lang="en-GB" sz="3200" dirty="0"/>
              <a:t> </a:t>
            </a:r>
          </a:p>
          <a:p>
            <a:r>
              <a:rPr lang="en-GB" sz="3200" dirty="0" err="1"/>
              <a:t>begegnen</a:t>
            </a:r>
            <a:r>
              <a:rPr lang="en-GB" sz="3200" dirty="0"/>
              <a:t>, um das Risiko </a:t>
            </a:r>
            <a:r>
              <a:rPr lang="en-GB" sz="3200" dirty="0" err="1"/>
              <a:t>zu</a:t>
            </a:r>
            <a:r>
              <a:rPr lang="en-GB" sz="3200" dirty="0"/>
              <a:t> </a:t>
            </a:r>
            <a:r>
              <a:rPr lang="en-GB" sz="3200" dirty="0" err="1"/>
              <a:t>minimieren</a:t>
            </a:r>
            <a:r>
              <a:rPr lang="en-GB" sz="3200" dirty="0"/>
              <a:t> und </a:t>
            </a:r>
          </a:p>
          <a:p>
            <a:r>
              <a:rPr lang="en-GB" sz="3200" dirty="0" err="1"/>
              <a:t>erwartete</a:t>
            </a:r>
            <a:r>
              <a:rPr lang="en-GB" sz="3200" dirty="0"/>
              <a:t> Ergebnisse zu erzielen. </a:t>
            </a:r>
          </a:p>
          <a:p>
            <a:endParaRPr lang="en-GB" sz="3200" dirty="0"/>
          </a:p>
          <a:p>
            <a:r>
              <a:rPr lang="en-GB" sz="3200" dirty="0"/>
              <a:t>Eine </a:t>
            </a:r>
            <a:r>
              <a:rPr lang="en-GB" sz="3200" dirty="0" err="1"/>
              <a:t>strategische</a:t>
            </a:r>
            <a:r>
              <a:rPr lang="en-GB" sz="3200" dirty="0"/>
              <a:t> </a:t>
            </a:r>
            <a:r>
              <a:rPr lang="en-GB" sz="3200" dirty="0" err="1"/>
              <a:t>Planung</a:t>
            </a:r>
            <a:r>
              <a:rPr lang="en-GB" sz="3200" dirty="0"/>
              <a:t> </a:t>
            </a:r>
            <a:r>
              <a:rPr lang="en-GB" sz="3200" dirty="0" err="1"/>
              <a:t>aller</a:t>
            </a:r>
            <a:r>
              <a:rPr lang="en-GB" sz="3200" dirty="0"/>
              <a:t> </a:t>
            </a:r>
            <a:r>
              <a:rPr lang="en-GB" sz="3200" dirty="0" err="1"/>
              <a:t>verfügbaren</a:t>
            </a:r>
            <a:r>
              <a:rPr lang="en-GB" sz="3200" dirty="0"/>
              <a:t> </a:t>
            </a:r>
          </a:p>
          <a:p>
            <a:r>
              <a:rPr lang="en-GB" sz="3200" dirty="0" err="1"/>
              <a:t>Ressourcen</a:t>
            </a:r>
            <a:r>
              <a:rPr lang="en-GB" sz="3200" dirty="0"/>
              <a:t> und eine konsequente </a:t>
            </a:r>
            <a:r>
              <a:rPr lang="en-GB" sz="3200" dirty="0" err="1"/>
              <a:t>Zielsetzung</a:t>
            </a:r>
            <a:r>
              <a:rPr lang="en-GB" sz="3200" dirty="0"/>
              <a:t> </a:t>
            </a:r>
          </a:p>
          <a:p>
            <a:r>
              <a:rPr lang="en-GB" sz="3200" dirty="0" err="1"/>
              <a:t>helfen</a:t>
            </a:r>
            <a:r>
              <a:rPr lang="en-GB" sz="3200" dirty="0"/>
              <a:t> </a:t>
            </a:r>
            <a:r>
              <a:rPr lang="en-GB" sz="3200" dirty="0" err="1"/>
              <a:t>dem</a:t>
            </a:r>
            <a:r>
              <a:rPr lang="en-GB" sz="3200" dirty="0"/>
              <a:t>/der </a:t>
            </a:r>
            <a:r>
              <a:rPr lang="en-GB" sz="3200" dirty="0" err="1"/>
              <a:t>Unternehmer</a:t>
            </a:r>
            <a:r>
              <a:rPr lang="en-GB" sz="3200" dirty="0"/>
              <a:t>*in bei der </a:t>
            </a:r>
            <a:r>
              <a:rPr lang="en-GB" sz="3200" dirty="0" err="1"/>
              <a:t>Bewältigung</a:t>
            </a:r>
            <a:r>
              <a:rPr lang="en-GB" sz="3200" dirty="0"/>
              <a:t> der </a:t>
            </a:r>
            <a:r>
              <a:rPr lang="en-GB" sz="3200" dirty="0" err="1"/>
              <a:t>täglichen</a:t>
            </a:r>
            <a:r>
              <a:rPr lang="en-GB" sz="3200" dirty="0"/>
              <a:t> und außergewöhnlichen Schwierigkeiten.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95640FC-95AC-48A7-B611-DB2C1A6A6DD3}"/>
              </a:ext>
            </a:extLst>
          </p:cNvPr>
          <p:cNvPicPr>
            <a:picLocks noChangeAspect="1"/>
          </p:cNvPicPr>
          <p:nvPr/>
        </p:nvPicPr>
        <p:blipFill>
          <a:blip r:embed="rId3"/>
          <a:stretch>
            <a:fillRect/>
          </a:stretch>
        </p:blipFill>
        <p:spPr>
          <a:xfrm>
            <a:off x="8604000" y="1872000"/>
            <a:ext cx="3276600" cy="332422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47803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Was ist eine </a:t>
            </a:r>
            <a:r>
              <a:rPr lang="en-US" sz="4100" b="1" dirty="0" err="1"/>
              <a:t>Herausforderung</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noAutofit/>
          </a:bodyPr>
          <a:lstStyle/>
          <a:p>
            <a:r>
              <a:rPr lang="en-GB" sz="3200" dirty="0" err="1"/>
              <a:t>Unternehmerisches</a:t>
            </a:r>
            <a:r>
              <a:rPr lang="en-GB" sz="3200" dirty="0"/>
              <a:t> </a:t>
            </a:r>
            <a:r>
              <a:rPr lang="en-GB" sz="3200" dirty="0" err="1"/>
              <a:t>Denken</a:t>
            </a:r>
            <a:r>
              <a:rPr lang="en-GB" sz="3200" dirty="0"/>
              <a:t> sieht in Herausforderungen große Geschäftschancen, die </a:t>
            </a:r>
            <a:r>
              <a:rPr lang="en-GB" sz="3200" dirty="0" err="1"/>
              <a:t>nur</a:t>
            </a:r>
            <a:r>
              <a:rPr lang="en-GB" sz="3200" dirty="0"/>
              <a:t> darauf warten, genutzt zu werden. </a:t>
            </a:r>
          </a:p>
          <a:p>
            <a:endParaRPr lang="en-GB" sz="3200" dirty="0"/>
          </a:p>
          <a:p>
            <a:r>
              <a:rPr lang="en-GB" sz="3200" dirty="0" err="1"/>
              <a:t>Fehlschläge</a:t>
            </a:r>
            <a:r>
              <a:rPr lang="en-GB" sz="3200" dirty="0"/>
              <a:t> </a:t>
            </a:r>
            <a:r>
              <a:rPr lang="en-GB" sz="3200" dirty="0" err="1"/>
              <a:t>beinhalten</a:t>
            </a:r>
            <a:r>
              <a:rPr lang="en-GB" sz="3200" dirty="0"/>
              <a:t> </a:t>
            </a:r>
            <a:r>
              <a:rPr lang="en-GB" sz="3200" dirty="0" err="1"/>
              <a:t>neue</a:t>
            </a:r>
            <a:r>
              <a:rPr lang="en-GB" sz="3200" dirty="0"/>
              <a:t> </a:t>
            </a:r>
            <a:r>
              <a:rPr lang="en-GB" sz="3200" dirty="0" err="1"/>
              <a:t>Lernerkenntnisse</a:t>
            </a:r>
            <a:r>
              <a:rPr lang="en-GB" sz="3200" dirty="0"/>
              <a:t> für </a:t>
            </a:r>
            <a:r>
              <a:rPr lang="en-GB" sz="3200" dirty="0" err="1"/>
              <a:t>Unter-nehmer</a:t>
            </a:r>
            <a:r>
              <a:rPr lang="en-GB" sz="3200" dirty="0"/>
              <a:t>*</a:t>
            </a:r>
            <a:r>
              <a:rPr lang="en-GB" sz="3200" dirty="0" err="1"/>
              <a:t>innen</a:t>
            </a:r>
            <a:r>
              <a:rPr lang="en-GB" sz="3200" dirty="0"/>
              <a:t>, die </a:t>
            </a:r>
            <a:r>
              <a:rPr lang="en-GB" sz="3200" dirty="0" err="1"/>
              <a:t>helfen</a:t>
            </a:r>
            <a:r>
              <a:rPr lang="en-GB" sz="3200" dirty="0"/>
              <a:t>, den Innovationspfad neu zu gestalten und die </a:t>
            </a:r>
            <a:r>
              <a:rPr lang="en-GB" sz="3200" dirty="0" err="1"/>
              <a:t>Wettbewerbskraft</a:t>
            </a:r>
            <a:r>
              <a:rPr lang="en-GB" sz="3200" dirty="0"/>
              <a:t> neu zu bestimmen. </a:t>
            </a:r>
          </a:p>
          <a:p>
            <a:endParaRPr lang="en-GB" sz="3200" dirty="0"/>
          </a:p>
          <a:p>
            <a:r>
              <a:rPr lang="en-GB" sz="3200" dirty="0"/>
              <a:t>Wie der berühmte irische Romancier Samuel Beckett einmal sagte: </a:t>
            </a:r>
          </a:p>
          <a:p>
            <a:r>
              <a:rPr lang="en-GB" sz="3200" i="1" dirty="0"/>
              <a:t>Du hast es </a:t>
            </a:r>
            <a:r>
              <a:rPr lang="en-GB" sz="3200" i="1" dirty="0" err="1"/>
              <a:t>versucht</a:t>
            </a:r>
            <a:r>
              <a:rPr lang="en-GB" sz="3200" i="1" dirty="0"/>
              <a:t>. </a:t>
            </a:r>
            <a:r>
              <a:rPr lang="en-GB" sz="3200" i="1" dirty="0" err="1"/>
              <a:t>Fehlgeschlagen</a:t>
            </a:r>
            <a:r>
              <a:rPr lang="en-GB" sz="3200" i="1" dirty="0"/>
              <a:t>. </a:t>
            </a:r>
            <a:r>
              <a:rPr lang="en-GB" sz="3200" i="1" dirty="0" err="1"/>
              <a:t>Wirf</a:t>
            </a:r>
            <a:r>
              <a:rPr lang="en-GB" sz="3200" i="1" dirty="0"/>
              <a:t> es </a:t>
            </a:r>
            <a:r>
              <a:rPr lang="en-GB" sz="3200" i="1" dirty="0" err="1"/>
              <a:t>hinüber</a:t>
            </a:r>
            <a:r>
              <a:rPr lang="en-GB" sz="3200" i="1" dirty="0"/>
              <a:t>. </a:t>
            </a:r>
            <a:r>
              <a:rPr lang="en-GB" sz="3200" i="1" dirty="0" err="1"/>
              <a:t>Versuche</a:t>
            </a:r>
            <a:r>
              <a:rPr lang="en-GB" sz="3200" i="1" dirty="0"/>
              <a:t> es </a:t>
            </a:r>
            <a:r>
              <a:rPr lang="en-GB" sz="3200" i="1" dirty="0" err="1"/>
              <a:t>erneut</a:t>
            </a:r>
            <a:r>
              <a:rPr lang="en-GB" sz="3200" i="1" dirty="0"/>
              <a:t>. </a:t>
            </a:r>
            <a:r>
              <a:rPr lang="en-GB" sz="3200" i="1" dirty="0" err="1"/>
              <a:t>Erneut</a:t>
            </a:r>
            <a:r>
              <a:rPr lang="en-GB" sz="3200" i="1" dirty="0"/>
              <a:t> </a:t>
            </a:r>
            <a:r>
              <a:rPr lang="en-GB" sz="3200" i="1" dirty="0" err="1"/>
              <a:t>fehlgeschlagen</a:t>
            </a:r>
            <a:r>
              <a:rPr lang="en-GB" sz="3200" i="1" dirty="0"/>
              <a:t>. Du </a:t>
            </a:r>
            <a:r>
              <a:rPr lang="en-GB" sz="3200" i="1" dirty="0" err="1"/>
              <a:t>versagst</a:t>
            </a:r>
            <a:r>
              <a:rPr lang="en-GB" sz="3200" i="1" dirty="0"/>
              <a:t> </a:t>
            </a:r>
            <a:r>
              <a:rPr lang="en-GB" sz="3200" i="1" dirty="0" err="1"/>
              <a:t>ein</a:t>
            </a:r>
            <a:r>
              <a:rPr lang="en-GB" sz="3200" i="1" dirty="0"/>
              <a:t> </a:t>
            </a:r>
            <a:r>
              <a:rPr lang="en-GB" sz="3200" i="1" dirty="0" err="1"/>
              <a:t>bisschen</a:t>
            </a:r>
            <a:r>
              <a:rPr lang="en-GB" sz="3200" i="1" dirty="0"/>
              <a:t> </a:t>
            </a:r>
            <a:r>
              <a:rPr lang="en-GB" sz="3200" i="1" dirty="0" err="1"/>
              <a:t>besser</a:t>
            </a:r>
            <a:r>
              <a:rPr lang="en-GB" sz="3200" i="1"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54243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216000" cy="864000"/>
          </a:xfrm>
          <a:prstGeom prst="rect">
            <a:avLst/>
          </a:prstGeom>
          <a:noFill/>
        </p:spPr>
        <p:txBody>
          <a:bodyPr wrap="square" rtlCol="0" anchor="ctr">
            <a:noAutofit/>
          </a:bodyPr>
          <a:lstStyle/>
          <a:p>
            <a:r>
              <a:rPr lang="en-US" sz="4100" b="1" dirty="0"/>
              <a:t>Was ist eine </a:t>
            </a:r>
            <a:r>
              <a:rPr lang="en-US" sz="4100" b="1" dirty="0" err="1"/>
              <a:t>Herausforderung</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24315"/>
          </a:xfrm>
          <a:prstGeom prst="rect">
            <a:avLst/>
          </a:prstGeom>
          <a:noFill/>
        </p:spPr>
        <p:txBody>
          <a:bodyPr wrap="square" rtlCol="0">
            <a:noAutofit/>
          </a:bodyPr>
          <a:lstStyle/>
          <a:p>
            <a:r>
              <a:rPr lang="en-GB" sz="3200" dirty="0"/>
              <a:t>Im Geschäftsleben gibt es keine Möglichkeit, Herausforderungen zu vermeiden: Schwierigkeiten, Risiken und unerwartete Ereignisse gehören zur </a:t>
            </a:r>
            <a:r>
              <a:rPr lang="en-GB" sz="3200" dirty="0" err="1"/>
              <a:t>unternehmerischen</a:t>
            </a:r>
            <a:r>
              <a:rPr lang="en-GB" sz="3200" dirty="0"/>
              <a:t> “</a:t>
            </a:r>
            <a:r>
              <a:rPr lang="en-GB" sz="3200" dirty="0" err="1"/>
              <a:t>Reise</a:t>
            </a:r>
            <a:r>
              <a:rPr lang="en-GB" sz="3200" dirty="0"/>
              <a:t>” genauso dazu wie Kunden und Wettbewerber. </a:t>
            </a:r>
          </a:p>
          <a:p>
            <a:endParaRPr lang="en-GB" sz="3200" dirty="0"/>
          </a:p>
          <a:p>
            <a:r>
              <a:rPr lang="en-GB" sz="3200" dirty="0" err="1"/>
              <a:t>Erfolgreiche</a:t>
            </a:r>
            <a:r>
              <a:rPr lang="en-GB" sz="3200" dirty="0"/>
              <a:t> </a:t>
            </a:r>
            <a:r>
              <a:rPr lang="en-GB" sz="3200" dirty="0" err="1"/>
              <a:t>Unternehmer</a:t>
            </a:r>
            <a:r>
              <a:rPr lang="en-GB" sz="3200" dirty="0"/>
              <a:t>*</a:t>
            </a:r>
            <a:r>
              <a:rPr lang="en-GB" sz="3200" dirty="0" err="1"/>
              <a:t>innen</a:t>
            </a:r>
            <a:r>
              <a:rPr lang="en-GB" sz="3200" dirty="0"/>
              <a:t> zeichnen sich dadurch aus, dass sie in der Lage sind, den Stress, der mit der Unternehmensführung einhergeht, zu bewältigen - um ihn so zu einer </a:t>
            </a:r>
            <a:r>
              <a:rPr lang="en-GB" sz="3200" dirty="0" err="1"/>
              <a:t>führenden</a:t>
            </a:r>
            <a:r>
              <a:rPr lang="en-GB" sz="3200" dirty="0"/>
              <a:t> “Kraft” für kontinuierliche Verbesserungen umzugestalten.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98326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Vermeiden Sie die Fallen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509200"/>
          </a:xfrm>
          <a:prstGeom prst="rect">
            <a:avLst/>
          </a:prstGeom>
          <a:noFill/>
        </p:spPr>
        <p:txBody>
          <a:bodyPr wrap="square" rtlCol="0">
            <a:noAutofit/>
          </a:bodyPr>
          <a:lstStyle/>
          <a:p>
            <a:r>
              <a:rPr lang="en-GB" sz="3200" dirty="0"/>
              <a:t>Herausforderungen sind nur neue und innovative Lösungen, die noch nicht bekannt sind, aber seien Sie vorsichtig und achten Sie auf die Warnzeichen. </a:t>
            </a:r>
          </a:p>
          <a:p>
            <a:endParaRPr lang="en-GB" sz="3200" dirty="0"/>
          </a:p>
          <a:p>
            <a:r>
              <a:rPr lang="en-GB" sz="3200" dirty="0" err="1"/>
              <a:t>Stellen</a:t>
            </a:r>
            <a:r>
              <a:rPr lang="en-GB" sz="3200" dirty="0"/>
              <a:t> Sie sicher, dass Sie sich Ziele setzen, die für Sie </a:t>
            </a:r>
            <a:r>
              <a:rPr lang="en-GB" sz="3200" dirty="0" err="1"/>
              <a:t>realistisch</a:t>
            </a:r>
            <a:r>
              <a:rPr lang="en-GB" sz="3200" dirty="0"/>
              <a:t> </a:t>
            </a:r>
            <a:r>
              <a:rPr lang="en-GB" sz="3200" dirty="0" err="1"/>
              <a:t>sind</a:t>
            </a:r>
            <a:r>
              <a:rPr lang="en-GB" sz="3200" dirty="0"/>
              <a:t> und </a:t>
            </a:r>
            <a:r>
              <a:rPr lang="en-GB" sz="3200" dirty="0" err="1"/>
              <a:t>einhergehen</a:t>
            </a:r>
            <a:r>
              <a:rPr lang="en-GB" sz="3200" dirty="0"/>
              <a:t> </a:t>
            </a:r>
            <a:r>
              <a:rPr lang="en-GB" sz="3200" dirty="0" err="1"/>
              <a:t>mit</a:t>
            </a:r>
            <a:r>
              <a:rPr lang="en-GB" sz="3200" dirty="0"/>
              <a:t> den Ressourcen (technologisch, finanziell und erfahrungsgemäß), auf die Sie sich tatsächlich verlassen können.</a:t>
            </a:r>
          </a:p>
          <a:p>
            <a:endParaRPr lang="en-GB" sz="3200" dirty="0"/>
          </a:p>
          <a:p>
            <a:r>
              <a:rPr lang="en-GB" sz="3200" dirty="0"/>
              <a:t>In </a:t>
            </a:r>
            <a:r>
              <a:rPr lang="en-GB" sz="3200" dirty="0" err="1"/>
              <a:t>anderen</a:t>
            </a:r>
            <a:r>
              <a:rPr lang="en-GB" sz="3200" dirty="0"/>
              <a:t> Worten: </a:t>
            </a:r>
            <a:r>
              <a:rPr lang="en-GB" sz="3200" dirty="0" err="1"/>
              <a:t>Zielen</a:t>
            </a:r>
            <a:r>
              <a:rPr lang="en-GB" sz="3200" dirty="0"/>
              <a:t> </a:t>
            </a:r>
            <a:r>
              <a:rPr lang="en-GB" sz="3200" dirty="0" err="1"/>
              <a:t>nach</a:t>
            </a:r>
            <a:r>
              <a:rPr lang="en-GB" sz="3200" dirty="0"/>
              <a:t> den </a:t>
            </a:r>
            <a:r>
              <a:rPr lang="en-GB" sz="3200" dirty="0" err="1"/>
              <a:t>Sternen</a:t>
            </a:r>
            <a:r>
              <a:rPr lang="en-GB" sz="3200" dirty="0"/>
              <a:t>, </a:t>
            </a:r>
            <a:r>
              <a:rPr lang="en-GB" sz="3200" dirty="0" err="1"/>
              <a:t>aber</a:t>
            </a:r>
            <a:r>
              <a:rPr lang="en-GB" sz="3200" dirty="0"/>
              <a:t> </a:t>
            </a:r>
            <a:r>
              <a:rPr lang="en-GB" sz="3200" dirty="0" err="1"/>
              <a:t>achten</a:t>
            </a:r>
            <a:r>
              <a:rPr lang="en-GB" sz="3200" dirty="0"/>
              <a:t> Sie </a:t>
            </a:r>
            <a:r>
              <a:rPr lang="en-GB" sz="3200" dirty="0" err="1"/>
              <a:t>darauf</a:t>
            </a:r>
            <a:r>
              <a:rPr lang="en-GB" sz="3200" dirty="0"/>
              <a:t> </a:t>
            </a:r>
            <a:r>
              <a:rPr lang="en-GB" sz="3200" dirty="0" err="1"/>
              <a:t>nicht</a:t>
            </a:r>
            <a:r>
              <a:rPr lang="en-GB" sz="3200" dirty="0"/>
              <a:t> “</a:t>
            </a:r>
            <a:r>
              <a:rPr lang="en-GB" sz="3200" dirty="0" err="1"/>
              <a:t>verbrannt</a:t>
            </a:r>
            <a:r>
              <a:rPr lang="en-GB" sz="3200" dirty="0"/>
              <a:t>” </a:t>
            </a:r>
            <a:r>
              <a:rPr lang="en-GB" sz="3200" dirty="0" err="1"/>
              <a:t>zu</a:t>
            </a:r>
            <a:r>
              <a:rPr lang="en-GB" sz="3200" dirty="0"/>
              <a:t> warden.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D3B5342-89DB-40CC-92FE-FA79BD1488C5}"/>
              </a:ext>
            </a:extLst>
          </p:cNvPr>
          <p:cNvPicPr>
            <a:picLocks noChangeAspect="1"/>
          </p:cNvPicPr>
          <p:nvPr/>
        </p:nvPicPr>
        <p:blipFill>
          <a:blip r:embed="rId3"/>
          <a:stretch>
            <a:fillRect/>
          </a:stretch>
        </p:blipFill>
        <p:spPr>
          <a:xfrm>
            <a:off x="5177044" y="2268000"/>
            <a:ext cx="1837911" cy="107713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410755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81887"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3.1 Die Initiative ergreifen </a:t>
            </a:r>
          </a:p>
          <a:p>
            <a:pPr algn="ctr"/>
            <a:endParaRPr lang="en-GB" sz="1600" b="1" dirty="0"/>
          </a:p>
          <a:p>
            <a:pPr algn="ctr"/>
            <a:r>
              <a:rPr lang="en-GB" sz="4400" b="1" dirty="0"/>
              <a:t>3.1.C Halten Sie </a:t>
            </a:r>
            <a:r>
              <a:rPr lang="en-GB" sz="4400" b="1" dirty="0" err="1"/>
              <a:t>sich</a:t>
            </a:r>
            <a:r>
              <a:rPr lang="en-GB" sz="4400" b="1" dirty="0"/>
              <a:t> an Ihre </a:t>
            </a:r>
            <a:r>
              <a:rPr lang="en-GB" sz="4400" b="1" dirty="0" err="1"/>
              <a:t>Vorsätze</a:t>
            </a:r>
            <a:r>
              <a:rPr lang="en-GB" sz="4400" b="1" dirty="0"/>
              <a:t> und </a:t>
            </a:r>
            <a:r>
              <a:rPr lang="en-GB" sz="4400" b="1" dirty="0" err="1"/>
              <a:t>setzen</a:t>
            </a:r>
            <a:r>
              <a:rPr lang="en-GB" sz="4400" b="1" dirty="0"/>
              <a:t> Sie Ihre </a:t>
            </a:r>
            <a:r>
              <a:rPr lang="en-GB" sz="4400" b="1" dirty="0" err="1"/>
              <a:t>Pläne</a:t>
            </a:r>
            <a:r>
              <a:rPr lang="en-GB" sz="4400" b="1" dirty="0"/>
              <a:t> um</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2"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21542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648000" cy="864000"/>
          </a:xfrm>
          <a:prstGeom prst="rect">
            <a:avLst/>
          </a:prstGeom>
          <a:noFill/>
        </p:spPr>
        <p:txBody>
          <a:bodyPr wrap="square" rtlCol="0" anchor="ctr">
            <a:noAutofit/>
          </a:bodyPr>
          <a:lstStyle/>
          <a:p>
            <a:r>
              <a:rPr lang="en-GB" sz="4100" b="1" dirty="0"/>
              <a:t>Suche nach </a:t>
            </a:r>
            <a:r>
              <a:rPr lang="en-GB" sz="4100" b="1" dirty="0" err="1"/>
              <a:t>einer</a:t>
            </a:r>
            <a:r>
              <a:rPr lang="en-GB" sz="4100" b="1" dirty="0"/>
              <a:t> Definition für </a:t>
            </a:r>
            <a:r>
              <a:rPr lang="en-GB" sz="4100" b="1" dirty="0" err="1"/>
              <a:t>Planung</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2554545"/>
          </a:xfrm>
          <a:prstGeom prst="rect">
            <a:avLst/>
          </a:prstGeom>
          <a:noFill/>
        </p:spPr>
        <p:txBody>
          <a:bodyPr wrap="square" rtlCol="0">
            <a:noAutofit/>
          </a:bodyPr>
          <a:lstStyle/>
          <a:p>
            <a:r>
              <a:rPr lang="en-GB" sz="3200" dirty="0"/>
              <a:t>Die </a:t>
            </a:r>
            <a:r>
              <a:rPr lang="en-GB" sz="3200" dirty="0" err="1"/>
              <a:t>Reduzierung</a:t>
            </a:r>
            <a:r>
              <a:rPr lang="en-GB" sz="3200" dirty="0"/>
              <a:t> des unternehmerischen Risikos und die </a:t>
            </a:r>
            <a:r>
              <a:rPr lang="en-GB" sz="3200" dirty="0" err="1"/>
              <a:t>Verwertung</a:t>
            </a:r>
            <a:r>
              <a:rPr lang="en-GB" sz="3200" dirty="0"/>
              <a:t> von unternehmerischen Herausforderungen ist nichts, was von selbst geschieht. </a:t>
            </a:r>
          </a:p>
          <a:p>
            <a:r>
              <a:rPr lang="en-GB" sz="3200" dirty="0"/>
              <a:t>Von der strategischen Planung Ihres unternehmerischen Vorhabens hängt die erfolgreiche </a:t>
            </a:r>
            <a:r>
              <a:rPr lang="en-GB" sz="3200" dirty="0" err="1"/>
              <a:t>Entwicklung</a:t>
            </a:r>
            <a:r>
              <a:rPr lang="en-GB" sz="3200" dirty="0"/>
              <a:t> </a:t>
            </a:r>
            <a:r>
              <a:rPr lang="en-GB" sz="3200" dirty="0" err="1"/>
              <a:t>Ihres</a:t>
            </a:r>
            <a:r>
              <a:rPr lang="en-GB" sz="3200" dirty="0"/>
              <a:t> </a:t>
            </a:r>
            <a:r>
              <a:rPr lang="en-GB" sz="3200" dirty="0" err="1"/>
              <a:t>Unternehmens</a:t>
            </a:r>
            <a:r>
              <a:rPr lang="en-GB" sz="3200" dirty="0"/>
              <a:t> ab.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D53B91C-0A50-4DD3-89FA-457CEF8DE1E8}"/>
              </a:ext>
            </a:extLst>
          </p:cNvPr>
          <p:cNvPicPr>
            <a:picLocks noChangeAspect="1"/>
          </p:cNvPicPr>
          <p:nvPr/>
        </p:nvPicPr>
        <p:blipFill>
          <a:blip r:embed="rId3"/>
          <a:stretch>
            <a:fillRect/>
          </a:stretch>
        </p:blipFill>
        <p:spPr>
          <a:xfrm>
            <a:off x="4248003" y="3816000"/>
            <a:ext cx="3806809" cy="252000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55912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Suche nach einer Definition für </a:t>
            </a:r>
            <a:r>
              <a:rPr lang="en-GB" sz="4100" b="1" dirty="0" err="1"/>
              <a:t>Planung</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86008"/>
          </a:xfrm>
          <a:prstGeom prst="rect">
            <a:avLst/>
          </a:prstGeom>
          <a:noFill/>
        </p:spPr>
        <p:txBody>
          <a:bodyPr wrap="square" rtlCol="0">
            <a:noAutofit/>
          </a:bodyPr>
          <a:lstStyle/>
          <a:p>
            <a:r>
              <a:rPr lang="en-GB" sz="3200" dirty="0"/>
              <a:t>Strategische Planung ist ein </a:t>
            </a:r>
            <a:r>
              <a:rPr lang="en-GB" sz="3200" dirty="0" err="1"/>
              <a:t>sehr</a:t>
            </a:r>
            <a:r>
              <a:rPr lang="en-GB" sz="3200" dirty="0"/>
              <a:t> </a:t>
            </a:r>
            <a:r>
              <a:rPr lang="en-GB" sz="3200" dirty="0" err="1"/>
              <a:t>weitreichendes</a:t>
            </a:r>
            <a:r>
              <a:rPr lang="en-GB" sz="3200" dirty="0"/>
              <a:t> Konzept. Man kann es zusammenfassen </a:t>
            </a:r>
            <a:r>
              <a:rPr lang="en-GB" sz="3200" dirty="0" err="1"/>
              <a:t>als</a:t>
            </a:r>
            <a:r>
              <a:rPr lang="en-GB" sz="3200" dirty="0"/>
              <a:t> die </a:t>
            </a:r>
            <a:r>
              <a:rPr lang="en-GB" sz="3200" dirty="0" err="1"/>
              <a:t>Grundlage</a:t>
            </a:r>
            <a:r>
              <a:rPr lang="en-GB" sz="3200" dirty="0"/>
              <a:t> </a:t>
            </a:r>
            <a:r>
              <a:rPr lang="en-GB" sz="3200" dirty="0" err="1"/>
              <a:t>Ihres</a:t>
            </a:r>
            <a:r>
              <a:rPr lang="en-GB" sz="3200" dirty="0"/>
              <a:t> </a:t>
            </a:r>
            <a:r>
              <a:rPr lang="en-GB" sz="3200" dirty="0" err="1"/>
              <a:t>unternehmerisches</a:t>
            </a:r>
            <a:r>
              <a:rPr lang="en-GB" sz="3200" dirty="0"/>
              <a:t> </a:t>
            </a:r>
            <a:r>
              <a:rPr lang="en-GB" sz="3200" dirty="0" err="1"/>
              <a:t>Handelns</a:t>
            </a:r>
            <a:r>
              <a:rPr lang="en-GB" sz="3200" dirty="0"/>
              <a:t>, wie z. B.: </a:t>
            </a:r>
          </a:p>
          <a:p>
            <a:pPr marL="342900" indent="-342900">
              <a:spcBef>
                <a:spcPts val="300"/>
              </a:spcBef>
              <a:spcAft>
                <a:spcPts val="300"/>
              </a:spcAft>
              <a:buFont typeface="Arial" panose="020B0604020202020204" pitchFamily="34" charset="0"/>
              <a:buChar char="•"/>
            </a:pPr>
            <a:r>
              <a:rPr lang="en-GB" sz="2800" dirty="0"/>
              <a:t>Bewertung des </a:t>
            </a:r>
            <a:r>
              <a:rPr lang="en-GB" sz="2800" dirty="0" err="1"/>
              <a:t>Hintergrundes</a:t>
            </a:r>
            <a:r>
              <a:rPr lang="en-GB" sz="2800" dirty="0"/>
              <a:t> und </a:t>
            </a:r>
            <a:r>
              <a:rPr lang="en-GB" sz="2800" dirty="0" err="1"/>
              <a:t>Festlegung</a:t>
            </a:r>
            <a:r>
              <a:rPr lang="en-GB" sz="2800" dirty="0"/>
              <a:t> des Mangels</a:t>
            </a:r>
          </a:p>
          <a:p>
            <a:pPr marL="342900" indent="-342900">
              <a:spcBef>
                <a:spcPts val="300"/>
              </a:spcBef>
              <a:spcAft>
                <a:spcPts val="300"/>
              </a:spcAft>
              <a:buFont typeface="Arial" panose="020B0604020202020204" pitchFamily="34" charset="0"/>
              <a:buChar char="•"/>
            </a:pPr>
            <a:r>
              <a:rPr lang="en-GB" sz="2800" dirty="0"/>
              <a:t>Angebot und </a:t>
            </a:r>
            <a:r>
              <a:rPr lang="en-GB" sz="2800" dirty="0" err="1"/>
              <a:t>Markt</a:t>
            </a:r>
            <a:endParaRPr lang="en-GB" sz="2800" dirty="0"/>
          </a:p>
          <a:p>
            <a:pPr marL="342900" indent="-342900">
              <a:spcBef>
                <a:spcPts val="300"/>
              </a:spcBef>
              <a:spcAft>
                <a:spcPts val="300"/>
              </a:spcAft>
              <a:buFont typeface="Arial" panose="020B0604020202020204" pitchFamily="34" charset="0"/>
              <a:buChar char="•"/>
            </a:pPr>
            <a:r>
              <a:rPr lang="en-GB" sz="2800" dirty="0"/>
              <a:t>Ziele und </a:t>
            </a:r>
            <a:r>
              <a:rPr lang="en-GB" sz="2800" dirty="0" err="1"/>
              <a:t>Nutznießer</a:t>
            </a:r>
            <a:endParaRPr lang="en-GB" sz="2800" dirty="0"/>
          </a:p>
          <a:p>
            <a:pPr marL="342900" indent="-342900">
              <a:spcBef>
                <a:spcPts val="300"/>
              </a:spcBef>
              <a:spcAft>
                <a:spcPts val="300"/>
              </a:spcAft>
              <a:buFont typeface="Arial" panose="020B0604020202020204" pitchFamily="34" charset="0"/>
              <a:buChar char="•"/>
            </a:pPr>
            <a:r>
              <a:rPr lang="en-GB" sz="2800" dirty="0"/>
              <a:t>Wettbewerber </a:t>
            </a:r>
          </a:p>
          <a:p>
            <a:pPr marL="342900" indent="-342900">
              <a:spcBef>
                <a:spcPts val="300"/>
              </a:spcBef>
              <a:spcAft>
                <a:spcPts val="300"/>
              </a:spcAft>
              <a:buFont typeface="Arial" panose="020B0604020202020204" pitchFamily="34" charset="0"/>
              <a:buChar char="•"/>
            </a:pPr>
            <a:r>
              <a:rPr lang="en-GB" sz="2800" dirty="0"/>
              <a:t>Langfristige Nachhaltigkeit</a:t>
            </a:r>
          </a:p>
          <a:p>
            <a:pPr marL="342900" indent="-342900">
              <a:spcBef>
                <a:spcPts val="300"/>
              </a:spcBef>
              <a:spcAft>
                <a:spcPts val="300"/>
              </a:spcAft>
              <a:buFont typeface="Arial" panose="020B0604020202020204" pitchFamily="34" charset="0"/>
              <a:buChar char="•"/>
            </a:pPr>
            <a:r>
              <a:rPr lang="en-GB" sz="2800" dirty="0"/>
              <a:t>Finanzielle Planung</a:t>
            </a:r>
          </a:p>
          <a:p>
            <a:pPr marL="342900" indent="-342900">
              <a:spcBef>
                <a:spcPts val="300"/>
              </a:spcBef>
              <a:spcAft>
                <a:spcPts val="300"/>
              </a:spcAft>
              <a:buFont typeface="Arial" panose="020B0604020202020204" pitchFamily="34" charset="0"/>
              <a:buChar char="•"/>
            </a:pPr>
            <a:r>
              <a:rPr lang="en-GB" sz="2800" dirty="0"/>
              <a:t>Risikobeurteilung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BC0A070-DB79-4C99-8EFE-8C003F2D1A58}"/>
              </a:ext>
            </a:extLst>
          </p:cNvPr>
          <p:cNvPicPr>
            <a:picLocks noChangeAspect="1"/>
          </p:cNvPicPr>
          <p:nvPr/>
        </p:nvPicPr>
        <p:blipFill>
          <a:blip r:embed="rId3"/>
          <a:stretch>
            <a:fillRect/>
          </a:stretch>
        </p:blipFill>
        <p:spPr>
          <a:xfrm>
            <a:off x="7632000" y="3348000"/>
            <a:ext cx="4235104" cy="289566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12614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Die zielorientierte Denkweise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3539430"/>
          </a:xfrm>
          <a:prstGeom prst="rect">
            <a:avLst/>
          </a:prstGeom>
          <a:noFill/>
        </p:spPr>
        <p:txBody>
          <a:bodyPr wrap="square" rtlCol="0">
            <a:noAutofit/>
          </a:bodyPr>
          <a:lstStyle/>
          <a:p>
            <a:r>
              <a:rPr lang="en-GB" sz="3200" dirty="0"/>
              <a:t>Das erfolgreiche Erreichen von Ergebnissen impliziert auch eine sehr wichtige immaterielle Ressource, die der Unternehmer einsetzt: seine Denkweise und seine Art </a:t>
            </a:r>
            <a:r>
              <a:rPr lang="en-GB" sz="3200" dirty="0" err="1"/>
              <a:t>zu</a:t>
            </a:r>
            <a:r>
              <a:rPr lang="en-GB" sz="3200" dirty="0"/>
              <a:t> </a:t>
            </a:r>
            <a:r>
              <a:rPr lang="en-GB" sz="3200" dirty="0" err="1"/>
              <a:t>handeln</a:t>
            </a:r>
            <a:r>
              <a:rPr lang="en-GB" sz="3200" dirty="0"/>
              <a:t>.</a:t>
            </a:r>
          </a:p>
          <a:p>
            <a:endParaRPr lang="en-GB" sz="3200" dirty="0"/>
          </a:p>
          <a:p>
            <a:r>
              <a:rPr lang="en-GB" sz="3200" dirty="0"/>
              <a:t>Ein zielorientierter Mensch (</a:t>
            </a:r>
            <a:r>
              <a:rPr lang="en-GB" sz="3200" dirty="0" err="1"/>
              <a:t>d.h.</a:t>
            </a:r>
            <a:r>
              <a:rPr lang="en-GB" sz="3200" dirty="0"/>
              <a:t> der/die </a:t>
            </a:r>
            <a:r>
              <a:rPr lang="en-GB" sz="3200" dirty="0" err="1"/>
              <a:t>Unternehmer</a:t>
            </a:r>
            <a:r>
              <a:rPr lang="en-GB" sz="3200" dirty="0"/>
              <a:t>*in) wird von dem Wunsch angetrieben, sich selbst hohe Standards zu setzen und arbeitet darauf hin, diese zu erreichen.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BA3DD16-67C6-498A-A960-F9B66BFD81FA}"/>
              </a:ext>
            </a:extLst>
          </p:cNvPr>
          <p:cNvPicPr>
            <a:picLocks noChangeAspect="1"/>
          </p:cNvPicPr>
          <p:nvPr/>
        </p:nvPicPr>
        <p:blipFill>
          <a:blip r:embed="rId3"/>
          <a:stretch>
            <a:fillRect/>
          </a:stretch>
        </p:blipFill>
        <p:spPr>
          <a:xfrm>
            <a:off x="7177043" y="4187875"/>
            <a:ext cx="2639460" cy="200574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62798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Wertschöpfung: Wo </a:t>
            </a:r>
            <a:r>
              <a:rPr lang="de-DE" sz="4100" b="1" dirty="0"/>
              <a:t>fangen</a:t>
            </a:r>
            <a:r>
              <a:rPr lang="en-US" sz="4100" b="1" dirty="0"/>
              <a:t> Sie an?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24315"/>
          </a:xfrm>
          <a:prstGeom prst="rect">
            <a:avLst/>
          </a:prstGeom>
          <a:noFill/>
        </p:spPr>
        <p:txBody>
          <a:bodyPr wrap="square" rtlCol="0">
            <a:noAutofit/>
          </a:bodyPr>
          <a:lstStyle/>
          <a:p>
            <a:r>
              <a:rPr lang="en-GB" sz="3200" dirty="0"/>
              <a:t>Der Wert einer Organisation </a:t>
            </a:r>
            <a:r>
              <a:rPr lang="de-DE" sz="3200" dirty="0"/>
              <a:t>zeigt</a:t>
            </a:r>
            <a:r>
              <a:rPr lang="en-GB" sz="3200" dirty="0"/>
              <a:t> </a:t>
            </a:r>
            <a:r>
              <a:rPr lang="de-DE" sz="3200" dirty="0"/>
              <a:t>sich</a:t>
            </a:r>
            <a:r>
              <a:rPr lang="en-GB" sz="3200" dirty="0"/>
              <a:t> an der </a:t>
            </a:r>
            <a:r>
              <a:rPr lang="de-DE" sz="3200" dirty="0"/>
              <a:t>innovativen</a:t>
            </a:r>
            <a:r>
              <a:rPr lang="en-GB" sz="3200" dirty="0"/>
              <a:t> und </a:t>
            </a:r>
            <a:r>
              <a:rPr lang="de-DE" sz="3200" dirty="0"/>
              <a:t>nachhaltigen</a:t>
            </a:r>
            <a:r>
              <a:rPr lang="en-GB" sz="3200" dirty="0"/>
              <a:t> </a:t>
            </a:r>
            <a:r>
              <a:rPr lang="de-DE" sz="3200" dirty="0"/>
              <a:t>zugrunde</a:t>
            </a:r>
            <a:r>
              <a:rPr lang="en-GB" sz="3200" dirty="0"/>
              <a:t> </a:t>
            </a:r>
            <a:r>
              <a:rPr lang="de-DE" sz="3200" dirty="0"/>
              <a:t>liegenden</a:t>
            </a:r>
            <a:r>
              <a:rPr lang="en-GB" sz="3200" dirty="0"/>
              <a:t> </a:t>
            </a:r>
            <a:r>
              <a:rPr lang="de-DE" sz="3200" dirty="0"/>
              <a:t>Geschäftsidee</a:t>
            </a:r>
            <a:r>
              <a:rPr lang="en-GB" sz="3200" dirty="0"/>
              <a:t>.</a:t>
            </a:r>
          </a:p>
          <a:p>
            <a:endParaRPr lang="en-GB" sz="3200" dirty="0"/>
          </a:p>
          <a:p>
            <a:r>
              <a:rPr lang="en-GB" sz="3200" dirty="0"/>
              <a:t>Geschäftsideen können aus zwei verschiedenen Überlegungen entstehen: </a:t>
            </a:r>
          </a:p>
          <a:p>
            <a:pPr marL="457200" indent="-457200">
              <a:buFont typeface="Arial" panose="020B0604020202020204" pitchFamily="34" charset="0"/>
              <a:buChar char="•"/>
            </a:pPr>
            <a:r>
              <a:rPr lang="de-DE" sz="3200" dirty="0"/>
              <a:t>Bewertung</a:t>
            </a:r>
            <a:r>
              <a:rPr lang="en-GB" sz="3200" dirty="0"/>
              <a:t> </a:t>
            </a:r>
            <a:r>
              <a:rPr lang="de-DE" sz="3200" dirty="0"/>
              <a:t>bisher</a:t>
            </a:r>
            <a:r>
              <a:rPr lang="en-GB" sz="3200" dirty="0"/>
              <a:t> </a:t>
            </a:r>
            <a:r>
              <a:rPr lang="de-DE" sz="3200" dirty="0"/>
              <a:t>nicht</a:t>
            </a:r>
            <a:r>
              <a:rPr lang="en-GB" sz="3200" dirty="0"/>
              <a:t> </a:t>
            </a:r>
            <a:r>
              <a:rPr lang="de-DE" sz="3200" dirty="0"/>
              <a:t>genutzter</a:t>
            </a:r>
            <a:r>
              <a:rPr lang="en-GB" sz="3200" dirty="0"/>
              <a:t> </a:t>
            </a:r>
            <a:r>
              <a:rPr lang="de-LI" sz="3200" dirty="0"/>
              <a:t>Möglichkeiten</a:t>
            </a:r>
          </a:p>
          <a:p>
            <a:pPr marL="457200" indent="-457200">
              <a:buFont typeface="Arial" panose="020B0604020202020204" pitchFamily="34" charset="0"/>
              <a:buChar char="•"/>
            </a:pPr>
            <a:r>
              <a:rPr lang="de-DE" sz="3200" dirty="0"/>
              <a:t>Ausschöpfung</a:t>
            </a:r>
            <a:r>
              <a:rPr lang="en-GB" sz="3200" dirty="0"/>
              <a:t> </a:t>
            </a:r>
            <a:r>
              <a:rPr lang="de-DE" sz="3200" dirty="0"/>
              <a:t>offener</a:t>
            </a:r>
            <a:r>
              <a:rPr lang="en-GB" sz="3200" dirty="0"/>
              <a:t> </a:t>
            </a:r>
            <a:r>
              <a:rPr lang="de-DE" sz="3200" dirty="0"/>
              <a:t>Bedürfnisse</a:t>
            </a:r>
          </a:p>
          <a:p>
            <a:pPr marL="457200" indent="-457200">
              <a:buFont typeface="Arial" panose="020B0604020202020204" pitchFamily="34" charset="0"/>
              <a:buChar char="•"/>
            </a:pPr>
            <a:endParaRPr lang="en-GB" sz="3200" dirty="0"/>
          </a:p>
          <a:p>
            <a:r>
              <a:rPr lang="en-GB" sz="3200" dirty="0"/>
              <a:t>Die Geschäftsidee repräsentiert die Kernwerte Ihrer Organisation.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05846E7-84F9-4ADC-913E-978411737047}"/>
              </a:ext>
            </a:extLst>
          </p:cNvPr>
          <p:cNvPicPr>
            <a:picLocks noChangeAspect="1"/>
          </p:cNvPicPr>
          <p:nvPr/>
        </p:nvPicPr>
        <p:blipFill>
          <a:blip r:embed="rId3"/>
          <a:stretch>
            <a:fillRect/>
          </a:stretch>
        </p:blipFill>
        <p:spPr>
          <a:xfrm>
            <a:off x="8642803" y="1813166"/>
            <a:ext cx="766853" cy="824948"/>
          </a:xfrm>
          <a:prstGeom prst="rect">
            <a:avLst/>
          </a:prstGeom>
        </p:spPr>
      </p:pic>
      <p:pic>
        <p:nvPicPr>
          <p:cNvPr id="3" name="Immagine 2">
            <a:extLst>
              <a:ext uri="{FF2B5EF4-FFF2-40B4-BE49-F238E27FC236}">
                <a16:creationId xmlns:a16="http://schemas.microsoft.com/office/drawing/2014/main" xmlns="" id="{0FD27A3B-4F40-4C23-8B80-ACFB51B33E5B}"/>
              </a:ext>
            </a:extLst>
          </p:cNvPr>
          <p:cNvPicPr>
            <a:picLocks noChangeAspect="1"/>
          </p:cNvPicPr>
          <p:nvPr/>
        </p:nvPicPr>
        <p:blipFill>
          <a:blip r:embed="rId4"/>
          <a:stretch>
            <a:fillRect/>
          </a:stretch>
        </p:blipFill>
        <p:spPr>
          <a:xfrm>
            <a:off x="6815288" y="4186777"/>
            <a:ext cx="552450" cy="704850"/>
          </a:xfrm>
          <a:prstGeom prst="rect">
            <a:avLst/>
          </a:prstGeom>
        </p:spPr>
      </p:pic>
      <p:pic>
        <p:nvPicPr>
          <p:cNvPr id="4" name="Immagine 3">
            <a:extLst>
              <a:ext uri="{FF2B5EF4-FFF2-40B4-BE49-F238E27FC236}">
                <a16:creationId xmlns:a16="http://schemas.microsoft.com/office/drawing/2014/main" xmlns="" id="{E83D2CC5-B3D7-42D1-952B-93EDB73C49F5}"/>
              </a:ext>
            </a:extLst>
          </p:cNvPr>
          <p:cNvPicPr>
            <a:picLocks noChangeAspect="1"/>
          </p:cNvPicPr>
          <p:nvPr/>
        </p:nvPicPr>
        <p:blipFill>
          <a:blip r:embed="rId5"/>
          <a:stretch>
            <a:fillRect/>
          </a:stretch>
        </p:blipFill>
        <p:spPr>
          <a:xfrm>
            <a:off x="9316880" y="3605818"/>
            <a:ext cx="714375" cy="762000"/>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81887" y="6301315"/>
            <a:ext cx="1755570" cy="398758"/>
          </a:xfrm>
          <a:prstGeom prst="rect">
            <a:avLst/>
          </a:prstGeom>
        </p:spPr>
      </p:pic>
      <p:sp>
        <p:nvSpPr>
          <p:cNvPr id="18"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96524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Wie Sie Ihre </a:t>
            </a:r>
            <a:r>
              <a:rPr lang="en-GB" sz="4100" b="1" dirty="0" err="1"/>
              <a:t>Ziele</a:t>
            </a:r>
            <a:r>
              <a:rPr lang="en-GB" sz="4100" b="1" dirty="0"/>
              <a:t> </a:t>
            </a:r>
            <a:r>
              <a:rPr lang="en-GB" sz="4100" b="1" dirty="0" err="1"/>
              <a:t>definieren</a:t>
            </a:r>
            <a:r>
              <a:rPr lang="en-GB" sz="4100" b="1" dirty="0"/>
              <a:t>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664000" cy="4832092"/>
          </a:xfrm>
          <a:prstGeom prst="rect">
            <a:avLst/>
          </a:prstGeom>
          <a:noFill/>
        </p:spPr>
        <p:txBody>
          <a:bodyPr wrap="square" rtlCol="0">
            <a:noAutofit/>
          </a:bodyPr>
          <a:lstStyle/>
          <a:p>
            <a:pPr marL="457200" indent="-457200">
              <a:buFont typeface="Arial" panose="020B0604020202020204" pitchFamily="34" charset="0"/>
              <a:buChar char="•"/>
            </a:pPr>
            <a:r>
              <a:rPr lang="en-GB" sz="3000" dirty="0"/>
              <a:t>Halten Sie es einfach und definieren Sie </a:t>
            </a:r>
            <a:r>
              <a:rPr lang="en-GB" sz="3000" dirty="0" err="1"/>
              <a:t>Prioritäten</a:t>
            </a:r>
            <a:endParaRPr lang="en-GB" sz="3000" dirty="0"/>
          </a:p>
          <a:p>
            <a:pPr marL="457200" indent="-457200">
              <a:buFont typeface="Arial" panose="020B0604020202020204" pitchFamily="34" charset="0"/>
              <a:buChar char="•"/>
            </a:pPr>
            <a:r>
              <a:rPr lang="en-GB" sz="3000" dirty="0"/>
              <a:t>“</a:t>
            </a:r>
            <a:r>
              <a:rPr lang="en-GB" sz="3000" dirty="0" err="1"/>
              <a:t>Zerlegen</a:t>
            </a:r>
            <a:r>
              <a:rPr lang="en-GB" sz="3000" dirty="0"/>
              <a:t>” Sie jedes Ziel in eine Reihe von </a:t>
            </a:r>
            <a:r>
              <a:rPr lang="en-GB" sz="3000" dirty="0" err="1"/>
              <a:t>Teilziele</a:t>
            </a:r>
            <a:endParaRPr lang="en-GB" sz="3000" dirty="0"/>
          </a:p>
          <a:p>
            <a:pPr marL="457200" indent="-457200">
              <a:buFont typeface="Arial" panose="020B0604020202020204" pitchFamily="34" charset="0"/>
              <a:buChar char="•"/>
            </a:pPr>
            <a:r>
              <a:rPr lang="en-GB" sz="3000" dirty="0"/>
              <a:t>Seien Sie sehr spezifisch und machen Sie </a:t>
            </a:r>
            <a:r>
              <a:rPr lang="en-GB" sz="3000" dirty="0" err="1"/>
              <a:t>Ziele</a:t>
            </a:r>
            <a:r>
              <a:rPr lang="en-GB" sz="3000" dirty="0"/>
              <a:t> </a:t>
            </a:r>
            <a:r>
              <a:rPr lang="en-GB" sz="3000" dirty="0" err="1"/>
              <a:t>messbar</a:t>
            </a:r>
            <a:endParaRPr lang="en-GB" sz="3000" dirty="0"/>
          </a:p>
          <a:p>
            <a:pPr marL="457200" indent="-457200">
              <a:buFont typeface="Arial" panose="020B0604020202020204" pitchFamily="34" charset="0"/>
              <a:buChar char="•"/>
            </a:pPr>
            <a:r>
              <a:rPr lang="en-GB" sz="3000" dirty="0"/>
              <a:t>Überfordern Sie sich nicht: Setzen Sie sich Ziele, die erreichbar sind</a:t>
            </a:r>
          </a:p>
          <a:p>
            <a:pPr marL="457200" indent="-457200">
              <a:buFont typeface="Arial" panose="020B0604020202020204" pitchFamily="34" charset="0"/>
              <a:buChar char="•"/>
            </a:pPr>
            <a:r>
              <a:rPr lang="en-GB" sz="3000" dirty="0"/>
              <a:t>Erhöhen Sie Ihre Lernkurve und profitieren Sie von den Erfahrungen anderer</a:t>
            </a:r>
          </a:p>
          <a:p>
            <a:pPr marL="457200" indent="-457200">
              <a:buFont typeface="Arial" panose="020B0604020202020204" pitchFamily="34" charset="0"/>
              <a:buChar char="•"/>
            </a:pPr>
            <a:r>
              <a:rPr lang="en-GB" sz="3000" dirty="0" err="1"/>
              <a:t>Arbeiten</a:t>
            </a:r>
            <a:r>
              <a:rPr lang="en-GB" sz="3000" dirty="0"/>
              <a:t> Sie nicht allein: Hören Sie auf die </a:t>
            </a:r>
            <a:r>
              <a:rPr lang="en-GB" sz="3000" dirty="0" err="1"/>
              <a:t>Rückmeldungen</a:t>
            </a:r>
            <a:r>
              <a:rPr lang="en-GB" sz="3000" dirty="0"/>
              <a:t> von </a:t>
            </a:r>
            <a:r>
              <a:rPr lang="en-GB" sz="3000" dirty="0" err="1"/>
              <a:t>anderen</a:t>
            </a:r>
            <a:r>
              <a:rPr lang="en-GB" sz="3000" dirty="0"/>
              <a:t> und </a:t>
            </a:r>
            <a:r>
              <a:rPr lang="en-GB" sz="3000" dirty="0" err="1"/>
              <a:t>erhalten</a:t>
            </a:r>
            <a:r>
              <a:rPr lang="en-GB" sz="3000" dirty="0"/>
              <a:t> so </a:t>
            </a:r>
            <a:r>
              <a:rPr lang="en-GB" sz="3000" dirty="0" err="1"/>
              <a:t>wertvolle</a:t>
            </a:r>
            <a:r>
              <a:rPr lang="en-GB" sz="3000" dirty="0"/>
              <a:t> </a:t>
            </a:r>
            <a:r>
              <a:rPr lang="en-GB" sz="3000" dirty="0" err="1"/>
              <a:t>Kritik</a:t>
            </a:r>
            <a:r>
              <a:rPr lang="en-GB" sz="3000" dirty="0"/>
              <a:t> für Ihre </a:t>
            </a:r>
            <a:r>
              <a:rPr lang="en-GB" sz="3000" dirty="0" err="1"/>
              <a:t>eigene</a:t>
            </a:r>
            <a:r>
              <a:rPr lang="en-GB" sz="3000" dirty="0"/>
              <a:t> Arbeit</a:t>
            </a:r>
          </a:p>
          <a:p>
            <a:pPr marL="457200" indent="-457200">
              <a:buFont typeface="Arial" panose="020B0604020202020204" pitchFamily="34" charset="0"/>
              <a:buChar char="•"/>
            </a:pPr>
            <a:r>
              <a:rPr lang="en-GB" sz="3000" dirty="0"/>
              <a:t>Feiern Sie die Erfolge und </a:t>
            </a:r>
            <a:r>
              <a:rPr lang="en-GB" sz="3000" dirty="0" err="1"/>
              <a:t>markieren</a:t>
            </a:r>
            <a:r>
              <a:rPr lang="en-GB" sz="3000" dirty="0"/>
              <a:t> Sie die </a:t>
            </a:r>
            <a:r>
              <a:rPr lang="en-GB" sz="3000" dirty="0" err="1"/>
              <a:t>Lektionen</a:t>
            </a:r>
            <a:r>
              <a:rPr lang="en-GB" sz="3000" dirty="0"/>
              <a:t> für </a:t>
            </a:r>
            <a:r>
              <a:rPr lang="en-GB" sz="3000" dirty="0" err="1"/>
              <a:t>sich</a:t>
            </a:r>
            <a:r>
              <a:rPr lang="en-GB" sz="3000" dirty="0"/>
              <a:t> </a:t>
            </a:r>
            <a:r>
              <a:rPr lang="en-GB" sz="3000" dirty="0" err="1"/>
              <a:t>aus</a:t>
            </a:r>
            <a:r>
              <a:rPr lang="en-GB" sz="3000" dirty="0"/>
              <a:t> denen Sie </a:t>
            </a:r>
            <a:r>
              <a:rPr lang="en-GB" sz="3000" dirty="0" err="1"/>
              <a:t>etwas</a:t>
            </a:r>
            <a:r>
              <a:rPr lang="en-GB" sz="3000" dirty="0"/>
              <a:t> </a:t>
            </a:r>
            <a:r>
              <a:rPr lang="en-GB" sz="3000" dirty="0" err="1"/>
              <a:t>gelernt</a:t>
            </a:r>
            <a:r>
              <a:rPr lang="en-GB" sz="3000" dirty="0"/>
              <a:t> haben</a:t>
            </a:r>
          </a:p>
          <a:p>
            <a:pPr marL="457200" indent="-457200">
              <a:buFont typeface="Arial" panose="020B0604020202020204" pitchFamily="34" charset="0"/>
              <a:buChar char="•"/>
            </a:pPr>
            <a:r>
              <a:rPr lang="en-GB" sz="3000" dirty="0"/>
              <a:t>Bewerten Sie Ihre Gesamtleistung</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39064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Vermeiden Sie die </a:t>
            </a:r>
            <a:r>
              <a:rPr lang="en-GB" sz="4100" b="1" dirty="0" err="1"/>
              <a:t>größten</a:t>
            </a:r>
            <a:r>
              <a:rPr lang="en-GB" sz="4100" b="1" dirty="0"/>
              <a:t> </a:t>
            </a:r>
            <a:r>
              <a:rPr lang="en-GB" sz="4100" b="1" dirty="0" err="1"/>
              <a:t>Fehler</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noAutofit/>
          </a:bodyPr>
          <a:lstStyle/>
          <a:p>
            <a:r>
              <a:rPr lang="en-GB" sz="3200" dirty="0"/>
              <a:t>Die größte Gefahr, der Sie </a:t>
            </a:r>
            <a:r>
              <a:rPr lang="en-GB" sz="3200" dirty="0" err="1"/>
              <a:t>begegnen</a:t>
            </a:r>
            <a:r>
              <a:rPr lang="en-GB" sz="3200" dirty="0"/>
              <a:t> </a:t>
            </a:r>
            <a:r>
              <a:rPr lang="en-GB" sz="3200" dirty="0" err="1"/>
              <a:t>können</a:t>
            </a:r>
            <a:r>
              <a:rPr lang="en-GB" sz="3200" dirty="0"/>
              <a:t>, ist, sich so sehr in Ihre Idee zu verlieben, dass Sie nicht erkennen, wann es Zeit </a:t>
            </a:r>
            <a:r>
              <a:rPr lang="en-GB" sz="3200" dirty="0" err="1"/>
              <a:t>ist</a:t>
            </a:r>
            <a:r>
              <a:rPr lang="en-GB" sz="3200" dirty="0"/>
              <a:t>, "loszulassen". </a:t>
            </a:r>
          </a:p>
          <a:p>
            <a:endParaRPr lang="en-GB" sz="3200" dirty="0"/>
          </a:p>
          <a:p>
            <a:r>
              <a:rPr lang="en-GB" sz="3200" dirty="0"/>
              <a:t>Manchmal, wenn die Dinge nicht so funktionieren wie erwartet, geht es vielleicht nicht um bloße Abläufe und Projekte: vielleicht sind Sie einfach noch nicht bereit für diese Herausforderungen (</a:t>
            </a:r>
            <a:r>
              <a:rPr lang="en-GB" sz="3200" dirty="0" err="1"/>
              <a:t>z.B.</a:t>
            </a:r>
            <a:r>
              <a:rPr lang="en-GB" sz="3200" dirty="0"/>
              <a:t> </a:t>
            </a:r>
            <a:r>
              <a:rPr lang="en-GB" sz="3200" dirty="0" err="1"/>
              <a:t>vielleicht</a:t>
            </a:r>
            <a:r>
              <a:rPr lang="en-GB" sz="3200" dirty="0"/>
              <a:t> </a:t>
            </a:r>
            <a:r>
              <a:rPr lang="en-GB" sz="3200" dirty="0" err="1"/>
              <a:t>gibt</a:t>
            </a:r>
            <a:r>
              <a:rPr lang="en-GB" sz="3200" dirty="0"/>
              <a:t> es </a:t>
            </a:r>
            <a:r>
              <a:rPr lang="en-GB" sz="3200" dirty="0" err="1"/>
              <a:t>nicht</a:t>
            </a:r>
            <a:r>
              <a:rPr lang="en-GB" sz="3200" dirty="0"/>
              <a:t> </a:t>
            </a:r>
            <a:r>
              <a:rPr lang="en-GB" sz="3200" dirty="0" err="1"/>
              <a:t>genügend</a:t>
            </a:r>
            <a:r>
              <a:rPr lang="en-GB" sz="3200" dirty="0"/>
              <a:t> </a:t>
            </a:r>
            <a:r>
              <a:rPr lang="en-GB" sz="3200" dirty="0" err="1"/>
              <a:t>Ressourcen</a:t>
            </a:r>
            <a:r>
              <a:rPr lang="en-GB" sz="3200" dirty="0"/>
              <a:t> </a:t>
            </a:r>
            <a:r>
              <a:rPr lang="en-GB" sz="3200" dirty="0" err="1"/>
              <a:t>oder</a:t>
            </a:r>
            <a:r>
              <a:rPr lang="en-GB" sz="3200" dirty="0"/>
              <a:t> die Idee ist </a:t>
            </a:r>
            <a:r>
              <a:rPr lang="en-GB" sz="3200" dirty="0" err="1"/>
              <a:t>einfach</a:t>
            </a:r>
            <a:r>
              <a:rPr lang="en-GB" sz="3200" dirty="0"/>
              <a:t> (</a:t>
            </a:r>
            <a:r>
              <a:rPr lang="en-GB" sz="3200" dirty="0" err="1"/>
              <a:t>noch</a:t>
            </a:r>
            <a:r>
              <a:rPr lang="en-GB" sz="3200" dirty="0"/>
              <a:t>) </a:t>
            </a:r>
            <a:r>
              <a:rPr lang="en-GB" sz="3200" dirty="0" err="1"/>
              <a:t>nicht</a:t>
            </a:r>
            <a:r>
              <a:rPr lang="en-GB" sz="3200" dirty="0"/>
              <a:t> richtig, Ihr Angebot entspricht nicht den Bedürfnissen des Marktes usw.).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116889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Vermeiden Sie die </a:t>
            </a:r>
            <a:r>
              <a:rPr lang="en-GB" sz="4100" b="1" dirty="0" err="1"/>
              <a:t>größten</a:t>
            </a:r>
            <a:r>
              <a:rPr lang="en-GB" sz="4100" b="1" dirty="0"/>
              <a:t> </a:t>
            </a:r>
            <a:r>
              <a:rPr lang="en-GB" sz="4100" b="1" dirty="0" err="1"/>
              <a:t>Fehler</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3046988"/>
          </a:xfrm>
          <a:prstGeom prst="rect">
            <a:avLst/>
          </a:prstGeom>
          <a:noFill/>
        </p:spPr>
        <p:txBody>
          <a:bodyPr wrap="square" rtlCol="0">
            <a:noAutofit/>
          </a:bodyPr>
          <a:lstStyle/>
          <a:p>
            <a:r>
              <a:rPr lang="en-GB" sz="3200" dirty="0"/>
              <a:t>Das Festhalten an Vorsätzen ist ein bewusster Prozess, der mit viel Feingefühl durchgeführt werden muss.</a:t>
            </a:r>
          </a:p>
          <a:p>
            <a:endParaRPr lang="en-GB" sz="3200" dirty="0"/>
          </a:p>
          <a:p>
            <a:r>
              <a:rPr lang="en-GB" sz="3200" dirty="0"/>
              <a:t>Andernfalls könnte es Sie unbewusst zu einer Tunnelblick-Haltung führen, die Sie daran hindert, kritische "Warn"-Zeichen zu beachten und zu analysieren.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A72A63-3160-43A2-9FAE-62E0F5295E39}"/>
              </a:ext>
            </a:extLst>
          </p:cNvPr>
          <p:cNvPicPr>
            <a:picLocks noChangeAspect="1"/>
          </p:cNvPicPr>
          <p:nvPr/>
        </p:nvPicPr>
        <p:blipFill>
          <a:blip r:embed="rId3"/>
          <a:stretch>
            <a:fillRect/>
          </a:stretch>
        </p:blipFill>
        <p:spPr>
          <a:xfrm>
            <a:off x="5031279" y="4012321"/>
            <a:ext cx="2129441" cy="217252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404963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Reflexion über Ihre Arbeit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416938" cy="4524315"/>
          </a:xfrm>
          <a:prstGeom prst="rect">
            <a:avLst/>
          </a:prstGeom>
          <a:noFill/>
        </p:spPr>
        <p:txBody>
          <a:bodyPr wrap="square" rtlCol="0">
            <a:noAutofit/>
          </a:bodyPr>
          <a:lstStyle/>
          <a:p>
            <a:pPr algn="ctr"/>
            <a:r>
              <a:rPr lang="en-GB" sz="3200" dirty="0" err="1"/>
              <a:t>Formativ</a:t>
            </a:r>
            <a:r>
              <a:rPr lang="en-GB" sz="3200" dirty="0"/>
              <a:t> versus Summativ: </a:t>
            </a:r>
          </a:p>
          <a:p>
            <a:endParaRPr lang="en-GB" sz="3200" dirty="0"/>
          </a:p>
          <a:p>
            <a:r>
              <a:rPr lang="en-GB" sz="3200" b="1" dirty="0"/>
              <a:t>Formativ </a:t>
            </a:r>
            <a:r>
              <a:rPr lang="en-GB" sz="3200" dirty="0"/>
              <a:t>- schrittweise Bewertung von Prozessen und Bewertung der täglichen </a:t>
            </a:r>
            <a:r>
              <a:rPr lang="en-GB" sz="3200" dirty="0" err="1"/>
              <a:t>Entwicklung</a:t>
            </a:r>
            <a:r>
              <a:rPr lang="en-GB" sz="3200" dirty="0"/>
              <a:t> </a:t>
            </a:r>
            <a:r>
              <a:rPr lang="en-GB" sz="3200" dirty="0" err="1"/>
              <a:t>ihrer</a:t>
            </a:r>
            <a:r>
              <a:rPr lang="en-GB" sz="3200" dirty="0"/>
              <a:t> </a:t>
            </a:r>
            <a:r>
              <a:rPr lang="en-GB" sz="3200" dirty="0" err="1"/>
              <a:t>Arbeiten</a:t>
            </a:r>
            <a:r>
              <a:rPr lang="en-GB" sz="3200" dirty="0"/>
              <a:t>. </a:t>
            </a:r>
          </a:p>
          <a:p>
            <a:endParaRPr lang="en-GB" sz="3200" dirty="0"/>
          </a:p>
          <a:p>
            <a:r>
              <a:rPr lang="en-GB" sz="3200" b="1" dirty="0"/>
              <a:t>Summativ </a:t>
            </a:r>
            <a:r>
              <a:rPr lang="en-GB" sz="3200" dirty="0"/>
              <a:t>- </a:t>
            </a:r>
            <a:r>
              <a:rPr lang="en-GB" sz="3200" dirty="0" err="1"/>
              <a:t>nach</a:t>
            </a:r>
            <a:r>
              <a:rPr lang="en-GB" sz="3200" dirty="0"/>
              <a:t> </a:t>
            </a:r>
            <a:r>
              <a:rPr lang="en-GB" sz="3200" dirty="0" err="1"/>
              <a:t>Erreichen</a:t>
            </a:r>
            <a:r>
              <a:rPr lang="en-GB" sz="3200" dirty="0"/>
              <a:t> </a:t>
            </a:r>
            <a:r>
              <a:rPr lang="en-GB" sz="3200" dirty="0" err="1"/>
              <a:t>eines</a:t>
            </a:r>
            <a:r>
              <a:rPr lang="en-GB" sz="3200" dirty="0"/>
              <a:t> wichtigen Ergebnisses blicken Sie auf das Erreichte zurück und versuchen, es mit einigen Standards/Benchmarks zu vergleichen (d. h. mit den ursprünglichen Erwartungen). Sind Sie mit Ihren Leistungen zufrieden?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21924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Reflexion über Ihre Arbeit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noAutofit/>
          </a:bodyPr>
          <a:lstStyle/>
          <a:p>
            <a:r>
              <a:rPr lang="en-GB" sz="3200" dirty="0"/>
              <a:t>Wenn Sie das Gefühl haben, etwas hinter den Erwartungen zurückzubleiben, gehen Sie zurück </a:t>
            </a:r>
            <a:r>
              <a:rPr lang="en-GB" sz="3200" dirty="0" err="1"/>
              <a:t>ans</a:t>
            </a:r>
            <a:r>
              <a:rPr lang="en-GB" sz="3200" dirty="0"/>
              <a:t> </a:t>
            </a:r>
          </a:p>
          <a:p>
            <a:r>
              <a:rPr lang="en-GB" sz="3200" dirty="0"/>
              <a:t>“</a:t>
            </a:r>
            <a:r>
              <a:rPr lang="en-GB" sz="3200" dirty="0" err="1"/>
              <a:t>Reißbrett</a:t>
            </a:r>
            <a:r>
              <a:rPr lang="en-GB" sz="3200" dirty="0"/>
              <a:t>” und stellen Sie Ihre </a:t>
            </a:r>
            <a:r>
              <a:rPr lang="en-GB" sz="3200" dirty="0" err="1"/>
              <a:t>Strategie</a:t>
            </a:r>
            <a:r>
              <a:rPr lang="en-GB" sz="3200" dirty="0"/>
              <a:t>, </a:t>
            </a:r>
          </a:p>
          <a:p>
            <a:r>
              <a:rPr lang="en-GB" sz="3200" dirty="0" err="1"/>
              <a:t>ausgehend</a:t>
            </a:r>
            <a:r>
              <a:rPr lang="en-GB" sz="3200" dirty="0"/>
              <a:t> von den </a:t>
            </a:r>
            <a:r>
              <a:rPr lang="en-GB" sz="3200" dirty="0" err="1"/>
              <a:t>gesammelten</a:t>
            </a:r>
            <a:r>
              <a:rPr lang="en-GB" sz="3200" dirty="0"/>
              <a:t> </a:t>
            </a:r>
            <a:r>
              <a:rPr lang="en-GB" sz="3200" dirty="0" err="1"/>
              <a:t>Erfahrungen</a:t>
            </a:r>
            <a:r>
              <a:rPr lang="en-GB" sz="3200" dirty="0"/>
              <a:t>, </a:t>
            </a:r>
          </a:p>
          <a:p>
            <a:r>
              <a:rPr lang="en-GB" sz="3200" dirty="0"/>
              <a:t>neu auf. </a:t>
            </a:r>
          </a:p>
          <a:p>
            <a:endParaRPr lang="en-GB" sz="3200" dirty="0"/>
          </a:p>
          <a:p>
            <a:r>
              <a:rPr lang="en-GB" sz="3200" dirty="0"/>
              <a:t>Seien Sie bescheiden und beziehen Sie </a:t>
            </a:r>
            <a:r>
              <a:rPr lang="en-GB" sz="3200" dirty="0" err="1"/>
              <a:t>Dritte</a:t>
            </a:r>
            <a:r>
              <a:rPr lang="en-GB" sz="3200" dirty="0"/>
              <a:t> </a:t>
            </a:r>
          </a:p>
          <a:p>
            <a:r>
              <a:rPr lang="en-GB" sz="3200" dirty="0" err="1"/>
              <a:t>mit</a:t>
            </a:r>
            <a:r>
              <a:rPr lang="en-GB" sz="3200" dirty="0"/>
              <a:t> ein: Externe Sichtweisen stellen </a:t>
            </a:r>
            <a:r>
              <a:rPr lang="en-GB" sz="3200" dirty="0" err="1"/>
              <a:t>immer</a:t>
            </a:r>
            <a:r>
              <a:rPr lang="en-GB" sz="3200" dirty="0"/>
              <a:t> eine</a:t>
            </a:r>
          </a:p>
          <a:p>
            <a:r>
              <a:rPr lang="en-GB" sz="3200" dirty="0" err="1"/>
              <a:t>wertvolle</a:t>
            </a:r>
            <a:r>
              <a:rPr lang="en-GB" sz="3200" dirty="0"/>
              <a:t> Wissensquelle für kontinuierliche, </a:t>
            </a:r>
          </a:p>
          <a:p>
            <a:r>
              <a:rPr lang="en-GB" sz="3200" dirty="0" err="1"/>
              <a:t>ständige</a:t>
            </a:r>
            <a:r>
              <a:rPr lang="en-GB" sz="3200" dirty="0"/>
              <a:t> Verbesserungen dar.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8DD2194-5221-4106-AF6C-DB874DF469DC}"/>
              </a:ext>
            </a:extLst>
          </p:cNvPr>
          <p:cNvPicPr>
            <a:picLocks noChangeAspect="1"/>
          </p:cNvPicPr>
          <p:nvPr/>
        </p:nvPicPr>
        <p:blipFill>
          <a:blip r:embed="rId3"/>
          <a:stretch>
            <a:fillRect/>
          </a:stretch>
        </p:blipFill>
        <p:spPr>
          <a:xfrm>
            <a:off x="8676000" y="1872000"/>
            <a:ext cx="3200400" cy="367665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714096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GB" sz="4100" b="1" dirty="0"/>
              <a:t>Wer sind Ihre Verbündeten?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noAutofit/>
          </a:bodyPr>
          <a:lstStyle/>
          <a:p>
            <a:r>
              <a:rPr lang="en-GB" sz="3200" dirty="0"/>
              <a:t>Kritik kommt in </a:t>
            </a:r>
            <a:r>
              <a:rPr lang="de-DE" sz="3200" dirty="0"/>
              <a:t>vielen</a:t>
            </a:r>
            <a:r>
              <a:rPr lang="en-GB" sz="3200" dirty="0"/>
              <a:t> </a:t>
            </a:r>
            <a:r>
              <a:rPr lang="de-DE" sz="3200" dirty="0"/>
              <a:t>Formen</a:t>
            </a:r>
            <a:r>
              <a:rPr lang="en-GB" sz="3200" dirty="0"/>
              <a:t>; </a:t>
            </a:r>
            <a:r>
              <a:rPr lang="de-DE" sz="3200" dirty="0"/>
              <a:t>Kritik</a:t>
            </a:r>
            <a:r>
              <a:rPr lang="en-GB" sz="3200" dirty="0"/>
              <a:t> von positive </a:t>
            </a:r>
            <a:r>
              <a:rPr lang="en-GB" sz="3200" dirty="0" err="1"/>
              <a:t>Denkenden</a:t>
            </a:r>
            <a:r>
              <a:rPr lang="en-GB" sz="3200" dirty="0"/>
              <a:t> ist zu Ihrem eigenen Wohl und trägt zu Ihrer </a:t>
            </a:r>
            <a:r>
              <a:rPr lang="en-GB" sz="3200" dirty="0" err="1"/>
              <a:t>direkten</a:t>
            </a:r>
            <a:r>
              <a:rPr lang="en-GB" sz="3200" dirty="0"/>
              <a:t> </a:t>
            </a:r>
            <a:r>
              <a:rPr lang="en-GB" sz="3200" dirty="0" err="1"/>
              <a:t>Handlungsfähigkeit</a:t>
            </a:r>
            <a:r>
              <a:rPr lang="en-GB" sz="3200" dirty="0"/>
              <a:t> </a:t>
            </a:r>
            <a:r>
              <a:rPr lang="en-GB" sz="3200" dirty="0" err="1"/>
              <a:t>bei</a:t>
            </a:r>
            <a:r>
              <a:rPr lang="en-GB" sz="3200" dirty="0"/>
              <a:t>. </a:t>
            </a:r>
          </a:p>
          <a:p>
            <a:endParaRPr lang="en-GB" sz="3200" dirty="0"/>
          </a:p>
          <a:p>
            <a:r>
              <a:rPr lang="en-GB" sz="3200" dirty="0"/>
              <a:t>Achten Sie darauf, Menschen, die gerne </a:t>
            </a:r>
            <a:r>
              <a:rPr lang="en-GB" sz="3200" dirty="0" err="1"/>
              <a:t>etwas</a:t>
            </a:r>
            <a:r>
              <a:rPr lang="en-GB" sz="3200" dirty="0"/>
              <a:t> </a:t>
            </a:r>
            <a:r>
              <a:rPr lang="en-GB" sz="3200" dirty="0" err="1"/>
              <a:t>selber</a:t>
            </a:r>
            <a:r>
              <a:rPr lang="en-GB" sz="3200" dirty="0"/>
              <a:t> an </a:t>
            </a:r>
            <a:r>
              <a:rPr lang="en-GB" sz="3200" dirty="0" err="1"/>
              <a:t>sich</a:t>
            </a:r>
            <a:r>
              <a:rPr lang="en-GB" sz="3200" dirty="0"/>
              <a:t> </a:t>
            </a:r>
            <a:r>
              <a:rPr lang="en-GB" sz="3200" dirty="0" err="1"/>
              <a:t>reißen</a:t>
            </a:r>
            <a:r>
              <a:rPr lang="en-GB" sz="3200" dirty="0"/>
              <a:t>, </a:t>
            </a:r>
            <a:r>
              <a:rPr lang="en-GB" sz="3200" dirty="0" err="1"/>
              <a:t>zu</a:t>
            </a:r>
            <a:r>
              <a:rPr lang="en-GB" sz="3200" dirty="0"/>
              <a:t> vermeiden: Sie sprechen aus Neid und es liegt </a:t>
            </a:r>
            <a:r>
              <a:rPr lang="en-GB" sz="3200" dirty="0" err="1"/>
              <a:t>keine</a:t>
            </a:r>
            <a:r>
              <a:rPr lang="en-GB" sz="3200" dirty="0"/>
              <a:t> </a:t>
            </a:r>
            <a:r>
              <a:rPr lang="en-GB" sz="3200" dirty="0" err="1"/>
              <a:t>echte</a:t>
            </a:r>
            <a:r>
              <a:rPr lang="en-GB" sz="3200" dirty="0"/>
              <a:t> </a:t>
            </a:r>
            <a:r>
              <a:rPr lang="en-GB" sz="3200" dirty="0" err="1"/>
              <a:t>Absicht</a:t>
            </a:r>
            <a:r>
              <a:rPr lang="en-GB" sz="3200" dirty="0"/>
              <a:t> in </a:t>
            </a:r>
            <a:r>
              <a:rPr lang="en-GB" sz="3200" dirty="0" err="1"/>
              <a:t>ihren</a:t>
            </a:r>
            <a:r>
              <a:rPr lang="en-GB" sz="3200" dirty="0"/>
              <a:t> </a:t>
            </a:r>
            <a:r>
              <a:rPr lang="en-GB" sz="3200" dirty="0" err="1"/>
              <a:t>Worten</a:t>
            </a:r>
            <a:r>
              <a:rPr lang="en-GB" sz="3200" dirty="0"/>
              <a:t>, </a:t>
            </a:r>
            <a:r>
              <a:rPr lang="en-GB" sz="3200" dirty="0" err="1"/>
              <a:t>Ihnen</a:t>
            </a:r>
            <a:r>
              <a:rPr lang="en-GB" sz="3200" dirty="0"/>
              <a:t> </a:t>
            </a:r>
            <a:r>
              <a:rPr lang="en-GB" sz="3200" dirty="0" err="1"/>
              <a:t>zu</a:t>
            </a:r>
            <a:r>
              <a:rPr lang="en-GB" sz="3200" dirty="0"/>
              <a:t> </a:t>
            </a:r>
            <a:r>
              <a:rPr lang="en-GB" sz="3200" dirty="0" err="1"/>
              <a:t>helfen</a:t>
            </a:r>
            <a:r>
              <a:rPr lang="en-GB" sz="3200" dirty="0"/>
              <a:t>.</a:t>
            </a:r>
          </a:p>
          <a:p>
            <a:endParaRPr lang="en-GB" sz="3200" dirty="0"/>
          </a:p>
          <a:p>
            <a:r>
              <a:rPr lang="en-GB" sz="3200" dirty="0"/>
              <a:t>Behalten Sie das “Positive” in Ihrer Nähe, </a:t>
            </a:r>
            <a:r>
              <a:rPr lang="en-GB" sz="3200" dirty="0" err="1"/>
              <a:t>handeln</a:t>
            </a:r>
            <a:r>
              <a:rPr lang="en-GB" sz="3200" dirty="0"/>
              <a:t> Sie so, </a:t>
            </a:r>
            <a:r>
              <a:rPr lang="en-GB" sz="3200" dirty="0" err="1"/>
              <a:t>wie</a:t>
            </a:r>
            <a:r>
              <a:rPr lang="en-GB" sz="3200" dirty="0"/>
              <a:t> </a:t>
            </a:r>
            <a:r>
              <a:rPr lang="en-GB" sz="3200" dirty="0" err="1"/>
              <a:t>sie</a:t>
            </a:r>
            <a:r>
              <a:rPr lang="en-GB" sz="3200" dirty="0"/>
              <a:t> </a:t>
            </a:r>
            <a:r>
              <a:rPr lang="en-GB" sz="3200" dirty="0" err="1"/>
              <a:t>handeln</a:t>
            </a:r>
            <a:r>
              <a:rPr lang="en-GB" sz="3200" dirty="0"/>
              <a:t> </a:t>
            </a:r>
            <a:r>
              <a:rPr lang="en-GB" sz="3200" dirty="0" err="1"/>
              <a:t>möchten</a:t>
            </a:r>
            <a:r>
              <a:rPr lang="en-GB" sz="3200" dirty="0"/>
              <a:t> und </a:t>
            </a:r>
            <a:r>
              <a:rPr lang="en-GB" sz="3200" dirty="0" err="1"/>
              <a:t>bleiben</a:t>
            </a:r>
            <a:r>
              <a:rPr lang="en-GB" sz="3200" dirty="0"/>
              <a:t> Sie </a:t>
            </a:r>
            <a:r>
              <a:rPr lang="en-GB" sz="3200" dirty="0" err="1"/>
              <a:t>gesund</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909955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08154" y="-6720"/>
            <a:ext cx="9612000" cy="864000"/>
          </a:xfrm>
          <a:prstGeom prst="rect">
            <a:avLst/>
          </a:prstGeom>
          <a:noFill/>
        </p:spPr>
        <p:txBody>
          <a:bodyPr wrap="square" rtlCol="0" anchor="ctr">
            <a:noAutofit/>
          </a:bodyPr>
          <a:lstStyle/>
          <a:p>
            <a:r>
              <a:rPr lang="en-GB" sz="4100" b="1" dirty="0" err="1">
                <a:cs typeface="Arial" panose="020B0604020202020204" pitchFamily="34" charset="0"/>
              </a:rPr>
              <a:t>Checkliste</a:t>
            </a:r>
            <a:r>
              <a:rPr lang="en-GB" sz="4100" b="1" dirty="0">
                <a:cs typeface="Arial" panose="020B0604020202020204" pitchFamily="34" charset="0"/>
              </a:rPr>
              <a:t> für die </a:t>
            </a:r>
            <a:r>
              <a:rPr lang="en-GB" sz="4100" b="1" dirty="0" err="1">
                <a:cs typeface="Arial" panose="020B0604020202020204" pitchFamily="34" charset="0"/>
              </a:rPr>
              <a:t>Selbstkontrolle</a:t>
            </a:r>
            <a:r>
              <a:rPr lang="en-GB" sz="4100" b="1" dirty="0">
                <a:cs typeface="Arial" panose="020B0604020202020204" pitchFamily="34" charset="0"/>
              </a:rPr>
              <a:t> </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3C91E045-4345-44BE-817A-108E82274A07}"/>
              </a:ext>
            </a:extLst>
          </p:cNvPr>
          <p:cNvGraphicFramePr>
            <a:graphicFrameLocks noGrp="1"/>
          </p:cNvGraphicFramePr>
          <p:nvPr>
            <p:extLst>
              <p:ext uri="{D42A27DB-BD31-4B8C-83A1-F6EECF244321}">
                <p14:modId xmlns:p14="http://schemas.microsoft.com/office/powerpoint/2010/main" val="2125238782"/>
              </p:ext>
            </p:extLst>
          </p:nvPr>
        </p:nvGraphicFramePr>
        <p:xfrm>
          <a:off x="360000" y="1260000"/>
          <a:ext cx="11520000" cy="5040000"/>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3971733916"/>
                    </a:ext>
                  </a:extLst>
                </a:gridCol>
                <a:gridCol w="6840000">
                  <a:extLst>
                    <a:ext uri="{9D8B030D-6E8A-4147-A177-3AD203B41FA5}">
                      <a16:colId xmlns:a16="http://schemas.microsoft.com/office/drawing/2014/main" xmlns="" val="1387872937"/>
                    </a:ext>
                  </a:extLst>
                </a:gridCol>
              </a:tblGrid>
              <a:tr h="1120000">
                <a:tc>
                  <a:txBody>
                    <a:bodyPr/>
                    <a:lstStyle/>
                    <a:p>
                      <a:pPr marL="285750" indent="-285750">
                        <a:lnSpc>
                          <a:spcPct val="100000"/>
                        </a:lnSpc>
                        <a:spcAft>
                          <a:spcPts val="0"/>
                        </a:spcAft>
                        <a:buFont typeface="Arial" panose="020B0604020202020204" pitchFamily="34" charset="0"/>
                        <a:buChar char="•"/>
                      </a:pPr>
                      <a:r>
                        <a:rPr lang="en-US" sz="2000" dirty="0">
                          <a:effectLst/>
                        </a:rPr>
                        <a:t>Versuchen Sie, mit eigenen Worten das </a:t>
                      </a:r>
                      <a:r>
                        <a:rPr lang="en-US" sz="2000" dirty="0" err="1">
                          <a:effectLst/>
                        </a:rPr>
                        <a:t>Konzept</a:t>
                      </a:r>
                      <a:r>
                        <a:rPr lang="en-US" sz="2000" dirty="0">
                          <a:effectLst/>
                        </a:rPr>
                        <a:t> der </a:t>
                      </a:r>
                      <a:r>
                        <a:rPr lang="en-US" sz="2000" dirty="0" err="1">
                          <a:effectLst/>
                        </a:rPr>
                        <a:t>Wertschöpfung</a:t>
                      </a:r>
                      <a:r>
                        <a:rPr lang="en-US" sz="2000" dirty="0">
                          <a:effectLst/>
                        </a:rPr>
                        <a:t> zu erklären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2701072728"/>
                  </a:ext>
                </a:extLst>
              </a:tr>
              <a:tr h="1680000">
                <a:tc>
                  <a:txBody>
                    <a:bodyPr/>
                    <a:lstStyle/>
                    <a:p>
                      <a:pPr marL="285750" indent="-285750">
                        <a:lnSpc>
                          <a:spcPct val="100000"/>
                        </a:lnSpc>
                        <a:spcAft>
                          <a:spcPts val="0"/>
                        </a:spcAft>
                        <a:buFont typeface="Arial" panose="020B0604020202020204" pitchFamily="34" charset="0"/>
                        <a:buChar char="•"/>
                      </a:pPr>
                      <a:r>
                        <a:rPr lang="en-US" sz="2000" dirty="0">
                          <a:effectLst/>
                        </a:rPr>
                        <a:t>Können Sie bis zu drei charakterisierende Elemente der Business Platform aufzählen?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3324157694"/>
                  </a:ext>
                </a:extLst>
              </a:tr>
              <a:tr h="1120000">
                <a:tc>
                  <a:txBody>
                    <a:bodyPr/>
                    <a:lstStyle/>
                    <a:p>
                      <a:pPr marL="285750" indent="-285750">
                        <a:lnSpc>
                          <a:spcPct val="100000"/>
                        </a:lnSpc>
                        <a:spcAft>
                          <a:spcPts val="0"/>
                        </a:spcAft>
                        <a:buFont typeface="Arial" panose="020B0604020202020204" pitchFamily="34" charset="0"/>
                        <a:buChar char="•"/>
                      </a:pPr>
                      <a:r>
                        <a:rPr lang="en-US" sz="2000" dirty="0">
                          <a:effectLst/>
                        </a:rPr>
                        <a:t>Was ist der Unterschied zwischen primären und </a:t>
                      </a:r>
                      <a:r>
                        <a:rPr lang="en-US" sz="2000" dirty="0" err="1">
                          <a:effectLst/>
                        </a:rPr>
                        <a:t>sekundären</a:t>
                      </a:r>
                      <a:r>
                        <a:rPr lang="en-US" sz="2000" dirty="0">
                          <a:effectLst/>
                        </a:rPr>
                        <a:t> </a:t>
                      </a:r>
                      <a:r>
                        <a:rPr lang="en-US" sz="2000" dirty="0" err="1">
                          <a:effectLst/>
                        </a:rPr>
                        <a:t>Prozessen</a:t>
                      </a: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687199505"/>
                  </a:ext>
                </a:extLst>
              </a:tr>
              <a:tr h="1120000">
                <a:tc>
                  <a:txBody>
                    <a:bodyPr/>
                    <a:lstStyle/>
                    <a:p>
                      <a:pPr marL="285750" indent="-285750">
                        <a:lnSpc>
                          <a:spcPct val="100000"/>
                        </a:lnSpc>
                        <a:spcAft>
                          <a:spcPts val="0"/>
                        </a:spcAft>
                        <a:buFont typeface="Arial" panose="020B0604020202020204" pitchFamily="34" charset="0"/>
                        <a:buChar char="•"/>
                      </a:pPr>
                      <a:r>
                        <a:rPr lang="en-US" sz="2000" dirty="0">
                          <a:effectLst/>
                        </a:rPr>
                        <a:t>Was ist der Unterschied zwischen Output und Outcome?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endParaRPr>
                    </a:p>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91676765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3"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1549147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612000" cy="864000"/>
          </a:xfrm>
          <a:prstGeom prst="rect">
            <a:avLst/>
          </a:prstGeom>
          <a:noFill/>
        </p:spPr>
        <p:txBody>
          <a:bodyPr wrap="square" rtlCol="0" anchor="ctr">
            <a:noAutofit/>
          </a:bodyPr>
          <a:lstStyle/>
          <a:p>
            <a:r>
              <a:rPr lang="en-GB" sz="4100" b="1" dirty="0" err="1">
                <a:cs typeface="Arial" panose="020B0604020202020204" pitchFamily="34" charset="0"/>
              </a:rPr>
              <a:t>Checkliste</a:t>
            </a:r>
            <a:r>
              <a:rPr lang="en-GB" sz="4100" b="1" dirty="0">
                <a:cs typeface="Arial" panose="020B0604020202020204" pitchFamily="34" charset="0"/>
              </a:rPr>
              <a:t> für die </a:t>
            </a:r>
            <a:r>
              <a:rPr lang="en-GB" sz="4100" b="1" dirty="0" err="1">
                <a:cs typeface="Arial" panose="020B0604020202020204" pitchFamily="34" charset="0"/>
              </a:rPr>
              <a:t>Selbstkontrolle</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3C91E045-4345-44BE-817A-108E82274A07}"/>
              </a:ext>
            </a:extLst>
          </p:cNvPr>
          <p:cNvGraphicFramePr>
            <a:graphicFrameLocks noGrp="1"/>
          </p:cNvGraphicFramePr>
          <p:nvPr>
            <p:extLst>
              <p:ext uri="{D42A27DB-BD31-4B8C-83A1-F6EECF244321}">
                <p14:modId xmlns:p14="http://schemas.microsoft.com/office/powerpoint/2010/main" val="3822843288"/>
              </p:ext>
            </p:extLst>
          </p:nvPr>
        </p:nvGraphicFramePr>
        <p:xfrm>
          <a:off x="360000" y="1260000"/>
          <a:ext cx="11520000" cy="5040000"/>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3971733916"/>
                    </a:ext>
                  </a:extLst>
                </a:gridCol>
                <a:gridCol w="6840000">
                  <a:extLst>
                    <a:ext uri="{9D8B030D-6E8A-4147-A177-3AD203B41FA5}">
                      <a16:colId xmlns:a16="http://schemas.microsoft.com/office/drawing/2014/main" xmlns="" val="1387872937"/>
                    </a:ext>
                  </a:extLst>
                </a:gridCol>
              </a:tblGrid>
              <a:tr h="1260000">
                <a:tc>
                  <a:txBody>
                    <a:bodyPr/>
                    <a:lstStyle/>
                    <a:p>
                      <a:pPr marL="285750" indent="-285750">
                        <a:lnSpc>
                          <a:spcPct val="100000"/>
                        </a:lnSpc>
                        <a:spcAft>
                          <a:spcPts val="0"/>
                        </a:spcAft>
                        <a:buFont typeface="Arial" panose="020B0604020202020204" pitchFamily="34" charset="0"/>
                        <a:buChar char="•"/>
                      </a:pPr>
                      <a:r>
                        <a:rPr lang="de-DE" sz="2000" dirty="0">
                          <a:effectLst/>
                        </a:rPr>
                        <a:t>Bitte geben Sie eine Definition von unternehmerischer Herausforderung</a:t>
                      </a: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2701072728"/>
                  </a:ext>
                </a:extLst>
              </a:tr>
              <a:tr h="1260000">
                <a:tc>
                  <a:txBody>
                    <a:bodyPr/>
                    <a:lstStyle/>
                    <a:p>
                      <a:pPr marL="285750" indent="-285750">
                        <a:lnSpc>
                          <a:spcPct val="100000"/>
                        </a:lnSpc>
                        <a:spcAft>
                          <a:spcPts val="0"/>
                        </a:spcAft>
                        <a:buFont typeface="Arial" panose="020B0604020202020204" pitchFamily="34" charset="0"/>
                        <a:buChar char="•"/>
                      </a:pPr>
                      <a:r>
                        <a:rPr lang="en-US" sz="2000" dirty="0">
                          <a:effectLst/>
                        </a:rPr>
                        <a:t>Was verstehen wir unter "Strategischer Planung"?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250543653"/>
                  </a:ext>
                </a:extLst>
              </a:tr>
              <a:tr h="1260000">
                <a:tc>
                  <a:txBody>
                    <a:bodyPr/>
                    <a:lstStyle/>
                    <a:p>
                      <a:pPr marL="285750" indent="-285750">
                        <a:lnSpc>
                          <a:spcPct val="100000"/>
                        </a:lnSpc>
                        <a:spcAft>
                          <a:spcPts val="0"/>
                        </a:spcAft>
                        <a:buFont typeface="Arial" panose="020B0604020202020204" pitchFamily="34" charset="0"/>
                        <a:buChar char="•"/>
                      </a:pPr>
                      <a:r>
                        <a:rPr lang="en-US" sz="2000" dirty="0">
                          <a:effectLst/>
                        </a:rPr>
                        <a:t>Nennen Sie bitte bis zu vier Strategien zur Definition von Unternehmenszielen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516094435"/>
                  </a:ext>
                </a:extLst>
              </a:tr>
              <a:tr h="1260000">
                <a:tc>
                  <a:txBody>
                    <a:bodyPr/>
                    <a:lstStyle/>
                    <a:p>
                      <a:pPr marL="285750" indent="-285750">
                        <a:lnSpc>
                          <a:spcPct val="100000"/>
                        </a:lnSpc>
                        <a:spcAft>
                          <a:spcPts val="0"/>
                        </a:spcAft>
                        <a:buFont typeface="Arial" panose="020B0604020202020204" pitchFamily="34" charset="0"/>
                        <a:buChar char="•"/>
                      </a:pPr>
                      <a:r>
                        <a:rPr lang="en-US" sz="2000" dirty="0">
                          <a:effectLst/>
                        </a:rPr>
                        <a:t>Was ist der Unterschied </a:t>
                      </a:r>
                      <a:r>
                        <a:rPr lang="en-US" sz="2000" dirty="0" err="1">
                          <a:effectLst/>
                        </a:rPr>
                        <a:t>zwischen</a:t>
                      </a:r>
                      <a:r>
                        <a:rPr lang="en-US" sz="2000" dirty="0">
                          <a:effectLst/>
                        </a:rPr>
                        <a:t> </a:t>
                      </a:r>
                      <a:r>
                        <a:rPr lang="en-US" sz="2000" dirty="0" err="1">
                          <a:effectLst/>
                        </a:rPr>
                        <a:t>summativer</a:t>
                      </a:r>
                      <a:r>
                        <a:rPr lang="en-US" sz="2000" dirty="0">
                          <a:effectLst/>
                        </a:rPr>
                        <a:t> und </a:t>
                      </a:r>
                      <a:r>
                        <a:rPr lang="en-US" sz="2000" dirty="0" err="1">
                          <a:effectLst/>
                        </a:rPr>
                        <a:t>formativer</a:t>
                      </a:r>
                      <a:r>
                        <a:rPr lang="en-US" sz="2000" dirty="0">
                          <a:effectLst/>
                        </a:rPr>
                        <a:t> Evaluation?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s-ES"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2364008040"/>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3"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45423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1"/>
            <a:ext cx="9314087" cy="864000"/>
          </a:xfrm>
          <a:prstGeom prst="rect">
            <a:avLst/>
          </a:prstGeom>
          <a:noFill/>
        </p:spPr>
        <p:txBody>
          <a:bodyPr wrap="square" rtlCol="0" anchor="ctr">
            <a:noAutofit/>
          </a:bodyPr>
          <a:lstStyle/>
          <a:p>
            <a:r>
              <a:rPr lang="en-US" sz="4100" b="1" dirty="0"/>
              <a:t>Wertschöpfung: Wo </a:t>
            </a:r>
            <a:r>
              <a:rPr lang="de-DE" sz="4100" b="1" dirty="0"/>
              <a:t>fangen</a:t>
            </a:r>
            <a:r>
              <a:rPr lang="en-US" sz="4100" b="1" dirty="0"/>
              <a:t> Sie an?</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59999" y="1260000"/>
            <a:ext cx="11556000" cy="5016758"/>
          </a:xfrm>
          <a:prstGeom prst="rect">
            <a:avLst/>
          </a:prstGeom>
          <a:noFill/>
        </p:spPr>
        <p:txBody>
          <a:bodyPr wrap="square" rtlCol="0">
            <a:noAutofit/>
          </a:bodyPr>
          <a:lstStyle/>
          <a:p>
            <a:r>
              <a:rPr lang="en-GB" sz="3200" dirty="0"/>
              <a:t>Die </a:t>
            </a:r>
            <a:r>
              <a:rPr lang="de-DE" sz="3200" dirty="0"/>
              <a:t>wichtigsten</a:t>
            </a:r>
            <a:r>
              <a:rPr lang="en-GB" sz="3200" dirty="0"/>
              <a:t> </a:t>
            </a:r>
            <a:r>
              <a:rPr lang="de-DE" sz="3200" dirty="0"/>
              <a:t>Vermögenswerte</a:t>
            </a:r>
            <a:r>
              <a:rPr lang="en-GB" sz="3200" dirty="0"/>
              <a:t> </a:t>
            </a:r>
            <a:r>
              <a:rPr lang="de-DE" sz="3200" dirty="0"/>
              <a:t>eines</a:t>
            </a:r>
            <a:r>
              <a:rPr lang="en-GB" sz="3200" dirty="0"/>
              <a:t>                   </a:t>
            </a:r>
          </a:p>
          <a:p>
            <a:r>
              <a:rPr lang="de-DE" sz="3200" dirty="0"/>
              <a:t>Unternehmens</a:t>
            </a:r>
            <a:r>
              <a:rPr lang="en-GB" sz="3200" dirty="0"/>
              <a:t> </a:t>
            </a:r>
            <a:r>
              <a:rPr lang="de-DE" sz="3200" dirty="0"/>
              <a:t>sind</a:t>
            </a:r>
            <a:r>
              <a:rPr lang="en-GB" sz="3200" dirty="0"/>
              <a:t>:</a:t>
            </a:r>
          </a:p>
          <a:p>
            <a:pPr marL="457200" indent="-457200">
              <a:buFont typeface="Arial" panose="020B0604020202020204" pitchFamily="34" charset="0"/>
              <a:buChar char="•"/>
            </a:pPr>
            <a:r>
              <a:rPr lang="en-GB" sz="3200" dirty="0"/>
              <a:t>Business </a:t>
            </a:r>
            <a:r>
              <a:rPr lang="de-DE" sz="3200" dirty="0"/>
              <a:t>Plattformen</a:t>
            </a:r>
          </a:p>
          <a:p>
            <a:pPr marL="457200" indent="-457200">
              <a:buFont typeface="Arial" panose="020B0604020202020204" pitchFamily="34" charset="0"/>
              <a:buChar char="•"/>
            </a:pPr>
            <a:r>
              <a:rPr lang="de-DE" sz="3200" dirty="0"/>
              <a:t>Prozesse</a:t>
            </a:r>
          </a:p>
          <a:p>
            <a:pPr marL="457200" indent="-457200">
              <a:buFont typeface="Arial" panose="020B0604020202020204" pitchFamily="34" charset="0"/>
              <a:buChar char="•"/>
            </a:pPr>
            <a:r>
              <a:rPr lang="en-GB" sz="3200" dirty="0"/>
              <a:t>Menschen</a:t>
            </a:r>
          </a:p>
          <a:p>
            <a:pPr marL="457200" indent="-457200">
              <a:buFont typeface="Arial" panose="020B0604020202020204" pitchFamily="34" charset="0"/>
              <a:buChar char="•"/>
            </a:pPr>
            <a:endParaRPr lang="en-GB" sz="3200" dirty="0"/>
          </a:p>
          <a:p>
            <a:r>
              <a:rPr lang="en-GB" sz="3200" dirty="0"/>
              <a:t>Je nachdem, wie diese Elemente </a:t>
            </a:r>
            <a:r>
              <a:rPr lang="en-GB" sz="3200" dirty="0" err="1"/>
              <a:t>miteinander</a:t>
            </a:r>
            <a:r>
              <a:rPr lang="en-GB" sz="3200" dirty="0"/>
              <a:t> </a:t>
            </a:r>
          </a:p>
          <a:p>
            <a:r>
              <a:rPr lang="en-GB" sz="3200" dirty="0" err="1"/>
              <a:t>kombiniert</a:t>
            </a:r>
            <a:r>
              <a:rPr lang="en-GB" sz="3200" dirty="0"/>
              <a:t> werden, </a:t>
            </a:r>
            <a:r>
              <a:rPr lang="de-DE" sz="3200" dirty="0"/>
              <a:t>gestalten</a:t>
            </a:r>
            <a:r>
              <a:rPr lang="en-GB" sz="3200" dirty="0"/>
              <a:t> </a:t>
            </a:r>
            <a:r>
              <a:rPr lang="de-DE" sz="3200" dirty="0"/>
              <a:t>Unternehmer</a:t>
            </a:r>
            <a:r>
              <a:rPr lang="en-GB" sz="3200" dirty="0"/>
              <a:t>*</a:t>
            </a:r>
            <a:r>
              <a:rPr lang="de-DE" sz="3200" dirty="0"/>
              <a:t>innen</a:t>
            </a:r>
            <a:r>
              <a:rPr lang="en-GB" sz="3200" dirty="0"/>
              <a:t> </a:t>
            </a:r>
          </a:p>
          <a:p>
            <a:r>
              <a:rPr lang="en-GB" sz="3200" dirty="0" err="1"/>
              <a:t>ihr</a:t>
            </a:r>
            <a:r>
              <a:rPr lang="en-GB" sz="3200" dirty="0"/>
              <a:t> Geschäftsmodell, d.h. die Art und Weise, wie eine Organisation sozialen und wirtschaftlichen Wert </a:t>
            </a:r>
            <a:r>
              <a:rPr lang="de-DE" sz="3200" dirty="0"/>
              <a:t>erschafft</a:t>
            </a:r>
            <a:r>
              <a:rPr lang="en-GB" sz="3200" dirty="0"/>
              <a:t> und </a:t>
            </a:r>
            <a:r>
              <a:rPr lang="de-DE" sz="3200" dirty="0"/>
              <a:t>verkündet</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924B71E9-1B11-4C83-BA9F-A55A77AA47BE}"/>
              </a:ext>
            </a:extLst>
          </p:cNvPr>
          <p:cNvPicPr>
            <a:picLocks noChangeAspect="1"/>
          </p:cNvPicPr>
          <p:nvPr/>
        </p:nvPicPr>
        <p:blipFill rotWithShape="1">
          <a:blip r:embed="rId3"/>
          <a:srcRect b="7267"/>
          <a:stretch/>
        </p:blipFill>
        <p:spPr>
          <a:xfrm>
            <a:off x="8646551" y="1260000"/>
            <a:ext cx="3236078" cy="339063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1. Die Business </a:t>
            </a:r>
            <a:r>
              <a:rPr lang="en-US" sz="4100" b="1" dirty="0" err="1"/>
              <a:t>Plattform</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016758"/>
          </a:xfrm>
          <a:prstGeom prst="rect">
            <a:avLst/>
          </a:prstGeom>
          <a:noFill/>
        </p:spPr>
        <p:txBody>
          <a:bodyPr wrap="square" rtlCol="0">
            <a:noAutofit/>
          </a:bodyPr>
          <a:lstStyle/>
          <a:p>
            <a:r>
              <a:rPr lang="en-GB" sz="3200" dirty="0"/>
              <a:t>Die Business </a:t>
            </a:r>
            <a:r>
              <a:rPr lang="en-GB" sz="3200" dirty="0" err="1"/>
              <a:t>Plattform</a:t>
            </a:r>
            <a:r>
              <a:rPr lang="en-GB" sz="3200" dirty="0"/>
              <a:t> bezieht sich auf die betrieblichen Zusammenhänge, mit denen Unternehmer täglich konfrontiert sind. Die Platform </a:t>
            </a:r>
            <a:r>
              <a:rPr lang="en-GB" sz="3200" dirty="0" err="1"/>
              <a:t>beinhaltet</a:t>
            </a:r>
            <a:r>
              <a:rPr lang="en-GB" sz="3200" dirty="0"/>
              <a:t>: </a:t>
            </a:r>
          </a:p>
          <a:p>
            <a:pPr marL="457200" indent="-457200">
              <a:buFont typeface="Arial" panose="020B0604020202020204" pitchFamily="34" charset="0"/>
              <a:buChar char="•"/>
            </a:pPr>
            <a:r>
              <a:rPr lang="en-GB" sz="3200" dirty="0"/>
              <a:t>Wettbewerber</a:t>
            </a:r>
          </a:p>
          <a:p>
            <a:pPr marL="457200" indent="-457200">
              <a:buFont typeface="Arial" panose="020B0604020202020204" pitchFamily="34" charset="0"/>
              <a:buChar char="•"/>
            </a:pPr>
            <a:r>
              <a:rPr lang="en-GB" sz="3200" dirty="0"/>
              <a:t>Kunden </a:t>
            </a:r>
          </a:p>
          <a:p>
            <a:pPr marL="457200" indent="-457200">
              <a:buFont typeface="Arial" panose="020B0604020202020204" pitchFamily="34" charset="0"/>
              <a:buChar char="•"/>
            </a:pPr>
            <a:r>
              <a:rPr lang="en-GB" sz="3200" dirty="0"/>
              <a:t>Mitarbeiter</a:t>
            </a:r>
          </a:p>
          <a:p>
            <a:pPr marL="457200" indent="-457200">
              <a:buFont typeface="Arial" panose="020B0604020202020204" pitchFamily="34" charset="0"/>
              <a:buChar char="•"/>
            </a:pPr>
            <a:r>
              <a:rPr lang="en-GB" sz="3200" dirty="0"/>
              <a:t>Technologien</a:t>
            </a:r>
          </a:p>
          <a:p>
            <a:pPr marL="457200" indent="-457200">
              <a:buFont typeface="Arial" panose="020B0604020202020204" pitchFamily="34" charset="0"/>
              <a:buChar char="•"/>
            </a:pPr>
            <a:r>
              <a:rPr lang="en-GB" sz="3200" dirty="0"/>
              <a:t>Markttrends</a:t>
            </a:r>
          </a:p>
          <a:p>
            <a:pPr marL="457200" indent="-457200">
              <a:buFont typeface="Arial" panose="020B0604020202020204" pitchFamily="34" charset="0"/>
              <a:buChar char="•"/>
            </a:pPr>
            <a:r>
              <a:rPr lang="en-GB" sz="3200" dirty="0"/>
              <a:t>Makroökonomische Dynamik</a:t>
            </a:r>
          </a:p>
          <a:p>
            <a:pPr marL="457200" indent="-457200">
              <a:buFont typeface="Arial" panose="020B0604020202020204" pitchFamily="34" charset="0"/>
              <a:buChar char="•"/>
            </a:pP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1774FD9-AFA3-4023-BBEC-5AAB92191BCB}"/>
              </a:ext>
            </a:extLst>
          </p:cNvPr>
          <p:cNvPicPr>
            <a:picLocks noChangeAspect="1"/>
          </p:cNvPicPr>
          <p:nvPr/>
        </p:nvPicPr>
        <p:blipFill>
          <a:blip r:embed="rId3"/>
          <a:stretch>
            <a:fillRect/>
          </a:stretch>
        </p:blipFill>
        <p:spPr>
          <a:xfrm>
            <a:off x="6270284" y="2496478"/>
            <a:ext cx="4866446" cy="377207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2. Prozesse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24315"/>
          </a:xfrm>
          <a:prstGeom prst="rect">
            <a:avLst/>
          </a:prstGeom>
          <a:noFill/>
        </p:spPr>
        <p:txBody>
          <a:bodyPr wrap="square" rtlCol="0">
            <a:noAutofit/>
          </a:bodyPr>
          <a:lstStyle/>
          <a:p>
            <a:r>
              <a:rPr lang="en-GB" sz="3200" dirty="0"/>
              <a:t>Unabhängig von ihrem </a:t>
            </a:r>
            <a:r>
              <a:rPr lang="en-GB" sz="3200" dirty="0" err="1"/>
              <a:t>strategischen</a:t>
            </a:r>
            <a:r>
              <a:rPr lang="en-GB" sz="3200" dirty="0"/>
              <a:t> </a:t>
            </a:r>
            <a:r>
              <a:rPr lang="en-GB" sz="3200" dirty="0" err="1"/>
              <a:t>Angebot</a:t>
            </a:r>
            <a:r>
              <a:rPr lang="en-GB" sz="3200" dirty="0"/>
              <a:t> </a:t>
            </a:r>
            <a:r>
              <a:rPr lang="en-GB" sz="3200" dirty="0" err="1"/>
              <a:t>setzt</a:t>
            </a:r>
            <a:r>
              <a:rPr lang="en-GB" sz="3200" dirty="0"/>
              <a:t> jedes Unternehmen Prozesse und </a:t>
            </a:r>
            <a:r>
              <a:rPr lang="en-GB" sz="3200" dirty="0" err="1"/>
              <a:t>Verfahren</a:t>
            </a:r>
            <a:r>
              <a:rPr lang="en-GB" sz="3200" dirty="0"/>
              <a:t> ein, </a:t>
            </a:r>
          </a:p>
          <a:p>
            <a:r>
              <a:rPr lang="en-GB" sz="3200" dirty="0"/>
              <a:t>um Werte für ihre Kunden </a:t>
            </a:r>
            <a:r>
              <a:rPr lang="en-GB" sz="3200" dirty="0" err="1"/>
              <a:t>zu</a:t>
            </a:r>
            <a:r>
              <a:rPr lang="en-GB" sz="3200" dirty="0"/>
              <a:t> </a:t>
            </a:r>
            <a:r>
              <a:rPr lang="en-GB" sz="3200" dirty="0" err="1"/>
              <a:t>schaffen</a:t>
            </a:r>
            <a:r>
              <a:rPr lang="en-GB" sz="3200" dirty="0"/>
              <a:t>. </a:t>
            </a:r>
          </a:p>
          <a:p>
            <a:endParaRPr lang="en-GB" sz="3200" dirty="0"/>
          </a:p>
          <a:p>
            <a:r>
              <a:rPr lang="en-GB" sz="3200" dirty="0"/>
              <a:t>Rohstoffe und Ressourcen </a:t>
            </a:r>
            <a:r>
              <a:rPr lang="en-GB" sz="3200" dirty="0" err="1"/>
              <a:t>jeglicher</a:t>
            </a:r>
            <a:r>
              <a:rPr lang="en-GB" sz="3200" dirty="0"/>
              <a:t> Art </a:t>
            </a:r>
          </a:p>
          <a:p>
            <a:r>
              <a:rPr lang="en-GB" sz="3200" dirty="0"/>
              <a:t>(Inputs) werden durch </a:t>
            </a:r>
            <a:r>
              <a:rPr lang="en-GB" sz="3200" dirty="0" err="1"/>
              <a:t>Technologien</a:t>
            </a:r>
            <a:r>
              <a:rPr lang="en-GB" sz="3200" dirty="0"/>
              <a:t>,</a:t>
            </a:r>
          </a:p>
          <a:p>
            <a:r>
              <a:rPr lang="en-GB" sz="3200" dirty="0"/>
              <a:t>Know-how und </a:t>
            </a:r>
            <a:r>
              <a:rPr lang="en-GB" sz="3200" dirty="0" err="1"/>
              <a:t>Erfahrungen</a:t>
            </a:r>
            <a:r>
              <a:rPr lang="en-GB" sz="3200" dirty="0"/>
              <a:t> </a:t>
            </a:r>
            <a:r>
              <a:rPr lang="en-GB" sz="3200" dirty="0" err="1"/>
              <a:t>weiter</a:t>
            </a:r>
            <a:r>
              <a:rPr lang="en-GB" sz="3200" dirty="0"/>
              <a:t> </a:t>
            </a:r>
            <a:r>
              <a:rPr lang="en-GB" sz="3200" dirty="0" err="1"/>
              <a:t>veredelt</a:t>
            </a:r>
            <a:endParaRPr lang="en-GB" sz="3200" dirty="0"/>
          </a:p>
          <a:p>
            <a:r>
              <a:rPr lang="en-GB" sz="3200" dirty="0"/>
              <a:t>(Prozess), um Endprodukte/Dienstleistungen (Output) zu produzieren und fertigzustellen.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253275C-955B-4AEB-9630-D66C6DD1BD15}"/>
              </a:ext>
            </a:extLst>
          </p:cNvPr>
          <p:cNvPicPr>
            <a:picLocks noChangeAspect="1"/>
          </p:cNvPicPr>
          <p:nvPr/>
        </p:nvPicPr>
        <p:blipFill>
          <a:blip r:embed="rId3"/>
          <a:stretch>
            <a:fillRect/>
          </a:stretch>
        </p:blipFill>
        <p:spPr>
          <a:xfrm>
            <a:off x="8280000" y="2016000"/>
            <a:ext cx="3596985" cy="262800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24000" cy="864000"/>
          </a:xfrm>
          <a:prstGeom prst="rect">
            <a:avLst/>
          </a:prstGeom>
          <a:noFill/>
        </p:spPr>
        <p:txBody>
          <a:bodyPr wrap="square" rtlCol="0" anchor="ctr">
            <a:noAutofit/>
          </a:bodyPr>
          <a:lstStyle/>
          <a:p>
            <a:r>
              <a:rPr lang="en-US" sz="4100" b="1" dirty="0"/>
              <a:t>2. </a:t>
            </a:r>
            <a:r>
              <a:rPr lang="en-US" sz="4100" b="1" dirty="0" err="1"/>
              <a:t>Prozesse</a:t>
            </a:r>
            <a:r>
              <a:rPr lang="en-US" sz="4100" b="1" dirty="0"/>
              <a:t> - </a:t>
            </a:r>
            <a:r>
              <a:rPr lang="en-US" sz="4100" b="1" dirty="0" err="1"/>
              <a:t>Wertschöpfungsmodell</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524315"/>
          </a:xfrm>
          <a:prstGeom prst="rect">
            <a:avLst/>
          </a:prstGeom>
          <a:noFill/>
        </p:spPr>
        <p:txBody>
          <a:bodyPr wrap="square" rtlCol="0">
            <a:noAutofit/>
          </a:bodyPr>
          <a:lstStyle/>
          <a:p>
            <a:pPr>
              <a:spcAft>
                <a:spcPts val="1200"/>
              </a:spcAft>
            </a:pPr>
            <a:r>
              <a:rPr lang="en-GB" sz="3200" dirty="0"/>
              <a:t>In der Mitte des Input-Output-Zyklus durchlaufen die Ressourcen zwei verschiedene Prozesscluster: </a:t>
            </a:r>
          </a:p>
          <a:p>
            <a:pPr marL="457200" indent="-457200">
              <a:spcAft>
                <a:spcPts val="1200"/>
              </a:spcAft>
              <a:buFont typeface="Arial" panose="020B0604020202020204" pitchFamily="34" charset="0"/>
              <a:buChar char="•"/>
            </a:pPr>
            <a:r>
              <a:rPr lang="en-GB" sz="3200" b="1" dirty="0"/>
              <a:t>Primär </a:t>
            </a:r>
            <a:r>
              <a:rPr lang="en-GB" sz="3200" dirty="0"/>
              <a:t>- diejenigen, die direkt zur "Umwandlung" von Inputs in Outputs und zur Generierung von Gewinn (d. h. Umsatz) beitragen</a:t>
            </a:r>
          </a:p>
          <a:p>
            <a:pPr marL="457200" indent="-457200">
              <a:spcAft>
                <a:spcPts val="1200"/>
              </a:spcAft>
              <a:buFont typeface="Arial" panose="020B0604020202020204" pitchFamily="34" charset="0"/>
              <a:buChar char="•"/>
            </a:pPr>
            <a:r>
              <a:rPr lang="en-GB" sz="3200" b="1" dirty="0"/>
              <a:t>Sekundär </a:t>
            </a:r>
            <a:r>
              <a:rPr lang="en-GB" sz="3200" dirty="0"/>
              <a:t>- die, die zur Effizienz und </a:t>
            </a:r>
            <a:r>
              <a:rPr lang="en-GB" sz="3200" dirty="0" err="1"/>
              <a:t>Effektivität</a:t>
            </a:r>
            <a:r>
              <a:rPr lang="en-GB" sz="3200" dirty="0"/>
              <a:t> des </a:t>
            </a:r>
            <a:r>
              <a:rPr lang="en-GB" sz="3200" dirty="0" err="1"/>
              <a:t>ersten</a:t>
            </a:r>
            <a:r>
              <a:rPr lang="en-GB" sz="3200" dirty="0"/>
              <a:t> </a:t>
            </a:r>
            <a:r>
              <a:rPr lang="en-GB" sz="3200" dirty="0" err="1"/>
              <a:t>Prozessclusters</a:t>
            </a:r>
            <a:r>
              <a:rPr lang="en-GB" sz="3200" dirty="0"/>
              <a:t> beitragen (d.h. Technologieentwicklung und Innovation)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53948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24000" cy="864000"/>
          </a:xfrm>
          <a:prstGeom prst="rect">
            <a:avLst/>
          </a:prstGeom>
          <a:noFill/>
        </p:spPr>
        <p:txBody>
          <a:bodyPr wrap="square" rtlCol="0" anchor="ctr">
            <a:noAutofit/>
          </a:bodyPr>
          <a:lstStyle/>
          <a:p>
            <a:r>
              <a:rPr lang="en-US" sz="4100" b="1" dirty="0"/>
              <a:t>2. Prozesse - </a:t>
            </a:r>
            <a:r>
              <a:rPr lang="en-US" sz="4100" b="1" dirty="0" err="1"/>
              <a:t>Wertschöpfungsmodell</a:t>
            </a:r>
            <a:r>
              <a:rPr lang="en-US" sz="4100" b="1" dirty="0"/>
              <a:t>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3" name="CasellaDiTesto 2">
            <a:extLst>
              <a:ext uri="{FF2B5EF4-FFF2-40B4-BE49-F238E27FC236}">
                <a16:creationId xmlns:a16="http://schemas.microsoft.com/office/drawing/2014/main" xmlns="" id="{6D4BA771-F3E1-4EE7-BE7E-F1B79F1D98BA}"/>
              </a:ext>
            </a:extLst>
          </p:cNvPr>
          <p:cNvSpPr txBox="1"/>
          <p:nvPr/>
        </p:nvSpPr>
        <p:spPr>
          <a:xfrm>
            <a:off x="71846" y="5994984"/>
            <a:ext cx="5970104" cy="369332"/>
          </a:xfrm>
          <a:prstGeom prst="rect">
            <a:avLst/>
          </a:prstGeom>
          <a:noFill/>
        </p:spPr>
        <p:txBody>
          <a:bodyPr wrap="square" rtlCol="0">
            <a:spAutoFit/>
          </a:bodyPr>
          <a:lstStyle/>
          <a:p>
            <a:pPr algn="ctr"/>
            <a:r>
              <a:rPr lang="en-GB" dirty="0"/>
              <a:t>Quelle: Michael E. Porter, Competitive Advantage, 1985, S.87</a:t>
            </a:r>
          </a:p>
        </p:txBody>
      </p:sp>
      <p:graphicFrame>
        <p:nvGraphicFramePr>
          <p:cNvPr id="6" name="Tabelle 6">
            <a:extLst>
              <a:ext uri="{FF2B5EF4-FFF2-40B4-BE49-F238E27FC236}">
                <a16:creationId xmlns:a16="http://schemas.microsoft.com/office/drawing/2014/main" xmlns="" id="{84B9D2E6-31B1-4BF5-BE7A-25EFA84B54F3}"/>
              </a:ext>
            </a:extLst>
          </p:cNvPr>
          <p:cNvGraphicFramePr>
            <a:graphicFrameLocks noGrp="1"/>
          </p:cNvGraphicFramePr>
          <p:nvPr>
            <p:extLst>
              <p:ext uri="{D42A27DB-BD31-4B8C-83A1-F6EECF244321}">
                <p14:modId xmlns:p14="http://schemas.microsoft.com/office/powerpoint/2010/main" val="2419900432"/>
              </p:ext>
            </p:extLst>
          </p:nvPr>
        </p:nvGraphicFramePr>
        <p:xfrm>
          <a:off x="720000" y="1440000"/>
          <a:ext cx="10157175" cy="4320000"/>
        </p:xfrm>
        <a:graphic>
          <a:graphicData uri="http://schemas.openxmlformats.org/drawingml/2006/table">
            <a:tbl>
              <a:tblPr firstRow="1" bandRow="1">
                <a:tableStyleId>{5940675A-B579-460E-94D1-54222C63F5DA}</a:tableStyleId>
              </a:tblPr>
              <a:tblGrid>
                <a:gridCol w="1224000">
                  <a:extLst>
                    <a:ext uri="{9D8B030D-6E8A-4147-A177-3AD203B41FA5}">
                      <a16:colId xmlns:a16="http://schemas.microsoft.com/office/drawing/2014/main" xmlns="" val="529360528"/>
                    </a:ext>
                  </a:extLst>
                </a:gridCol>
                <a:gridCol w="1786635">
                  <a:extLst>
                    <a:ext uri="{9D8B030D-6E8A-4147-A177-3AD203B41FA5}">
                      <a16:colId xmlns:a16="http://schemas.microsoft.com/office/drawing/2014/main" xmlns="" val="314207799"/>
                    </a:ext>
                  </a:extLst>
                </a:gridCol>
                <a:gridCol w="1786635">
                  <a:extLst>
                    <a:ext uri="{9D8B030D-6E8A-4147-A177-3AD203B41FA5}">
                      <a16:colId xmlns:a16="http://schemas.microsoft.com/office/drawing/2014/main" xmlns="" val="2570469065"/>
                    </a:ext>
                  </a:extLst>
                </a:gridCol>
                <a:gridCol w="1786635">
                  <a:extLst>
                    <a:ext uri="{9D8B030D-6E8A-4147-A177-3AD203B41FA5}">
                      <a16:colId xmlns:a16="http://schemas.microsoft.com/office/drawing/2014/main" xmlns="" val="4212927954"/>
                    </a:ext>
                  </a:extLst>
                </a:gridCol>
                <a:gridCol w="1786635">
                  <a:extLst>
                    <a:ext uri="{9D8B030D-6E8A-4147-A177-3AD203B41FA5}">
                      <a16:colId xmlns:a16="http://schemas.microsoft.com/office/drawing/2014/main" xmlns="" val="3143225036"/>
                    </a:ext>
                  </a:extLst>
                </a:gridCol>
                <a:gridCol w="1786635">
                  <a:extLst>
                    <a:ext uri="{9D8B030D-6E8A-4147-A177-3AD203B41FA5}">
                      <a16:colId xmlns:a16="http://schemas.microsoft.com/office/drawing/2014/main" xmlns="" val="2162120530"/>
                    </a:ext>
                  </a:extLst>
                </a:gridCol>
              </a:tblGrid>
              <a:tr h="540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Unterstützende Aktivitäten</a:t>
                      </a:r>
                    </a:p>
                  </a:txBody>
                  <a:tcPr vert="vert27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Infrastruktur des Unternehmens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extLst>
                  <a:ext uri="{0D108BD9-81ED-4DB2-BD59-A6C34878D82A}">
                    <a16:rowId xmlns:a16="http://schemas.microsoft.com/office/drawing/2014/main" xmlns="" val="949686693"/>
                  </a:ext>
                </a:extLst>
              </a:tr>
              <a:tr h="540000">
                <a:tc vMerge="1">
                  <a:txBody>
                    <a:bodyPr/>
                    <a:lstStyle/>
                    <a:p>
                      <a:endParaRPr lang="de-DE" sz="2000" dirty="0"/>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Personalführung</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extLst>
                  <a:ext uri="{0D108BD9-81ED-4DB2-BD59-A6C34878D82A}">
                    <a16:rowId xmlns:a16="http://schemas.microsoft.com/office/drawing/2014/main" xmlns="" val="217265026"/>
                  </a:ext>
                </a:extLst>
              </a:tr>
              <a:tr h="540000">
                <a:tc vMerge="1">
                  <a:txBody>
                    <a:bodyPr/>
                    <a:lstStyle/>
                    <a:p>
                      <a:endParaRPr lang="de-DE" sz="2000" dirty="0"/>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Technologieentwicklung</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extLst>
                  <a:ext uri="{0D108BD9-81ED-4DB2-BD59-A6C34878D82A}">
                    <a16:rowId xmlns:a16="http://schemas.microsoft.com/office/drawing/2014/main" xmlns="" val="81185423"/>
                  </a:ext>
                </a:extLst>
              </a:tr>
              <a:tr h="540000">
                <a:tc vMerge="1">
                  <a:txBody>
                    <a:bodyPr/>
                    <a:lstStyle/>
                    <a:p>
                      <a:endParaRPr lang="de-DE" sz="2000" dirty="0"/>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Beschaffung</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tc hMerge="1">
                  <a:txBody>
                    <a:bodyPr/>
                    <a:lstStyle/>
                    <a:p>
                      <a:endParaRPr lang="de-DE" sz="2000" dirty="0"/>
                    </a:p>
                  </a:txBody>
                  <a:tcPr/>
                </a:tc>
                <a:extLst>
                  <a:ext uri="{0D108BD9-81ED-4DB2-BD59-A6C34878D82A}">
                    <a16:rowId xmlns:a16="http://schemas.microsoft.com/office/drawing/2014/main" xmlns="" val="2788331975"/>
                  </a:ext>
                </a:extLst>
              </a:tr>
              <a:tr h="21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Kernaktivitäten</a:t>
                      </a:r>
                    </a:p>
                  </a:txBody>
                  <a:tcPr vert="vert27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Beschaffungs-logistik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Produktion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Vertriebs-logistik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Marketing + Verkauf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dirty="0"/>
                        <a:t>Service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2499524262"/>
                  </a:ext>
                </a:extLst>
              </a:tr>
            </a:tbl>
          </a:graphicData>
        </a:graphic>
      </p:graphicFrame>
      <p:sp>
        <p:nvSpPr>
          <p:cNvPr id="5" name="Pfeil: Chevron 4">
            <a:extLst>
              <a:ext uri="{FF2B5EF4-FFF2-40B4-BE49-F238E27FC236}">
                <a16:creationId xmlns:a16="http://schemas.microsoft.com/office/drawing/2014/main" xmlns="" id="{4D0F0815-F19D-441F-8862-03D6549E80AF}"/>
              </a:ext>
            </a:extLst>
          </p:cNvPr>
          <p:cNvSpPr/>
          <p:nvPr/>
        </p:nvSpPr>
        <p:spPr>
          <a:xfrm>
            <a:off x="10332000" y="1440000"/>
            <a:ext cx="1116000" cy="4320000"/>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Textfeld 26">
            <a:extLst>
              <a:ext uri="{FF2B5EF4-FFF2-40B4-BE49-F238E27FC236}">
                <a16:creationId xmlns:a16="http://schemas.microsoft.com/office/drawing/2014/main" xmlns="" id="{285AD19E-8294-4FA8-BE7B-1F00C8B6266A}"/>
              </a:ext>
            </a:extLst>
          </p:cNvPr>
          <p:cNvSpPr txBox="1"/>
          <p:nvPr/>
        </p:nvSpPr>
        <p:spPr>
          <a:xfrm>
            <a:off x="10836000" y="2808000"/>
            <a:ext cx="492443" cy="155375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vert="vert" wrap="none" rtlCol="0">
            <a:spAutoFit/>
          </a:bodyPr>
          <a:lstStyle/>
          <a:p>
            <a:r>
              <a:rPr lang="de-DE" sz="2000" dirty="0"/>
              <a:t>Gewinnmarge</a:t>
            </a: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227587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3. Menschen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59999" y="1260000"/>
            <a:ext cx="11556000" cy="4031873"/>
          </a:xfrm>
          <a:prstGeom prst="rect">
            <a:avLst/>
          </a:prstGeom>
          <a:noFill/>
        </p:spPr>
        <p:txBody>
          <a:bodyPr wrap="square" rtlCol="0">
            <a:noAutofit/>
          </a:bodyPr>
          <a:lstStyle/>
          <a:p>
            <a:r>
              <a:rPr lang="en-GB" sz="3200" dirty="0" err="1"/>
              <a:t>Unternehmensführung</a:t>
            </a:r>
            <a:r>
              <a:rPr lang="en-GB" sz="3200" dirty="0"/>
              <a:t> </a:t>
            </a:r>
            <a:r>
              <a:rPr lang="en-GB" sz="3200" dirty="0" err="1"/>
              <a:t>ist</a:t>
            </a:r>
            <a:r>
              <a:rPr lang="en-GB" sz="3200" dirty="0"/>
              <a:t> eine der größten und anspruchsvollsten </a:t>
            </a:r>
            <a:r>
              <a:rPr lang="en-GB" sz="3200" dirty="0" err="1"/>
              <a:t>Aufgaben</a:t>
            </a:r>
            <a:r>
              <a:rPr lang="en-GB" sz="3200" dirty="0"/>
              <a:t> der </a:t>
            </a:r>
            <a:r>
              <a:rPr lang="en-GB" sz="3200" dirty="0" err="1"/>
              <a:t>Unternehmer</a:t>
            </a:r>
            <a:r>
              <a:rPr lang="en-GB" sz="3200" dirty="0"/>
              <a:t>*in.</a:t>
            </a:r>
          </a:p>
          <a:p>
            <a:endParaRPr lang="en-GB" sz="3200" dirty="0"/>
          </a:p>
          <a:p>
            <a:r>
              <a:rPr lang="en-GB" sz="3200" dirty="0"/>
              <a:t>Die </a:t>
            </a:r>
            <a:r>
              <a:rPr lang="en-GB" sz="3200" dirty="0" err="1"/>
              <a:t>Beschäftigten</a:t>
            </a:r>
            <a:r>
              <a:rPr lang="en-GB" sz="3200" dirty="0"/>
              <a:t> (d.h. das Wissen, die </a:t>
            </a:r>
          </a:p>
          <a:p>
            <a:r>
              <a:rPr lang="en-GB" sz="3200" dirty="0" err="1"/>
              <a:t>beruflichen</a:t>
            </a:r>
            <a:r>
              <a:rPr lang="en-GB" sz="3200" dirty="0"/>
              <a:t> Hintergründe, die (</a:t>
            </a:r>
            <a:r>
              <a:rPr lang="en-GB" sz="3200" dirty="0" err="1"/>
              <a:t>technischen</a:t>
            </a:r>
            <a:r>
              <a:rPr lang="en-GB" sz="3200" dirty="0"/>
              <a:t>)</a:t>
            </a:r>
          </a:p>
          <a:p>
            <a:r>
              <a:rPr lang="en-GB" sz="3200" dirty="0" err="1"/>
              <a:t>Erfahrungen</a:t>
            </a:r>
            <a:r>
              <a:rPr lang="en-GB" sz="3200" dirty="0"/>
              <a:t> stellen die </a:t>
            </a:r>
            <a:r>
              <a:rPr lang="en-GB" sz="3200" dirty="0" err="1"/>
              <a:t>wahre</a:t>
            </a:r>
            <a:r>
              <a:rPr lang="en-GB" sz="3200" dirty="0"/>
              <a:t>, </a:t>
            </a:r>
            <a:r>
              <a:rPr lang="en-GB" sz="3200" dirty="0" err="1"/>
              <a:t>treibende</a:t>
            </a:r>
            <a:r>
              <a:rPr lang="en-GB" sz="3200" dirty="0"/>
              <a:t> </a:t>
            </a:r>
          </a:p>
          <a:p>
            <a:r>
              <a:rPr lang="en-GB" sz="3200" dirty="0"/>
              <a:t>Kraft einer Organisation dar.</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D929660-7FBC-45C7-9ADD-012866A94B4C}"/>
              </a:ext>
            </a:extLst>
          </p:cNvPr>
          <p:cNvPicPr>
            <a:picLocks noChangeAspect="1"/>
          </p:cNvPicPr>
          <p:nvPr/>
        </p:nvPicPr>
        <p:blipFill>
          <a:blip r:embed="rId3"/>
          <a:stretch>
            <a:fillRect/>
          </a:stretch>
        </p:blipFill>
        <p:spPr>
          <a:xfrm>
            <a:off x="8280000" y="2016000"/>
            <a:ext cx="3605188" cy="284400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81887" y="6301315"/>
            <a:ext cx="1755570" cy="398758"/>
          </a:xfrm>
          <a:prstGeom prst="rect">
            <a:avLst/>
          </a:prstGeom>
        </p:spPr>
      </p:pic>
      <p:sp>
        <p:nvSpPr>
          <p:cNvPr id="17"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414274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noAutofit/>
          </a:bodyPr>
          <a:lstStyle/>
          <a:p>
            <a:r>
              <a:rPr lang="en-US" sz="4100" b="1" dirty="0"/>
              <a:t>Wertschöpfung vs. </a:t>
            </a:r>
            <a:r>
              <a:rPr lang="en-US" sz="4100" b="1" dirty="0" err="1"/>
              <a:t>Ergebnis</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339650"/>
          </a:xfrm>
          <a:prstGeom prst="rect">
            <a:avLst/>
          </a:prstGeom>
          <a:noFill/>
        </p:spPr>
        <p:txBody>
          <a:bodyPr wrap="square" rtlCol="0">
            <a:noAutofit/>
          </a:bodyPr>
          <a:lstStyle/>
          <a:p>
            <a:pPr>
              <a:spcAft>
                <a:spcPts val="1200"/>
              </a:spcAft>
            </a:pPr>
            <a:r>
              <a:rPr lang="en-GB" sz="3200" dirty="0"/>
              <a:t>Wert ist ein </a:t>
            </a:r>
            <a:r>
              <a:rPr lang="en-GB" sz="3200" dirty="0" err="1"/>
              <a:t>sehr</a:t>
            </a:r>
            <a:r>
              <a:rPr lang="en-GB" sz="3200" dirty="0"/>
              <a:t> stark </a:t>
            </a:r>
            <a:r>
              <a:rPr lang="de-DE" sz="3200" dirty="0"/>
              <a:t>differierender </a:t>
            </a:r>
            <a:r>
              <a:rPr lang="en-GB" sz="3200" dirty="0" err="1"/>
              <a:t>Begriff</a:t>
            </a:r>
            <a:r>
              <a:rPr lang="en-GB" sz="3200" dirty="0"/>
              <a:t>, der in </a:t>
            </a:r>
            <a:r>
              <a:rPr lang="en-GB" sz="3200" dirty="0" err="1"/>
              <a:t>vielen</a:t>
            </a:r>
            <a:r>
              <a:rPr lang="en-GB" sz="3200" dirty="0"/>
              <a:t> </a:t>
            </a:r>
            <a:r>
              <a:rPr lang="en-GB" sz="3200" dirty="0" err="1"/>
              <a:t>Formen</a:t>
            </a:r>
            <a:r>
              <a:rPr lang="en-GB" sz="3200" dirty="0"/>
              <a:t> und Ausprägungen auftritt: </a:t>
            </a:r>
          </a:p>
          <a:p>
            <a:pPr marL="457200" indent="-457200">
              <a:spcAft>
                <a:spcPts val="1200"/>
              </a:spcAft>
              <a:buFont typeface="Arial" panose="020B0604020202020204" pitchFamily="34" charset="0"/>
              <a:buChar char="•"/>
            </a:pPr>
            <a:r>
              <a:rPr lang="en-GB" sz="3200" dirty="0"/>
              <a:t>Qualitativer Wert</a:t>
            </a:r>
          </a:p>
          <a:p>
            <a:pPr marL="457200" indent="-457200">
              <a:spcAft>
                <a:spcPts val="1200"/>
              </a:spcAft>
              <a:buFont typeface="Arial" panose="020B0604020202020204" pitchFamily="34" charset="0"/>
              <a:buChar char="•"/>
            </a:pPr>
            <a:r>
              <a:rPr lang="en-GB" sz="3200" dirty="0"/>
              <a:t>Quantitativer Wert</a:t>
            </a:r>
          </a:p>
          <a:p>
            <a:pPr marL="457200" indent="-457200">
              <a:spcAft>
                <a:spcPts val="1200"/>
              </a:spcAft>
              <a:buFont typeface="Arial" panose="020B0604020202020204" pitchFamily="34" charset="0"/>
              <a:buChar char="•"/>
            </a:pPr>
            <a:r>
              <a:rPr lang="en-GB" sz="3200" dirty="0"/>
              <a:t>Output (das tatsächliche "Ergebnis" in Form des vom Unternehmen produzierten Produkts oder der Dienstleistung)</a:t>
            </a:r>
          </a:p>
          <a:p>
            <a:pPr marL="457200" indent="-457200">
              <a:spcAft>
                <a:spcPts val="600"/>
              </a:spcAft>
              <a:buFont typeface="Arial" panose="020B0604020202020204" pitchFamily="34" charset="0"/>
              <a:buChar char="•"/>
            </a:pPr>
            <a:r>
              <a:rPr lang="en-GB" sz="3200" dirty="0"/>
              <a:t>Ergebnis (die erwartete Wirkung des Produkts/der </a:t>
            </a:r>
            <a:r>
              <a:rPr lang="en-GB" sz="3200" dirty="0" err="1"/>
              <a:t>Dienst-leistung</a:t>
            </a:r>
            <a:r>
              <a:rPr lang="en-GB" sz="3200" dirty="0"/>
              <a:t>, nicht nur als Gewinn, d. h. </a:t>
            </a:r>
            <a:r>
              <a:rPr lang="en-GB" sz="3200" dirty="0" err="1"/>
              <a:t>z.B.</a:t>
            </a:r>
            <a:r>
              <a:rPr lang="en-GB" sz="3200" dirty="0"/>
              <a:t> Kundenzufriedenheit)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16170"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81887" y="6301315"/>
            <a:ext cx="1755570" cy="398758"/>
          </a:xfrm>
          <a:prstGeom prst="rect">
            <a:avLst/>
          </a:prstGeom>
        </p:spPr>
      </p:pic>
      <p:sp>
        <p:nvSpPr>
          <p:cNvPr id="16" name="CasellaDiTesto 17"/>
          <p:cNvSpPr txBox="1"/>
          <p:nvPr/>
        </p:nvSpPr>
        <p:spPr>
          <a:xfrm>
            <a:off x="7336934"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60070" y="6458748"/>
            <a:ext cx="976864" cy="348582"/>
          </a:xfrm>
          <a:prstGeom prst="rect">
            <a:avLst/>
          </a:prstGeom>
        </p:spPr>
      </p:pic>
    </p:spTree>
    <p:extLst>
      <p:ext uri="{BB962C8B-B14F-4D97-AF65-F5344CB8AC3E}">
        <p14:creationId xmlns:p14="http://schemas.microsoft.com/office/powerpoint/2010/main" val="397785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4121</Words>
  <Application>Microsoft Office PowerPoint</Application>
  <PresentationFormat>Widescreen</PresentationFormat>
  <Paragraphs>237</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96</cp:revision>
  <dcterms:created xsi:type="dcterms:W3CDTF">2020-06-03T14:30:57Z</dcterms:created>
  <dcterms:modified xsi:type="dcterms:W3CDTF">2022-06-14T08:38:14Z</dcterms:modified>
</cp:coreProperties>
</file>