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3" r:id="rId2"/>
    <p:sldId id="264" r:id="rId3"/>
    <p:sldId id="265" r:id="rId4"/>
    <p:sldId id="267" r:id="rId5"/>
    <p:sldId id="266" r:id="rId6"/>
    <p:sldId id="268" r:id="rId7"/>
    <p:sldId id="269" r:id="rId8"/>
    <p:sldId id="270" r:id="rId9"/>
    <p:sldId id="271" r:id="rId10"/>
    <p:sldId id="272" r:id="rId11"/>
    <p:sldId id="273" r:id="rId12"/>
    <p:sldId id="274" r:id="rId13"/>
    <p:sldId id="275" r:id="rId14"/>
    <p:sldId id="276" r:id="rId15"/>
    <p:sldId id="283" r:id="rId16"/>
    <p:sldId id="277" r:id="rId17"/>
    <p:sldId id="278" r:id="rId18"/>
    <p:sldId id="279" r:id="rId19"/>
    <p:sldId id="280"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6470"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albertbandura.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31692"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2.1 </a:t>
            </a:r>
            <a:r>
              <a:rPr lang="el-GR" sz="4400" b="1" dirty="0"/>
              <a:t>Αυτογνωσία και Αυτό-Αποτελεσματικότητα</a:t>
            </a:r>
            <a:endParaRPr lang="en-GB" sz="4400" b="1" dirty="0"/>
          </a:p>
          <a:p>
            <a:pPr algn="ctr"/>
            <a:endParaRPr lang="en-GB" sz="1600" b="1" dirty="0"/>
          </a:p>
          <a:p>
            <a:pPr algn="ctr"/>
            <a:r>
              <a:rPr lang="en-GB" sz="4400" b="1" dirty="0"/>
              <a:t>2.1.A </a:t>
            </a:r>
            <a:r>
              <a:rPr lang="el-GR" sz="4400" b="1" dirty="0"/>
              <a:t>Σκεφτείτε τις προσδοκίες και τις επιθυμίες σας</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2"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07886"/>
          </a:xfrm>
          <a:prstGeom prst="rect">
            <a:avLst/>
          </a:prstGeom>
          <a:noFill/>
        </p:spPr>
        <p:txBody>
          <a:bodyPr wrap="square" rtlCol="0">
            <a:spAutoFit/>
          </a:bodyPr>
          <a:lstStyle/>
          <a:p>
            <a:pPr algn="just"/>
            <a:r>
              <a:rPr lang="el-GR" sz="4000" b="1" dirty="0"/>
              <a:t>Η ανάλυση των δυνατοτήτων/ αδυναμιών</a:t>
            </a:r>
            <a:endParaRPr lang="en-GB" sz="40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43068" y="996016"/>
            <a:ext cx="9113657" cy="5509200"/>
          </a:xfrm>
          <a:prstGeom prst="rect">
            <a:avLst/>
          </a:prstGeom>
          <a:noFill/>
        </p:spPr>
        <p:txBody>
          <a:bodyPr wrap="square" rtlCol="0">
            <a:spAutoFit/>
          </a:bodyPr>
          <a:lstStyle/>
          <a:p>
            <a:pPr algn="just"/>
            <a:r>
              <a:rPr lang="el-GR" sz="3100" dirty="0"/>
              <a:t>Στη σταδιοδρομία και την επαγγελματική ανάπτυξη, μια τέτοια ανάλυση αξιοποιείται σε μεγάλο βαθμό από τους ειδικούς του Ανθρώπινου Δυναμικού για να αποκτήσουν μια αίσθηση των προσωπικών τομέων στους οποίους κάποιος θα μπορούσε να βελτιώσει/ απελευθερώσει τις δυνατότητές του.</a:t>
            </a:r>
          </a:p>
          <a:p>
            <a:pPr algn="just"/>
            <a:endParaRPr lang="el-GR" sz="3100" dirty="0"/>
          </a:p>
          <a:p>
            <a:pPr algn="just"/>
            <a:r>
              <a:rPr lang="el-GR" sz="3100" dirty="0"/>
              <a:t>Η ανάλυση δυνατοτήτων/ αδυναμιών δεν πρέπει να συγχέεται με τα Τεστ Προσωπικότητας: μπορούν να αλληλοσυμπληρώνονται ενώ παραμένουν δύο διαφορετικά εργαλεία με δύο διαφορετικά πεδία.</a:t>
            </a:r>
            <a:endParaRPr lang="en-GB" sz="31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C9A90BB2-885D-4EB3-B155-A877102D0A4F}"/>
              </a:ext>
            </a:extLst>
          </p:cNvPr>
          <p:cNvPicPr>
            <a:picLocks noChangeAspect="1"/>
          </p:cNvPicPr>
          <p:nvPr/>
        </p:nvPicPr>
        <p:blipFill>
          <a:blip r:embed="rId3"/>
          <a:stretch>
            <a:fillRect/>
          </a:stretch>
        </p:blipFill>
        <p:spPr>
          <a:xfrm>
            <a:off x="9518197" y="2611484"/>
            <a:ext cx="2466974" cy="163503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250134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Μια προσωπική ανάλυση </a:t>
            </a:r>
            <a:r>
              <a:rPr lang="en-US" sz="4800" b="1" dirty="0"/>
              <a:t>SWOT</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l-GR" sz="3200" dirty="0"/>
              <a:t>Δεν υπάρχει «εγχειρίδιο» για να </a:t>
            </a:r>
            <a:r>
              <a:rPr lang="el-GR" sz="3200" dirty="0" err="1"/>
              <a:t>αυτοαξιολογήσεις</a:t>
            </a:r>
            <a:r>
              <a:rPr lang="el-GR" sz="3200" dirty="0"/>
              <a:t> τον εαυτό σου. Αλλά ένα από τα πιο επαναλαμβανόμενα όργανα είναι η </a:t>
            </a:r>
            <a:r>
              <a:rPr lang="el-GR" sz="3200" dirty="0" err="1"/>
              <a:t>λεγ</a:t>
            </a:r>
            <a:r>
              <a:rPr lang="en-US" sz="3200" dirty="0" err="1"/>
              <a:t>ό</a:t>
            </a:r>
            <a:r>
              <a:rPr lang="el-GR" sz="3200" dirty="0" err="1"/>
              <a:t>μενη</a:t>
            </a:r>
            <a:r>
              <a:rPr lang="el-GR" sz="3200" dirty="0"/>
              <a:t> προσωπική ανάλυση </a:t>
            </a:r>
            <a:r>
              <a:rPr lang="en-GB" sz="3200" dirty="0"/>
              <a:t>SWOT (Strengths; Weakness; Opportunities; Threats</a:t>
            </a:r>
            <a:r>
              <a:rPr lang="el-GR" sz="3200" dirty="0"/>
              <a:t> – Δυνατότητες, Αδυναμίες, Ευκαιρίες, Απειλές</a:t>
            </a:r>
            <a:r>
              <a:rPr lang="en-GB" sz="3200" dirty="0"/>
              <a:t>). </a:t>
            </a:r>
          </a:p>
          <a:p>
            <a:pPr algn="just"/>
            <a:endParaRPr lang="en-GB" sz="3200" dirty="0"/>
          </a:p>
          <a:p>
            <a:pPr algn="just"/>
            <a:r>
              <a:rPr lang="el-GR" sz="3200" dirty="0"/>
              <a:t>Αν και αυτό το εργαλείο αξιοποιείται σε μεγάλο βαθμό για την αξιολόγηση της ανταγωνιστικότητας μιας επιχείρησης, ορισμένοι προτείνουν την πιθανή αξιοποίησή του για την ανάλυση πιο ατομικών και προσωπικών χαρακτηριστικών.</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72428"/>
            <a:ext cx="1755570" cy="398758"/>
          </a:xfrm>
          <a:prstGeom prst="rect">
            <a:avLst/>
          </a:prstGeom>
        </p:spPr>
      </p:pic>
      <p:sp>
        <p:nvSpPr>
          <p:cNvPr id="16"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269482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84830"/>
          </a:xfrm>
          <a:prstGeom prst="rect">
            <a:avLst/>
          </a:prstGeom>
          <a:noFill/>
        </p:spPr>
        <p:txBody>
          <a:bodyPr wrap="square" rtlCol="0">
            <a:spAutoFit/>
          </a:bodyPr>
          <a:lstStyle/>
          <a:p>
            <a:pPr algn="just"/>
            <a:r>
              <a:rPr lang="el-GR" sz="4500" b="1" dirty="0"/>
              <a:t>Κατανομή των τεσσάρων μεταβλητών</a:t>
            </a:r>
            <a:endParaRPr lang="en-GB" sz="45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l-GR" sz="3200" b="1" dirty="0"/>
              <a:t>Δυνατότητες</a:t>
            </a:r>
            <a:r>
              <a:rPr lang="en-GB" sz="3200" dirty="0"/>
              <a:t>: </a:t>
            </a:r>
            <a:r>
              <a:rPr lang="el-GR" sz="3200" dirty="0"/>
              <a:t>τι μπορείτε να κάνετε καλύτερα</a:t>
            </a:r>
            <a:r>
              <a:rPr lang="en-GB" sz="3200" dirty="0"/>
              <a:t>…</a:t>
            </a:r>
          </a:p>
          <a:p>
            <a:pPr algn="just"/>
            <a:endParaRPr lang="en-GB" sz="3200" dirty="0"/>
          </a:p>
          <a:p>
            <a:pPr algn="just"/>
            <a:r>
              <a:rPr lang="el-GR" sz="3200" b="1" dirty="0"/>
              <a:t>Αδυναμίες</a:t>
            </a:r>
            <a:r>
              <a:rPr lang="en-GB" sz="3200" dirty="0"/>
              <a:t>: </a:t>
            </a:r>
            <a:r>
              <a:rPr lang="el-GR" sz="3200" dirty="0"/>
              <a:t>σε τι δεν είστε τόσο καλοί</a:t>
            </a:r>
            <a:r>
              <a:rPr lang="en-GB" sz="3200" dirty="0"/>
              <a:t>…</a:t>
            </a:r>
          </a:p>
          <a:p>
            <a:pPr algn="just"/>
            <a:endParaRPr lang="en-GB" sz="3200" dirty="0"/>
          </a:p>
          <a:p>
            <a:pPr algn="just"/>
            <a:r>
              <a:rPr lang="el-GR" sz="3200" b="1" dirty="0"/>
              <a:t>Ευκαιρίες</a:t>
            </a:r>
            <a:r>
              <a:rPr lang="en-GB" sz="3200" dirty="0"/>
              <a:t>: </a:t>
            </a:r>
            <a:r>
              <a:rPr lang="el-GR" sz="3200" dirty="0"/>
              <a:t>τι σας κινητοποιεί και σας κάνει να είστε σε εγρήγορση</a:t>
            </a:r>
            <a:r>
              <a:rPr lang="en-GB" sz="3200" dirty="0"/>
              <a:t>…</a:t>
            </a:r>
          </a:p>
          <a:p>
            <a:pPr algn="just"/>
            <a:endParaRPr lang="en-GB" sz="3200" dirty="0"/>
          </a:p>
          <a:p>
            <a:pPr algn="just"/>
            <a:r>
              <a:rPr lang="el-GR" sz="3200" b="1" dirty="0"/>
              <a:t>Απειλές</a:t>
            </a:r>
            <a:r>
              <a:rPr lang="en-GB" sz="3200" dirty="0"/>
              <a:t>: </a:t>
            </a:r>
            <a:r>
              <a:rPr lang="el-GR" sz="3200" dirty="0"/>
              <a:t>τι σας τρομάζει και σας εμποδίζει από το να λάβετε δράση</a:t>
            </a:r>
            <a:r>
              <a:rPr lang="en-GB" sz="3200"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0765460A-7142-4572-9A19-72E67A97A7B8}"/>
              </a:ext>
            </a:extLst>
          </p:cNvPr>
          <p:cNvPicPr>
            <a:picLocks noChangeAspect="1"/>
          </p:cNvPicPr>
          <p:nvPr/>
        </p:nvPicPr>
        <p:blipFill>
          <a:blip r:embed="rId3"/>
          <a:stretch>
            <a:fillRect/>
          </a:stretch>
        </p:blipFill>
        <p:spPr>
          <a:xfrm>
            <a:off x="7724638" y="2440956"/>
            <a:ext cx="2357437" cy="699102"/>
          </a:xfrm>
          <a:prstGeom prst="rect">
            <a:avLst/>
          </a:prstGeom>
        </p:spPr>
      </p:pic>
      <p:pic>
        <p:nvPicPr>
          <p:cNvPr id="4" name="Immagine 3">
            <a:extLst>
              <a:ext uri="{FF2B5EF4-FFF2-40B4-BE49-F238E27FC236}">
                <a16:creationId xmlns:a16="http://schemas.microsoft.com/office/drawing/2014/main" xmlns="" id="{861E0E03-A8A5-4A88-A9DA-126D5B32BAC4}"/>
              </a:ext>
            </a:extLst>
          </p:cNvPr>
          <p:cNvPicPr>
            <a:picLocks noChangeAspect="1"/>
          </p:cNvPicPr>
          <p:nvPr/>
        </p:nvPicPr>
        <p:blipFill>
          <a:blip r:embed="rId4"/>
          <a:stretch>
            <a:fillRect/>
          </a:stretch>
        </p:blipFill>
        <p:spPr>
          <a:xfrm>
            <a:off x="11268190" y="2443531"/>
            <a:ext cx="795338" cy="1032544"/>
          </a:xfrm>
          <a:prstGeom prst="rect">
            <a:avLst/>
          </a:prstGeom>
        </p:spPr>
      </p:pic>
      <p:pic>
        <p:nvPicPr>
          <p:cNvPr id="5" name="Immagine 4">
            <a:extLst>
              <a:ext uri="{FF2B5EF4-FFF2-40B4-BE49-F238E27FC236}">
                <a16:creationId xmlns:a16="http://schemas.microsoft.com/office/drawing/2014/main" xmlns="" id="{7229491B-93EB-4849-9E99-D8BE4AD1E950}"/>
              </a:ext>
            </a:extLst>
          </p:cNvPr>
          <p:cNvPicPr>
            <a:picLocks noChangeAspect="1"/>
          </p:cNvPicPr>
          <p:nvPr/>
        </p:nvPicPr>
        <p:blipFill>
          <a:blip r:embed="rId5"/>
          <a:stretch>
            <a:fillRect/>
          </a:stretch>
        </p:blipFill>
        <p:spPr>
          <a:xfrm>
            <a:off x="11041144" y="4869016"/>
            <a:ext cx="454093" cy="1444017"/>
          </a:xfrm>
          <a:prstGeom prst="rect">
            <a:avLst/>
          </a:prstGeom>
        </p:spPr>
      </p:pic>
      <p:pic>
        <p:nvPicPr>
          <p:cNvPr id="6" name="Immagine 5">
            <a:extLst>
              <a:ext uri="{FF2B5EF4-FFF2-40B4-BE49-F238E27FC236}">
                <a16:creationId xmlns:a16="http://schemas.microsoft.com/office/drawing/2014/main" xmlns="" id="{BD5D2BD5-F91E-429E-BD8B-0A6A104F93DD}"/>
              </a:ext>
            </a:extLst>
          </p:cNvPr>
          <p:cNvPicPr>
            <a:picLocks noChangeAspect="1"/>
          </p:cNvPicPr>
          <p:nvPr/>
        </p:nvPicPr>
        <p:blipFill>
          <a:blip r:embed="rId6"/>
          <a:stretch>
            <a:fillRect/>
          </a:stretch>
        </p:blipFill>
        <p:spPr>
          <a:xfrm>
            <a:off x="8903357" y="1067728"/>
            <a:ext cx="1228032" cy="1330368"/>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7" cstate="print"/>
          <a:stretch>
            <a:fillRect/>
          </a:stretch>
        </p:blipFill>
        <p:spPr>
          <a:xfrm>
            <a:off x="0" y="6272428"/>
            <a:ext cx="1755570" cy="398758"/>
          </a:xfrm>
          <a:prstGeom prst="rect">
            <a:avLst/>
          </a:prstGeom>
        </p:spPr>
      </p:pic>
      <p:sp>
        <p:nvSpPr>
          <p:cNvPr id="18"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23565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Συνδέοντας τις κουκίδες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328933"/>
            <a:ext cx="11416938" cy="4524315"/>
          </a:xfrm>
          <a:prstGeom prst="rect">
            <a:avLst/>
          </a:prstGeom>
          <a:noFill/>
        </p:spPr>
        <p:txBody>
          <a:bodyPr wrap="square" rtlCol="0">
            <a:spAutoFit/>
          </a:bodyPr>
          <a:lstStyle/>
          <a:p>
            <a:pPr algn="just"/>
            <a:r>
              <a:rPr lang="el-GR" sz="3200" dirty="0"/>
              <a:t>Από την ταυτόχρονη εξέταση των τεσσάρων μεταβλητών, δημιουργείτε έναν πλήρη πίνακα που επισημαίνει τα βασικά στοιχεία της στάσης, των συμπεριφορών και των αξιών σας.</a:t>
            </a:r>
          </a:p>
          <a:p>
            <a:pPr algn="just"/>
            <a:endParaRPr lang="el-GR" sz="3200" dirty="0"/>
          </a:p>
          <a:p>
            <a:pPr algn="just"/>
            <a:r>
              <a:rPr lang="el-GR" sz="3200" dirty="0"/>
              <a:t>Με αυτόν τον τρόπο, θα είναι πολύ πιο εύκολο για εσάς να καταλάβετε πώς να εκμεταλλευτείτε τα δυνατά σας σημεία ώστε να συγκρατήσετε τους φόβους σας και να επιτρέψετε στον εαυτό σας να αξιοποιήσει τις πιο ευνοϊκές συνθήκες για την ενίσχυση της αποτελεσματικότητας σας.</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72428"/>
            <a:ext cx="1755570" cy="398758"/>
          </a:xfrm>
          <a:prstGeom prst="rect">
            <a:avLst/>
          </a:prstGeom>
        </p:spPr>
      </p:pic>
      <p:sp>
        <p:nvSpPr>
          <p:cNvPr id="16"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97621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Η ομαδική ανάλυση </a:t>
            </a:r>
            <a:r>
              <a:rPr lang="en-GB" sz="4800" b="1" dirty="0"/>
              <a:t>SWOT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599182" cy="3539430"/>
          </a:xfrm>
          <a:prstGeom prst="rect">
            <a:avLst/>
          </a:prstGeom>
          <a:noFill/>
        </p:spPr>
        <p:txBody>
          <a:bodyPr wrap="square" rtlCol="0">
            <a:spAutoFit/>
          </a:bodyPr>
          <a:lstStyle/>
          <a:p>
            <a:pPr algn="just"/>
            <a:r>
              <a:rPr lang="el-GR" sz="3200" dirty="0"/>
              <a:t>Ως ένα βήμα παραπέρα, η ίδια διαδικασία μπορεί να εφαρμοστεί σε ευρύτερη κλίμακα, πέρα από το άτομο.</a:t>
            </a:r>
          </a:p>
          <a:p>
            <a:pPr algn="just"/>
            <a:endParaRPr lang="el-GR" sz="3200" dirty="0"/>
          </a:p>
          <a:p>
            <a:pPr algn="just"/>
            <a:r>
              <a:rPr lang="el-GR" sz="3200" dirty="0"/>
              <a:t>Έτσι θα προσδιοριστεί η δυναμική μιας ολόκληρης ομάδας, καθώς και το πως αυτή μπορεί να ενδυναμωθεί.</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9CD0DBFC-CAA6-4C6D-AE9B-4FFCB844C504}"/>
              </a:ext>
            </a:extLst>
          </p:cNvPr>
          <p:cNvPicPr>
            <a:picLocks noChangeAspect="1"/>
          </p:cNvPicPr>
          <p:nvPr/>
        </p:nvPicPr>
        <p:blipFill>
          <a:blip r:embed="rId3"/>
          <a:stretch>
            <a:fillRect/>
          </a:stretch>
        </p:blipFill>
        <p:spPr>
          <a:xfrm>
            <a:off x="8039891" y="2141130"/>
            <a:ext cx="3945280" cy="257574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96441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a:t>
            </a:r>
            <a:r>
              <a:rPr lang="en-GB" sz="4800" b="1" dirty="0" err="1"/>
              <a:t>ύ</a:t>
            </a:r>
            <a:r>
              <a:rPr lang="el-GR" sz="4800" b="1" dirty="0" err="1"/>
              <a:t>νοψη</a:t>
            </a:r>
            <a:r>
              <a:rPr lang="en-GB" sz="4800" b="1" dirty="0"/>
              <a:t>: </a:t>
            </a:r>
            <a:r>
              <a:rPr lang="el-GR" sz="4800" b="1" dirty="0"/>
              <a:t>Λίστα για αυτοέλεγχο</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065140"/>
            <a:ext cx="11416938" cy="1015663"/>
          </a:xfrm>
          <a:prstGeom prst="rect">
            <a:avLst/>
          </a:prstGeom>
          <a:noFill/>
        </p:spPr>
        <p:txBody>
          <a:bodyPr wrap="square" rtlCol="0">
            <a:spAutoFit/>
          </a:bodyPr>
          <a:lstStyle/>
          <a:p>
            <a:pPr algn="just"/>
            <a:r>
              <a:rPr lang="el-GR" sz="2000" dirty="0"/>
              <a:t>Με βάση τα προηγούμενα, μη διστάσετε να εξασκηθείτε με την ανάλυση </a:t>
            </a:r>
            <a:r>
              <a:rPr lang="en-GB" sz="2000" dirty="0"/>
              <a:t>SWOT. </a:t>
            </a:r>
            <a:r>
              <a:rPr lang="el-GR" sz="2000" dirty="0"/>
              <a:t>Προσπαθήστε να περιγράψετε τις δυνάμεις και τις αδυναμίες του προσωπικού σας και εντοπίστε εκείνους τους παράγοντες που με βάση τα </a:t>
            </a:r>
            <a:r>
              <a:rPr lang="el-GR" sz="2000" dirty="0" err="1"/>
              <a:t>συμφραζόμενα</a:t>
            </a:r>
            <a:r>
              <a:rPr lang="el-GR" sz="2000" dirty="0"/>
              <a:t> ενεργοποιούν ή αναστέλλουν τις μεγαλύτερες δυνατότητές τους…</a:t>
            </a:r>
            <a:endParaRPr lang="en-GB" sz="2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3">
            <a:extLst>
              <a:ext uri="{FF2B5EF4-FFF2-40B4-BE49-F238E27FC236}">
                <a16:creationId xmlns:a16="http://schemas.microsoft.com/office/drawing/2014/main" xmlns="" id="{422D1347-3E79-4B07-A2A4-4E6EBB3E5275}"/>
              </a:ext>
            </a:extLst>
          </p:cNvPr>
          <p:cNvGraphicFramePr>
            <a:graphicFrameLocks noGrp="1"/>
          </p:cNvGraphicFramePr>
          <p:nvPr>
            <p:extLst>
              <p:ext uri="{D42A27DB-BD31-4B8C-83A1-F6EECF244321}">
                <p14:modId xmlns:p14="http://schemas.microsoft.com/office/powerpoint/2010/main" val="1208042099"/>
              </p:ext>
            </p:extLst>
          </p:nvPr>
        </p:nvGraphicFramePr>
        <p:xfrm>
          <a:off x="2032000" y="2585036"/>
          <a:ext cx="8128000" cy="3119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018999409"/>
                    </a:ext>
                  </a:extLst>
                </a:gridCol>
                <a:gridCol w="4064000">
                  <a:extLst>
                    <a:ext uri="{9D8B030D-6E8A-4147-A177-3AD203B41FA5}">
                      <a16:colId xmlns:a16="http://schemas.microsoft.com/office/drawing/2014/main" xmlns="" val="2850110377"/>
                    </a:ext>
                  </a:extLst>
                </a:gridCol>
              </a:tblGrid>
              <a:tr h="370840">
                <a:tc>
                  <a:txBody>
                    <a:bodyPr/>
                    <a:lstStyle/>
                    <a:p>
                      <a:pPr algn="ctr"/>
                      <a:r>
                        <a:rPr lang="el-GR" sz="1800" b="1" dirty="0"/>
                        <a:t>Δυνατότητες</a:t>
                      </a:r>
                      <a:endParaRPr lang="it-IT" dirty="0"/>
                    </a:p>
                  </a:txBody>
                  <a:tcPr>
                    <a:solidFill>
                      <a:srgbClr val="E08041"/>
                    </a:solidFill>
                  </a:tcPr>
                </a:tc>
                <a:tc>
                  <a:txBody>
                    <a:bodyPr/>
                    <a:lstStyle/>
                    <a:p>
                      <a:pPr algn="ctr"/>
                      <a:r>
                        <a:rPr lang="el-GR" sz="1800" b="1" dirty="0"/>
                        <a:t>Αδυναμίες</a:t>
                      </a:r>
                      <a:endParaRPr lang="it-IT" dirty="0"/>
                    </a:p>
                  </a:txBody>
                  <a:tcPr>
                    <a:solidFill>
                      <a:srgbClr val="E08041"/>
                    </a:solidFill>
                  </a:tcPr>
                </a:tc>
                <a:extLst>
                  <a:ext uri="{0D108BD9-81ED-4DB2-BD59-A6C34878D82A}">
                    <a16:rowId xmlns:a16="http://schemas.microsoft.com/office/drawing/2014/main" xmlns="" val="14206857"/>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dirty="0"/>
                        <a:t>…</a:t>
                      </a:r>
                    </a:p>
                  </a:txBody>
                  <a:tcPr>
                    <a:solidFill>
                      <a:schemeClr val="accent2">
                        <a:lumMod val="40000"/>
                        <a:lumOff val="60000"/>
                      </a:schemeClr>
                    </a:solidFill>
                  </a:tcPr>
                </a:tc>
                <a:extLst>
                  <a:ext uri="{0D108BD9-81ED-4DB2-BD59-A6C34878D82A}">
                    <a16:rowId xmlns:a16="http://schemas.microsoft.com/office/drawing/2014/main" xmlns="" val="3021921196"/>
                  </a:ext>
                </a:extLst>
              </a:tr>
              <a:tr h="370840">
                <a:tc>
                  <a:txBody>
                    <a:bodyPr/>
                    <a:lstStyle/>
                    <a:p>
                      <a:pPr algn="ctr"/>
                      <a:r>
                        <a:rPr lang="el-GR" sz="1800" b="1" dirty="0">
                          <a:solidFill>
                            <a:schemeClr val="bg1"/>
                          </a:solidFill>
                        </a:rPr>
                        <a:t>Ευκαιρίες</a:t>
                      </a:r>
                      <a:endParaRPr lang="it-IT" dirty="0">
                        <a:solidFill>
                          <a:schemeClr val="bg1"/>
                        </a:solidFill>
                      </a:endParaRPr>
                    </a:p>
                  </a:txBody>
                  <a:tcPr>
                    <a:solidFill>
                      <a:srgbClr val="E08041"/>
                    </a:solidFill>
                  </a:tcPr>
                </a:tc>
                <a:tc>
                  <a:txBody>
                    <a:bodyPr/>
                    <a:lstStyle/>
                    <a:p>
                      <a:pPr algn="ctr"/>
                      <a:r>
                        <a:rPr lang="el-GR" sz="1800" b="1" dirty="0">
                          <a:solidFill>
                            <a:schemeClr val="bg1"/>
                          </a:solidFill>
                        </a:rPr>
                        <a:t>Απειλές</a:t>
                      </a:r>
                      <a:endParaRPr lang="it-IT" dirty="0">
                        <a:solidFill>
                          <a:schemeClr val="bg1"/>
                        </a:solidFill>
                      </a:endParaRPr>
                    </a:p>
                  </a:txBody>
                  <a:tcPr>
                    <a:solidFill>
                      <a:srgbClr val="E08041"/>
                    </a:solidFill>
                  </a:tcPr>
                </a:tc>
                <a:extLst>
                  <a:ext uri="{0D108BD9-81ED-4DB2-BD59-A6C34878D82A}">
                    <a16:rowId xmlns:a16="http://schemas.microsoft.com/office/drawing/2014/main" xmlns="" val="2868546665"/>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dirty="0"/>
                        <a:t>…</a:t>
                      </a:r>
                    </a:p>
                  </a:txBody>
                  <a:tcPr>
                    <a:solidFill>
                      <a:schemeClr val="accent2">
                        <a:lumMod val="40000"/>
                        <a:lumOff val="60000"/>
                      </a:schemeClr>
                    </a:solidFill>
                  </a:tcPr>
                </a:tc>
                <a:extLst>
                  <a:ext uri="{0D108BD9-81ED-4DB2-BD59-A6C34878D82A}">
                    <a16:rowId xmlns:a16="http://schemas.microsoft.com/office/drawing/2014/main" xmlns="" val="695476492"/>
                  </a:ext>
                </a:extLst>
              </a:tr>
            </a:tbl>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10297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52900"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a:t>
            </a:r>
            <a:r>
              <a:rPr lang="el-GR" sz="4400" b="1" dirty="0"/>
              <a:t>Αυτογνωσία και </a:t>
            </a:r>
            <a:r>
              <a:rPr lang="el-GR" sz="4400" b="1" dirty="0" err="1"/>
              <a:t>Αυτο</a:t>
            </a:r>
            <a:r>
              <a:rPr lang="el-GR" sz="4400" b="1" dirty="0"/>
              <a:t>-αποτελεσματικότητα</a:t>
            </a:r>
            <a:endParaRPr lang="en-GB" sz="4400" b="1" dirty="0"/>
          </a:p>
          <a:p>
            <a:pPr algn="ctr"/>
            <a:endParaRPr lang="en-GB" sz="1600" b="1" dirty="0"/>
          </a:p>
          <a:p>
            <a:pPr algn="ctr"/>
            <a:r>
              <a:rPr lang="en-GB" sz="4400" b="1" dirty="0"/>
              <a:t>2.1.</a:t>
            </a:r>
            <a:r>
              <a:rPr lang="el-GR" sz="4400" b="1" dirty="0"/>
              <a:t>Γ</a:t>
            </a:r>
            <a:r>
              <a:rPr lang="en-GB" sz="4400" b="1" dirty="0"/>
              <a:t> </a:t>
            </a:r>
            <a:r>
              <a:rPr lang="el-GR" sz="4400" b="1" dirty="0"/>
              <a:t>Επηρεάστε την εξέλιξη των γεγονότων</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2"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76338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Οργάνωση των βασικών εννοιών…</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l-GR" sz="3200" dirty="0"/>
              <a:t>Αυτά που μόλις παρουσιάστηκαν για την αυτογνωσία, την </a:t>
            </a:r>
            <a:r>
              <a:rPr lang="el-GR" sz="3200" dirty="0" err="1"/>
              <a:t>αυτο</a:t>
            </a:r>
            <a:r>
              <a:rPr lang="el-GR" sz="3200" dirty="0"/>
              <a:t>-αποτελεσματικότητα και την ανάλυση </a:t>
            </a:r>
            <a:r>
              <a:rPr lang="en-GB" sz="3200" dirty="0"/>
              <a:t>SWOT, </a:t>
            </a:r>
            <a:r>
              <a:rPr lang="el-GR" sz="3200" dirty="0"/>
              <a:t>μπορούν να εφαρμοστούν πρακτικά στους τρόπου με τους οποίους θα μπορέσετε να δημιουργήσετε θετικές επιπτώσεις σε καταστάσεις και ανθρώπους.</a:t>
            </a:r>
          </a:p>
          <a:p>
            <a:pPr algn="just"/>
            <a:endParaRPr lang="en-GB" sz="3200" dirty="0"/>
          </a:p>
          <a:p>
            <a:pPr algn="just"/>
            <a:endParaRPr lang="en-GB" sz="3200" dirty="0"/>
          </a:p>
          <a:p>
            <a:pPr algn="just"/>
            <a:r>
              <a:rPr lang="el-GR" sz="3200" dirty="0"/>
              <a:t>Παρακολουθήστε πάντα τι συμβαίνει γύρω σας, δοκιμάστε ένα δεύτερο σχέδιο και να είστε έτοιμοι για το χειρότερο σενάριο.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D4D18F89-335B-4887-BE40-032CF82AB001}"/>
              </a:ext>
            </a:extLst>
          </p:cNvPr>
          <p:cNvPicPr>
            <a:picLocks noChangeAspect="1"/>
          </p:cNvPicPr>
          <p:nvPr/>
        </p:nvPicPr>
        <p:blipFill>
          <a:blip r:embed="rId3"/>
          <a:stretch>
            <a:fillRect/>
          </a:stretch>
        </p:blipFill>
        <p:spPr>
          <a:xfrm>
            <a:off x="5380808" y="3429000"/>
            <a:ext cx="1562100" cy="1609725"/>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43860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Μια σύντομη σύνοψη</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1460139"/>
            <a:ext cx="9170807" cy="5016758"/>
          </a:xfrm>
          <a:prstGeom prst="rect">
            <a:avLst/>
          </a:prstGeom>
          <a:noFill/>
        </p:spPr>
        <p:txBody>
          <a:bodyPr wrap="square" rtlCol="0">
            <a:spAutoFit/>
          </a:bodyPr>
          <a:lstStyle/>
          <a:p>
            <a:pPr marL="514350" indent="-514350" algn="just">
              <a:buFont typeface="+mj-lt"/>
              <a:buAutoNum type="arabicPeriod"/>
            </a:pPr>
            <a:r>
              <a:rPr lang="el-GR" sz="3200" dirty="0"/>
              <a:t>Η αξιολόγηση και η αξιολόγηση των δυνατοτήτων/ αδυναμιών σας, φέρνει στο φως σημαντικά χαρακτηριστικά σας.</a:t>
            </a:r>
          </a:p>
          <a:p>
            <a:pPr marL="514350" indent="-514350" algn="just">
              <a:buFont typeface="+mj-lt"/>
              <a:buAutoNum type="arabicPeriod"/>
            </a:pPr>
            <a:endParaRPr lang="el-GR" sz="3200" dirty="0"/>
          </a:p>
          <a:p>
            <a:pPr marL="514350" indent="-514350" algn="just">
              <a:buFont typeface="+mj-lt"/>
              <a:buAutoNum type="arabicPeriod"/>
            </a:pPr>
            <a:r>
              <a:rPr lang="el-GR" sz="3200" dirty="0"/>
              <a:t>Αυτές οι σκέψεις θα βελτιώσουν τις κοινωνικές δεξιότητες σε πολλούς τομείς και επίπεδα…</a:t>
            </a:r>
          </a:p>
          <a:p>
            <a:pPr marL="514350" indent="-514350" algn="just">
              <a:buFont typeface="+mj-lt"/>
              <a:buAutoNum type="arabicPeriod"/>
            </a:pPr>
            <a:endParaRPr lang="el-GR" sz="3200" dirty="0"/>
          </a:p>
          <a:p>
            <a:pPr marL="514350" indent="-514350" algn="just">
              <a:buFont typeface="+mj-lt"/>
              <a:buAutoNum type="arabicPeriod"/>
            </a:pPr>
            <a:r>
              <a:rPr lang="el-GR" sz="3200" dirty="0"/>
              <a:t>… Αυτό με τη σειρά του θα σας βοηθήσει να είστε πολύ πιο αποτελεσματικοί ως επιχειρηματίες και ηγέτες.</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BA5C0DB6-E3D3-4049-9F73-F6D80093571D}"/>
              </a:ext>
            </a:extLst>
          </p:cNvPr>
          <p:cNvPicPr>
            <a:picLocks noChangeAspect="1"/>
          </p:cNvPicPr>
          <p:nvPr/>
        </p:nvPicPr>
        <p:blipFill>
          <a:blip r:embed="rId3"/>
          <a:stretch>
            <a:fillRect/>
          </a:stretch>
        </p:blipFill>
        <p:spPr>
          <a:xfrm>
            <a:off x="10217330" y="1669086"/>
            <a:ext cx="1288869" cy="1333830"/>
          </a:xfrm>
          <a:prstGeom prst="rect">
            <a:avLst/>
          </a:prstGeom>
        </p:spPr>
      </p:pic>
      <p:pic>
        <p:nvPicPr>
          <p:cNvPr id="4" name="Immagine 3">
            <a:extLst>
              <a:ext uri="{FF2B5EF4-FFF2-40B4-BE49-F238E27FC236}">
                <a16:creationId xmlns:a16="http://schemas.microsoft.com/office/drawing/2014/main" xmlns="" id="{9DDE32B5-892D-4A3D-A1B3-0EFE9B9FCDD1}"/>
              </a:ext>
            </a:extLst>
          </p:cNvPr>
          <p:cNvPicPr>
            <a:picLocks noChangeAspect="1"/>
          </p:cNvPicPr>
          <p:nvPr/>
        </p:nvPicPr>
        <p:blipFill>
          <a:blip r:embed="rId4"/>
          <a:stretch>
            <a:fillRect/>
          </a:stretch>
        </p:blipFill>
        <p:spPr>
          <a:xfrm>
            <a:off x="9874021" y="3429000"/>
            <a:ext cx="1803628" cy="1419119"/>
          </a:xfrm>
          <a:prstGeom prst="rect">
            <a:avLst/>
          </a:prstGeom>
        </p:spPr>
      </p:pic>
      <p:pic>
        <p:nvPicPr>
          <p:cNvPr id="5" name="Immagine 4">
            <a:extLst>
              <a:ext uri="{FF2B5EF4-FFF2-40B4-BE49-F238E27FC236}">
                <a16:creationId xmlns:a16="http://schemas.microsoft.com/office/drawing/2014/main" xmlns="" id="{CB948671-32B0-4406-B8B1-E2F1CF529FB8}"/>
              </a:ext>
            </a:extLst>
          </p:cNvPr>
          <p:cNvPicPr>
            <a:picLocks noChangeAspect="1"/>
          </p:cNvPicPr>
          <p:nvPr/>
        </p:nvPicPr>
        <p:blipFill>
          <a:blip r:embed="rId5"/>
          <a:stretch>
            <a:fillRect/>
          </a:stretch>
        </p:blipFill>
        <p:spPr>
          <a:xfrm>
            <a:off x="10177462" y="5131590"/>
            <a:ext cx="1328737" cy="992163"/>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0" y="6272428"/>
            <a:ext cx="1755570" cy="398758"/>
          </a:xfrm>
          <a:prstGeom prst="rect">
            <a:avLst/>
          </a:prstGeom>
        </p:spPr>
      </p:pic>
      <p:sp>
        <p:nvSpPr>
          <p:cNvPr id="18"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955800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Προσοχή</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114035"/>
            <a:ext cx="11416938" cy="5016758"/>
          </a:xfrm>
          <a:prstGeom prst="rect">
            <a:avLst/>
          </a:prstGeom>
          <a:noFill/>
        </p:spPr>
        <p:txBody>
          <a:bodyPr wrap="square" rtlCol="0">
            <a:spAutoFit/>
          </a:bodyPr>
          <a:lstStyle/>
          <a:p>
            <a:pPr algn="just"/>
            <a:r>
              <a:rPr lang="el-GR" sz="3200" dirty="0"/>
              <a:t>Μην απογοητεύεστε: εάν τα πράγματα πάνε σύμφωνα με το αναμενόμενο, δεν σημαίνει ότι αυτό θα συμβαίνει πάντα.</a:t>
            </a:r>
          </a:p>
          <a:p>
            <a:pPr algn="just"/>
            <a:endParaRPr lang="el-GR" sz="3200" dirty="0"/>
          </a:p>
          <a:p>
            <a:pPr algn="just"/>
            <a:r>
              <a:rPr lang="el-GR" sz="3200" dirty="0"/>
              <a:t>Οι δυσκολίες βρίσκονται πολύ κοντά και ενδέχεται να μην καταφέρνετε πάντα να τις προβλέψετε. Αξιολογήστε την αβεβαιότητα που προέρχεται από το επιχειρησιακό σας πλαίσιο και μην θεωρείτε ποτέ κάτι δεδομένο</a:t>
            </a:r>
          </a:p>
          <a:p>
            <a:pPr algn="just"/>
            <a:endParaRPr lang="el-GR" sz="3200" dirty="0"/>
          </a:p>
          <a:p>
            <a:pPr algn="just"/>
            <a:r>
              <a:rPr lang="el-GR" sz="3200" dirty="0"/>
              <a:t>Προσέξτε για τα προειδοποιητικά σημάδια και να είστε έτοιμοι να αντιδράσετε.</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67A25D40-DA09-4DE2-ACF7-7B43B4C1F6BF}"/>
              </a:ext>
            </a:extLst>
          </p:cNvPr>
          <p:cNvPicPr>
            <a:picLocks noChangeAspect="1"/>
          </p:cNvPicPr>
          <p:nvPr/>
        </p:nvPicPr>
        <p:blipFill>
          <a:blip r:embed="rId3"/>
          <a:stretch>
            <a:fillRect/>
          </a:stretch>
        </p:blipFill>
        <p:spPr>
          <a:xfrm>
            <a:off x="5668361" y="11607"/>
            <a:ext cx="855278" cy="855278"/>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77301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18834" y="163992"/>
            <a:ext cx="9314087" cy="569387"/>
          </a:xfrm>
          <a:prstGeom prst="rect">
            <a:avLst/>
          </a:prstGeom>
          <a:noFill/>
        </p:spPr>
        <p:txBody>
          <a:bodyPr wrap="square" rtlCol="0">
            <a:spAutoFit/>
          </a:bodyPr>
          <a:lstStyle/>
          <a:p>
            <a:pPr algn="just"/>
            <a:r>
              <a:rPr lang="el-GR" sz="3100" b="1" dirty="0"/>
              <a:t>Αυτό-αποτελεσματικότητα</a:t>
            </a:r>
            <a:r>
              <a:rPr lang="en-US" sz="3100" b="1" dirty="0"/>
              <a:t>: </a:t>
            </a:r>
            <a:r>
              <a:rPr lang="el-GR" sz="3100" b="1" dirty="0"/>
              <a:t>αναζητώντας έναν ορισμό</a:t>
            </a:r>
            <a:endParaRPr lang="en-GB" sz="3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156394" cy="4524315"/>
          </a:xfrm>
          <a:prstGeom prst="rect">
            <a:avLst/>
          </a:prstGeom>
          <a:noFill/>
        </p:spPr>
        <p:txBody>
          <a:bodyPr wrap="square" rtlCol="0">
            <a:spAutoFit/>
          </a:bodyPr>
          <a:lstStyle/>
          <a:p>
            <a:pPr algn="just"/>
            <a:r>
              <a:rPr lang="el-GR" sz="3200" dirty="0"/>
              <a:t>Αρχικά η έννοια της </a:t>
            </a:r>
            <a:r>
              <a:rPr lang="el-GR" sz="3200" dirty="0" err="1"/>
              <a:t>αυτο</a:t>
            </a:r>
            <a:r>
              <a:rPr lang="el-GR" sz="3200" dirty="0"/>
              <a:t>-αποτελεσματικότητα προτάθηκε από τον Καναδό ψυχολόγο </a:t>
            </a:r>
            <a:r>
              <a:rPr lang="en-GB" sz="3200" dirty="0"/>
              <a:t>Albert Bandura, </a:t>
            </a:r>
            <a:r>
              <a:rPr lang="el-GR" sz="3200" dirty="0"/>
              <a:t>και αυτή αναφέρεται σε:</a:t>
            </a:r>
          </a:p>
          <a:p>
            <a:pPr algn="just"/>
            <a:endParaRPr lang="el-GR" sz="3200" dirty="0"/>
          </a:p>
          <a:p>
            <a:pPr algn="just"/>
            <a:r>
              <a:rPr lang="el-GR" sz="3200" dirty="0"/>
              <a:t>«Πόσο καλά μπορεί κανείς να εκτελέσει ενέργειες που απαιτούνται για την αντιμετώπιση πιθανών καταστάσεων».</a:t>
            </a:r>
          </a:p>
          <a:p>
            <a:pPr algn="just"/>
            <a:endParaRPr lang="en-GB" sz="3200" dirty="0"/>
          </a:p>
          <a:p>
            <a:pPr algn="just"/>
            <a:r>
              <a:rPr lang="el-GR" sz="1600" dirty="0"/>
              <a:t>Πηγή</a:t>
            </a:r>
            <a:r>
              <a:rPr lang="en-GB" sz="1600" dirty="0"/>
              <a:t>: Bandura, Albert (1982). "Self-efficacy mechanism in human agency". American Psychologist. 37 (2): 122–147</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hlinkClick r:id="rId3"/>
            <a:extLst>
              <a:ext uri="{FF2B5EF4-FFF2-40B4-BE49-F238E27FC236}">
                <a16:creationId xmlns:a16="http://schemas.microsoft.com/office/drawing/2014/main" xmlns="" id="{284D440B-816B-42C4-853D-C3074A2CB73C}"/>
              </a:ext>
            </a:extLst>
          </p:cNvPr>
          <p:cNvPicPr>
            <a:picLocks noChangeAspect="1"/>
          </p:cNvPicPr>
          <p:nvPr/>
        </p:nvPicPr>
        <p:blipFill>
          <a:blip r:embed="rId4"/>
          <a:stretch>
            <a:fillRect/>
          </a:stretch>
        </p:blipFill>
        <p:spPr>
          <a:xfrm>
            <a:off x="8756469" y="1460139"/>
            <a:ext cx="3048000" cy="411480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DF60C0FD-8AC7-454B-8F98-69D40C27333F}"/>
              </a:ext>
            </a:extLst>
          </p:cNvPr>
          <p:cNvPicPr>
            <a:picLocks noChangeAspect="1"/>
          </p:cNvPicPr>
          <p:nvPr/>
        </p:nvPicPr>
        <p:blipFill>
          <a:blip r:embed="rId2"/>
          <a:stretch>
            <a:fillRect/>
          </a:stretch>
        </p:blipFill>
        <p:spPr>
          <a:xfrm>
            <a:off x="7063268" y="2539556"/>
            <a:ext cx="4957762" cy="2688209"/>
          </a:xfrm>
          <a:prstGeom prst="rect">
            <a:avLst/>
          </a:prstGeom>
        </p:spPr>
      </p:pic>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Προσοχή</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71846" y="1353419"/>
            <a:ext cx="11416938" cy="4524315"/>
          </a:xfrm>
          <a:prstGeom prst="rect">
            <a:avLst/>
          </a:prstGeom>
          <a:noFill/>
        </p:spPr>
        <p:txBody>
          <a:bodyPr wrap="square" rtlCol="0">
            <a:spAutoFit/>
          </a:bodyPr>
          <a:lstStyle/>
          <a:p>
            <a:pPr algn="just"/>
            <a:r>
              <a:rPr lang="el-GR" sz="3200" dirty="0"/>
              <a:t>Μην φοβάστε να αποτύχετε</a:t>
            </a:r>
            <a:r>
              <a:rPr lang="en-GB" sz="3200" dirty="0"/>
              <a:t>: </a:t>
            </a:r>
          </a:p>
          <a:p>
            <a:pPr algn="just"/>
            <a:endParaRPr lang="en-GB" sz="3200" dirty="0"/>
          </a:p>
          <a:p>
            <a:pPr marL="457200" indent="-457200" algn="just">
              <a:buFont typeface="Arial" panose="020B0604020202020204" pitchFamily="34" charset="0"/>
              <a:buChar char="•"/>
            </a:pPr>
            <a:r>
              <a:rPr lang="el-GR" sz="3200" dirty="0"/>
              <a:t>Κάντε την έρευνά σας</a:t>
            </a:r>
          </a:p>
          <a:p>
            <a:pPr marL="457200" indent="-457200" algn="just">
              <a:buFont typeface="Arial" panose="020B0604020202020204" pitchFamily="34" charset="0"/>
              <a:buChar char="•"/>
            </a:pPr>
            <a:r>
              <a:rPr lang="el-GR" sz="3200" dirty="0"/>
              <a:t>Μελετήστε</a:t>
            </a:r>
          </a:p>
          <a:p>
            <a:pPr marL="457200" indent="-457200" algn="just">
              <a:buFont typeface="Arial" panose="020B0604020202020204" pitchFamily="34" charset="0"/>
              <a:buChar char="•"/>
            </a:pPr>
            <a:r>
              <a:rPr lang="el-GR" sz="3200" dirty="0"/>
              <a:t>Δώστε προσοχή</a:t>
            </a:r>
          </a:p>
          <a:p>
            <a:pPr marL="457200" indent="-457200" algn="just">
              <a:buFont typeface="Arial" panose="020B0604020202020204" pitchFamily="34" charset="0"/>
              <a:buChar char="•"/>
            </a:pPr>
            <a:r>
              <a:rPr lang="el-GR" sz="3200" dirty="0"/>
              <a:t>Ακούστε και μάθετε από αυτούς που πέτυχαν</a:t>
            </a:r>
          </a:p>
          <a:p>
            <a:pPr marL="457200" indent="-457200" algn="just">
              <a:buFont typeface="Arial" panose="020B0604020202020204" pitchFamily="34" charset="0"/>
              <a:buChar char="•"/>
            </a:pPr>
            <a:r>
              <a:rPr lang="el-GR" sz="3200" dirty="0"/>
              <a:t>Πάρτε πολύτιμα μαθήματα</a:t>
            </a:r>
          </a:p>
          <a:p>
            <a:pPr marL="457200" indent="-457200" algn="just">
              <a:buFont typeface="Arial" panose="020B0604020202020204" pitchFamily="34" charset="0"/>
              <a:buChar char="•"/>
            </a:pPr>
            <a:r>
              <a:rPr lang="el-GR" sz="3200" dirty="0"/>
              <a:t>Αξιολογήστε τα λάθη και τις ευθύνες σας</a:t>
            </a:r>
          </a:p>
          <a:p>
            <a:pPr marL="457200" indent="-457200" algn="just">
              <a:buFont typeface="Arial" panose="020B0604020202020204" pitchFamily="34" charset="0"/>
              <a:buChar char="•"/>
            </a:pPr>
            <a:r>
              <a:rPr lang="el-GR" sz="3200" dirty="0"/>
              <a:t>Παραμείνετε ταπεινοί</a:t>
            </a:r>
            <a:endParaRPr lang="en-GB" sz="3200" i="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298537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t>
            </a:r>
            <a:r>
              <a:rPr lang="el-GR" sz="4800" b="1" dirty="0"/>
              <a:t>και αν όλα αποτύχουν;</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114035"/>
            <a:ext cx="11416938" cy="4708981"/>
          </a:xfrm>
          <a:prstGeom prst="rect">
            <a:avLst/>
          </a:prstGeom>
          <a:noFill/>
        </p:spPr>
        <p:txBody>
          <a:bodyPr wrap="square" rtlCol="0">
            <a:spAutoFit/>
          </a:bodyPr>
          <a:lstStyle/>
          <a:p>
            <a:pPr algn="just"/>
            <a:r>
              <a:rPr lang="el-GR" sz="3000" dirty="0"/>
              <a:t>Υπάρχει μια πιθανότητα ότι, παρά τις προσπάθειές σας, να μην καταφέρετε ακόμα να κάνετε την διαφορά. Σε αυτές τις περιπτώσεις, επιστρέψτε σε έναν πίνακα σχεδίασης (</a:t>
            </a:r>
            <a:r>
              <a:rPr lang="en-US" sz="3000" dirty="0"/>
              <a:t>whiteboard</a:t>
            </a:r>
            <a:r>
              <a:rPr lang="el-GR" sz="3000"/>
              <a:t>) και προσπαθήστε </a:t>
            </a:r>
            <a:r>
              <a:rPr lang="el-GR" sz="3000" dirty="0"/>
              <a:t>να απαντήσετε σε λίγες ερωτήσεις:</a:t>
            </a:r>
          </a:p>
          <a:p>
            <a:pPr algn="just"/>
            <a:endParaRPr lang="en-GB" sz="3000" dirty="0"/>
          </a:p>
          <a:p>
            <a:pPr marL="457200" indent="-457200" algn="just">
              <a:buFont typeface="Arial" panose="020B0604020202020204" pitchFamily="34" charset="0"/>
              <a:buChar char="•"/>
            </a:pPr>
            <a:r>
              <a:rPr lang="el-GR" sz="3000" dirty="0"/>
              <a:t>Έχω υπερεκτιμήσει τα δυνατά μου σημεία; Εάν ναι, τι μου λείπει;</a:t>
            </a:r>
          </a:p>
          <a:p>
            <a:pPr marL="457200" indent="-457200" algn="just">
              <a:buFont typeface="Arial" panose="020B0604020202020204" pitchFamily="34" charset="0"/>
              <a:buChar char="•"/>
            </a:pPr>
            <a:r>
              <a:rPr lang="el-GR" sz="3000" dirty="0"/>
              <a:t>Έχω υποτιμήσει τις αδυναμίες μου; Εάν ναι, τι μου λείπει;</a:t>
            </a:r>
          </a:p>
          <a:p>
            <a:pPr marL="457200" indent="-457200" algn="just">
              <a:buFont typeface="Arial" panose="020B0604020202020204" pitchFamily="34" charset="0"/>
              <a:buChar char="•"/>
            </a:pPr>
            <a:r>
              <a:rPr lang="el-GR" sz="3000" dirty="0"/>
              <a:t>Είμαι αρκετά συνειδητοποιημένος για ό,τι με περιβάλλει;</a:t>
            </a:r>
          </a:p>
          <a:p>
            <a:pPr marL="457200" indent="-457200" algn="just">
              <a:buFont typeface="Arial" panose="020B0604020202020204" pitchFamily="34" charset="0"/>
              <a:buChar char="•"/>
            </a:pPr>
            <a:r>
              <a:rPr lang="el-GR" sz="3000" dirty="0"/>
              <a:t>Είμαι αρκετά </a:t>
            </a:r>
            <a:r>
              <a:rPr lang="el-GR" sz="3000" dirty="0" err="1"/>
              <a:t>αυτο</a:t>
            </a:r>
            <a:r>
              <a:rPr lang="el-GR" sz="3000" dirty="0"/>
              <a:t>-αποτελεσματικός σε αυτό που κάνω; Υπάρχει τρόπος να βελτιωθώ ακόμα περισσότερο;</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73D6A153-6BCF-40E9-8D62-D653D5CBE455}"/>
              </a:ext>
            </a:extLst>
          </p:cNvPr>
          <p:cNvPicPr>
            <a:picLocks noChangeAspect="1"/>
          </p:cNvPicPr>
          <p:nvPr/>
        </p:nvPicPr>
        <p:blipFill>
          <a:blip r:embed="rId3"/>
          <a:stretch>
            <a:fillRect/>
          </a:stretch>
        </p:blipFill>
        <p:spPr>
          <a:xfrm>
            <a:off x="9003564" y="2571749"/>
            <a:ext cx="782596" cy="85725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124355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Πιο γενικά…</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206829" y="836168"/>
            <a:ext cx="7970657" cy="5632311"/>
          </a:xfrm>
          <a:prstGeom prst="rect">
            <a:avLst/>
          </a:prstGeom>
          <a:noFill/>
        </p:spPr>
        <p:txBody>
          <a:bodyPr wrap="square" rtlCol="0">
            <a:spAutoFit/>
          </a:bodyPr>
          <a:lstStyle/>
          <a:p>
            <a:pPr algn="just"/>
            <a:r>
              <a:rPr lang="el-GR" sz="3000" dirty="0"/>
              <a:t>Η </a:t>
            </a:r>
            <a:r>
              <a:rPr lang="el-GR" sz="3000" dirty="0" err="1"/>
              <a:t>αυτο</a:t>
            </a:r>
            <a:r>
              <a:rPr lang="el-GR" sz="3000" dirty="0"/>
              <a:t>-αποτελεσματικότητα επηρεάζει την ανθρώπινη συμπεριφορά σε οποιαδήποτε πτυχή της κοινωνικής ζωής (εργασία, συναισθηματικές σχέσεις κ.λπ.).</a:t>
            </a:r>
          </a:p>
          <a:p>
            <a:pPr algn="just"/>
            <a:r>
              <a:rPr lang="el-GR" sz="3000" dirty="0"/>
              <a:t>Με την εκπροσώπηση του συνολικού συστήματος των πεποιθήσεων που έχει ένα άτομο ως μέσο για την τόνωση των αλλαγών στη ζωή του, η αντίληψη για την </a:t>
            </a:r>
            <a:r>
              <a:rPr lang="el-GR" sz="3000" dirty="0" err="1"/>
              <a:t>αυτο</a:t>
            </a:r>
            <a:r>
              <a:rPr lang="el-GR" sz="3000" dirty="0"/>
              <a:t>-αποτελεσματικότητα θα είναι πιθανότατα η μεταβλητή με το μεγαλύτερο αντίκτυπο που θα επηρεάζει τις επιλογές του και τις προκλήσεις που είναι έτοιμο να αντιμετωπίσει.</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924CC8D5-D094-45B4-8079-88E18970CA44}"/>
              </a:ext>
            </a:extLst>
          </p:cNvPr>
          <p:cNvPicPr>
            <a:picLocks noChangeAspect="1"/>
          </p:cNvPicPr>
          <p:nvPr/>
        </p:nvPicPr>
        <p:blipFill>
          <a:blip r:embed="rId3"/>
          <a:stretch>
            <a:fillRect/>
          </a:stretch>
        </p:blipFill>
        <p:spPr>
          <a:xfrm>
            <a:off x="8696052" y="2290706"/>
            <a:ext cx="3289119" cy="2276587"/>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Συνέπειες για τους επιχειρηματίες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468213" y="799421"/>
            <a:ext cx="7584894" cy="5632311"/>
          </a:xfrm>
          <a:prstGeom prst="rect">
            <a:avLst/>
          </a:prstGeom>
          <a:noFill/>
        </p:spPr>
        <p:txBody>
          <a:bodyPr wrap="square" rtlCol="0">
            <a:spAutoFit/>
          </a:bodyPr>
          <a:lstStyle/>
          <a:p>
            <a:pPr algn="just"/>
            <a:r>
              <a:rPr lang="el-GR" sz="3000" dirty="0"/>
              <a:t>Η </a:t>
            </a:r>
            <a:r>
              <a:rPr lang="el-GR" sz="3000" dirty="0" err="1"/>
              <a:t>αυτο</a:t>
            </a:r>
            <a:r>
              <a:rPr lang="el-GR" sz="3000" dirty="0"/>
              <a:t>-αποτελεσματικότητα είναι ιδιαίτερα συναφής με τους καθιερωμένους επιχειρηματίες (και ειδικά για τους φιλόδοξους), επειδή καλλιεργεί την ικανότητά τους να είναι αποτελεσματικοί και να επηρεάζουν το επιχειρησιακό/ επιχειρηματικό περιβάλλον τους.</a:t>
            </a:r>
          </a:p>
          <a:p>
            <a:pPr algn="just"/>
            <a:r>
              <a:rPr lang="el-GR" sz="3000" dirty="0"/>
              <a:t>Μια υγιής νοοτροπία </a:t>
            </a:r>
            <a:r>
              <a:rPr lang="el-GR" sz="3000" dirty="0" err="1"/>
              <a:t>αυτο</a:t>
            </a:r>
            <a:r>
              <a:rPr lang="el-GR" sz="3000" dirty="0"/>
              <a:t>-αποτελεσματικότητας τονώνει την ικανότητα του επιχειρηματία να ενεργεί με αυτοπεποίθηση, αποτελεσματικότητα και με βάση κάποια κίνητρα.</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5D0B8ED4-784B-4762-8190-1B6AEED96BDA}"/>
              </a:ext>
            </a:extLst>
          </p:cNvPr>
          <p:cNvPicPr>
            <a:picLocks noChangeAspect="1"/>
          </p:cNvPicPr>
          <p:nvPr/>
        </p:nvPicPr>
        <p:blipFill>
          <a:blip r:embed="rId3"/>
          <a:stretch>
            <a:fillRect/>
          </a:stretch>
        </p:blipFill>
        <p:spPr>
          <a:xfrm>
            <a:off x="8944862" y="1969119"/>
            <a:ext cx="2988059" cy="291976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40216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54053"/>
          </a:xfrm>
          <a:prstGeom prst="rect">
            <a:avLst/>
          </a:prstGeom>
          <a:noFill/>
        </p:spPr>
        <p:txBody>
          <a:bodyPr wrap="square" rtlCol="0">
            <a:spAutoFit/>
          </a:bodyPr>
          <a:lstStyle/>
          <a:p>
            <a:pPr algn="just"/>
            <a:r>
              <a:rPr lang="el-GR" sz="4300" b="1" dirty="0"/>
              <a:t>Αυτογνωσία: αναζητώντας ένας ορισμό</a:t>
            </a:r>
            <a:endParaRPr lang="en-GB" sz="43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293402" y="1104596"/>
            <a:ext cx="11416938" cy="5262979"/>
          </a:xfrm>
          <a:prstGeom prst="rect">
            <a:avLst/>
          </a:prstGeom>
          <a:noFill/>
        </p:spPr>
        <p:txBody>
          <a:bodyPr wrap="square" rtlCol="0">
            <a:spAutoFit/>
          </a:bodyPr>
          <a:lstStyle/>
          <a:p>
            <a:pPr algn="just"/>
            <a:r>
              <a:rPr lang="el-GR" sz="3200" dirty="0"/>
              <a:t>Οι ρίζες της αυτογνωσίας προέρχονται από την ελληνική φιλοσοφία. Η ιδέα αυτή αποτέλεσε αργότερα (και εξακολουθεί να αποτελεί) ένα σημαντικό θέμα ενδιαφέροντος στην κοινότητα των ψυχολόγων και των </a:t>
            </a:r>
            <a:r>
              <a:rPr lang="el-GR" sz="3200" dirty="0" err="1"/>
              <a:t>νευροεπιστημόνων</a:t>
            </a:r>
            <a:r>
              <a:rPr lang="el-GR" sz="3200" dirty="0"/>
              <a:t>.</a:t>
            </a:r>
          </a:p>
          <a:p>
            <a:pPr algn="just"/>
            <a:endParaRPr lang="el-GR" sz="3200" dirty="0"/>
          </a:p>
          <a:p>
            <a:pPr algn="just"/>
            <a:r>
              <a:rPr lang="el-GR" sz="3200" dirty="0"/>
              <a:t>Μια σημαντική θεωρία στον τομέα δηλώνει ότι η αυτογνωσία είναι μια κατάσταση του νου που επιτρέπει στους ανθρώπους να συγκρίνουν και να αξιολογούν τα τρέχοντα πρότυπα τους με τις εσωτερικές (και προσωπικές) προσδοκίες τους.</a:t>
            </a:r>
          </a:p>
          <a:p>
            <a:pPr algn="just"/>
            <a:endParaRPr lang="en-GB" sz="3200" dirty="0"/>
          </a:p>
          <a:p>
            <a:pPr algn="just"/>
            <a:r>
              <a:rPr lang="el-GR" sz="1600" dirty="0"/>
              <a:t>Πηγή</a:t>
            </a:r>
            <a:r>
              <a:rPr lang="en-GB" sz="1600" dirty="0"/>
              <a:t>: “A theory of objective self-awareness”, 1972, S. Duval &amp; R. Wick Lund</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72428"/>
            <a:ext cx="1755570" cy="398758"/>
          </a:xfrm>
          <a:prstGeom prst="rect">
            <a:avLst/>
          </a:prstGeom>
        </p:spPr>
      </p:pic>
      <p:sp>
        <p:nvSpPr>
          <p:cNvPr id="16"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3E9A3A77-870C-490A-83F3-E685EC1626B0}"/>
              </a:ext>
            </a:extLst>
          </p:cNvPr>
          <p:cNvPicPr>
            <a:picLocks noChangeAspect="1"/>
          </p:cNvPicPr>
          <p:nvPr/>
        </p:nvPicPr>
        <p:blipFill>
          <a:blip r:embed="rId2"/>
          <a:stretch>
            <a:fillRect/>
          </a:stretch>
        </p:blipFill>
        <p:spPr>
          <a:xfrm>
            <a:off x="10015130" y="4896753"/>
            <a:ext cx="2105024" cy="1517468"/>
          </a:xfrm>
          <a:prstGeom prst="rect">
            <a:avLst/>
          </a:prstGeom>
        </p:spPr>
      </p:pic>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Πιο γενικά…</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227707"/>
            <a:ext cx="11416938" cy="3908762"/>
          </a:xfrm>
          <a:prstGeom prst="rect">
            <a:avLst/>
          </a:prstGeom>
          <a:noFill/>
        </p:spPr>
        <p:txBody>
          <a:bodyPr wrap="square" rtlCol="0">
            <a:spAutoFit/>
          </a:bodyPr>
          <a:lstStyle/>
          <a:p>
            <a:pPr algn="just"/>
            <a:r>
              <a:rPr lang="el-GR" sz="3100" dirty="0"/>
              <a:t>Η αυτογνωσία, είναι ένα ισχυρό μέσο για να κατανοήσουμε βαθιά τα συναισθήματα, τη δύναμη και τις αδυναμίες. Η θεωρία του </a:t>
            </a:r>
            <a:r>
              <a:rPr lang="en-GB" sz="3100" dirty="0"/>
              <a:t>Bandura </a:t>
            </a:r>
            <a:r>
              <a:rPr lang="el-GR" sz="3100" dirty="0"/>
              <a:t>για την </a:t>
            </a:r>
            <a:r>
              <a:rPr lang="el-GR" sz="3100" dirty="0" err="1"/>
              <a:t>αυτο</a:t>
            </a:r>
            <a:r>
              <a:rPr lang="el-GR" sz="3100" dirty="0"/>
              <a:t>-αποτελεσματικότητα είναι στην πραγματικότητα μία (μεταξύ των πολλών) άμεση επίπτωση αυτής της έννοιας.</a:t>
            </a:r>
          </a:p>
          <a:p>
            <a:pPr algn="just"/>
            <a:endParaRPr lang="el-GR" sz="3100" dirty="0"/>
          </a:p>
          <a:p>
            <a:pPr algn="just"/>
            <a:r>
              <a:rPr lang="el-GR" sz="3100" dirty="0"/>
              <a:t>Η αυτογνωσία ενεργοποιεί το σχεδιασμό και τη «μηχανική» μιας συνεπούς απόκρισης σε μια κατάσταση ανάγκης - ανεξάρτητα από το πλαίσιο από το οποίο προέρχεται (οικογένεια, επιχείρηση κ.λπ.).</a:t>
            </a:r>
            <a:endParaRPr lang="en-GB" sz="31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212253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Συνέπειες για τους επιχειρηματίες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166842"/>
            <a:ext cx="8485007" cy="5016758"/>
          </a:xfrm>
          <a:prstGeom prst="rect">
            <a:avLst/>
          </a:prstGeom>
          <a:noFill/>
        </p:spPr>
        <p:txBody>
          <a:bodyPr wrap="square" rtlCol="0">
            <a:spAutoFit/>
          </a:bodyPr>
          <a:lstStyle/>
          <a:p>
            <a:pPr algn="just"/>
            <a:r>
              <a:rPr lang="el-GR" sz="3200" dirty="0"/>
              <a:t>Οι επιχειρηματίες με αυτοεπίγνωση συμπεριφέρονται με αξιοπιστία και συναισθηματική νοημοσύνη, ενώ είναι ικανοί ηγέτες.</a:t>
            </a:r>
          </a:p>
          <a:p>
            <a:pPr algn="just"/>
            <a:endParaRPr lang="el-GR" sz="3200" dirty="0"/>
          </a:p>
          <a:p>
            <a:pPr algn="just"/>
            <a:r>
              <a:rPr lang="el-GR" sz="3200" dirty="0"/>
              <a:t>Δημιουργούν, για αυτούς και τους άλλους, ένα ηθικό, βιώσιμο και καινοτόμο εργασιακό περιβάλλον, μέσω της βαθιάς κατανόησης των ηθικών καθηκόντων τους, των δυνατοτήτων και των προσωπικών ταυτοτήτων του καθενός</a:t>
            </a:r>
            <a:r>
              <a:rPr lang="en-GB" sz="3200" dirty="0"/>
              <a: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CEA24AAC-EBE2-455B-9652-33679FA2AC1E}"/>
              </a:ext>
            </a:extLst>
          </p:cNvPr>
          <p:cNvPicPr>
            <a:picLocks noChangeAspect="1"/>
          </p:cNvPicPr>
          <p:nvPr/>
        </p:nvPicPr>
        <p:blipFill>
          <a:blip r:embed="rId3"/>
          <a:stretch>
            <a:fillRect/>
          </a:stretch>
        </p:blipFill>
        <p:spPr>
          <a:xfrm>
            <a:off x="8872538" y="2370465"/>
            <a:ext cx="3112633" cy="211707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1211765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Ο συνδυασμός των δύο…</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441319" y="1029833"/>
            <a:ext cx="7727769" cy="5001369"/>
          </a:xfrm>
          <a:prstGeom prst="rect">
            <a:avLst/>
          </a:prstGeom>
          <a:noFill/>
        </p:spPr>
        <p:txBody>
          <a:bodyPr wrap="square" rtlCol="0">
            <a:spAutoFit/>
          </a:bodyPr>
          <a:lstStyle/>
          <a:p>
            <a:pPr algn="just"/>
            <a:r>
              <a:rPr lang="el-GR" sz="2900" dirty="0"/>
              <a:t>…θέτει τους επιχειρηματίες σε θέση να κατανοήσουν και να αποκτήσουν επίγνωση του ρόλου τους ως διοικητές και να ενεργήσουν ανάλογα με την αποτελεσματικότητα, και την ηθική. Η </a:t>
            </a:r>
            <a:r>
              <a:rPr lang="el-GR" sz="2900" b="1" dirty="0" err="1"/>
              <a:t>αυτο</a:t>
            </a:r>
            <a:r>
              <a:rPr lang="el-GR" sz="2900" b="1" dirty="0"/>
              <a:t>-αποτελεσματικότητα</a:t>
            </a:r>
            <a:r>
              <a:rPr lang="el-GR" sz="2900" dirty="0"/>
              <a:t> και η </a:t>
            </a:r>
            <a:r>
              <a:rPr lang="el-GR" sz="2900" b="1" dirty="0"/>
              <a:t>αυτογνωσία</a:t>
            </a:r>
            <a:r>
              <a:rPr lang="el-GR" sz="2900" dirty="0"/>
              <a:t> είναι δύο σημαντικές κινητήριες δυνάμεις για τον σαφή προσδιορισμό των αναγκών και των φιλοδοξιών σας. Σχεδιάστε δομημένα μονοπάτια για να τα επιτύχετε και καλλιεργήστε τα κίνητρά σας </a:t>
            </a:r>
            <a:r>
              <a:rPr lang="el-GR" sz="2900" dirty="0" err="1"/>
              <a:t>καθ</a:t>
            </a:r>
            <a:r>
              <a:rPr lang="el-GR" sz="2900" dirty="0"/>
              <a:t> 'όλη τη διάρκεια της διαδικασίας.</a:t>
            </a:r>
            <a:endParaRPr lang="en-GB" sz="29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F8A60843-97A5-4EA9-B4F7-DC556413B254}"/>
              </a:ext>
            </a:extLst>
          </p:cNvPr>
          <p:cNvPicPr>
            <a:picLocks noChangeAspect="1"/>
          </p:cNvPicPr>
          <p:nvPr/>
        </p:nvPicPr>
        <p:blipFill>
          <a:blip r:embed="rId3"/>
          <a:stretch>
            <a:fillRect/>
          </a:stretch>
        </p:blipFill>
        <p:spPr>
          <a:xfrm>
            <a:off x="8453681" y="2197714"/>
            <a:ext cx="3531490" cy="246257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7"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414384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2.1 </a:t>
            </a:r>
            <a:r>
              <a:rPr lang="el-GR" sz="4400" b="1" dirty="0"/>
              <a:t>Αυτογνωσία και αυτό-αποτελεσματικότητα</a:t>
            </a:r>
            <a:endParaRPr lang="en-GB" sz="4400" b="1" dirty="0"/>
          </a:p>
          <a:p>
            <a:pPr algn="ctr"/>
            <a:endParaRPr lang="en-GB" sz="1600" b="1" dirty="0"/>
          </a:p>
          <a:p>
            <a:pPr algn="ctr"/>
            <a:r>
              <a:rPr lang="en-GB" sz="4400" b="1" dirty="0"/>
              <a:t>2.1.B </a:t>
            </a:r>
            <a:r>
              <a:rPr lang="el-GR" sz="4400" b="1" dirty="0"/>
              <a:t>Προσδιορίστε τα δυνατά και αδύνατα σημεία σας</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2"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1363652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3421</Words>
  <Application>Microsoft Office PowerPoint</Application>
  <PresentationFormat>Widescreen</PresentationFormat>
  <Paragraphs>149</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78</cp:revision>
  <dcterms:created xsi:type="dcterms:W3CDTF">2020-06-03T14:30:57Z</dcterms:created>
  <dcterms:modified xsi:type="dcterms:W3CDTF">2022-06-14T08:40:50Z</dcterms:modified>
</cp:coreProperties>
</file>