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63" r:id="rId2"/>
    <p:sldId id="264" r:id="rId3"/>
    <p:sldId id="265" r:id="rId4"/>
    <p:sldId id="267" r:id="rId5"/>
    <p:sldId id="266" r:id="rId6"/>
    <p:sldId id="268" r:id="rId7"/>
    <p:sldId id="269" r:id="rId8"/>
    <p:sldId id="270" r:id="rId9"/>
    <p:sldId id="271" r:id="rId10"/>
    <p:sldId id="272" r:id="rId11"/>
    <p:sldId id="273" r:id="rId12"/>
    <p:sldId id="274" r:id="rId13"/>
    <p:sldId id="275" r:id="rId14"/>
    <p:sldId id="276" r:id="rId15"/>
    <p:sldId id="283" r:id="rId16"/>
    <p:sldId id="277" r:id="rId17"/>
    <p:sldId id="278" r:id="rId18"/>
    <p:sldId id="279" r:id="rId19"/>
    <p:sldId id="280" r:id="rId20"/>
    <p:sldId id="281"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1"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8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505" autoAdjust="0"/>
  </p:normalViewPr>
  <p:slideViewPr>
    <p:cSldViewPr snapToGrid="0">
      <p:cViewPr varScale="1">
        <p:scale>
          <a:sx n="64" d="100"/>
          <a:sy n="64" d="100"/>
        </p:scale>
        <p:origin x="97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 xmlns:a16="http://schemas.microsoft.com/office/drawing/2014/main"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 xmlns:a16="http://schemas.microsoft.com/office/drawing/2014/main"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 xmlns:a16="http://schemas.microsoft.com/office/drawing/2014/main"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 xmlns:a16="http://schemas.microsoft.com/office/drawing/2014/main"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 xmlns:a16="http://schemas.microsoft.com/office/drawing/2014/main"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 xmlns:a16="http://schemas.microsoft.com/office/drawing/2014/main"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 xmlns:a16="http://schemas.microsoft.com/office/drawing/2014/main"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 xmlns:a16="http://schemas.microsoft.com/office/drawing/2014/main"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 xmlns:a16="http://schemas.microsoft.com/office/drawing/2014/main"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 xmlns:a16="http://schemas.microsoft.com/office/drawing/2014/main"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 xmlns:a16="http://schemas.microsoft.com/office/drawing/2014/main"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 xmlns:a16="http://schemas.microsoft.com/office/drawing/2014/main"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albertbandura.com/"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 xmlns:a16="http://schemas.microsoft.com/office/drawing/2014/main"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 xmlns:a16="http://schemas.microsoft.com/office/drawing/2014/main"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2.1 </a:t>
            </a:r>
            <a:r>
              <a:rPr lang="vi-VN" sz="4000" b="1" dirty="0" smtClean="0"/>
              <a:t>Conștiință de sine și autoeficacitate</a:t>
            </a:r>
            <a:endParaRPr lang="en-GB" sz="4000" b="1" dirty="0"/>
          </a:p>
          <a:p>
            <a:pPr algn="ctr"/>
            <a:endParaRPr lang="en-GB" sz="1600" b="1" dirty="0"/>
          </a:p>
          <a:p>
            <a:pPr algn="ctr"/>
            <a:r>
              <a:rPr lang="en-GB" sz="4400" b="1" dirty="0"/>
              <a:t>2.1.A </a:t>
            </a:r>
            <a:r>
              <a:rPr lang="vi-VN" sz="3600" b="1" dirty="0" smtClean="0"/>
              <a:t>Reflectă asupra aspirațiilor și dorințelor tale</a:t>
            </a:r>
            <a:endParaRPr lang="en-GB" sz="3600" b="1" dirty="0"/>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50663"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16380" y="6301315"/>
            <a:ext cx="1755570" cy="398758"/>
          </a:xfrm>
          <a:prstGeom prst="rect">
            <a:avLst/>
          </a:prstGeom>
        </p:spPr>
      </p:pic>
      <p:sp>
        <p:nvSpPr>
          <p:cNvPr id="12" name="CasellaDiTesto 17"/>
          <p:cNvSpPr txBox="1"/>
          <p:nvPr/>
        </p:nvSpPr>
        <p:spPr>
          <a:xfrm>
            <a:off x="7271427"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8643" y="6314377"/>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769441"/>
          </a:xfrm>
          <a:prstGeom prst="rect">
            <a:avLst/>
          </a:prstGeom>
          <a:noFill/>
        </p:spPr>
        <p:txBody>
          <a:bodyPr wrap="square" rtlCol="0">
            <a:spAutoFit/>
          </a:bodyPr>
          <a:lstStyle/>
          <a:p>
            <a:pPr algn="just"/>
            <a:r>
              <a:rPr lang="ro-RO" sz="4400" b="1" dirty="0" smtClean="0"/>
              <a:t>Analiza punctelor tari / punctelor slabe</a:t>
            </a:r>
            <a:endParaRPr lang="en-GB" sz="44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9113657" cy="3477875"/>
          </a:xfrm>
          <a:prstGeom prst="rect">
            <a:avLst/>
          </a:prstGeom>
          <a:noFill/>
        </p:spPr>
        <p:txBody>
          <a:bodyPr wrap="square" rtlCol="0">
            <a:spAutoFit/>
          </a:bodyPr>
          <a:lstStyle/>
          <a:p>
            <a:pPr algn="just"/>
            <a:r>
              <a:rPr lang="ro-RO" sz="2800" dirty="0" smtClean="0"/>
              <a:t>În carieră și dezvoltare profesională, o astfel de analiză este extrem de exploatată de specialiștii în resurse umane pentru a obține o idee despre domeniile personale în care cineva ar putea îmbunătăți / dezlănțui întregul său potențial</a:t>
            </a:r>
            <a:r>
              <a:rPr lang="en-GB" sz="3200" dirty="0" smtClean="0"/>
              <a:t>. </a:t>
            </a:r>
            <a:endParaRPr lang="en-GB" sz="3200" dirty="0"/>
          </a:p>
          <a:p>
            <a:pPr algn="just"/>
            <a:endParaRPr lang="en-GB" sz="3200" dirty="0"/>
          </a:p>
          <a:p>
            <a:pPr algn="just"/>
            <a:r>
              <a:rPr lang="vi-VN" sz="2400" dirty="0" smtClean="0"/>
              <a:t>Analiza S / W nu trebuie confundată cu testele de personalitate: se pot completa reciproc, rămânând în același timp două instrumente diferite cu două domenii diferite</a:t>
            </a:r>
            <a:r>
              <a:rPr lang="en-GB" sz="2400" dirty="0" smtClean="0"/>
              <a:t>. </a:t>
            </a:r>
            <a:endParaRPr lang="en-GB" sz="24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 xmlns:a16="http://schemas.microsoft.com/office/drawing/2014/main" id="{C9A90BB2-885D-4EB3-B155-A877102D0A4F}"/>
              </a:ext>
            </a:extLst>
          </p:cNvPr>
          <p:cNvPicPr>
            <a:picLocks noChangeAspect="1"/>
          </p:cNvPicPr>
          <p:nvPr/>
        </p:nvPicPr>
        <p:blipFill>
          <a:blip r:embed="rId3"/>
          <a:stretch>
            <a:fillRect/>
          </a:stretch>
        </p:blipFill>
        <p:spPr>
          <a:xfrm>
            <a:off x="9518197" y="2611484"/>
            <a:ext cx="2466974" cy="1635031"/>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48374"/>
            <a:ext cx="1755570" cy="398758"/>
          </a:xfrm>
          <a:prstGeom prst="rect">
            <a:avLst/>
          </a:prstGeom>
        </p:spPr>
      </p:pic>
      <p:sp>
        <p:nvSpPr>
          <p:cNvPr id="17" name="CasellaDiTesto 17"/>
          <p:cNvSpPr txBox="1"/>
          <p:nvPr/>
        </p:nvSpPr>
        <p:spPr>
          <a:xfrm>
            <a:off x="7268110"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61436"/>
            <a:ext cx="976864" cy="348582"/>
          </a:xfrm>
          <a:prstGeom prst="rect">
            <a:avLst/>
          </a:prstGeom>
        </p:spPr>
      </p:pic>
    </p:spTree>
    <p:extLst>
      <p:ext uri="{BB962C8B-B14F-4D97-AF65-F5344CB8AC3E}">
        <p14:creationId xmlns:p14="http://schemas.microsoft.com/office/powerpoint/2010/main" val="2501348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800" b="1" dirty="0" smtClean="0"/>
              <a:t>O analiză SWOT personală</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3170099"/>
          </a:xfrm>
          <a:prstGeom prst="rect">
            <a:avLst/>
          </a:prstGeom>
          <a:noFill/>
        </p:spPr>
        <p:txBody>
          <a:bodyPr wrap="square" rtlCol="0">
            <a:spAutoFit/>
          </a:bodyPr>
          <a:lstStyle/>
          <a:p>
            <a:pPr algn="just"/>
            <a:r>
              <a:rPr lang="vi-VN" sz="2800" dirty="0" smtClean="0"/>
              <a:t>Nu există un „manual” pentru autoevaluări. Dar unul dintre instrumentele cele mai recurente este așa-numita analiză SWOT personală (puncte forte; slăbiciune; oportunități; amenințări)</a:t>
            </a:r>
            <a:r>
              <a:rPr lang="en-GB" sz="2800" dirty="0" smtClean="0"/>
              <a:t>. </a:t>
            </a:r>
            <a:endParaRPr lang="en-GB" sz="2800" dirty="0"/>
          </a:p>
          <a:p>
            <a:pPr algn="just"/>
            <a:endParaRPr lang="en-GB" sz="3200" dirty="0"/>
          </a:p>
          <a:p>
            <a:pPr algn="just"/>
            <a:r>
              <a:rPr lang="vi-VN" sz="2800" dirty="0" smtClean="0"/>
              <a:t>În timp ce acest instrument este extrem de exploatat pentru a evalua competitivitatea unei companii, unii sugerează posibila sa „reciclare” chiar și pe dimensiunea individuală și personală.</a:t>
            </a:r>
            <a:endParaRPr lang="en-GB" sz="28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48374"/>
            <a:ext cx="1755570" cy="398758"/>
          </a:xfrm>
          <a:prstGeom prst="rect">
            <a:avLst/>
          </a:prstGeom>
        </p:spPr>
      </p:pic>
      <p:sp>
        <p:nvSpPr>
          <p:cNvPr id="16" name="CasellaDiTesto 17"/>
          <p:cNvSpPr txBox="1"/>
          <p:nvPr/>
        </p:nvSpPr>
        <p:spPr>
          <a:xfrm>
            <a:off x="7268110"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61436"/>
            <a:ext cx="976864" cy="348582"/>
          </a:xfrm>
          <a:prstGeom prst="rect">
            <a:avLst/>
          </a:prstGeom>
        </p:spPr>
      </p:pic>
    </p:spTree>
    <p:extLst>
      <p:ext uri="{BB962C8B-B14F-4D97-AF65-F5344CB8AC3E}">
        <p14:creationId xmlns:p14="http://schemas.microsoft.com/office/powerpoint/2010/main" val="2694823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Defalcarea celor patru variabile </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n-GB" sz="3200" b="1" dirty="0" smtClean="0"/>
              <a:t>Puncte forte</a:t>
            </a:r>
            <a:r>
              <a:rPr lang="en-GB" sz="3200" dirty="0" smtClean="0"/>
              <a:t>: </a:t>
            </a:r>
            <a:r>
              <a:rPr lang="fr-FR" sz="3200" dirty="0" smtClean="0"/>
              <a:t>ce poți face la </a:t>
            </a:r>
            <a:r>
              <a:rPr lang="fr-FR" sz="3200" dirty="0" err="1" smtClean="0"/>
              <a:t>maxim</a:t>
            </a:r>
            <a:r>
              <a:rPr lang="fr-FR" sz="3200" dirty="0" smtClean="0"/>
              <a:t> </a:t>
            </a:r>
            <a:r>
              <a:rPr lang="en-GB" sz="3200" dirty="0" smtClean="0"/>
              <a:t>…</a:t>
            </a:r>
            <a:endParaRPr lang="en-GB" sz="3200" dirty="0"/>
          </a:p>
          <a:p>
            <a:pPr algn="just"/>
            <a:endParaRPr lang="en-GB" sz="3200" dirty="0"/>
          </a:p>
          <a:p>
            <a:pPr algn="just"/>
            <a:r>
              <a:rPr lang="en-GB" sz="3200" b="1" dirty="0" smtClean="0"/>
              <a:t>Puncte slabe</a:t>
            </a:r>
            <a:r>
              <a:rPr lang="en-GB" sz="3200" dirty="0" smtClean="0"/>
              <a:t>: </a:t>
            </a:r>
            <a:r>
              <a:rPr lang="ro-RO" sz="3200" dirty="0" smtClean="0"/>
              <a:t>ce îți lipsește </a:t>
            </a:r>
            <a:r>
              <a:rPr lang="en-GB" sz="3200" dirty="0" smtClean="0"/>
              <a:t>…</a:t>
            </a:r>
            <a:endParaRPr lang="en-GB" sz="3200" dirty="0"/>
          </a:p>
          <a:p>
            <a:pPr algn="just"/>
            <a:endParaRPr lang="en-GB" sz="3200" dirty="0"/>
          </a:p>
          <a:p>
            <a:pPr algn="just"/>
            <a:r>
              <a:rPr lang="en-GB" sz="3200" b="1" dirty="0" smtClean="0"/>
              <a:t>Oportunitati</a:t>
            </a:r>
            <a:r>
              <a:rPr lang="en-GB" sz="3200" dirty="0" smtClean="0"/>
              <a:t>: </a:t>
            </a:r>
            <a:r>
              <a:rPr lang="vi-VN" sz="2800" dirty="0" smtClean="0"/>
              <a:t>ce vă determină și ce vă declanșează stările mintale de top</a:t>
            </a:r>
            <a:r>
              <a:rPr lang="vi-VN" sz="3200" dirty="0" smtClean="0"/>
              <a:t> </a:t>
            </a:r>
            <a:r>
              <a:rPr lang="en-GB" sz="3200" dirty="0" smtClean="0"/>
              <a:t>…</a:t>
            </a:r>
            <a:endParaRPr lang="en-GB" sz="3200" dirty="0"/>
          </a:p>
          <a:p>
            <a:pPr algn="just"/>
            <a:endParaRPr lang="en-GB" sz="3200" dirty="0"/>
          </a:p>
          <a:p>
            <a:pPr algn="just"/>
            <a:r>
              <a:rPr lang="en-GB" sz="3200" b="1" dirty="0" smtClean="0"/>
              <a:t>Amenintari</a:t>
            </a:r>
            <a:r>
              <a:rPr lang="en-GB" sz="3200" dirty="0" smtClean="0"/>
              <a:t>: </a:t>
            </a:r>
            <a:r>
              <a:rPr lang="fr-FR" sz="3200" dirty="0" smtClean="0"/>
              <a:t>ce te </a:t>
            </a:r>
            <a:r>
              <a:rPr lang="fr-FR" sz="3200" dirty="0" err="1" smtClean="0"/>
              <a:t>sperie</a:t>
            </a:r>
            <a:r>
              <a:rPr lang="fr-FR" sz="3200" dirty="0" smtClean="0"/>
              <a:t> și ce te </a:t>
            </a:r>
            <a:r>
              <a:rPr lang="fr-FR" sz="3200" dirty="0" err="1" smtClean="0"/>
              <a:t>împiedică</a:t>
            </a:r>
            <a:r>
              <a:rPr lang="fr-FR" sz="3200" dirty="0" smtClean="0"/>
              <a:t> </a:t>
            </a:r>
            <a:r>
              <a:rPr lang="fr-FR" sz="3200" dirty="0" err="1" smtClean="0"/>
              <a:t>să</a:t>
            </a:r>
            <a:r>
              <a:rPr lang="fr-FR" sz="3200" dirty="0" smtClean="0"/>
              <a:t> </a:t>
            </a:r>
            <a:r>
              <a:rPr lang="fr-FR" sz="3200" dirty="0" err="1" smtClean="0"/>
              <a:t>ac</a:t>
            </a:r>
            <a:r>
              <a:rPr lang="fr-FR" sz="3200" dirty="0" smtClean="0"/>
              <a:t>ț</a:t>
            </a:r>
            <a:r>
              <a:rPr lang="fr-FR" sz="3200" dirty="0" err="1" smtClean="0"/>
              <a:t>ionezi</a:t>
            </a:r>
            <a:r>
              <a:rPr lang="fr-FR" sz="3200" dirty="0" smtClean="0"/>
              <a:t> </a:t>
            </a:r>
            <a:r>
              <a:rPr lang="en-GB" sz="3200" dirty="0" smtClean="0"/>
              <a:t>…</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 xmlns:a16="http://schemas.microsoft.com/office/drawing/2014/main" id="{0765460A-7142-4572-9A19-72E67A97A7B8}"/>
              </a:ext>
            </a:extLst>
          </p:cNvPr>
          <p:cNvPicPr>
            <a:picLocks noChangeAspect="1"/>
          </p:cNvPicPr>
          <p:nvPr/>
        </p:nvPicPr>
        <p:blipFill>
          <a:blip r:embed="rId3" cstate="print"/>
          <a:stretch>
            <a:fillRect/>
          </a:stretch>
        </p:blipFill>
        <p:spPr>
          <a:xfrm>
            <a:off x="5943599" y="2383207"/>
            <a:ext cx="2357437" cy="699102"/>
          </a:xfrm>
          <a:prstGeom prst="rect">
            <a:avLst/>
          </a:prstGeom>
        </p:spPr>
      </p:pic>
      <p:pic>
        <p:nvPicPr>
          <p:cNvPr id="4" name="Immagine 3">
            <a:extLst>
              <a:ext uri="{FF2B5EF4-FFF2-40B4-BE49-F238E27FC236}">
                <a16:creationId xmlns="" xmlns:a16="http://schemas.microsoft.com/office/drawing/2014/main" id="{861E0E03-A8A5-4A88-A9DA-126D5B32BAC4}"/>
              </a:ext>
            </a:extLst>
          </p:cNvPr>
          <p:cNvPicPr>
            <a:picLocks noChangeAspect="1"/>
          </p:cNvPicPr>
          <p:nvPr/>
        </p:nvPicPr>
        <p:blipFill>
          <a:blip r:embed="rId4"/>
          <a:stretch>
            <a:fillRect/>
          </a:stretch>
        </p:blipFill>
        <p:spPr>
          <a:xfrm>
            <a:off x="2857500" y="3887548"/>
            <a:ext cx="795338" cy="1032544"/>
          </a:xfrm>
          <a:prstGeom prst="rect">
            <a:avLst/>
          </a:prstGeom>
        </p:spPr>
      </p:pic>
      <p:pic>
        <p:nvPicPr>
          <p:cNvPr id="5" name="Immagine 4">
            <a:extLst>
              <a:ext uri="{FF2B5EF4-FFF2-40B4-BE49-F238E27FC236}">
                <a16:creationId xmlns="" xmlns:a16="http://schemas.microsoft.com/office/drawing/2014/main" id="{7229491B-93EB-4849-9E99-D8BE4AD1E950}"/>
              </a:ext>
            </a:extLst>
          </p:cNvPr>
          <p:cNvPicPr>
            <a:picLocks noChangeAspect="1"/>
          </p:cNvPicPr>
          <p:nvPr/>
        </p:nvPicPr>
        <p:blipFill>
          <a:blip r:embed="rId5"/>
          <a:stretch>
            <a:fillRect/>
          </a:stretch>
        </p:blipFill>
        <p:spPr>
          <a:xfrm>
            <a:off x="9904343" y="4486643"/>
            <a:ext cx="454093" cy="1444017"/>
          </a:xfrm>
          <a:prstGeom prst="rect">
            <a:avLst/>
          </a:prstGeom>
        </p:spPr>
      </p:pic>
      <p:pic>
        <p:nvPicPr>
          <p:cNvPr id="6" name="Immagine 5">
            <a:extLst>
              <a:ext uri="{FF2B5EF4-FFF2-40B4-BE49-F238E27FC236}">
                <a16:creationId xmlns="" xmlns:a16="http://schemas.microsoft.com/office/drawing/2014/main" id="{BD5D2BD5-F91E-429E-BD8B-0A6A104F93DD}"/>
              </a:ext>
            </a:extLst>
          </p:cNvPr>
          <p:cNvPicPr>
            <a:picLocks noChangeAspect="1"/>
          </p:cNvPicPr>
          <p:nvPr/>
        </p:nvPicPr>
        <p:blipFill>
          <a:blip r:embed="rId6"/>
          <a:stretch>
            <a:fillRect/>
          </a:stretch>
        </p:blipFill>
        <p:spPr>
          <a:xfrm>
            <a:off x="7514557" y="1021491"/>
            <a:ext cx="1228032" cy="1330368"/>
          </a:xfrm>
          <a:prstGeom prst="rect">
            <a:avLst/>
          </a:prstGeom>
        </p:spPr>
      </p:pic>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7" cstate="print"/>
          <a:stretch>
            <a:fillRect/>
          </a:stretch>
        </p:blipFill>
        <p:spPr>
          <a:xfrm>
            <a:off x="13063" y="6348374"/>
            <a:ext cx="1755570" cy="398758"/>
          </a:xfrm>
          <a:prstGeom prst="rect">
            <a:avLst/>
          </a:prstGeom>
        </p:spPr>
      </p:pic>
      <p:sp>
        <p:nvSpPr>
          <p:cNvPr id="18" name="CasellaDiTesto 17"/>
          <p:cNvSpPr txBox="1"/>
          <p:nvPr/>
        </p:nvSpPr>
        <p:spPr>
          <a:xfrm>
            <a:off x="7268110"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6325326" y="6361436"/>
            <a:ext cx="976864" cy="348582"/>
          </a:xfrm>
          <a:prstGeom prst="rect">
            <a:avLst/>
          </a:prstGeom>
        </p:spPr>
      </p:pic>
    </p:spTree>
    <p:extLst>
      <p:ext uri="{BB962C8B-B14F-4D97-AF65-F5344CB8AC3E}">
        <p14:creationId xmlns:p14="http://schemas.microsoft.com/office/powerpoint/2010/main" val="3235657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Unind punctele </a:t>
            </a:r>
            <a:r>
              <a:rPr lang="en-GB" sz="4800" b="1" dirty="0" smtClean="0"/>
              <a:t>…</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2739211"/>
          </a:xfrm>
          <a:prstGeom prst="rect">
            <a:avLst/>
          </a:prstGeom>
          <a:noFill/>
        </p:spPr>
        <p:txBody>
          <a:bodyPr wrap="square" rtlCol="0">
            <a:spAutoFit/>
          </a:bodyPr>
          <a:lstStyle/>
          <a:p>
            <a:pPr algn="just"/>
            <a:r>
              <a:rPr lang="vi-VN" sz="2800" dirty="0" smtClean="0"/>
              <a:t>Din analiza simultană a celor patru, aici aveți o matrice completă care identifică esențialul atitudinilor, comportamentelor și valorilor dvs.</a:t>
            </a:r>
            <a:r>
              <a:rPr lang="en-GB" sz="2800" dirty="0" smtClean="0"/>
              <a:t>. </a:t>
            </a:r>
            <a:endParaRPr lang="en-GB" sz="2800" dirty="0"/>
          </a:p>
          <a:p>
            <a:pPr algn="just"/>
            <a:endParaRPr lang="en-GB" sz="3200" dirty="0"/>
          </a:p>
          <a:p>
            <a:pPr algn="just"/>
            <a:r>
              <a:rPr lang="ro-RO" sz="2800" dirty="0" smtClean="0"/>
              <a:t>Făcând acest lucru, vă va fi mult mai ușor să înțelegeți cum să vă valorificați punctele forte pentru a vă conține temerile și pentru a vă permite condițiile cele mai favorabile pentru eficiență și eficacitate.</a:t>
            </a:r>
            <a:r>
              <a:rPr lang="en-GB" sz="2800" dirty="0" smtClean="0"/>
              <a:t> </a:t>
            </a:r>
            <a:endParaRPr lang="en-GB" sz="28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48374"/>
            <a:ext cx="1755570" cy="398758"/>
          </a:xfrm>
          <a:prstGeom prst="rect">
            <a:avLst/>
          </a:prstGeom>
        </p:spPr>
      </p:pic>
      <p:sp>
        <p:nvSpPr>
          <p:cNvPr id="16" name="CasellaDiTesto 17"/>
          <p:cNvSpPr txBox="1"/>
          <p:nvPr/>
        </p:nvSpPr>
        <p:spPr>
          <a:xfrm>
            <a:off x="7268110"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61436"/>
            <a:ext cx="976864" cy="348582"/>
          </a:xfrm>
          <a:prstGeom prst="rect">
            <a:avLst/>
          </a:prstGeom>
        </p:spPr>
      </p:pic>
    </p:spTree>
    <p:extLst>
      <p:ext uri="{BB962C8B-B14F-4D97-AF65-F5344CB8AC3E}">
        <p14:creationId xmlns:p14="http://schemas.microsoft.com/office/powerpoint/2010/main" val="3976217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Analiza SWOT de grup</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7599182" cy="3046988"/>
          </a:xfrm>
          <a:prstGeom prst="rect">
            <a:avLst/>
          </a:prstGeom>
          <a:noFill/>
        </p:spPr>
        <p:txBody>
          <a:bodyPr wrap="square" rtlCol="0">
            <a:spAutoFit/>
          </a:bodyPr>
          <a:lstStyle/>
          <a:p>
            <a:pPr algn="just"/>
            <a:r>
              <a:rPr lang="ro-RO" sz="3200" dirty="0" smtClean="0"/>
              <a:t>Ca un pas mai departe, același proces poate fi aplicat la o scară mai largă decât la individ.</a:t>
            </a:r>
            <a:endParaRPr lang="en-US" sz="3200" dirty="0" smtClean="0"/>
          </a:p>
          <a:p>
            <a:pPr algn="just"/>
            <a:endParaRPr lang="en-US" sz="3200" dirty="0" smtClean="0"/>
          </a:p>
          <a:p>
            <a:pPr algn="just"/>
            <a:r>
              <a:rPr lang="ro-RO" sz="3200" dirty="0" smtClean="0"/>
              <a:t>Aceasta va identifica dinamica care afectează / impactează / împuternicește echipa în ansamblu.</a:t>
            </a:r>
            <a:r>
              <a:rPr lang="en-GB" sz="3200" dirty="0" smtClean="0"/>
              <a:t> </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 xmlns:a16="http://schemas.microsoft.com/office/drawing/2014/main" id="{9CD0DBFC-CAA6-4C6D-AE9B-4FFCB844C504}"/>
              </a:ext>
            </a:extLst>
          </p:cNvPr>
          <p:cNvPicPr>
            <a:picLocks noChangeAspect="1"/>
          </p:cNvPicPr>
          <p:nvPr/>
        </p:nvPicPr>
        <p:blipFill>
          <a:blip r:embed="rId3"/>
          <a:stretch>
            <a:fillRect/>
          </a:stretch>
        </p:blipFill>
        <p:spPr>
          <a:xfrm>
            <a:off x="8039891" y="2141130"/>
            <a:ext cx="3945280" cy="2575740"/>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48374"/>
            <a:ext cx="1755570" cy="398758"/>
          </a:xfrm>
          <a:prstGeom prst="rect">
            <a:avLst/>
          </a:prstGeom>
        </p:spPr>
      </p:pic>
      <p:sp>
        <p:nvSpPr>
          <p:cNvPr id="17" name="CasellaDiTesto 17"/>
          <p:cNvSpPr txBox="1"/>
          <p:nvPr/>
        </p:nvSpPr>
        <p:spPr>
          <a:xfrm>
            <a:off x="7268110"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61436"/>
            <a:ext cx="976864" cy="348582"/>
          </a:xfrm>
          <a:prstGeom prst="rect">
            <a:avLst/>
          </a:prstGeom>
        </p:spPr>
      </p:pic>
    </p:spTree>
    <p:extLst>
      <p:ext uri="{BB962C8B-B14F-4D97-AF65-F5344CB8AC3E}">
        <p14:creationId xmlns:p14="http://schemas.microsoft.com/office/powerpoint/2010/main" val="964413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954107"/>
          </a:xfrm>
          <a:prstGeom prst="rect">
            <a:avLst/>
          </a:prstGeom>
          <a:noFill/>
        </p:spPr>
        <p:txBody>
          <a:bodyPr wrap="square" rtlCol="0">
            <a:spAutoFit/>
          </a:bodyPr>
          <a:lstStyle/>
          <a:p>
            <a:pPr algn="just"/>
            <a:r>
              <a:rPr lang="vi-VN" sz="2800" b="1" dirty="0" smtClean="0"/>
              <a:t>Pentru a recapitula: Listă de verificare pentru auto-verificare</a:t>
            </a:r>
            <a:endParaRPr lang="en-GB" sz="2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1015663"/>
          </a:xfrm>
          <a:prstGeom prst="rect">
            <a:avLst/>
          </a:prstGeom>
          <a:noFill/>
        </p:spPr>
        <p:txBody>
          <a:bodyPr wrap="square" rtlCol="0">
            <a:spAutoFit/>
          </a:bodyPr>
          <a:lstStyle/>
          <a:p>
            <a:pPr algn="just"/>
            <a:r>
              <a:rPr lang="vi-VN" sz="2000" dirty="0" smtClean="0"/>
              <a:t>Pe baza conținutului anterior, vă rugăm să nu ezitați să vă exersați și să exersați cu modelul SWOT. Încercați să conturați punctele tari și punctele slabe ale propriei persoane și identificați acei factori contextuali care vă declanșează sau inhibă cele mai mari potențiale</a:t>
            </a:r>
            <a:r>
              <a:rPr lang="en-GB" sz="2000" dirty="0" smtClean="0"/>
              <a:t>… </a:t>
            </a:r>
            <a:endParaRPr lang="en-GB" sz="20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3" name="Tabella 3">
            <a:extLst>
              <a:ext uri="{FF2B5EF4-FFF2-40B4-BE49-F238E27FC236}">
                <a16:creationId xmlns="" xmlns:a16="http://schemas.microsoft.com/office/drawing/2014/main" id="{422D1347-3E79-4B07-A2A4-4E6EBB3E5275}"/>
              </a:ext>
            </a:extLst>
          </p:cNvPr>
          <p:cNvGraphicFramePr>
            <a:graphicFrameLocks noGrp="1"/>
          </p:cNvGraphicFramePr>
          <p:nvPr>
            <p:extLst>
              <p:ext uri="{D42A27DB-BD31-4B8C-83A1-F6EECF244321}">
                <p14:modId xmlns:p14="http://schemas.microsoft.com/office/powerpoint/2010/main" val="26006965"/>
              </p:ext>
            </p:extLst>
          </p:nvPr>
        </p:nvGraphicFramePr>
        <p:xfrm>
          <a:off x="2032000" y="2585036"/>
          <a:ext cx="8128000" cy="3119120"/>
        </p:xfrm>
        <a:graphic>
          <a:graphicData uri="http://schemas.openxmlformats.org/drawingml/2006/table">
            <a:tbl>
              <a:tblPr firstRow="1" bandRow="1">
                <a:tableStyleId>{5C22544A-7EE6-4342-B048-85BDC9FD1C3A}</a:tableStyleId>
              </a:tblPr>
              <a:tblGrid>
                <a:gridCol w="4064000">
                  <a:extLst>
                    <a:ext uri="{9D8B030D-6E8A-4147-A177-3AD203B41FA5}">
                      <a16:colId xmlns="" xmlns:a16="http://schemas.microsoft.com/office/drawing/2014/main" val="1018999409"/>
                    </a:ext>
                  </a:extLst>
                </a:gridCol>
                <a:gridCol w="4064000">
                  <a:extLst>
                    <a:ext uri="{9D8B030D-6E8A-4147-A177-3AD203B41FA5}">
                      <a16:colId xmlns="" xmlns:a16="http://schemas.microsoft.com/office/drawing/2014/main" val="2850110377"/>
                    </a:ext>
                  </a:extLst>
                </a:gridCol>
              </a:tblGrid>
              <a:tr h="370840">
                <a:tc>
                  <a:txBody>
                    <a:bodyPr/>
                    <a:lstStyle/>
                    <a:p>
                      <a:pPr algn="ctr"/>
                      <a:r>
                        <a:rPr lang="en-GB" sz="1800" b="1" dirty="0" smtClean="0"/>
                        <a:t>Puncte forte</a:t>
                      </a:r>
                      <a:endParaRPr lang="it-IT" dirty="0"/>
                    </a:p>
                  </a:txBody>
                  <a:tcPr>
                    <a:solidFill>
                      <a:srgbClr val="E08041"/>
                    </a:solidFill>
                  </a:tcPr>
                </a:tc>
                <a:tc>
                  <a:txBody>
                    <a:bodyPr/>
                    <a:lstStyle/>
                    <a:p>
                      <a:pPr algn="ctr"/>
                      <a:r>
                        <a:rPr lang="en-GB" sz="1800" b="1" dirty="0" smtClean="0"/>
                        <a:t>Puncte slabe</a:t>
                      </a:r>
                      <a:endParaRPr lang="it-IT" dirty="0"/>
                    </a:p>
                  </a:txBody>
                  <a:tcPr>
                    <a:solidFill>
                      <a:srgbClr val="E08041"/>
                    </a:solidFill>
                  </a:tcPr>
                </a:tc>
                <a:extLst>
                  <a:ext uri="{0D108BD9-81ED-4DB2-BD59-A6C34878D82A}">
                    <a16:rowId xmlns="" xmlns:a16="http://schemas.microsoft.com/office/drawing/2014/main" val="14206857"/>
                  </a:ext>
                </a:extLst>
              </a:tr>
              <a:tr h="370840">
                <a:tc>
                  <a:txBody>
                    <a:bodyPr/>
                    <a:lstStyle/>
                    <a:p>
                      <a:pPr marL="285750" indent="-285750" algn="l">
                        <a:buFont typeface="Arial" panose="020B0604020202020204" pitchFamily="34" charset="0"/>
                        <a:buChar char="•"/>
                      </a:pPr>
                      <a:r>
                        <a:rPr lang="it-IT" dirty="0"/>
                        <a:t>…</a:t>
                      </a:r>
                    </a:p>
                    <a:p>
                      <a:pPr algn="l"/>
                      <a:endParaRPr lang="it-IT" dirty="0"/>
                    </a:p>
                    <a:p>
                      <a:pPr algn="l"/>
                      <a:endParaRPr lang="it-IT" dirty="0"/>
                    </a:p>
                    <a:p>
                      <a:pPr algn="l"/>
                      <a:endParaRPr lang="it-IT" dirty="0"/>
                    </a:p>
                  </a:txBody>
                  <a:tcPr>
                    <a:solidFill>
                      <a:schemeClr val="accent2">
                        <a:lumMod val="40000"/>
                        <a:lumOff val="60000"/>
                      </a:schemeClr>
                    </a:solidFill>
                  </a:tcPr>
                </a:tc>
                <a:tc>
                  <a:txBody>
                    <a:bodyPr/>
                    <a:lstStyle/>
                    <a:p>
                      <a:pPr marL="285750" indent="-285750" algn="l">
                        <a:buFont typeface="Arial" panose="020B0604020202020204" pitchFamily="34" charset="0"/>
                        <a:buChar char="•"/>
                      </a:pPr>
                      <a:r>
                        <a:rPr lang="it-IT" dirty="0"/>
                        <a:t>…</a:t>
                      </a:r>
                    </a:p>
                  </a:txBody>
                  <a:tcPr>
                    <a:solidFill>
                      <a:schemeClr val="accent2">
                        <a:lumMod val="40000"/>
                        <a:lumOff val="60000"/>
                      </a:schemeClr>
                    </a:solidFill>
                  </a:tcPr>
                </a:tc>
                <a:extLst>
                  <a:ext uri="{0D108BD9-81ED-4DB2-BD59-A6C34878D82A}">
                    <a16:rowId xmlns="" xmlns:a16="http://schemas.microsoft.com/office/drawing/2014/main" val="3021921196"/>
                  </a:ext>
                </a:extLst>
              </a:tr>
              <a:tr h="370840">
                <a:tc>
                  <a:txBody>
                    <a:bodyPr/>
                    <a:lstStyle/>
                    <a:p>
                      <a:pPr algn="ctr"/>
                      <a:r>
                        <a:rPr lang="en-GB" sz="1800" b="1" dirty="0" smtClean="0">
                          <a:solidFill>
                            <a:schemeClr val="bg1"/>
                          </a:solidFill>
                        </a:rPr>
                        <a:t>Oportunitati</a:t>
                      </a:r>
                      <a:endParaRPr lang="it-IT" dirty="0">
                        <a:solidFill>
                          <a:schemeClr val="bg1"/>
                        </a:solidFill>
                      </a:endParaRPr>
                    </a:p>
                  </a:txBody>
                  <a:tcPr>
                    <a:solidFill>
                      <a:srgbClr val="E08041"/>
                    </a:solidFill>
                  </a:tcPr>
                </a:tc>
                <a:tc>
                  <a:txBody>
                    <a:bodyPr/>
                    <a:lstStyle/>
                    <a:p>
                      <a:pPr algn="ctr"/>
                      <a:r>
                        <a:rPr lang="en-GB" sz="1800" b="1" dirty="0" smtClean="0">
                          <a:solidFill>
                            <a:schemeClr val="bg1"/>
                          </a:solidFill>
                        </a:rPr>
                        <a:t>Amenintari</a:t>
                      </a:r>
                      <a:endParaRPr lang="it-IT" dirty="0">
                        <a:solidFill>
                          <a:schemeClr val="bg1"/>
                        </a:solidFill>
                      </a:endParaRPr>
                    </a:p>
                  </a:txBody>
                  <a:tcPr>
                    <a:solidFill>
                      <a:srgbClr val="E08041"/>
                    </a:solidFill>
                  </a:tcPr>
                </a:tc>
                <a:extLst>
                  <a:ext uri="{0D108BD9-81ED-4DB2-BD59-A6C34878D82A}">
                    <a16:rowId xmlns="" xmlns:a16="http://schemas.microsoft.com/office/drawing/2014/main" val="2868546665"/>
                  </a:ext>
                </a:extLst>
              </a:tr>
              <a:tr h="370840">
                <a:tc>
                  <a:txBody>
                    <a:bodyPr/>
                    <a:lstStyle/>
                    <a:p>
                      <a:pPr marL="285750" indent="-285750" algn="l">
                        <a:buFont typeface="Arial" panose="020B0604020202020204" pitchFamily="34" charset="0"/>
                        <a:buChar char="•"/>
                      </a:pPr>
                      <a:r>
                        <a:rPr lang="it-IT" dirty="0"/>
                        <a:t>…</a:t>
                      </a:r>
                    </a:p>
                    <a:p>
                      <a:pPr algn="l"/>
                      <a:endParaRPr lang="it-IT" dirty="0"/>
                    </a:p>
                    <a:p>
                      <a:pPr algn="l"/>
                      <a:endParaRPr lang="it-IT" dirty="0"/>
                    </a:p>
                    <a:p>
                      <a:pPr algn="l"/>
                      <a:endParaRPr lang="it-IT" dirty="0"/>
                    </a:p>
                  </a:txBody>
                  <a:tcPr>
                    <a:solidFill>
                      <a:schemeClr val="accent2">
                        <a:lumMod val="40000"/>
                        <a:lumOff val="60000"/>
                      </a:schemeClr>
                    </a:solidFill>
                  </a:tcPr>
                </a:tc>
                <a:tc>
                  <a:txBody>
                    <a:bodyPr/>
                    <a:lstStyle/>
                    <a:p>
                      <a:pPr marL="285750" indent="-285750" algn="l">
                        <a:buFont typeface="Arial" panose="020B0604020202020204" pitchFamily="34" charset="0"/>
                        <a:buChar char="•"/>
                      </a:pPr>
                      <a:r>
                        <a:rPr lang="it-IT"/>
                        <a:t>…</a:t>
                      </a:r>
                      <a:endParaRPr lang="it-IT" dirty="0"/>
                    </a:p>
                  </a:txBody>
                  <a:tcPr>
                    <a:solidFill>
                      <a:schemeClr val="accent2">
                        <a:lumMod val="40000"/>
                        <a:lumOff val="60000"/>
                      </a:schemeClr>
                    </a:solidFill>
                  </a:tcPr>
                </a:tc>
                <a:extLst>
                  <a:ext uri="{0D108BD9-81ED-4DB2-BD59-A6C34878D82A}">
                    <a16:rowId xmlns="" xmlns:a16="http://schemas.microsoft.com/office/drawing/2014/main" val="695476492"/>
                  </a:ext>
                </a:extLst>
              </a:tr>
            </a:tbl>
          </a:graphicData>
        </a:graphic>
      </p:graphicFrame>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48374"/>
            <a:ext cx="1755570" cy="398758"/>
          </a:xfrm>
          <a:prstGeom prst="rect">
            <a:avLst/>
          </a:prstGeom>
        </p:spPr>
      </p:pic>
      <p:sp>
        <p:nvSpPr>
          <p:cNvPr id="17" name="CasellaDiTesto 17"/>
          <p:cNvSpPr txBox="1"/>
          <p:nvPr/>
        </p:nvSpPr>
        <p:spPr>
          <a:xfrm>
            <a:off x="7268110"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61436"/>
            <a:ext cx="976864" cy="348582"/>
          </a:xfrm>
          <a:prstGeom prst="rect">
            <a:avLst/>
          </a:prstGeom>
        </p:spPr>
      </p:pic>
    </p:spTree>
    <p:extLst>
      <p:ext uri="{BB962C8B-B14F-4D97-AF65-F5344CB8AC3E}">
        <p14:creationId xmlns:p14="http://schemas.microsoft.com/office/powerpoint/2010/main" val="102973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 xmlns:a16="http://schemas.microsoft.com/office/drawing/2014/main"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 xmlns:a16="http://schemas.microsoft.com/office/drawing/2014/main"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2.1 </a:t>
            </a:r>
            <a:r>
              <a:rPr lang="vi-VN" sz="4400" b="1" dirty="0" smtClean="0"/>
              <a:t>Conștiință de sine și autoeficacitate </a:t>
            </a:r>
            <a:endParaRPr lang="en-GB" sz="4400" b="1" dirty="0"/>
          </a:p>
          <a:p>
            <a:pPr algn="ctr"/>
            <a:endParaRPr lang="en-GB" sz="1600" b="1" dirty="0"/>
          </a:p>
          <a:p>
            <a:pPr algn="ctr"/>
            <a:r>
              <a:rPr lang="en-GB" sz="4400" b="1" dirty="0"/>
              <a:t>2.1.C </a:t>
            </a:r>
            <a:r>
              <a:rPr lang="ro-RO" sz="4400" b="1" dirty="0" smtClean="0"/>
              <a:t>Influența cursurile evenimentelor</a:t>
            </a:r>
            <a:endParaRPr lang="en-GB" sz="4400" b="1" dirty="0"/>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48374"/>
            <a:ext cx="1755570" cy="398758"/>
          </a:xfrm>
          <a:prstGeom prst="rect">
            <a:avLst/>
          </a:prstGeom>
        </p:spPr>
      </p:pic>
      <p:sp>
        <p:nvSpPr>
          <p:cNvPr id="12" name="CasellaDiTesto 17"/>
          <p:cNvSpPr txBox="1"/>
          <p:nvPr/>
        </p:nvSpPr>
        <p:spPr>
          <a:xfrm>
            <a:off x="7268110"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61436"/>
            <a:ext cx="976864" cy="348582"/>
          </a:xfrm>
          <a:prstGeom prst="rect">
            <a:avLst/>
          </a:prstGeom>
        </p:spPr>
      </p:pic>
    </p:spTree>
    <p:extLst>
      <p:ext uri="{BB962C8B-B14F-4D97-AF65-F5344CB8AC3E}">
        <p14:creationId xmlns:p14="http://schemas.microsoft.com/office/powerpoint/2010/main" val="3763385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Sortarea lucrurilor </a:t>
            </a:r>
            <a:r>
              <a:rPr lang="en-GB" sz="4800" b="1" dirty="0" smtClean="0"/>
              <a:t>…</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4247317"/>
          </a:xfrm>
          <a:prstGeom prst="rect">
            <a:avLst/>
          </a:prstGeom>
          <a:noFill/>
        </p:spPr>
        <p:txBody>
          <a:bodyPr wrap="square" rtlCol="0">
            <a:spAutoFit/>
          </a:bodyPr>
          <a:lstStyle/>
          <a:p>
            <a:pPr algn="just"/>
            <a:r>
              <a:rPr lang="vi-VN" sz="2800" dirty="0" smtClean="0"/>
              <a:t>Ceea ce tocmai a spus despre conștiința de sine, autoeficacitatea și SWOT, găsește o rezoluție concretă în modalitățile prin care ai putea genera impacturi pozitive asupra evenimentelor și a oamenilor</a:t>
            </a:r>
            <a:r>
              <a:rPr lang="en-GB" sz="2800" dirty="0" smtClean="0"/>
              <a:t>. </a:t>
            </a:r>
            <a:endParaRPr lang="en-GB" sz="2800" dirty="0"/>
          </a:p>
          <a:p>
            <a:pPr algn="just"/>
            <a:endParaRPr lang="en-GB" sz="3200" dirty="0" smtClean="0"/>
          </a:p>
          <a:p>
            <a:pPr algn="just"/>
            <a:endParaRPr lang="en-GB" sz="3200" dirty="0"/>
          </a:p>
          <a:p>
            <a:pPr algn="just"/>
            <a:endParaRPr lang="en-GB" sz="3200" dirty="0"/>
          </a:p>
          <a:p>
            <a:pPr algn="just"/>
            <a:endParaRPr lang="en-US" sz="3000" dirty="0" smtClean="0"/>
          </a:p>
          <a:p>
            <a:pPr algn="just"/>
            <a:r>
              <a:rPr lang="ro-RO" sz="3000" dirty="0" smtClean="0"/>
              <a:t>Fii mereu cu ochii pe ceea ce se întâmplă în jurul tău, testează un plan B și pregătește-te pentru ce se întâmplă cel mai rău</a:t>
            </a:r>
            <a:r>
              <a:rPr lang="en-GB" sz="3000" dirty="0" smtClean="0"/>
              <a:t>.</a:t>
            </a:r>
            <a:endParaRPr lang="en-GB" sz="30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 xmlns:a16="http://schemas.microsoft.com/office/drawing/2014/main" id="{D4D18F89-335B-4887-BE40-032CF82AB001}"/>
              </a:ext>
            </a:extLst>
          </p:cNvPr>
          <p:cNvPicPr>
            <a:picLocks noChangeAspect="1"/>
          </p:cNvPicPr>
          <p:nvPr/>
        </p:nvPicPr>
        <p:blipFill>
          <a:blip r:embed="rId3"/>
          <a:stretch>
            <a:fillRect/>
          </a:stretch>
        </p:blipFill>
        <p:spPr>
          <a:xfrm>
            <a:off x="5321481" y="2967037"/>
            <a:ext cx="1562100" cy="1609725"/>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48374"/>
            <a:ext cx="1755570" cy="398758"/>
          </a:xfrm>
          <a:prstGeom prst="rect">
            <a:avLst/>
          </a:prstGeom>
        </p:spPr>
      </p:pic>
      <p:sp>
        <p:nvSpPr>
          <p:cNvPr id="17" name="CasellaDiTesto 17"/>
          <p:cNvSpPr txBox="1"/>
          <p:nvPr/>
        </p:nvSpPr>
        <p:spPr>
          <a:xfrm>
            <a:off x="7268110"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61436"/>
            <a:ext cx="976864" cy="348582"/>
          </a:xfrm>
          <a:prstGeom prst="rect">
            <a:avLst/>
          </a:prstGeom>
        </p:spPr>
      </p:pic>
    </p:spTree>
    <p:extLst>
      <p:ext uri="{BB962C8B-B14F-4D97-AF65-F5344CB8AC3E}">
        <p14:creationId xmlns:p14="http://schemas.microsoft.com/office/powerpoint/2010/main" val="43860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800" b="1" dirty="0" smtClean="0"/>
              <a:t>O scurtă recapitulare</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0" y="1460139"/>
            <a:ext cx="9170807" cy="4524315"/>
          </a:xfrm>
          <a:prstGeom prst="rect">
            <a:avLst/>
          </a:prstGeom>
          <a:noFill/>
        </p:spPr>
        <p:txBody>
          <a:bodyPr wrap="square" rtlCol="0">
            <a:spAutoFit/>
          </a:bodyPr>
          <a:lstStyle/>
          <a:p>
            <a:pPr marL="514350" indent="-514350" algn="just">
              <a:buFont typeface="+mj-lt"/>
              <a:buAutoNum type="arabicPeriod"/>
            </a:pPr>
            <a:r>
              <a:rPr lang="ro-RO" sz="3200" dirty="0" smtClean="0"/>
              <a:t>Evaluarea </a:t>
            </a:r>
            <a:r>
              <a:rPr lang="en-US" sz="3200" dirty="0" smtClean="0"/>
              <a:t>S</a:t>
            </a:r>
            <a:r>
              <a:rPr lang="ro-RO" sz="3200" dirty="0" smtClean="0"/>
              <a:t> / W aduce la lumină (dez) funcționalitățile majore ale acțiunii tale</a:t>
            </a:r>
            <a:r>
              <a:rPr lang="en-GB" sz="3200" dirty="0" smtClean="0"/>
              <a:t>;</a:t>
            </a:r>
            <a:endParaRPr lang="en-GB" sz="3200" dirty="0"/>
          </a:p>
          <a:p>
            <a:pPr marL="514350" indent="-514350" algn="just">
              <a:buFont typeface="+mj-lt"/>
              <a:buAutoNum type="arabicPeriod"/>
            </a:pPr>
            <a:endParaRPr lang="en-GB" sz="3200" dirty="0"/>
          </a:p>
          <a:p>
            <a:pPr marL="514350" indent="-514350" algn="just">
              <a:buFont typeface="+mj-lt"/>
              <a:buAutoNum type="arabicPeriod"/>
            </a:pPr>
            <a:r>
              <a:rPr lang="it-IT" sz="3200" dirty="0" smtClean="0"/>
              <a:t>Aceste considerații vă vor dobândi o mare competență pe mai multe niveluri de abilități sociale </a:t>
            </a:r>
            <a:r>
              <a:rPr lang="en-GB" sz="3200" dirty="0" smtClean="0"/>
              <a:t>… </a:t>
            </a:r>
            <a:endParaRPr lang="en-GB" sz="3200" dirty="0"/>
          </a:p>
          <a:p>
            <a:pPr marL="514350" indent="-514350" algn="just"/>
            <a:endParaRPr lang="en-GB" sz="3200" dirty="0"/>
          </a:p>
          <a:p>
            <a:pPr marL="514350" indent="-514350" algn="just">
              <a:buFont typeface="+mj-lt"/>
              <a:buAutoNum type="arabicPeriod"/>
            </a:pPr>
            <a:r>
              <a:rPr lang="en-GB" sz="3200" dirty="0" smtClean="0"/>
              <a:t>…</a:t>
            </a:r>
            <a:r>
              <a:rPr lang="ro-RO" sz="3200" dirty="0" smtClean="0"/>
              <a:t> care la rândul tău te va ajuta să fii mult mai eficient și mai efic</a:t>
            </a:r>
            <a:r>
              <a:rPr lang="en-US" sz="3200" dirty="0" smtClean="0"/>
              <a:t>ace</a:t>
            </a:r>
            <a:r>
              <a:rPr lang="ro-RO" sz="3200" dirty="0" smtClean="0"/>
              <a:t> ca antreprenor și lider</a:t>
            </a:r>
            <a:r>
              <a:rPr lang="en-GB" sz="3200" dirty="0" smtClean="0"/>
              <a:t>.</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 xmlns:a16="http://schemas.microsoft.com/office/drawing/2014/main" id="{BA5C0DB6-E3D3-4049-9F73-F6D80093571D}"/>
              </a:ext>
            </a:extLst>
          </p:cNvPr>
          <p:cNvPicPr>
            <a:picLocks noChangeAspect="1"/>
          </p:cNvPicPr>
          <p:nvPr/>
        </p:nvPicPr>
        <p:blipFill>
          <a:blip r:embed="rId3" cstate="print"/>
          <a:stretch>
            <a:fillRect/>
          </a:stretch>
        </p:blipFill>
        <p:spPr>
          <a:xfrm>
            <a:off x="10217330" y="1669086"/>
            <a:ext cx="1288869" cy="1333830"/>
          </a:xfrm>
          <a:prstGeom prst="rect">
            <a:avLst/>
          </a:prstGeom>
        </p:spPr>
      </p:pic>
      <p:pic>
        <p:nvPicPr>
          <p:cNvPr id="4" name="Immagine 3">
            <a:extLst>
              <a:ext uri="{FF2B5EF4-FFF2-40B4-BE49-F238E27FC236}">
                <a16:creationId xmlns="" xmlns:a16="http://schemas.microsoft.com/office/drawing/2014/main" id="{9DDE32B5-892D-4A3D-A1B3-0EFE9B9FCDD1}"/>
              </a:ext>
            </a:extLst>
          </p:cNvPr>
          <p:cNvPicPr>
            <a:picLocks noChangeAspect="1"/>
          </p:cNvPicPr>
          <p:nvPr/>
        </p:nvPicPr>
        <p:blipFill>
          <a:blip r:embed="rId4"/>
          <a:stretch>
            <a:fillRect/>
          </a:stretch>
        </p:blipFill>
        <p:spPr>
          <a:xfrm>
            <a:off x="9874021" y="3429000"/>
            <a:ext cx="1803628" cy="1419119"/>
          </a:xfrm>
          <a:prstGeom prst="rect">
            <a:avLst/>
          </a:prstGeom>
        </p:spPr>
      </p:pic>
      <p:pic>
        <p:nvPicPr>
          <p:cNvPr id="5" name="Immagine 4">
            <a:extLst>
              <a:ext uri="{FF2B5EF4-FFF2-40B4-BE49-F238E27FC236}">
                <a16:creationId xmlns="" xmlns:a16="http://schemas.microsoft.com/office/drawing/2014/main" id="{CB948671-32B0-4406-B8B1-E2F1CF529FB8}"/>
              </a:ext>
            </a:extLst>
          </p:cNvPr>
          <p:cNvPicPr>
            <a:picLocks noChangeAspect="1"/>
          </p:cNvPicPr>
          <p:nvPr/>
        </p:nvPicPr>
        <p:blipFill>
          <a:blip r:embed="rId5" cstate="print"/>
          <a:stretch>
            <a:fillRect/>
          </a:stretch>
        </p:blipFill>
        <p:spPr>
          <a:xfrm>
            <a:off x="10177462" y="5131590"/>
            <a:ext cx="1328737" cy="992163"/>
          </a:xfrm>
          <a:prstGeom prst="rect">
            <a:avLst/>
          </a:prstGeom>
        </p:spPr>
      </p:pic>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6" cstate="print"/>
          <a:stretch>
            <a:fillRect/>
          </a:stretch>
        </p:blipFill>
        <p:spPr>
          <a:xfrm>
            <a:off x="13063" y="6348374"/>
            <a:ext cx="1755570" cy="398758"/>
          </a:xfrm>
          <a:prstGeom prst="rect">
            <a:avLst/>
          </a:prstGeom>
        </p:spPr>
      </p:pic>
      <p:sp>
        <p:nvSpPr>
          <p:cNvPr id="18" name="CasellaDiTesto 17"/>
          <p:cNvSpPr txBox="1"/>
          <p:nvPr/>
        </p:nvSpPr>
        <p:spPr>
          <a:xfrm>
            <a:off x="7268110"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6325326" y="6361436"/>
            <a:ext cx="976864" cy="348582"/>
          </a:xfrm>
          <a:prstGeom prst="rect">
            <a:avLst/>
          </a:prstGeom>
        </p:spPr>
      </p:pic>
    </p:spTree>
    <p:extLst>
      <p:ext uri="{BB962C8B-B14F-4D97-AF65-F5344CB8AC3E}">
        <p14:creationId xmlns:p14="http://schemas.microsoft.com/office/powerpoint/2010/main" val="3955800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800" b="1" dirty="0" smtClean="0"/>
              <a:t>Urmăriți-vă pașii </a:t>
            </a:r>
            <a:r>
              <a:rPr lang="en-GB" sz="4800" b="1" dirty="0" smtClean="0"/>
              <a:t>…</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vi-VN" sz="3200" dirty="0" smtClean="0"/>
              <a:t>Nu lăsați garda jos: dacă lucrurile merg așa cum era de așteptat, nu înseamnă că va fi întotdeauna așa</a:t>
            </a:r>
            <a:r>
              <a:rPr lang="en-GB" sz="3200" dirty="0" smtClean="0"/>
              <a:t>.</a:t>
            </a:r>
            <a:endParaRPr lang="en-GB" sz="3200" dirty="0"/>
          </a:p>
          <a:p>
            <a:pPr algn="just"/>
            <a:endParaRPr lang="en-GB" sz="3200" dirty="0"/>
          </a:p>
          <a:p>
            <a:pPr algn="just"/>
            <a:r>
              <a:rPr lang="ro-RO" sz="3200" dirty="0" smtClean="0"/>
              <a:t>Contracarările sunt la colț și este posibil să nu le puteți vedea venind; evaluați incertitudinea provenită din contextul dvs. operațional și nu luați niciodată nimic de la sine</a:t>
            </a:r>
            <a:r>
              <a:rPr lang="en-GB" sz="3200" dirty="0" smtClean="0"/>
              <a:t>. </a:t>
            </a:r>
            <a:endParaRPr lang="en-GB" sz="3200" dirty="0"/>
          </a:p>
          <a:p>
            <a:pPr algn="just"/>
            <a:endParaRPr lang="en-GB" sz="3200" dirty="0"/>
          </a:p>
          <a:p>
            <a:pPr algn="just"/>
            <a:r>
              <a:rPr lang="vi-VN" sz="3200" dirty="0" smtClean="0"/>
              <a:t>Aveți grijă la semnalele de alertă și pregătiți-vă să implementați măsurile de contracarare</a:t>
            </a:r>
            <a:r>
              <a:rPr lang="en-GB" sz="3200" dirty="0" smtClean="0"/>
              <a:t>. </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 xmlns:a16="http://schemas.microsoft.com/office/drawing/2014/main" id="{67A25D40-DA09-4DE2-ACF7-7B43B4C1F6BF}"/>
              </a:ext>
            </a:extLst>
          </p:cNvPr>
          <p:cNvPicPr>
            <a:picLocks noChangeAspect="1"/>
          </p:cNvPicPr>
          <p:nvPr/>
        </p:nvPicPr>
        <p:blipFill>
          <a:blip r:embed="rId3" cstate="print"/>
          <a:stretch>
            <a:fillRect/>
          </a:stretch>
        </p:blipFill>
        <p:spPr>
          <a:xfrm>
            <a:off x="7578138" y="11607"/>
            <a:ext cx="855278" cy="855278"/>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48374"/>
            <a:ext cx="1755570" cy="398758"/>
          </a:xfrm>
          <a:prstGeom prst="rect">
            <a:avLst/>
          </a:prstGeom>
        </p:spPr>
      </p:pic>
      <p:sp>
        <p:nvSpPr>
          <p:cNvPr id="17" name="CasellaDiTesto 17"/>
          <p:cNvSpPr txBox="1"/>
          <p:nvPr/>
        </p:nvSpPr>
        <p:spPr>
          <a:xfrm>
            <a:off x="7268110"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61436"/>
            <a:ext cx="976864" cy="348582"/>
          </a:xfrm>
          <a:prstGeom prst="rect">
            <a:avLst/>
          </a:prstGeom>
        </p:spPr>
      </p:pic>
    </p:spTree>
    <p:extLst>
      <p:ext uri="{BB962C8B-B14F-4D97-AF65-F5344CB8AC3E}">
        <p14:creationId xmlns:p14="http://schemas.microsoft.com/office/powerpoint/2010/main" val="773012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646331"/>
          </a:xfrm>
          <a:prstGeom prst="rect">
            <a:avLst/>
          </a:prstGeom>
          <a:noFill/>
        </p:spPr>
        <p:txBody>
          <a:bodyPr wrap="square" rtlCol="0">
            <a:spAutoFit/>
          </a:bodyPr>
          <a:lstStyle/>
          <a:p>
            <a:pPr algn="just"/>
            <a:r>
              <a:rPr lang="vi-VN" sz="3600" b="1" dirty="0" smtClean="0"/>
              <a:t>Autoeficacitate: căutarea unei definiții</a:t>
            </a:r>
            <a:endParaRPr lang="en-GB" sz="3600" b="1" dirty="0">
              <a:latin typeface="Calibri" pitchFamily="34" charset="0"/>
            </a:endParaRPr>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8156394" cy="4524315"/>
          </a:xfrm>
          <a:prstGeom prst="rect">
            <a:avLst/>
          </a:prstGeom>
          <a:noFill/>
        </p:spPr>
        <p:txBody>
          <a:bodyPr wrap="square" rtlCol="0">
            <a:spAutoFit/>
          </a:bodyPr>
          <a:lstStyle/>
          <a:p>
            <a:pPr algn="just"/>
            <a:r>
              <a:rPr lang="es-ES" sz="3200" dirty="0" err="1" smtClean="0"/>
              <a:t>Propus</a:t>
            </a:r>
            <a:r>
              <a:rPr lang="es-ES" sz="3200" dirty="0" smtClean="0"/>
              <a:t> </a:t>
            </a:r>
            <a:r>
              <a:rPr lang="es-ES" sz="3200" dirty="0" err="1" smtClean="0"/>
              <a:t>inițial</a:t>
            </a:r>
            <a:r>
              <a:rPr lang="es-ES" sz="3200" dirty="0" smtClean="0"/>
              <a:t> de </a:t>
            </a:r>
            <a:r>
              <a:rPr lang="es-ES" sz="3200" dirty="0" err="1" smtClean="0"/>
              <a:t>psihologul</a:t>
            </a:r>
            <a:r>
              <a:rPr lang="es-ES" sz="3200" dirty="0" smtClean="0"/>
              <a:t> </a:t>
            </a:r>
            <a:r>
              <a:rPr lang="es-ES" sz="3200" dirty="0" err="1" smtClean="0"/>
              <a:t>canadian</a:t>
            </a:r>
            <a:r>
              <a:rPr lang="es-ES" sz="3200" dirty="0" smtClean="0"/>
              <a:t> Albert </a:t>
            </a:r>
            <a:r>
              <a:rPr lang="es-ES" sz="3200" dirty="0" err="1" smtClean="0"/>
              <a:t>Bandura</a:t>
            </a:r>
            <a:r>
              <a:rPr lang="es-ES" sz="3200" dirty="0" smtClean="0"/>
              <a:t>, la </a:t>
            </a:r>
            <a:r>
              <a:rPr lang="es-ES" sz="3200" dirty="0" err="1" smtClean="0"/>
              <a:t>care</a:t>
            </a:r>
            <a:r>
              <a:rPr lang="es-ES" sz="3200" dirty="0" smtClean="0"/>
              <a:t> se </a:t>
            </a:r>
            <a:r>
              <a:rPr lang="es-ES" sz="3200" dirty="0" err="1" smtClean="0"/>
              <a:t>referă</a:t>
            </a:r>
            <a:r>
              <a:rPr lang="es-ES" sz="3200" dirty="0" smtClean="0"/>
              <a:t> </a:t>
            </a:r>
            <a:r>
              <a:rPr lang="es-ES" sz="3200" dirty="0" err="1" smtClean="0"/>
              <a:t>conceptul</a:t>
            </a:r>
            <a:r>
              <a:rPr lang="es-ES" sz="3200" dirty="0" smtClean="0"/>
              <a:t> de </a:t>
            </a:r>
            <a:r>
              <a:rPr lang="es-ES" sz="3200" dirty="0" err="1" smtClean="0"/>
              <a:t>autoeficacitate</a:t>
            </a:r>
            <a:r>
              <a:rPr lang="es-ES" sz="3200" dirty="0" smtClean="0"/>
              <a:t> </a:t>
            </a:r>
            <a:r>
              <a:rPr lang="en-GB" sz="3200" dirty="0" smtClean="0"/>
              <a:t>: </a:t>
            </a:r>
            <a:endParaRPr lang="en-GB" sz="3200" dirty="0"/>
          </a:p>
          <a:p>
            <a:pPr algn="just"/>
            <a:endParaRPr lang="en-GB" sz="3200" dirty="0"/>
          </a:p>
          <a:p>
            <a:pPr algn="just"/>
            <a:r>
              <a:rPr lang="en-GB" sz="3200" dirty="0" smtClean="0"/>
              <a:t>“</a:t>
            </a:r>
            <a:r>
              <a:rPr lang="pt-BR" sz="3200" dirty="0" smtClean="0"/>
              <a:t>cât de bine se pot executa cursuri de acțiune necesare pentru a face față situațiilor prospective</a:t>
            </a:r>
            <a:r>
              <a:rPr lang="en-GB" sz="3200" dirty="0" smtClean="0"/>
              <a:t>”.</a:t>
            </a:r>
            <a:endParaRPr lang="en-GB" sz="3200" dirty="0"/>
          </a:p>
          <a:p>
            <a:pPr algn="just"/>
            <a:endParaRPr lang="en-GB" sz="3200" dirty="0"/>
          </a:p>
          <a:p>
            <a:pPr algn="just"/>
            <a:r>
              <a:rPr lang="en-GB" sz="1600" dirty="0"/>
              <a:t>Source: Bandura, Albert (1982). "Self-efficacy mechanism in human agency". American Psychologist. 37 (2): 122–147</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hlinkClick r:id="rId3"/>
            <a:extLst>
              <a:ext uri="{FF2B5EF4-FFF2-40B4-BE49-F238E27FC236}">
                <a16:creationId xmlns="" xmlns:a16="http://schemas.microsoft.com/office/drawing/2014/main" id="{284D440B-816B-42C4-853D-C3074A2CB73C}"/>
              </a:ext>
            </a:extLst>
          </p:cNvPr>
          <p:cNvPicPr>
            <a:picLocks noChangeAspect="1"/>
          </p:cNvPicPr>
          <p:nvPr/>
        </p:nvPicPr>
        <p:blipFill>
          <a:blip r:embed="rId4"/>
          <a:stretch>
            <a:fillRect/>
          </a:stretch>
        </p:blipFill>
        <p:spPr>
          <a:xfrm>
            <a:off x="8756469" y="1460139"/>
            <a:ext cx="3048000" cy="4114800"/>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5" cstate="print"/>
          <a:stretch>
            <a:fillRect/>
          </a:stretch>
        </p:blipFill>
        <p:spPr>
          <a:xfrm>
            <a:off x="13063" y="6348374"/>
            <a:ext cx="1755570" cy="398758"/>
          </a:xfrm>
          <a:prstGeom prst="rect">
            <a:avLst/>
          </a:prstGeom>
        </p:spPr>
      </p:pic>
      <p:sp>
        <p:nvSpPr>
          <p:cNvPr id="17" name="CasellaDiTesto 17"/>
          <p:cNvSpPr txBox="1"/>
          <p:nvPr/>
        </p:nvSpPr>
        <p:spPr>
          <a:xfrm>
            <a:off x="7268110"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25326" y="6361436"/>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800" b="1" dirty="0" smtClean="0"/>
              <a:t>Urmăriți-vă pașii</a:t>
            </a:r>
            <a:r>
              <a:rPr lang="en-GB" sz="4800" b="1" dirty="0" smtClean="0"/>
              <a:t>…</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vi-VN" sz="3200" dirty="0" smtClean="0"/>
              <a:t>Nu vă temeți să fiți prea inadecvat </a:t>
            </a:r>
            <a:r>
              <a:rPr lang="en-GB" sz="3200" dirty="0" smtClean="0"/>
              <a:t>: </a:t>
            </a:r>
            <a:endParaRPr lang="en-GB" sz="3200" dirty="0"/>
          </a:p>
          <a:p>
            <a:pPr algn="just"/>
            <a:endParaRPr lang="en-GB" sz="3200" dirty="0"/>
          </a:p>
          <a:p>
            <a:pPr marL="457200" indent="-457200" algn="just">
              <a:buFont typeface="Arial" panose="020B0604020202020204" pitchFamily="34" charset="0"/>
              <a:buChar char="•"/>
            </a:pPr>
            <a:r>
              <a:rPr lang="ro-RO" sz="3200" dirty="0" smtClean="0"/>
              <a:t>Faceți-vă cercetările </a:t>
            </a:r>
            <a:endParaRPr lang="en-US" sz="3200" dirty="0" smtClean="0"/>
          </a:p>
          <a:p>
            <a:pPr marL="457200" indent="-457200" algn="just">
              <a:buFont typeface="Arial" panose="020B0604020202020204" pitchFamily="34" charset="0"/>
              <a:buChar char="•"/>
            </a:pPr>
            <a:r>
              <a:rPr lang="ro-RO" sz="3200" dirty="0" smtClean="0"/>
              <a:t>Studiu </a:t>
            </a:r>
            <a:endParaRPr lang="en-US" sz="3200" dirty="0" smtClean="0"/>
          </a:p>
          <a:p>
            <a:pPr marL="457200" indent="-457200" algn="just">
              <a:buFont typeface="Arial" panose="020B0604020202020204" pitchFamily="34" charset="0"/>
              <a:buChar char="•"/>
            </a:pPr>
            <a:r>
              <a:rPr lang="ro-RO" sz="3200" dirty="0" smtClean="0"/>
              <a:t>Fiți atenți </a:t>
            </a:r>
            <a:endParaRPr lang="en-US" sz="3200" dirty="0" smtClean="0"/>
          </a:p>
          <a:p>
            <a:pPr marL="457200" indent="-457200" algn="just">
              <a:buFont typeface="Arial" panose="020B0604020202020204" pitchFamily="34" charset="0"/>
              <a:buChar char="•"/>
            </a:pPr>
            <a:r>
              <a:rPr lang="ro-RO" sz="3200" dirty="0" smtClean="0"/>
              <a:t>Ascultă și învață de la cine a reușit </a:t>
            </a:r>
            <a:endParaRPr lang="en-US" sz="3200" dirty="0" smtClean="0"/>
          </a:p>
          <a:p>
            <a:pPr marL="457200" indent="-457200" algn="just">
              <a:buFont typeface="Arial" panose="020B0604020202020204" pitchFamily="34" charset="0"/>
              <a:buChar char="•"/>
            </a:pPr>
            <a:r>
              <a:rPr lang="ro-RO" sz="3200" dirty="0" smtClean="0"/>
              <a:t>Luați lecții valoroase </a:t>
            </a:r>
            <a:endParaRPr lang="en-US" sz="3200" dirty="0" smtClean="0"/>
          </a:p>
          <a:p>
            <a:pPr marL="457200" indent="-457200" algn="just">
              <a:buFont typeface="Arial" panose="020B0604020202020204" pitchFamily="34" charset="0"/>
              <a:buChar char="•"/>
            </a:pPr>
            <a:r>
              <a:rPr lang="ro-RO" sz="3200" dirty="0" smtClean="0"/>
              <a:t>Onorați-vă defectele și responsabilitățile </a:t>
            </a:r>
            <a:endParaRPr lang="en-US" sz="3200" dirty="0" smtClean="0"/>
          </a:p>
          <a:p>
            <a:pPr marL="457200" indent="-457200" algn="just">
              <a:buFont typeface="Arial" panose="020B0604020202020204" pitchFamily="34" charset="0"/>
              <a:buChar char="•"/>
            </a:pPr>
            <a:r>
              <a:rPr lang="ro-RO" sz="3200" dirty="0" smtClean="0"/>
              <a:t>Rămâneți umil</a:t>
            </a:r>
            <a:r>
              <a:rPr lang="en-GB" sz="3200" dirty="0" smtClean="0"/>
              <a:t> </a:t>
            </a:r>
            <a:endParaRPr lang="en-GB" sz="3200" i="1"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 xmlns:a16="http://schemas.microsoft.com/office/drawing/2014/main" id="{DF60C0FD-8AC7-454B-8F98-69D40C27333F}"/>
              </a:ext>
            </a:extLst>
          </p:cNvPr>
          <p:cNvPicPr>
            <a:picLocks noChangeAspect="1"/>
          </p:cNvPicPr>
          <p:nvPr/>
        </p:nvPicPr>
        <p:blipFill>
          <a:blip r:embed="rId3"/>
          <a:stretch>
            <a:fillRect/>
          </a:stretch>
        </p:blipFill>
        <p:spPr>
          <a:xfrm>
            <a:off x="6975159" y="2378191"/>
            <a:ext cx="4957762" cy="2688209"/>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48374"/>
            <a:ext cx="1755570" cy="398758"/>
          </a:xfrm>
          <a:prstGeom prst="rect">
            <a:avLst/>
          </a:prstGeom>
        </p:spPr>
      </p:pic>
      <p:sp>
        <p:nvSpPr>
          <p:cNvPr id="17" name="CasellaDiTesto 17"/>
          <p:cNvSpPr txBox="1"/>
          <p:nvPr/>
        </p:nvSpPr>
        <p:spPr>
          <a:xfrm>
            <a:off x="7268110"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61436"/>
            <a:ext cx="976864" cy="348582"/>
          </a:xfrm>
          <a:prstGeom prst="rect">
            <a:avLst/>
          </a:prstGeom>
        </p:spPr>
      </p:pic>
    </p:spTree>
    <p:extLst>
      <p:ext uri="{BB962C8B-B14F-4D97-AF65-F5344CB8AC3E}">
        <p14:creationId xmlns:p14="http://schemas.microsoft.com/office/powerpoint/2010/main" val="3298537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smtClean="0"/>
              <a:t>…</a:t>
            </a:r>
            <a:r>
              <a:rPr lang="vi-VN" sz="4800" dirty="0" smtClean="0"/>
              <a:t> </a:t>
            </a:r>
            <a:r>
              <a:rPr lang="vi-VN" sz="4400" b="1" dirty="0" smtClean="0"/>
              <a:t>și dacă nimic nu funcționează</a:t>
            </a:r>
            <a:r>
              <a:rPr lang="en-GB" sz="4800" b="1" dirty="0" smtClean="0"/>
              <a:t>?</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vi-VN" sz="2800" dirty="0" smtClean="0"/>
              <a:t>Este o posibilitate concretă ca, în ciuda tuturor eforturilor dvs., să nu aveți încă un impact. În aceste cazuri, reveniți la planșa de desen și încercați să vă răspundeți la câteva întrebări </a:t>
            </a:r>
            <a:r>
              <a:rPr lang="en-GB" sz="2800" dirty="0" smtClean="0"/>
              <a:t>:</a:t>
            </a:r>
            <a:endParaRPr lang="en-GB" sz="2800" dirty="0"/>
          </a:p>
          <a:p>
            <a:pPr algn="just"/>
            <a:endParaRPr lang="en-GB" sz="3200" dirty="0"/>
          </a:p>
          <a:p>
            <a:pPr marL="457200" indent="-457200" algn="just">
              <a:buFont typeface="Arial" panose="020B0604020202020204" pitchFamily="34" charset="0"/>
              <a:buChar char="•"/>
            </a:pPr>
            <a:r>
              <a:rPr lang="it-IT" sz="2800" dirty="0" smtClean="0"/>
              <a:t>Mi-am supraestimat punctele forte? Dacă da, ce mi-a lipsit</a:t>
            </a:r>
            <a:r>
              <a:rPr lang="en-GB" sz="2800" dirty="0" smtClean="0"/>
              <a:t>?</a:t>
            </a:r>
            <a:endParaRPr lang="en-GB" sz="2800" dirty="0"/>
          </a:p>
          <a:p>
            <a:pPr marL="457200" indent="-457200" algn="just">
              <a:buFont typeface="Arial" panose="020B0604020202020204" pitchFamily="34" charset="0"/>
              <a:buChar char="•"/>
            </a:pPr>
            <a:r>
              <a:rPr lang="ro-RO" sz="2800" dirty="0" smtClean="0"/>
              <a:t>Mi-am subestimat punctele slabe? Dacă da, ce mi-a </a:t>
            </a:r>
            <a:r>
              <a:rPr lang="en-US" sz="2800" dirty="0" err="1" smtClean="0"/>
              <a:t>lipsit</a:t>
            </a:r>
            <a:r>
              <a:rPr lang="en-GB" sz="2800" dirty="0" smtClean="0"/>
              <a:t>?</a:t>
            </a:r>
            <a:endParaRPr lang="en-GB" sz="2800" dirty="0"/>
          </a:p>
          <a:p>
            <a:pPr marL="457200" indent="-457200" algn="just">
              <a:buFont typeface="Arial" panose="020B0604020202020204" pitchFamily="34" charset="0"/>
              <a:buChar char="•"/>
            </a:pPr>
            <a:r>
              <a:rPr lang="ro-RO" sz="2800" dirty="0" smtClean="0"/>
              <a:t>Sunt suficient de conștient de sine de contextele care mă înconjoară</a:t>
            </a:r>
            <a:r>
              <a:rPr lang="en-GB" sz="2800" dirty="0" smtClean="0"/>
              <a:t>? </a:t>
            </a:r>
            <a:endParaRPr lang="en-GB" sz="2800" dirty="0"/>
          </a:p>
          <a:p>
            <a:pPr marL="457200" indent="-457200" algn="just">
              <a:buFont typeface="Arial" panose="020B0604020202020204" pitchFamily="34" charset="0"/>
              <a:buChar char="•"/>
            </a:pPr>
            <a:r>
              <a:rPr lang="vi-VN" sz="2800" dirty="0" smtClean="0"/>
              <a:t>Sunt suficient de autoeficient în ceea ce fac? Există vreo modalitate de a mă împinge înainte</a:t>
            </a:r>
            <a:r>
              <a:rPr lang="en-GB" sz="2800" dirty="0" smtClean="0"/>
              <a:t>?</a:t>
            </a:r>
            <a:endParaRPr lang="en-GB" sz="28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 xmlns:a16="http://schemas.microsoft.com/office/drawing/2014/main" id="{73D6A153-6BCF-40E9-8D62-D653D5CBE455}"/>
              </a:ext>
            </a:extLst>
          </p:cNvPr>
          <p:cNvPicPr>
            <a:picLocks noChangeAspect="1"/>
          </p:cNvPicPr>
          <p:nvPr/>
        </p:nvPicPr>
        <p:blipFill>
          <a:blip r:embed="rId3" cstate="print"/>
          <a:stretch>
            <a:fillRect/>
          </a:stretch>
        </p:blipFill>
        <p:spPr>
          <a:xfrm>
            <a:off x="7689891" y="2471736"/>
            <a:ext cx="782596" cy="857251"/>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48374"/>
            <a:ext cx="1755570" cy="398758"/>
          </a:xfrm>
          <a:prstGeom prst="rect">
            <a:avLst/>
          </a:prstGeom>
        </p:spPr>
      </p:pic>
      <p:sp>
        <p:nvSpPr>
          <p:cNvPr id="17" name="CasellaDiTesto 17"/>
          <p:cNvSpPr txBox="1"/>
          <p:nvPr/>
        </p:nvSpPr>
        <p:spPr>
          <a:xfrm>
            <a:off x="7268110"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61436"/>
            <a:ext cx="976864" cy="348582"/>
          </a:xfrm>
          <a:prstGeom prst="rect">
            <a:avLst/>
          </a:prstGeom>
        </p:spPr>
      </p:pic>
    </p:spTree>
    <p:extLst>
      <p:ext uri="{BB962C8B-B14F-4D97-AF65-F5344CB8AC3E}">
        <p14:creationId xmlns:p14="http://schemas.microsoft.com/office/powerpoint/2010/main" val="1243557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Mai mult în general </a:t>
            </a:r>
            <a:r>
              <a:rPr lang="en-US" sz="4800" b="1" dirty="0" smtClean="0"/>
              <a:t>…</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7970657" cy="4401205"/>
          </a:xfrm>
          <a:prstGeom prst="rect">
            <a:avLst/>
          </a:prstGeom>
          <a:noFill/>
        </p:spPr>
        <p:txBody>
          <a:bodyPr wrap="square" rtlCol="0">
            <a:spAutoFit/>
          </a:bodyPr>
          <a:lstStyle/>
          <a:p>
            <a:pPr algn="just"/>
            <a:r>
              <a:rPr lang="vi-VN" sz="2800" dirty="0" smtClean="0"/>
              <a:t>Autoeficacitatea influențează comportamentul uman în orice aspect al vieții sociale (muncă, relație sentimentală etc.).</a:t>
            </a:r>
            <a:endParaRPr lang="en-US" sz="2800" dirty="0" smtClean="0"/>
          </a:p>
          <a:p>
            <a:pPr algn="just"/>
            <a:r>
              <a:rPr lang="vi-VN" sz="2800" dirty="0" smtClean="0"/>
              <a:t>Prin reprezentarea sistemului general de credințe pe care o persoană îl deține ca un mijloc de a stimula schimbările în viața sa, percepția autoeficienței cuiva va fi cel mai probabil variabila cea mai impactantă care îi afectează alegerile și provocările cu care este gata să facă față</a:t>
            </a:r>
            <a:r>
              <a:rPr lang="en-GB" sz="2800" dirty="0" smtClean="0"/>
              <a:t>. </a:t>
            </a:r>
            <a:endParaRPr lang="en-GB" sz="28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 xmlns:a16="http://schemas.microsoft.com/office/drawing/2014/main" id="{924CC8D5-D094-45B4-8079-88E18970CA44}"/>
              </a:ext>
            </a:extLst>
          </p:cNvPr>
          <p:cNvPicPr>
            <a:picLocks noChangeAspect="1"/>
          </p:cNvPicPr>
          <p:nvPr/>
        </p:nvPicPr>
        <p:blipFill>
          <a:blip r:embed="rId3"/>
          <a:stretch>
            <a:fillRect/>
          </a:stretch>
        </p:blipFill>
        <p:spPr>
          <a:xfrm>
            <a:off x="8696052" y="2290706"/>
            <a:ext cx="3289119" cy="2276587"/>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48374"/>
            <a:ext cx="1755570" cy="398758"/>
          </a:xfrm>
          <a:prstGeom prst="rect">
            <a:avLst/>
          </a:prstGeom>
        </p:spPr>
      </p:pic>
      <p:sp>
        <p:nvSpPr>
          <p:cNvPr id="17" name="CasellaDiTesto 17"/>
          <p:cNvSpPr txBox="1"/>
          <p:nvPr/>
        </p:nvSpPr>
        <p:spPr>
          <a:xfrm>
            <a:off x="7268110"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61436"/>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Implicații pentru antreprenori </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7584894" cy="3970318"/>
          </a:xfrm>
          <a:prstGeom prst="rect">
            <a:avLst/>
          </a:prstGeom>
          <a:noFill/>
        </p:spPr>
        <p:txBody>
          <a:bodyPr wrap="square" rtlCol="0">
            <a:spAutoFit/>
          </a:bodyPr>
          <a:lstStyle/>
          <a:p>
            <a:pPr algn="just"/>
            <a:r>
              <a:rPr lang="vi-VN" sz="2800" dirty="0" smtClean="0"/>
              <a:t>Autoeficacitatea este extrem de relevantă pentru antreprenorii consacrați (și în special pentru cei aspiranți), deoarece le creează capacitatea de a fi eficienți și de impact în mediile lor operaționale / de afaceri.</a:t>
            </a:r>
            <a:endParaRPr lang="en-US" sz="2800" dirty="0" smtClean="0"/>
          </a:p>
          <a:p>
            <a:pPr algn="just"/>
            <a:r>
              <a:rPr lang="vi-VN" sz="2800" dirty="0" smtClean="0"/>
              <a:t>O mentalitate sănătoasă de autoeficacitate aduce un efect de creștere a competenței antreprenorului de a acționa cu încredere, eficacitate și motivație.</a:t>
            </a:r>
            <a:endParaRPr lang="en-GB" sz="28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 xmlns:a16="http://schemas.microsoft.com/office/drawing/2014/main" id="{5D0B8ED4-784B-4762-8190-1B6AEED96BDA}"/>
              </a:ext>
            </a:extLst>
          </p:cNvPr>
          <p:cNvPicPr>
            <a:picLocks noChangeAspect="1"/>
          </p:cNvPicPr>
          <p:nvPr/>
        </p:nvPicPr>
        <p:blipFill>
          <a:blip r:embed="rId3"/>
          <a:stretch>
            <a:fillRect/>
          </a:stretch>
        </p:blipFill>
        <p:spPr>
          <a:xfrm>
            <a:off x="8944862" y="1969119"/>
            <a:ext cx="2988059" cy="2919761"/>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48374"/>
            <a:ext cx="1755570" cy="398758"/>
          </a:xfrm>
          <a:prstGeom prst="rect">
            <a:avLst/>
          </a:prstGeom>
        </p:spPr>
      </p:pic>
      <p:sp>
        <p:nvSpPr>
          <p:cNvPr id="17" name="CasellaDiTesto 17"/>
          <p:cNvSpPr txBox="1"/>
          <p:nvPr/>
        </p:nvSpPr>
        <p:spPr>
          <a:xfrm>
            <a:off x="7268110"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61436"/>
            <a:ext cx="976864" cy="348582"/>
          </a:xfrm>
          <a:prstGeom prst="rect">
            <a:avLst/>
          </a:prstGeom>
        </p:spPr>
      </p:pic>
    </p:spTree>
    <p:extLst>
      <p:ext uri="{BB962C8B-B14F-4D97-AF65-F5344CB8AC3E}">
        <p14:creationId xmlns:p14="http://schemas.microsoft.com/office/powerpoint/2010/main" val="3402165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3200" b="1" dirty="0" smtClean="0"/>
              <a:t>Conștientizarea de sine: căutarea unei definiții</a:t>
            </a:r>
            <a:r>
              <a:rPr lang="vi-VN" sz="4800" dirty="0" smtClean="0"/>
              <a:t> </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4093428"/>
          </a:xfrm>
          <a:prstGeom prst="rect">
            <a:avLst/>
          </a:prstGeom>
          <a:noFill/>
        </p:spPr>
        <p:txBody>
          <a:bodyPr wrap="square" rtlCol="0">
            <a:spAutoFit/>
          </a:bodyPr>
          <a:lstStyle/>
          <a:p>
            <a:pPr algn="just"/>
            <a:r>
              <a:rPr lang="ro-RO" sz="3200" dirty="0" smtClean="0"/>
              <a:t>Rădăcinile conștiinței de sine se întorc la filosofia greacă; conceptul a devenit mai târziu (și încă este) un subiect major de interes în comunitatea psihologilor și neurologilor</a:t>
            </a:r>
            <a:r>
              <a:rPr lang="en-GB" sz="3200" dirty="0" smtClean="0"/>
              <a:t>.</a:t>
            </a:r>
            <a:endParaRPr lang="en-GB" sz="3200" dirty="0"/>
          </a:p>
          <a:p>
            <a:pPr algn="just"/>
            <a:endParaRPr lang="en-GB" sz="3200" dirty="0"/>
          </a:p>
          <a:p>
            <a:pPr algn="just"/>
            <a:r>
              <a:rPr lang="vi-VN" sz="2800" dirty="0" smtClean="0"/>
              <a:t>O teorie majoră pe teren afirmă că conștiința de sine este o stare de spirit care permite oamenilor să compare și să evalueze standardele actuale cu așteptările lor interne (și personale)</a:t>
            </a:r>
            <a:r>
              <a:rPr lang="en-GB" sz="2800" dirty="0" smtClean="0"/>
              <a:t>.</a:t>
            </a:r>
            <a:endParaRPr lang="en-GB" sz="2800" dirty="0"/>
          </a:p>
          <a:p>
            <a:pPr algn="just"/>
            <a:endParaRPr lang="en-GB" sz="3200" dirty="0"/>
          </a:p>
          <a:p>
            <a:pPr algn="just"/>
            <a:r>
              <a:rPr lang="en-GB" sz="1600" dirty="0"/>
              <a:t>Source: “A theory of objective self-awareness”, 1972, S. Duval &amp; R. Wick Lund</a:t>
            </a: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48374"/>
            <a:ext cx="1755570" cy="398758"/>
          </a:xfrm>
          <a:prstGeom prst="rect">
            <a:avLst/>
          </a:prstGeom>
        </p:spPr>
      </p:pic>
      <p:sp>
        <p:nvSpPr>
          <p:cNvPr id="16" name="CasellaDiTesto 17"/>
          <p:cNvSpPr txBox="1"/>
          <p:nvPr/>
        </p:nvSpPr>
        <p:spPr>
          <a:xfrm>
            <a:off x="7268110"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61436"/>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Mai mult în general </a:t>
            </a:r>
            <a:r>
              <a:rPr lang="en-GB" sz="4800" b="1" dirty="0" smtClean="0"/>
              <a:t>…</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3785652"/>
          </a:xfrm>
          <a:prstGeom prst="rect">
            <a:avLst/>
          </a:prstGeom>
          <a:noFill/>
        </p:spPr>
        <p:txBody>
          <a:bodyPr wrap="square" rtlCol="0">
            <a:spAutoFit/>
          </a:bodyPr>
          <a:lstStyle/>
          <a:p>
            <a:pPr algn="just"/>
            <a:r>
              <a:rPr lang="vi-VN" sz="2800" dirty="0" smtClean="0"/>
              <a:t>Fiind o conștiință de sine un mijloc atât de puternic de a înțelege profund emoțiile, forța și punctele slabe ale unei persoane, teoria lui Bandura despre auto-eficacitate este de fapt una (dintre numeroasele) implicații directe ale acestui concept</a:t>
            </a:r>
            <a:r>
              <a:rPr lang="en-GB" sz="2800" dirty="0" smtClean="0">
                <a:latin typeface="Calibri" pitchFamily="34" charset="0"/>
              </a:rPr>
              <a:t>.</a:t>
            </a:r>
            <a:endParaRPr lang="en-GB" sz="2800" dirty="0">
              <a:latin typeface="Calibri" pitchFamily="34" charset="0"/>
            </a:endParaRPr>
          </a:p>
          <a:p>
            <a:pPr algn="just"/>
            <a:endParaRPr lang="en-GB" sz="3200" dirty="0"/>
          </a:p>
          <a:p>
            <a:pPr algn="just"/>
            <a:r>
              <a:rPr lang="vi-VN" sz="2800" dirty="0" smtClean="0"/>
              <a:t>Conștiința de sine declanșează proiectarea și „ingineria” unui răspuns consecvent la o stare de nevoie - indiferent de contextul din care provine (familie, afacere etc.).</a:t>
            </a:r>
            <a:r>
              <a:rPr lang="en-GB" sz="3200" dirty="0" smtClean="0"/>
              <a:t> </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 xmlns:a16="http://schemas.microsoft.com/office/drawing/2014/main" id="{3E9A3A77-870C-490A-83F3-E685EC1626B0}"/>
              </a:ext>
            </a:extLst>
          </p:cNvPr>
          <p:cNvPicPr>
            <a:picLocks noChangeAspect="1"/>
          </p:cNvPicPr>
          <p:nvPr/>
        </p:nvPicPr>
        <p:blipFill>
          <a:blip r:embed="rId3"/>
          <a:stretch>
            <a:fillRect/>
          </a:stretch>
        </p:blipFill>
        <p:spPr>
          <a:xfrm>
            <a:off x="9699445" y="4830773"/>
            <a:ext cx="2105024" cy="1517468"/>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48374"/>
            <a:ext cx="1755570" cy="398758"/>
          </a:xfrm>
          <a:prstGeom prst="rect">
            <a:avLst/>
          </a:prstGeom>
        </p:spPr>
      </p:pic>
      <p:sp>
        <p:nvSpPr>
          <p:cNvPr id="17" name="CasellaDiTesto 17"/>
          <p:cNvSpPr txBox="1"/>
          <p:nvPr/>
        </p:nvSpPr>
        <p:spPr>
          <a:xfrm>
            <a:off x="7268110"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61436"/>
            <a:ext cx="976864" cy="348582"/>
          </a:xfrm>
          <a:prstGeom prst="rect">
            <a:avLst/>
          </a:prstGeom>
        </p:spPr>
      </p:pic>
    </p:spTree>
    <p:extLst>
      <p:ext uri="{BB962C8B-B14F-4D97-AF65-F5344CB8AC3E}">
        <p14:creationId xmlns:p14="http://schemas.microsoft.com/office/powerpoint/2010/main" val="2122537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Implicații pentru antreprenori </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8485007" cy="3231654"/>
          </a:xfrm>
          <a:prstGeom prst="rect">
            <a:avLst/>
          </a:prstGeom>
          <a:noFill/>
        </p:spPr>
        <p:txBody>
          <a:bodyPr wrap="square" rtlCol="0">
            <a:spAutoFit/>
          </a:bodyPr>
          <a:lstStyle/>
          <a:p>
            <a:pPr algn="just"/>
            <a:r>
              <a:rPr lang="vi-VN" sz="2800" dirty="0" smtClean="0"/>
              <a:t>Antreprenorii conștienți de sine se comportă cu fiabilitate, leadership și inteligență emoțională</a:t>
            </a:r>
            <a:r>
              <a:rPr lang="en-GB" sz="2800" dirty="0" smtClean="0"/>
              <a:t>.</a:t>
            </a:r>
            <a:endParaRPr lang="en-GB" sz="2800" dirty="0"/>
          </a:p>
          <a:p>
            <a:pPr algn="just"/>
            <a:endParaRPr lang="en-GB" sz="3200" dirty="0"/>
          </a:p>
          <a:p>
            <a:pPr algn="just"/>
            <a:r>
              <a:rPr lang="ro-RO" sz="2800" dirty="0" smtClean="0"/>
              <a:t>Acest</a:t>
            </a:r>
            <a:r>
              <a:rPr lang="en-US" sz="2800" dirty="0" err="1" smtClean="0"/>
              <a:t>ia</a:t>
            </a:r>
            <a:r>
              <a:rPr lang="ro-RO" sz="2800" dirty="0" smtClean="0"/>
              <a:t> permit, pentru ei și pentru ceilalți, cel mai etic, durabil și inovator mediu de lucru; folosind o înțelegere profundă a îndatoririlor lor morale, a capacităților și identităților intime ale fiecăruia.</a:t>
            </a:r>
            <a:r>
              <a:rPr lang="en-GB" sz="3200" dirty="0" smtClean="0"/>
              <a:t>  </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 xmlns:a16="http://schemas.microsoft.com/office/drawing/2014/main" id="{CEA24AAC-EBE2-455B-9652-33679FA2AC1E}"/>
              </a:ext>
            </a:extLst>
          </p:cNvPr>
          <p:cNvPicPr>
            <a:picLocks noChangeAspect="1"/>
          </p:cNvPicPr>
          <p:nvPr/>
        </p:nvPicPr>
        <p:blipFill>
          <a:blip r:embed="rId3"/>
          <a:stretch>
            <a:fillRect/>
          </a:stretch>
        </p:blipFill>
        <p:spPr>
          <a:xfrm>
            <a:off x="8872538" y="2370465"/>
            <a:ext cx="3112633" cy="2117070"/>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48374"/>
            <a:ext cx="1755570" cy="398758"/>
          </a:xfrm>
          <a:prstGeom prst="rect">
            <a:avLst/>
          </a:prstGeom>
        </p:spPr>
      </p:pic>
      <p:sp>
        <p:nvSpPr>
          <p:cNvPr id="17" name="CasellaDiTesto 17"/>
          <p:cNvSpPr txBox="1"/>
          <p:nvPr/>
        </p:nvSpPr>
        <p:spPr>
          <a:xfrm>
            <a:off x="7268110"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61436"/>
            <a:ext cx="976864" cy="348582"/>
          </a:xfrm>
          <a:prstGeom prst="rect">
            <a:avLst/>
          </a:prstGeom>
        </p:spPr>
      </p:pic>
    </p:spTree>
    <p:extLst>
      <p:ext uri="{BB962C8B-B14F-4D97-AF65-F5344CB8AC3E}">
        <p14:creationId xmlns:p14="http://schemas.microsoft.com/office/powerpoint/2010/main" val="1211765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800" b="1" dirty="0" smtClean="0"/>
              <a:t>Combinația celor două </a:t>
            </a:r>
            <a:r>
              <a:rPr lang="en-GB" sz="4800" b="1" dirty="0" smtClean="0"/>
              <a:t>…</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7727769" cy="3970318"/>
          </a:xfrm>
          <a:prstGeom prst="rect">
            <a:avLst/>
          </a:prstGeom>
          <a:noFill/>
        </p:spPr>
        <p:txBody>
          <a:bodyPr wrap="square" rtlCol="0">
            <a:spAutoFit/>
          </a:bodyPr>
          <a:lstStyle/>
          <a:p>
            <a:pPr algn="just"/>
            <a:r>
              <a:rPr lang="en-GB" sz="2800" dirty="0" smtClean="0"/>
              <a:t>…</a:t>
            </a:r>
            <a:r>
              <a:rPr lang="vi-VN" sz="2800" dirty="0" smtClean="0"/>
              <a:t>pune antreprenorii în poziția de a înțelege și de a câștiga conștientizarea rolului lor de comandanți în șefi și de a acționa în consecință cu eficacitate, eficacitate și etică. </a:t>
            </a:r>
            <a:r>
              <a:rPr lang="vi-VN" sz="2800" b="1" dirty="0" smtClean="0"/>
              <a:t>Eficiența de sine</a:t>
            </a:r>
            <a:r>
              <a:rPr lang="vi-VN" sz="2800" dirty="0" smtClean="0"/>
              <a:t> și </a:t>
            </a:r>
            <a:r>
              <a:rPr lang="vi-VN" sz="2800" b="1" dirty="0" smtClean="0"/>
              <a:t>conștiința de sine</a:t>
            </a:r>
            <a:r>
              <a:rPr lang="vi-VN" sz="2800" dirty="0" smtClean="0"/>
              <a:t> sunt două forțe motrice majore pentru a vă identifica în mod clar nevoile și aspirațiile; planificați căi structurate pentru a le atinge și vă hrăniți motivațiile pe tot parcursul procesului</a:t>
            </a:r>
            <a:r>
              <a:rPr lang="en-GB" sz="2800" dirty="0" smtClean="0"/>
              <a:t>. </a:t>
            </a:r>
            <a:endParaRPr lang="en-GB" sz="28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 xmlns:a16="http://schemas.microsoft.com/office/drawing/2014/main" id="{F8A60843-97A5-4EA9-B4F7-DC556413B254}"/>
              </a:ext>
            </a:extLst>
          </p:cNvPr>
          <p:cNvPicPr>
            <a:picLocks noChangeAspect="1"/>
          </p:cNvPicPr>
          <p:nvPr/>
        </p:nvPicPr>
        <p:blipFill>
          <a:blip r:embed="rId3"/>
          <a:stretch>
            <a:fillRect/>
          </a:stretch>
        </p:blipFill>
        <p:spPr>
          <a:xfrm>
            <a:off x="8453681" y="2197714"/>
            <a:ext cx="3531490" cy="2462571"/>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48374"/>
            <a:ext cx="1755570" cy="398758"/>
          </a:xfrm>
          <a:prstGeom prst="rect">
            <a:avLst/>
          </a:prstGeom>
        </p:spPr>
      </p:pic>
      <p:sp>
        <p:nvSpPr>
          <p:cNvPr id="17" name="CasellaDiTesto 17"/>
          <p:cNvSpPr txBox="1"/>
          <p:nvPr/>
        </p:nvSpPr>
        <p:spPr>
          <a:xfrm>
            <a:off x="7268110"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61436"/>
            <a:ext cx="976864" cy="348582"/>
          </a:xfrm>
          <a:prstGeom prst="rect">
            <a:avLst/>
          </a:prstGeom>
        </p:spPr>
      </p:pic>
    </p:spTree>
    <p:extLst>
      <p:ext uri="{BB962C8B-B14F-4D97-AF65-F5344CB8AC3E}">
        <p14:creationId xmlns:p14="http://schemas.microsoft.com/office/powerpoint/2010/main" val="4143849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 xmlns:a16="http://schemas.microsoft.com/office/drawing/2014/main" id="{EEB9CAE6-1F3B-4B21-914E-48C152BC7073}"/>
              </a:ext>
            </a:extLst>
          </p:cNvPr>
          <p:cNvPicPr>
            <a:picLocks noChangeAspect="1"/>
          </p:cNvPicPr>
          <p:nvPr/>
        </p:nvPicPr>
        <p:blipFill>
          <a:blip r:embed="rId3" cstate="print"/>
          <a:stretch>
            <a:fillRect/>
          </a:stretch>
        </p:blipFill>
        <p:spPr>
          <a:xfrm>
            <a:off x="202473" y="0"/>
            <a:ext cx="2886891" cy="807606"/>
          </a:xfrm>
          <a:prstGeom prst="rect">
            <a:avLst/>
          </a:prstGeom>
        </p:spPr>
      </p:pic>
      <p:sp>
        <p:nvSpPr>
          <p:cNvPr id="8" name="CasellaDiTesto 11">
            <a:extLst>
              <a:ext uri="{FF2B5EF4-FFF2-40B4-BE49-F238E27FC236}">
                <a16:creationId xmlns="" xmlns:a16="http://schemas.microsoft.com/office/drawing/2014/main"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2.1 </a:t>
            </a:r>
            <a:r>
              <a:rPr lang="vi-VN" sz="4400" b="1" dirty="0" smtClean="0"/>
              <a:t>Conștiință de sine și autoeficacitate</a:t>
            </a:r>
            <a:endParaRPr lang="en-GB" sz="4400" b="1" dirty="0"/>
          </a:p>
          <a:p>
            <a:pPr algn="ctr"/>
            <a:endParaRPr lang="en-GB" sz="1600" b="1" dirty="0"/>
          </a:p>
          <a:p>
            <a:pPr algn="ctr"/>
            <a:r>
              <a:rPr lang="en-GB" sz="4400" b="1" dirty="0"/>
              <a:t>2.1.B </a:t>
            </a:r>
            <a:r>
              <a:rPr lang="vi-VN" sz="4000" b="1" dirty="0" smtClean="0"/>
              <a:t>Identifică-ți punctele tari și punctele slabe</a:t>
            </a:r>
            <a:endParaRPr lang="en-GB" sz="4000" b="1" dirty="0"/>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47346" y="6166395"/>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48374"/>
            <a:ext cx="1755570" cy="398758"/>
          </a:xfrm>
          <a:prstGeom prst="rect">
            <a:avLst/>
          </a:prstGeom>
        </p:spPr>
      </p:pic>
      <p:sp>
        <p:nvSpPr>
          <p:cNvPr id="12" name="CasellaDiTesto 17"/>
          <p:cNvSpPr txBox="1"/>
          <p:nvPr/>
        </p:nvSpPr>
        <p:spPr>
          <a:xfrm>
            <a:off x="7268110" y="6195282"/>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61436"/>
            <a:ext cx="976864" cy="348582"/>
          </a:xfrm>
          <a:prstGeom prst="rect">
            <a:avLst/>
          </a:prstGeom>
        </p:spPr>
      </p:pic>
    </p:spTree>
    <p:extLst>
      <p:ext uri="{BB962C8B-B14F-4D97-AF65-F5344CB8AC3E}">
        <p14:creationId xmlns:p14="http://schemas.microsoft.com/office/powerpoint/2010/main" val="1363652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3408</Words>
  <Application>Microsoft Office PowerPoint</Application>
  <PresentationFormat>Widescreen</PresentationFormat>
  <Paragraphs>151</Paragraphs>
  <Slides>21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56</cp:revision>
  <dcterms:created xsi:type="dcterms:W3CDTF">2020-06-03T14:30:57Z</dcterms:created>
  <dcterms:modified xsi:type="dcterms:W3CDTF">2022-06-14T08:44:34Z</dcterms:modified>
</cp:coreProperties>
</file>