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8"/>
  </p:notesMasterIdLst>
  <p:sldIdLst>
    <p:sldId id="263" r:id="rId2"/>
    <p:sldId id="270" r:id="rId3"/>
    <p:sldId id="264" r:id="rId4"/>
    <p:sldId id="265" r:id="rId5"/>
    <p:sldId id="266" r:id="rId6"/>
    <p:sldId id="268" r:id="rId7"/>
    <p:sldId id="269" r:id="rId8"/>
    <p:sldId id="267" r:id="rId9"/>
    <p:sldId id="271" r:id="rId10"/>
    <p:sldId id="272" r:id="rId11"/>
    <p:sldId id="273" r:id="rId12"/>
    <p:sldId id="274" r:id="rId13"/>
    <p:sldId id="275" r:id="rId14"/>
    <p:sldId id="276" r:id="rId15"/>
    <p:sldId id="278" r:id="rId16"/>
    <p:sldId id="277" r:id="rId17"/>
    <p:sldId id="279" r:id="rId18"/>
    <p:sldId id="280" r:id="rId19"/>
    <p:sldId id="282" r:id="rId20"/>
    <p:sldId id="283" r:id="rId21"/>
    <p:sldId id="284" r:id="rId22"/>
    <p:sldId id="285" r:id="rId23"/>
    <p:sldId id="281" r:id="rId24"/>
    <p:sldId id="287" r:id="rId25"/>
    <p:sldId id="288" r:id="rId26"/>
    <p:sldId id="289"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iccardo di marco" initials="rdm" lastIdx="1" clrIdx="0">
    <p:extLst>
      <p:ext uri="{19B8F6BF-5375-455C-9EA6-DF929625EA0E}">
        <p15:presenceInfo xmlns:p15="http://schemas.microsoft.com/office/powerpoint/2012/main" userId="5bc2f121f2b67888"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CECE8"/>
    <a:srgbClr val="E0804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ile medio 2 - Color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3599" autoAdjust="0"/>
  </p:normalViewPr>
  <p:slideViewPr>
    <p:cSldViewPr snapToGrid="0">
      <p:cViewPr varScale="1">
        <p:scale>
          <a:sx n="70" d="100"/>
          <a:sy n="70" d="100"/>
        </p:scale>
        <p:origin x="738" y="5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0750878-071C-47E7-B6E4-B173519A3399}" type="datetimeFigureOut">
              <a:rPr lang="it-IT" smtClean="0"/>
              <a:pPr/>
              <a:t>14/06/2022</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D351997-847C-4A9C-8656-987B3BB429C2}" type="slidenum">
              <a:rPr lang="it-IT" smtClean="0"/>
              <a:pPr/>
              <a:t>‹N›</a:t>
            </a:fld>
            <a:endParaRPr lang="it-IT"/>
          </a:p>
        </p:txBody>
      </p:sp>
    </p:spTree>
    <p:extLst>
      <p:ext uri="{BB962C8B-B14F-4D97-AF65-F5344CB8AC3E}">
        <p14:creationId xmlns:p14="http://schemas.microsoft.com/office/powerpoint/2010/main" val="33794690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1FC8F11B-13C9-44E5-9BA2-77D7D608B8EB}"/>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xmlns="" id="{E06FC33E-0B85-4D46-9966-8436EDADD62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xmlns="" id="{274B4DFA-99A8-4C55-94CF-94A62B34B9FC}"/>
              </a:ext>
            </a:extLst>
          </p:cNvPr>
          <p:cNvSpPr>
            <a:spLocks noGrp="1"/>
          </p:cNvSpPr>
          <p:nvPr>
            <p:ph type="dt" sz="half" idx="10"/>
          </p:nvPr>
        </p:nvSpPr>
        <p:spPr/>
        <p:txBody>
          <a:bodyPr/>
          <a:lstStyle/>
          <a:p>
            <a:fld id="{D6F46B90-B0C1-4E35-94A9-59E200289560}" type="datetime1">
              <a:rPr lang="it-IT" smtClean="0"/>
              <a:pPr/>
              <a:t>14/06/2022</a:t>
            </a:fld>
            <a:endParaRPr lang="it-IT"/>
          </a:p>
        </p:txBody>
      </p:sp>
      <p:sp>
        <p:nvSpPr>
          <p:cNvPr id="5" name="Segnaposto piè di pagina 4">
            <a:extLst>
              <a:ext uri="{FF2B5EF4-FFF2-40B4-BE49-F238E27FC236}">
                <a16:creationId xmlns:a16="http://schemas.microsoft.com/office/drawing/2014/main" xmlns="" id="{CF062715-8626-4C28-A075-27F7AC5FBB81}"/>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xmlns="" id="{E7293E1F-109B-42A9-AD34-72DCD2A45405}"/>
              </a:ext>
            </a:extLst>
          </p:cNvPr>
          <p:cNvSpPr>
            <a:spLocks noGrp="1"/>
          </p:cNvSpPr>
          <p:nvPr>
            <p:ph type="sldNum" sz="quarter" idx="12"/>
          </p:nvPr>
        </p:nvSpPr>
        <p:spPr/>
        <p:txBody>
          <a:bodyPr/>
          <a:lstStyle/>
          <a:p>
            <a:fld id="{C12E0392-2C6A-42C2-AFA3-30C85ACD819A}" type="slidenum">
              <a:rPr lang="it-IT" smtClean="0"/>
              <a:pPr/>
              <a:t>‹N›</a:t>
            </a:fld>
            <a:endParaRPr lang="it-IT"/>
          </a:p>
        </p:txBody>
      </p:sp>
    </p:spTree>
    <p:extLst>
      <p:ext uri="{BB962C8B-B14F-4D97-AF65-F5344CB8AC3E}">
        <p14:creationId xmlns:p14="http://schemas.microsoft.com/office/powerpoint/2010/main" val="4026632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E1D5D8BF-8E27-40E2-9D74-14DCD0354C8B}"/>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xmlns="" id="{FD407E5A-0D1C-4B00-A4CC-1B3F37F78DDE}"/>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xmlns="" id="{0DAD383A-AD84-42CB-8602-E8A24AB71F44}"/>
              </a:ext>
            </a:extLst>
          </p:cNvPr>
          <p:cNvSpPr>
            <a:spLocks noGrp="1"/>
          </p:cNvSpPr>
          <p:nvPr>
            <p:ph type="dt" sz="half" idx="10"/>
          </p:nvPr>
        </p:nvSpPr>
        <p:spPr/>
        <p:txBody>
          <a:bodyPr/>
          <a:lstStyle/>
          <a:p>
            <a:fld id="{D8264E05-3496-4776-B607-C7E8CC9A75A5}" type="datetime1">
              <a:rPr lang="it-IT" smtClean="0"/>
              <a:pPr/>
              <a:t>14/06/2022</a:t>
            </a:fld>
            <a:endParaRPr lang="it-IT"/>
          </a:p>
        </p:txBody>
      </p:sp>
      <p:sp>
        <p:nvSpPr>
          <p:cNvPr id="5" name="Segnaposto piè di pagina 4">
            <a:extLst>
              <a:ext uri="{FF2B5EF4-FFF2-40B4-BE49-F238E27FC236}">
                <a16:creationId xmlns:a16="http://schemas.microsoft.com/office/drawing/2014/main" xmlns="" id="{3C5E6035-7788-4EEB-A61F-37ED27C89928}"/>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xmlns="" id="{55B87A56-CF34-43AD-BD5B-D2A48A6B2CFC}"/>
              </a:ext>
            </a:extLst>
          </p:cNvPr>
          <p:cNvSpPr>
            <a:spLocks noGrp="1"/>
          </p:cNvSpPr>
          <p:nvPr>
            <p:ph type="sldNum" sz="quarter" idx="12"/>
          </p:nvPr>
        </p:nvSpPr>
        <p:spPr/>
        <p:txBody>
          <a:bodyPr/>
          <a:lstStyle/>
          <a:p>
            <a:fld id="{C12E0392-2C6A-42C2-AFA3-30C85ACD819A}" type="slidenum">
              <a:rPr lang="it-IT" smtClean="0"/>
              <a:pPr/>
              <a:t>‹N›</a:t>
            </a:fld>
            <a:endParaRPr lang="it-IT"/>
          </a:p>
        </p:txBody>
      </p:sp>
    </p:spTree>
    <p:extLst>
      <p:ext uri="{BB962C8B-B14F-4D97-AF65-F5344CB8AC3E}">
        <p14:creationId xmlns:p14="http://schemas.microsoft.com/office/powerpoint/2010/main" val="7760233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xmlns="" id="{A63B7FF7-70A6-4A0D-AC82-D23B8E82FCD9}"/>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xmlns="" id="{390E34C1-26C1-421A-8DAF-59E33B7C9FA1}"/>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xmlns="" id="{E4425875-F45F-4441-95D1-DFC254CCDF21}"/>
              </a:ext>
            </a:extLst>
          </p:cNvPr>
          <p:cNvSpPr>
            <a:spLocks noGrp="1"/>
          </p:cNvSpPr>
          <p:nvPr>
            <p:ph type="dt" sz="half" idx="10"/>
          </p:nvPr>
        </p:nvSpPr>
        <p:spPr/>
        <p:txBody>
          <a:bodyPr/>
          <a:lstStyle/>
          <a:p>
            <a:fld id="{83001D92-9E7A-4D43-9D10-77262061CDD0}" type="datetime1">
              <a:rPr lang="it-IT" smtClean="0"/>
              <a:pPr/>
              <a:t>14/06/2022</a:t>
            </a:fld>
            <a:endParaRPr lang="it-IT"/>
          </a:p>
        </p:txBody>
      </p:sp>
      <p:sp>
        <p:nvSpPr>
          <p:cNvPr id="5" name="Segnaposto piè di pagina 4">
            <a:extLst>
              <a:ext uri="{FF2B5EF4-FFF2-40B4-BE49-F238E27FC236}">
                <a16:creationId xmlns:a16="http://schemas.microsoft.com/office/drawing/2014/main" xmlns="" id="{FAA4377C-9C55-4F12-BB9C-777E4B64210D}"/>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xmlns="" id="{B521FFD4-3040-4CD6-B98F-4A44C7DDD922}"/>
              </a:ext>
            </a:extLst>
          </p:cNvPr>
          <p:cNvSpPr>
            <a:spLocks noGrp="1"/>
          </p:cNvSpPr>
          <p:nvPr>
            <p:ph type="sldNum" sz="quarter" idx="12"/>
          </p:nvPr>
        </p:nvSpPr>
        <p:spPr/>
        <p:txBody>
          <a:bodyPr/>
          <a:lstStyle/>
          <a:p>
            <a:fld id="{C12E0392-2C6A-42C2-AFA3-30C85ACD819A}" type="slidenum">
              <a:rPr lang="it-IT" smtClean="0"/>
              <a:pPr/>
              <a:t>‹N›</a:t>
            </a:fld>
            <a:endParaRPr lang="it-IT"/>
          </a:p>
        </p:txBody>
      </p:sp>
    </p:spTree>
    <p:extLst>
      <p:ext uri="{BB962C8B-B14F-4D97-AF65-F5344CB8AC3E}">
        <p14:creationId xmlns:p14="http://schemas.microsoft.com/office/powerpoint/2010/main" val="34258750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C0745394-050B-42F6-955A-2A0F50114214}"/>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xmlns="" id="{7BA532A3-3F24-4227-979D-2D0575AF6223}"/>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xmlns="" id="{E8AA17CD-2B25-4451-A119-BE0C152D1D30}"/>
              </a:ext>
            </a:extLst>
          </p:cNvPr>
          <p:cNvSpPr>
            <a:spLocks noGrp="1"/>
          </p:cNvSpPr>
          <p:nvPr>
            <p:ph type="dt" sz="half" idx="10"/>
          </p:nvPr>
        </p:nvSpPr>
        <p:spPr/>
        <p:txBody>
          <a:bodyPr/>
          <a:lstStyle/>
          <a:p>
            <a:fld id="{F62CF2A8-76A4-49EE-B249-87E15992AE70}" type="datetime1">
              <a:rPr lang="it-IT" smtClean="0"/>
              <a:pPr/>
              <a:t>14/06/2022</a:t>
            </a:fld>
            <a:endParaRPr lang="it-IT"/>
          </a:p>
        </p:txBody>
      </p:sp>
      <p:sp>
        <p:nvSpPr>
          <p:cNvPr id="5" name="Segnaposto piè di pagina 4">
            <a:extLst>
              <a:ext uri="{FF2B5EF4-FFF2-40B4-BE49-F238E27FC236}">
                <a16:creationId xmlns:a16="http://schemas.microsoft.com/office/drawing/2014/main" xmlns="" id="{388EA960-E00E-479B-8396-FAB1D39EF9FE}"/>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xmlns="" id="{1DFF6E6A-E94B-4704-8C70-EFCAABA401A1}"/>
              </a:ext>
            </a:extLst>
          </p:cNvPr>
          <p:cNvSpPr>
            <a:spLocks noGrp="1"/>
          </p:cNvSpPr>
          <p:nvPr>
            <p:ph type="sldNum" sz="quarter" idx="12"/>
          </p:nvPr>
        </p:nvSpPr>
        <p:spPr/>
        <p:txBody>
          <a:bodyPr/>
          <a:lstStyle/>
          <a:p>
            <a:fld id="{C12E0392-2C6A-42C2-AFA3-30C85ACD819A}" type="slidenum">
              <a:rPr lang="it-IT" smtClean="0"/>
              <a:pPr/>
              <a:t>‹N›</a:t>
            </a:fld>
            <a:endParaRPr lang="it-IT"/>
          </a:p>
        </p:txBody>
      </p:sp>
    </p:spTree>
    <p:extLst>
      <p:ext uri="{BB962C8B-B14F-4D97-AF65-F5344CB8AC3E}">
        <p14:creationId xmlns:p14="http://schemas.microsoft.com/office/powerpoint/2010/main" val="22384537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BD59A49C-6E18-4336-9182-D2AFF3D1E00E}"/>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xmlns="" id="{FCAAE6E8-2271-4CCB-A171-965A8B6256F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xmlns="" id="{0EF9ED2A-8882-43E2-9290-DE50E2390918}"/>
              </a:ext>
            </a:extLst>
          </p:cNvPr>
          <p:cNvSpPr>
            <a:spLocks noGrp="1"/>
          </p:cNvSpPr>
          <p:nvPr>
            <p:ph type="dt" sz="half" idx="10"/>
          </p:nvPr>
        </p:nvSpPr>
        <p:spPr/>
        <p:txBody>
          <a:bodyPr/>
          <a:lstStyle/>
          <a:p>
            <a:fld id="{D409BAD9-DAB6-44D0-8E74-06DF3629ACC2}" type="datetime1">
              <a:rPr lang="it-IT" smtClean="0"/>
              <a:pPr/>
              <a:t>14/06/2022</a:t>
            </a:fld>
            <a:endParaRPr lang="it-IT"/>
          </a:p>
        </p:txBody>
      </p:sp>
      <p:sp>
        <p:nvSpPr>
          <p:cNvPr id="5" name="Segnaposto piè di pagina 4">
            <a:extLst>
              <a:ext uri="{FF2B5EF4-FFF2-40B4-BE49-F238E27FC236}">
                <a16:creationId xmlns:a16="http://schemas.microsoft.com/office/drawing/2014/main" xmlns="" id="{268EF66C-6935-4FBD-9C80-1A556ED7A0AB}"/>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xmlns="" id="{A05AA71B-D4C4-414A-A57D-9670C10C06B4}"/>
              </a:ext>
            </a:extLst>
          </p:cNvPr>
          <p:cNvSpPr>
            <a:spLocks noGrp="1"/>
          </p:cNvSpPr>
          <p:nvPr>
            <p:ph type="sldNum" sz="quarter" idx="12"/>
          </p:nvPr>
        </p:nvSpPr>
        <p:spPr/>
        <p:txBody>
          <a:bodyPr/>
          <a:lstStyle/>
          <a:p>
            <a:fld id="{C12E0392-2C6A-42C2-AFA3-30C85ACD819A}" type="slidenum">
              <a:rPr lang="it-IT" smtClean="0"/>
              <a:pPr/>
              <a:t>‹N›</a:t>
            </a:fld>
            <a:endParaRPr lang="it-IT"/>
          </a:p>
        </p:txBody>
      </p:sp>
    </p:spTree>
    <p:extLst>
      <p:ext uri="{BB962C8B-B14F-4D97-AF65-F5344CB8AC3E}">
        <p14:creationId xmlns:p14="http://schemas.microsoft.com/office/powerpoint/2010/main" val="39044134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4C64E77C-7477-4935-AB53-83C5DC88F45D}"/>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xmlns="" id="{EF554ACF-6889-45E5-AF55-149F64A95BE6}"/>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xmlns="" id="{D39A4303-EF24-420E-8DFF-680265F67C0B}"/>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xmlns="" id="{052852B7-2E2C-4863-A833-31E484A4FDE6}"/>
              </a:ext>
            </a:extLst>
          </p:cNvPr>
          <p:cNvSpPr>
            <a:spLocks noGrp="1"/>
          </p:cNvSpPr>
          <p:nvPr>
            <p:ph type="dt" sz="half" idx="10"/>
          </p:nvPr>
        </p:nvSpPr>
        <p:spPr/>
        <p:txBody>
          <a:bodyPr/>
          <a:lstStyle/>
          <a:p>
            <a:fld id="{02E3BF37-682F-44BF-B713-B551432B5D2A}" type="datetime1">
              <a:rPr lang="it-IT" smtClean="0"/>
              <a:pPr/>
              <a:t>14/06/2022</a:t>
            </a:fld>
            <a:endParaRPr lang="it-IT"/>
          </a:p>
        </p:txBody>
      </p:sp>
      <p:sp>
        <p:nvSpPr>
          <p:cNvPr id="6" name="Segnaposto piè di pagina 5">
            <a:extLst>
              <a:ext uri="{FF2B5EF4-FFF2-40B4-BE49-F238E27FC236}">
                <a16:creationId xmlns:a16="http://schemas.microsoft.com/office/drawing/2014/main" xmlns="" id="{440E4D99-11D8-40F2-9321-B0EEE767C63D}"/>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xmlns="" id="{5E8767E9-CBFE-42C1-B90C-762C3B7C52C4}"/>
              </a:ext>
            </a:extLst>
          </p:cNvPr>
          <p:cNvSpPr>
            <a:spLocks noGrp="1"/>
          </p:cNvSpPr>
          <p:nvPr>
            <p:ph type="sldNum" sz="quarter" idx="12"/>
          </p:nvPr>
        </p:nvSpPr>
        <p:spPr/>
        <p:txBody>
          <a:bodyPr/>
          <a:lstStyle/>
          <a:p>
            <a:fld id="{C12E0392-2C6A-42C2-AFA3-30C85ACD819A}" type="slidenum">
              <a:rPr lang="it-IT" smtClean="0"/>
              <a:pPr/>
              <a:t>‹N›</a:t>
            </a:fld>
            <a:endParaRPr lang="it-IT"/>
          </a:p>
        </p:txBody>
      </p:sp>
    </p:spTree>
    <p:extLst>
      <p:ext uri="{BB962C8B-B14F-4D97-AF65-F5344CB8AC3E}">
        <p14:creationId xmlns:p14="http://schemas.microsoft.com/office/powerpoint/2010/main" val="39061808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CEBAE119-1245-4E21-B882-1654BD9F7BAD}"/>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xmlns="" id="{B75DE014-C1EB-4800-88D5-50E1317B3FB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xmlns="" id="{3D72B833-00DE-4F44-9C51-8F4F05BD85F3}"/>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xmlns="" id="{73B8963A-562A-4DF1-B0B1-A58E086EC18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xmlns="" id="{40648B8F-7852-471A-89E4-8F188B8F59F5}"/>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xmlns="" id="{E95907AD-B0EE-4DDE-90AF-74436A89E6CF}"/>
              </a:ext>
            </a:extLst>
          </p:cNvPr>
          <p:cNvSpPr>
            <a:spLocks noGrp="1"/>
          </p:cNvSpPr>
          <p:nvPr>
            <p:ph type="dt" sz="half" idx="10"/>
          </p:nvPr>
        </p:nvSpPr>
        <p:spPr/>
        <p:txBody>
          <a:bodyPr/>
          <a:lstStyle/>
          <a:p>
            <a:fld id="{219D108E-1D37-42E5-9B3D-3DA8467E92CE}" type="datetime1">
              <a:rPr lang="it-IT" smtClean="0"/>
              <a:pPr/>
              <a:t>14/06/2022</a:t>
            </a:fld>
            <a:endParaRPr lang="it-IT"/>
          </a:p>
        </p:txBody>
      </p:sp>
      <p:sp>
        <p:nvSpPr>
          <p:cNvPr id="8" name="Segnaposto piè di pagina 7">
            <a:extLst>
              <a:ext uri="{FF2B5EF4-FFF2-40B4-BE49-F238E27FC236}">
                <a16:creationId xmlns:a16="http://schemas.microsoft.com/office/drawing/2014/main" xmlns="" id="{21B778B8-4912-434A-88FF-6C40B0A829E0}"/>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xmlns="" id="{3D8C62EC-74F5-4B7B-845E-A8AE5CF61862}"/>
              </a:ext>
            </a:extLst>
          </p:cNvPr>
          <p:cNvSpPr>
            <a:spLocks noGrp="1"/>
          </p:cNvSpPr>
          <p:nvPr>
            <p:ph type="sldNum" sz="quarter" idx="12"/>
          </p:nvPr>
        </p:nvSpPr>
        <p:spPr/>
        <p:txBody>
          <a:bodyPr/>
          <a:lstStyle/>
          <a:p>
            <a:fld id="{C12E0392-2C6A-42C2-AFA3-30C85ACD819A}" type="slidenum">
              <a:rPr lang="it-IT" smtClean="0"/>
              <a:pPr/>
              <a:t>‹N›</a:t>
            </a:fld>
            <a:endParaRPr lang="it-IT"/>
          </a:p>
        </p:txBody>
      </p:sp>
    </p:spTree>
    <p:extLst>
      <p:ext uri="{BB962C8B-B14F-4D97-AF65-F5344CB8AC3E}">
        <p14:creationId xmlns:p14="http://schemas.microsoft.com/office/powerpoint/2010/main" val="39923947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F276DCC8-238E-4D30-AC52-67EBB5FD67FC}"/>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xmlns="" id="{C2A3D5C3-5ED7-4F38-A845-98526BA04568}"/>
              </a:ext>
            </a:extLst>
          </p:cNvPr>
          <p:cNvSpPr>
            <a:spLocks noGrp="1"/>
          </p:cNvSpPr>
          <p:nvPr>
            <p:ph type="dt" sz="half" idx="10"/>
          </p:nvPr>
        </p:nvSpPr>
        <p:spPr/>
        <p:txBody>
          <a:bodyPr/>
          <a:lstStyle/>
          <a:p>
            <a:fld id="{DAF511E8-7DE7-4195-97AA-D9E06E8341B5}" type="datetime1">
              <a:rPr lang="it-IT" smtClean="0"/>
              <a:pPr/>
              <a:t>14/06/2022</a:t>
            </a:fld>
            <a:endParaRPr lang="it-IT"/>
          </a:p>
        </p:txBody>
      </p:sp>
      <p:sp>
        <p:nvSpPr>
          <p:cNvPr id="4" name="Segnaposto piè di pagina 3">
            <a:extLst>
              <a:ext uri="{FF2B5EF4-FFF2-40B4-BE49-F238E27FC236}">
                <a16:creationId xmlns:a16="http://schemas.microsoft.com/office/drawing/2014/main" xmlns="" id="{A28CBE33-B40D-4802-A5B0-196263EF3B8D}"/>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xmlns="" id="{48865867-B975-4BFB-93E0-DD65890C415D}"/>
              </a:ext>
            </a:extLst>
          </p:cNvPr>
          <p:cNvSpPr>
            <a:spLocks noGrp="1"/>
          </p:cNvSpPr>
          <p:nvPr>
            <p:ph type="sldNum" sz="quarter" idx="12"/>
          </p:nvPr>
        </p:nvSpPr>
        <p:spPr/>
        <p:txBody>
          <a:bodyPr/>
          <a:lstStyle/>
          <a:p>
            <a:fld id="{C12E0392-2C6A-42C2-AFA3-30C85ACD819A}" type="slidenum">
              <a:rPr lang="it-IT" smtClean="0"/>
              <a:pPr/>
              <a:t>‹N›</a:t>
            </a:fld>
            <a:endParaRPr lang="it-IT"/>
          </a:p>
        </p:txBody>
      </p:sp>
    </p:spTree>
    <p:extLst>
      <p:ext uri="{BB962C8B-B14F-4D97-AF65-F5344CB8AC3E}">
        <p14:creationId xmlns:p14="http://schemas.microsoft.com/office/powerpoint/2010/main" val="10306133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xmlns="" id="{BB6ECBF3-96CA-43BA-A471-1C23C7811A93}"/>
              </a:ext>
            </a:extLst>
          </p:cNvPr>
          <p:cNvSpPr>
            <a:spLocks noGrp="1"/>
          </p:cNvSpPr>
          <p:nvPr>
            <p:ph type="dt" sz="half" idx="10"/>
          </p:nvPr>
        </p:nvSpPr>
        <p:spPr/>
        <p:txBody>
          <a:bodyPr/>
          <a:lstStyle/>
          <a:p>
            <a:fld id="{253EF2CE-E826-44E6-BC32-2774DAC7B31A}" type="datetime1">
              <a:rPr lang="it-IT" smtClean="0"/>
              <a:pPr/>
              <a:t>14/06/2022</a:t>
            </a:fld>
            <a:endParaRPr lang="it-IT"/>
          </a:p>
        </p:txBody>
      </p:sp>
      <p:sp>
        <p:nvSpPr>
          <p:cNvPr id="3" name="Segnaposto piè di pagina 2">
            <a:extLst>
              <a:ext uri="{FF2B5EF4-FFF2-40B4-BE49-F238E27FC236}">
                <a16:creationId xmlns:a16="http://schemas.microsoft.com/office/drawing/2014/main" xmlns="" id="{D6C626DC-1C65-468B-A29F-A20EC93AAE16}"/>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xmlns="" id="{DE4A115F-E6C1-4A75-A89D-0FC8BA895B62}"/>
              </a:ext>
            </a:extLst>
          </p:cNvPr>
          <p:cNvSpPr>
            <a:spLocks noGrp="1"/>
          </p:cNvSpPr>
          <p:nvPr>
            <p:ph type="sldNum" sz="quarter" idx="12"/>
          </p:nvPr>
        </p:nvSpPr>
        <p:spPr/>
        <p:txBody>
          <a:bodyPr/>
          <a:lstStyle/>
          <a:p>
            <a:fld id="{C12E0392-2C6A-42C2-AFA3-30C85ACD819A}" type="slidenum">
              <a:rPr lang="it-IT" smtClean="0"/>
              <a:pPr/>
              <a:t>‹N›</a:t>
            </a:fld>
            <a:endParaRPr lang="it-IT"/>
          </a:p>
        </p:txBody>
      </p:sp>
    </p:spTree>
    <p:extLst>
      <p:ext uri="{BB962C8B-B14F-4D97-AF65-F5344CB8AC3E}">
        <p14:creationId xmlns:p14="http://schemas.microsoft.com/office/powerpoint/2010/main" val="41848951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9FA1F320-6A77-4396-A393-701CCD660B3D}"/>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xmlns="" id="{DD295D14-0421-4A27-A439-40AE0155D19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xmlns="" id="{7BE010B9-D07C-4F72-AC6E-E02F936D003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xmlns="" id="{EE50A248-F39E-4413-B577-13DE46879447}"/>
              </a:ext>
            </a:extLst>
          </p:cNvPr>
          <p:cNvSpPr>
            <a:spLocks noGrp="1"/>
          </p:cNvSpPr>
          <p:nvPr>
            <p:ph type="dt" sz="half" idx="10"/>
          </p:nvPr>
        </p:nvSpPr>
        <p:spPr/>
        <p:txBody>
          <a:bodyPr/>
          <a:lstStyle/>
          <a:p>
            <a:fld id="{63493EE5-5FC0-4E16-9D56-442EF9888812}" type="datetime1">
              <a:rPr lang="it-IT" smtClean="0"/>
              <a:pPr/>
              <a:t>14/06/2022</a:t>
            </a:fld>
            <a:endParaRPr lang="it-IT"/>
          </a:p>
        </p:txBody>
      </p:sp>
      <p:sp>
        <p:nvSpPr>
          <p:cNvPr id="6" name="Segnaposto piè di pagina 5">
            <a:extLst>
              <a:ext uri="{FF2B5EF4-FFF2-40B4-BE49-F238E27FC236}">
                <a16:creationId xmlns:a16="http://schemas.microsoft.com/office/drawing/2014/main" xmlns="" id="{96ECDD6E-FA29-46C3-B231-55462FC80997}"/>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xmlns="" id="{A1E5E37B-8C9C-4742-B328-AE66F24D7E64}"/>
              </a:ext>
            </a:extLst>
          </p:cNvPr>
          <p:cNvSpPr>
            <a:spLocks noGrp="1"/>
          </p:cNvSpPr>
          <p:nvPr>
            <p:ph type="sldNum" sz="quarter" idx="12"/>
          </p:nvPr>
        </p:nvSpPr>
        <p:spPr/>
        <p:txBody>
          <a:bodyPr/>
          <a:lstStyle/>
          <a:p>
            <a:fld id="{C12E0392-2C6A-42C2-AFA3-30C85ACD819A}" type="slidenum">
              <a:rPr lang="it-IT" smtClean="0"/>
              <a:pPr/>
              <a:t>‹N›</a:t>
            </a:fld>
            <a:endParaRPr lang="it-IT"/>
          </a:p>
        </p:txBody>
      </p:sp>
    </p:spTree>
    <p:extLst>
      <p:ext uri="{BB962C8B-B14F-4D97-AF65-F5344CB8AC3E}">
        <p14:creationId xmlns:p14="http://schemas.microsoft.com/office/powerpoint/2010/main" val="11648740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57F9C0B5-A746-4EFE-BD46-1AD548B62052}"/>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xmlns="" id="{0C865A54-8D07-4B58-AD88-541B4095583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xmlns="" id="{62DA38D7-30EB-4708-98EA-DCCFFD0F8D9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xmlns="" id="{DEB5862E-D824-49D2-9BD2-BBB655E1FCEE}"/>
              </a:ext>
            </a:extLst>
          </p:cNvPr>
          <p:cNvSpPr>
            <a:spLocks noGrp="1"/>
          </p:cNvSpPr>
          <p:nvPr>
            <p:ph type="dt" sz="half" idx="10"/>
          </p:nvPr>
        </p:nvSpPr>
        <p:spPr/>
        <p:txBody>
          <a:bodyPr/>
          <a:lstStyle/>
          <a:p>
            <a:fld id="{21D9A4E3-95CE-460A-B75B-55B6A73FAFD0}" type="datetime1">
              <a:rPr lang="it-IT" smtClean="0"/>
              <a:pPr/>
              <a:t>14/06/2022</a:t>
            </a:fld>
            <a:endParaRPr lang="it-IT"/>
          </a:p>
        </p:txBody>
      </p:sp>
      <p:sp>
        <p:nvSpPr>
          <p:cNvPr id="6" name="Segnaposto piè di pagina 5">
            <a:extLst>
              <a:ext uri="{FF2B5EF4-FFF2-40B4-BE49-F238E27FC236}">
                <a16:creationId xmlns:a16="http://schemas.microsoft.com/office/drawing/2014/main" xmlns="" id="{645CED4E-AB8A-41BF-A7B0-DF07D272009C}"/>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xmlns="" id="{CFDF0314-595F-451A-8D2E-2FA33311DBCA}"/>
              </a:ext>
            </a:extLst>
          </p:cNvPr>
          <p:cNvSpPr>
            <a:spLocks noGrp="1"/>
          </p:cNvSpPr>
          <p:nvPr>
            <p:ph type="sldNum" sz="quarter" idx="12"/>
          </p:nvPr>
        </p:nvSpPr>
        <p:spPr/>
        <p:txBody>
          <a:bodyPr/>
          <a:lstStyle/>
          <a:p>
            <a:fld id="{C12E0392-2C6A-42C2-AFA3-30C85ACD819A}" type="slidenum">
              <a:rPr lang="it-IT" smtClean="0"/>
              <a:pPr/>
              <a:t>‹N›</a:t>
            </a:fld>
            <a:endParaRPr lang="it-IT"/>
          </a:p>
        </p:txBody>
      </p:sp>
    </p:spTree>
    <p:extLst>
      <p:ext uri="{BB962C8B-B14F-4D97-AF65-F5344CB8AC3E}">
        <p14:creationId xmlns:p14="http://schemas.microsoft.com/office/powerpoint/2010/main" val="1463293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xmlns="" id="{E24BD92A-76FD-46FB-AD60-B41C5D07DB3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xmlns="" id="{90428BED-FAF4-44E5-8AA0-2F6AA5624DE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xmlns="" id="{D67EFE1B-BE5D-4953-9233-396AD5B9A7B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0CD881-02F7-4F52-AB65-E3B165BBB37B}" type="datetime1">
              <a:rPr lang="it-IT" smtClean="0"/>
              <a:pPr/>
              <a:t>14/06/2022</a:t>
            </a:fld>
            <a:endParaRPr lang="it-IT"/>
          </a:p>
        </p:txBody>
      </p:sp>
      <p:sp>
        <p:nvSpPr>
          <p:cNvPr id="5" name="Segnaposto piè di pagina 4">
            <a:extLst>
              <a:ext uri="{FF2B5EF4-FFF2-40B4-BE49-F238E27FC236}">
                <a16:creationId xmlns:a16="http://schemas.microsoft.com/office/drawing/2014/main" xmlns="" id="{718958E4-9818-4174-BAC7-EC91489CC4E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xmlns="" id="{FB43CD6A-B506-43EB-94EC-F2EF0E6CF6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2E0392-2C6A-42C2-AFA3-30C85ACD819A}" type="slidenum">
              <a:rPr lang="it-IT" smtClean="0"/>
              <a:pPr/>
              <a:t>‹N›</a:t>
            </a:fld>
            <a:endParaRPr lang="it-IT"/>
          </a:p>
        </p:txBody>
      </p:sp>
    </p:spTree>
    <p:extLst>
      <p:ext uri="{BB962C8B-B14F-4D97-AF65-F5344CB8AC3E}">
        <p14:creationId xmlns:p14="http://schemas.microsoft.com/office/powerpoint/2010/main" val="30966604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78CF944C-90D7-4E05-A45D-9A021A21BA9B}"/>
              </a:ext>
            </a:extLst>
          </p:cNvPr>
          <p:cNvPicPr>
            <a:picLocks noChangeAspect="1"/>
          </p:cNvPicPr>
          <p:nvPr/>
        </p:nvPicPr>
        <p:blipFill>
          <a:blip r:embed="rId2" cstate="print"/>
          <a:stretch>
            <a:fillRect/>
          </a:stretch>
        </p:blipFill>
        <p:spPr>
          <a:xfrm>
            <a:off x="4322200" y="39200"/>
            <a:ext cx="3547601" cy="3255635"/>
          </a:xfrm>
          <a:prstGeom prst="rect">
            <a:avLst/>
          </a:prstGeom>
        </p:spPr>
      </p:pic>
      <p:pic>
        <p:nvPicPr>
          <p:cNvPr id="6" name="Picture 5">
            <a:extLst>
              <a:ext uri="{FF2B5EF4-FFF2-40B4-BE49-F238E27FC236}">
                <a16:creationId xmlns:a16="http://schemas.microsoft.com/office/drawing/2014/main" xmlns="" id="{EEB9CAE6-1F3B-4B21-914E-48C152BC7073}"/>
              </a:ext>
            </a:extLst>
          </p:cNvPr>
          <p:cNvPicPr>
            <a:picLocks noChangeAspect="1"/>
          </p:cNvPicPr>
          <p:nvPr/>
        </p:nvPicPr>
        <p:blipFill>
          <a:blip r:embed="rId3" cstate="print"/>
          <a:stretch>
            <a:fillRect/>
          </a:stretch>
        </p:blipFill>
        <p:spPr>
          <a:xfrm>
            <a:off x="202473" y="39200"/>
            <a:ext cx="2886891" cy="807606"/>
          </a:xfrm>
          <a:prstGeom prst="rect">
            <a:avLst/>
          </a:prstGeom>
        </p:spPr>
      </p:pic>
      <p:sp>
        <p:nvSpPr>
          <p:cNvPr id="8" name="CasellaDiTesto 11">
            <a:extLst>
              <a:ext uri="{FF2B5EF4-FFF2-40B4-BE49-F238E27FC236}">
                <a16:creationId xmlns:a16="http://schemas.microsoft.com/office/drawing/2014/main" xmlns="" id="{A40DE74E-6CAB-4B5B-BA23-508F110CA1BB}"/>
              </a:ext>
            </a:extLst>
          </p:cNvPr>
          <p:cNvSpPr txBox="1"/>
          <p:nvPr/>
        </p:nvSpPr>
        <p:spPr>
          <a:xfrm>
            <a:off x="264524" y="3227885"/>
            <a:ext cx="11662953" cy="1754326"/>
          </a:xfrm>
          <a:prstGeom prst="rect">
            <a:avLst/>
          </a:prstGeom>
          <a:noFill/>
        </p:spPr>
        <p:txBody>
          <a:bodyPr wrap="square" rtlCol="0">
            <a:spAutoFit/>
          </a:bodyPr>
          <a:lstStyle/>
          <a:p>
            <a:pPr algn="ctr"/>
            <a:r>
              <a:rPr lang="en-GB" sz="4400" b="1" dirty="0"/>
              <a:t>3.1 </a:t>
            </a:r>
            <a:r>
              <a:rPr lang="ro-RO" sz="4400" b="1" dirty="0" smtClean="0"/>
              <a:t>Luarea inițiativei</a:t>
            </a:r>
            <a:endParaRPr lang="en-GB" sz="4400" b="1" dirty="0"/>
          </a:p>
          <a:p>
            <a:pPr algn="ctr"/>
            <a:endParaRPr lang="en-GB" sz="1600" b="1" dirty="0"/>
          </a:p>
          <a:p>
            <a:pPr algn="ctr"/>
            <a:r>
              <a:rPr lang="en-GB" sz="4400" b="1" dirty="0"/>
              <a:t>3.1.A </a:t>
            </a:r>
            <a:r>
              <a:rPr lang="it-IT" sz="4400" b="1" dirty="0" smtClean="0"/>
              <a:t>Inițiați procese care creează valori </a:t>
            </a:r>
            <a:endParaRPr lang="en-GB" sz="4400" b="1" dirty="0"/>
          </a:p>
        </p:txBody>
      </p:sp>
      <p:sp>
        <p:nvSpPr>
          <p:cNvPr id="9" name="Rectangle 9">
            <a:extLst>
              <a:ext uri="{FF2B5EF4-FFF2-40B4-BE49-F238E27FC236}">
                <a16:creationId xmlns="" xmlns:a16="http://schemas.microsoft.com/office/drawing/2014/main" xmlns:lc="http://schemas.openxmlformats.org/drawingml/2006/lockedCanvas" id="{D3F154E4-91BF-454F-8191-5E87AB70BB61}"/>
              </a:ext>
            </a:extLst>
          </p:cNvPr>
          <p:cNvSpPr/>
          <p:nvPr/>
        </p:nvSpPr>
        <p:spPr>
          <a:xfrm>
            <a:off x="1837796" y="6119336"/>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This project has been funded with support from the European Commission. This document and its contents reflect the views only of the authors, and the Commission cannot be held responsible for any use which may be made of the information contained therein</a:t>
            </a:r>
            <a:r>
              <a:rPr lang="en-US" sz="1050" dirty="0">
                <a:latin typeface="Calibri" panose="020F0502020204030204" pitchFamily="34" charset="0"/>
                <a:ea typeface="Calibri" panose="020F0502020204030204" pitchFamily="34" charset="0"/>
                <a:cs typeface="Times New Roman" panose="02020603050405020304" pitchFamily="18" charset="0"/>
              </a:rPr>
              <a:t>​</a:t>
            </a:r>
          </a:p>
        </p:txBody>
      </p:sp>
      <p:pic>
        <p:nvPicPr>
          <p:cNvPr id="11" name="Picture 14">
            <a:extLst>
              <a:ext uri="{FF2B5EF4-FFF2-40B4-BE49-F238E27FC236}">
                <a16:creationId xmlns="" xmlns:a16="http://schemas.microsoft.com/office/drawing/2014/main" xmlns:lc="http://schemas.openxmlformats.org/drawingml/2006/lockedCanvas" id="{EDA58C0D-332B-4CA6-B51B-6306B590E425}"/>
              </a:ext>
            </a:extLst>
          </p:cNvPr>
          <p:cNvPicPr>
            <a:picLocks noChangeAspect="1"/>
          </p:cNvPicPr>
          <p:nvPr/>
        </p:nvPicPr>
        <p:blipFill>
          <a:blip r:embed="rId4" cstate="print"/>
          <a:stretch>
            <a:fillRect/>
          </a:stretch>
        </p:blipFill>
        <p:spPr>
          <a:xfrm>
            <a:off x="103513" y="6301315"/>
            <a:ext cx="1755570" cy="398758"/>
          </a:xfrm>
          <a:prstGeom prst="rect">
            <a:avLst/>
          </a:prstGeom>
        </p:spPr>
      </p:pic>
      <p:sp>
        <p:nvSpPr>
          <p:cNvPr id="12" name="CasellaDiTesto 17"/>
          <p:cNvSpPr txBox="1"/>
          <p:nvPr/>
        </p:nvSpPr>
        <p:spPr>
          <a:xfrm>
            <a:off x="7358560" y="6148223"/>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t>Legal description – Creative Commons licensing: The materials published on the </a:t>
            </a:r>
            <a:r>
              <a:rPr lang="en-US" sz="1050" dirty="0" err="1"/>
              <a:t>EntreComp</a:t>
            </a:r>
            <a:r>
              <a:rPr lang="en-US" sz="1050" dirty="0"/>
              <a:t> project website are classified as Open Educational Resources' (OER) and can be freely (without permission of their creators): downloaded, used, reused, copied, adapted, and shared by users, with information about the source of their origin</a:t>
            </a:r>
            <a:r>
              <a:rPr lang="en-US" sz="1050" dirty="0" smtClean="0"/>
              <a:t>.</a:t>
            </a:r>
            <a:endParaRPr lang="en-US" sz="1050" dirty="0"/>
          </a:p>
        </p:txBody>
      </p:sp>
      <p:pic>
        <p:nvPicPr>
          <p:cNvPr id="13" name="Immagin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V="1">
            <a:off x="6415776" y="6314377"/>
            <a:ext cx="976864" cy="348582"/>
          </a:xfrm>
          <a:prstGeom prst="rect">
            <a:avLst/>
          </a:prstGeom>
        </p:spPr>
      </p:pic>
    </p:spTree>
    <p:extLst>
      <p:ext uri="{BB962C8B-B14F-4D97-AF65-F5344CB8AC3E}">
        <p14:creationId xmlns:p14="http://schemas.microsoft.com/office/powerpoint/2010/main" val="35602230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78CF944C-90D7-4E05-A45D-9A021A21BA9B}"/>
              </a:ext>
            </a:extLst>
          </p:cNvPr>
          <p:cNvPicPr>
            <a:picLocks noChangeAspect="1"/>
          </p:cNvPicPr>
          <p:nvPr/>
        </p:nvPicPr>
        <p:blipFill>
          <a:blip r:embed="rId2" cstate="print"/>
          <a:stretch>
            <a:fillRect/>
          </a:stretch>
        </p:blipFill>
        <p:spPr>
          <a:xfrm>
            <a:off x="4322200" y="39200"/>
            <a:ext cx="3547601" cy="3255635"/>
          </a:xfrm>
          <a:prstGeom prst="rect">
            <a:avLst/>
          </a:prstGeom>
        </p:spPr>
      </p:pic>
      <p:pic>
        <p:nvPicPr>
          <p:cNvPr id="6" name="Picture 5">
            <a:extLst>
              <a:ext uri="{FF2B5EF4-FFF2-40B4-BE49-F238E27FC236}">
                <a16:creationId xmlns:a16="http://schemas.microsoft.com/office/drawing/2014/main" xmlns="" id="{EEB9CAE6-1F3B-4B21-914E-48C152BC7073}"/>
              </a:ext>
            </a:extLst>
          </p:cNvPr>
          <p:cNvPicPr>
            <a:picLocks noChangeAspect="1"/>
          </p:cNvPicPr>
          <p:nvPr/>
        </p:nvPicPr>
        <p:blipFill>
          <a:blip r:embed="rId3" cstate="print"/>
          <a:stretch>
            <a:fillRect/>
          </a:stretch>
        </p:blipFill>
        <p:spPr>
          <a:xfrm>
            <a:off x="202473" y="39200"/>
            <a:ext cx="2886891" cy="807606"/>
          </a:xfrm>
          <a:prstGeom prst="rect">
            <a:avLst/>
          </a:prstGeom>
        </p:spPr>
      </p:pic>
      <p:sp>
        <p:nvSpPr>
          <p:cNvPr id="8" name="CasellaDiTesto 11">
            <a:extLst>
              <a:ext uri="{FF2B5EF4-FFF2-40B4-BE49-F238E27FC236}">
                <a16:creationId xmlns:a16="http://schemas.microsoft.com/office/drawing/2014/main" xmlns="" id="{A40DE74E-6CAB-4B5B-BA23-508F110CA1BB}"/>
              </a:ext>
            </a:extLst>
          </p:cNvPr>
          <p:cNvSpPr txBox="1"/>
          <p:nvPr/>
        </p:nvSpPr>
        <p:spPr>
          <a:xfrm>
            <a:off x="264524" y="3227885"/>
            <a:ext cx="11662953" cy="1754326"/>
          </a:xfrm>
          <a:prstGeom prst="rect">
            <a:avLst/>
          </a:prstGeom>
          <a:noFill/>
        </p:spPr>
        <p:txBody>
          <a:bodyPr wrap="square" rtlCol="0">
            <a:spAutoFit/>
          </a:bodyPr>
          <a:lstStyle/>
          <a:p>
            <a:pPr algn="ctr"/>
            <a:r>
              <a:rPr lang="en-GB" sz="4400" b="1" dirty="0"/>
              <a:t>3.1 </a:t>
            </a:r>
            <a:r>
              <a:rPr lang="ro-RO" sz="4400" b="1" dirty="0" smtClean="0">
                <a:latin typeface="Arial" pitchFamily="34" charset="0"/>
                <a:cs typeface="Arial" pitchFamily="34" charset="0"/>
              </a:rPr>
              <a:t>Luarea inițiativei </a:t>
            </a:r>
            <a:endParaRPr lang="en-GB" sz="4400" b="1" dirty="0">
              <a:latin typeface="Arial" pitchFamily="34" charset="0"/>
              <a:cs typeface="Arial" pitchFamily="34" charset="0"/>
            </a:endParaRPr>
          </a:p>
          <a:p>
            <a:pPr algn="ctr"/>
            <a:endParaRPr lang="en-GB" sz="1600" b="1" dirty="0"/>
          </a:p>
          <a:p>
            <a:pPr algn="ctr"/>
            <a:r>
              <a:rPr lang="en-GB" sz="4400" b="1" dirty="0"/>
              <a:t>3.1.B </a:t>
            </a:r>
            <a:r>
              <a:rPr lang="vi-VN" sz="4400" b="1" dirty="0" smtClean="0"/>
              <a:t>Acceptați provocările</a:t>
            </a:r>
            <a:endParaRPr lang="en-GB" sz="4400" b="1" dirty="0"/>
          </a:p>
        </p:txBody>
      </p:sp>
      <p:sp>
        <p:nvSpPr>
          <p:cNvPr id="9" name="Rectangle 9">
            <a:extLst>
              <a:ext uri="{FF2B5EF4-FFF2-40B4-BE49-F238E27FC236}">
                <a16:creationId xmlns="" xmlns:a16="http://schemas.microsoft.com/office/drawing/2014/main" xmlns:lc="http://schemas.openxmlformats.org/drawingml/2006/lockedCanvas" id="{D3F154E4-91BF-454F-8191-5E87AB70BB61}"/>
              </a:ext>
            </a:extLst>
          </p:cNvPr>
          <p:cNvSpPr/>
          <p:nvPr/>
        </p:nvSpPr>
        <p:spPr>
          <a:xfrm>
            <a:off x="1747346" y="6146346"/>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This project has been funded with support from the European Commission. This document and its contents reflect the views only of the authors, and the Commission cannot be held responsible for any use which may be made of the information contained therein</a:t>
            </a:r>
            <a:r>
              <a:rPr lang="en-US" sz="1050" dirty="0">
                <a:latin typeface="Calibri" panose="020F0502020204030204" pitchFamily="34" charset="0"/>
                <a:ea typeface="Calibri" panose="020F0502020204030204" pitchFamily="34" charset="0"/>
                <a:cs typeface="Times New Roman" panose="02020603050405020304" pitchFamily="18" charset="0"/>
              </a:rPr>
              <a:t>​</a:t>
            </a:r>
          </a:p>
        </p:txBody>
      </p:sp>
      <p:pic>
        <p:nvPicPr>
          <p:cNvPr id="11" name="Picture 14">
            <a:extLst>
              <a:ext uri="{FF2B5EF4-FFF2-40B4-BE49-F238E27FC236}">
                <a16:creationId xmlns="" xmlns:a16="http://schemas.microsoft.com/office/drawing/2014/main" xmlns:lc="http://schemas.openxmlformats.org/drawingml/2006/lockedCanvas" id="{EDA58C0D-332B-4CA6-B51B-6306B590E425}"/>
              </a:ext>
            </a:extLst>
          </p:cNvPr>
          <p:cNvPicPr>
            <a:picLocks noChangeAspect="1"/>
          </p:cNvPicPr>
          <p:nvPr/>
        </p:nvPicPr>
        <p:blipFill>
          <a:blip r:embed="rId4" cstate="print"/>
          <a:stretch>
            <a:fillRect/>
          </a:stretch>
        </p:blipFill>
        <p:spPr>
          <a:xfrm>
            <a:off x="13063" y="6328325"/>
            <a:ext cx="1755570" cy="398758"/>
          </a:xfrm>
          <a:prstGeom prst="rect">
            <a:avLst/>
          </a:prstGeom>
        </p:spPr>
      </p:pic>
      <p:sp>
        <p:nvSpPr>
          <p:cNvPr id="12" name="CasellaDiTesto 11"/>
          <p:cNvSpPr txBox="1"/>
          <p:nvPr/>
        </p:nvSpPr>
        <p:spPr>
          <a:xfrm>
            <a:off x="7268110" y="6175233"/>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t>Legal description – Creative Commons licensing: The materials published on the </a:t>
            </a:r>
            <a:r>
              <a:rPr lang="en-US" sz="1050" dirty="0" err="1"/>
              <a:t>EntreComp</a:t>
            </a:r>
            <a:r>
              <a:rPr lang="en-US" sz="1050" dirty="0"/>
              <a:t> project website are classified as Open Educational Resources' (OER) and can be freely (without permission of their creators): downloaded, used, reused, copied, adapted, and shared by users, with information about the source of their origin</a:t>
            </a:r>
            <a:r>
              <a:rPr lang="en-US" sz="1050" dirty="0" smtClean="0"/>
              <a:t>.</a:t>
            </a:r>
            <a:endParaRPr lang="en-US" sz="1050" dirty="0"/>
          </a:p>
        </p:txBody>
      </p:sp>
      <p:pic>
        <p:nvPicPr>
          <p:cNvPr id="13" name="Immagin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V="1">
            <a:off x="6325326" y="6341387"/>
            <a:ext cx="976864" cy="348582"/>
          </a:xfrm>
          <a:prstGeom prst="rect">
            <a:avLst/>
          </a:prstGeom>
        </p:spPr>
      </p:pic>
    </p:spTree>
    <p:extLst>
      <p:ext uri="{BB962C8B-B14F-4D97-AF65-F5344CB8AC3E}">
        <p14:creationId xmlns:p14="http://schemas.microsoft.com/office/powerpoint/2010/main" val="38990416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a16="http://schemas.microsoft.com/office/drawing/2014/main" xmlns=""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a16="http://schemas.microsoft.com/office/drawing/2014/main" xmlns="" id="{36560260-39B2-4C92-B815-0A5BB23A7859}"/>
              </a:ext>
            </a:extLst>
          </p:cNvPr>
          <p:cNvSpPr txBox="1"/>
          <p:nvPr/>
        </p:nvSpPr>
        <p:spPr>
          <a:xfrm>
            <a:off x="2671084" y="9781"/>
            <a:ext cx="9314087" cy="830997"/>
          </a:xfrm>
          <a:prstGeom prst="rect">
            <a:avLst/>
          </a:prstGeom>
          <a:noFill/>
        </p:spPr>
        <p:txBody>
          <a:bodyPr wrap="square" rtlCol="0">
            <a:spAutoFit/>
          </a:bodyPr>
          <a:lstStyle/>
          <a:p>
            <a:pPr algn="just"/>
            <a:r>
              <a:rPr lang="ro-RO" sz="4800" b="1" dirty="0" smtClean="0"/>
              <a:t>Ce este o provocare</a:t>
            </a:r>
            <a:endParaRPr lang="en-GB" sz="4800" b="1" dirty="0"/>
          </a:p>
        </p:txBody>
      </p:sp>
      <p:sp>
        <p:nvSpPr>
          <p:cNvPr id="13" name="CasellaDiTesto 12">
            <a:extLst>
              <a:ext uri="{FF2B5EF4-FFF2-40B4-BE49-F238E27FC236}">
                <a16:creationId xmlns:a16="http://schemas.microsoft.com/office/drawing/2014/main" xmlns="" id="{68DE762D-1903-4033-9C77-D088FA1FE6CB}"/>
              </a:ext>
            </a:extLst>
          </p:cNvPr>
          <p:cNvSpPr txBox="1"/>
          <p:nvPr/>
        </p:nvSpPr>
        <p:spPr>
          <a:xfrm>
            <a:off x="387531" y="1460139"/>
            <a:ext cx="8557686" cy="5016758"/>
          </a:xfrm>
          <a:prstGeom prst="rect">
            <a:avLst/>
          </a:prstGeom>
          <a:noFill/>
        </p:spPr>
        <p:txBody>
          <a:bodyPr wrap="square" rtlCol="0">
            <a:spAutoFit/>
          </a:bodyPr>
          <a:lstStyle/>
          <a:p>
            <a:pPr algn="just"/>
            <a:r>
              <a:rPr lang="ro-RO" sz="3200" dirty="0" smtClean="0"/>
              <a:t>Antreprenoriatul este în sine o activitate cu un coeficient de risc inerent și foarte ridicat</a:t>
            </a:r>
            <a:r>
              <a:rPr lang="en-GB" sz="3200" dirty="0" smtClean="0"/>
              <a:t>.</a:t>
            </a:r>
            <a:endParaRPr lang="en-GB" sz="3200" dirty="0"/>
          </a:p>
          <a:p>
            <a:pPr algn="just"/>
            <a:endParaRPr lang="en-GB" sz="3200" dirty="0"/>
          </a:p>
          <a:p>
            <a:pPr algn="just"/>
            <a:r>
              <a:rPr lang="ro-RO" sz="3200" dirty="0" smtClean="0"/>
              <a:t>Presupunerea riscului se numără printre puținele elemente care diferențiază antreprenorii de manageri</a:t>
            </a:r>
            <a:r>
              <a:rPr lang="en-GB" sz="3200" dirty="0" smtClean="0"/>
              <a:t>. </a:t>
            </a:r>
            <a:endParaRPr lang="en-GB" sz="3200" dirty="0"/>
          </a:p>
          <a:p>
            <a:pPr algn="just"/>
            <a:endParaRPr lang="en-GB" sz="3200" dirty="0"/>
          </a:p>
          <a:p>
            <a:pPr algn="just"/>
            <a:r>
              <a:rPr lang="vi-VN" sz="2800" dirty="0" smtClean="0"/>
              <a:t>Un astfel de risc este legat de incertitudinea generală asupra succesului și profitabilității inițiativei antreprenoriale</a:t>
            </a:r>
            <a:r>
              <a:rPr lang="en-GB" sz="2800" dirty="0" smtClean="0"/>
              <a:t>.  </a:t>
            </a:r>
            <a:endParaRPr lang="en-GB" sz="2800" dirty="0"/>
          </a:p>
        </p:txBody>
      </p:sp>
      <p:pic>
        <p:nvPicPr>
          <p:cNvPr id="14" name="Picture 13">
            <a:extLst>
              <a:ext uri="{FF2B5EF4-FFF2-40B4-BE49-F238E27FC236}">
                <a16:creationId xmlns:a16="http://schemas.microsoft.com/office/drawing/2014/main" xmlns="" id="{AC82B15C-9518-4DF3-B7F1-432948ADC0C5}"/>
              </a:ext>
            </a:extLst>
          </p:cNvPr>
          <p:cNvPicPr>
            <a:picLocks noChangeAspect="1"/>
          </p:cNvPicPr>
          <p:nvPr/>
        </p:nvPicPr>
        <p:blipFill>
          <a:blip r:embed="rId2" cstate="print"/>
          <a:stretch>
            <a:fillRect/>
          </a:stretch>
        </p:blipFill>
        <p:spPr>
          <a:xfrm>
            <a:off x="71846" y="111008"/>
            <a:ext cx="2246811" cy="628544"/>
          </a:xfrm>
          <a:prstGeom prst="rect">
            <a:avLst/>
          </a:prstGeom>
        </p:spPr>
      </p:pic>
      <p:pic>
        <p:nvPicPr>
          <p:cNvPr id="2" name="Immagine 1">
            <a:extLst>
              <a:ext uri="{FF2B5EF4-FFF2-40B4-BE49-F238E27FC236}">
                <a16:creationId xmlns:a16="http://schemas.microsoft.com/office/drawing/2014/main" xmlns="" id="{EB94B9E0-721D-433F-9F41-71186308E1EB}"/>
              </a:ext>
            </a:extLst>
          </p:cNvPr>
          <p:cNvPicPr>
            <a:picLocks noChangeAspect="1"/>
          </p:cNvPicPr>
          <p:nvPr/>
        </p:nvPicPr>
        <p:blipFill>
          <a:blip r:embed="rId3"/>
          <a:stretch>
            <a:fillRect/>
          </a:stretch>
        </p:blipFill>
        <p:spPr>
          <a:xfrm>
            <a:off x="8997467" y="2399594"/>
            <a:ext cx="2987704" cy="2058812"/>
          </a:xfrm>
          <a:prstGeom prst="rect">
            <a:avLst/>
          </a:prstGeom>
        </p:spPr>
      </p:pic>
      <p:sp>
        <p:nvSpPr>
          <p:cNvPr id="9" name="Rectangle 9">
            <a:extLst>
              <a:ext uri="{FF2B5EF4-FFF2-40B4-BE49-F238E27FC236}">
                <a16:creationId xmlns="" xmlns:a16="http://schemas.microsoft.com/office/drawing/2014/main" xmlns:lc="http://schemas.openxmlformats.org/drawingml/2006/lockedCanvas" id="{D3F154E4-91BF-454F-8191-5E87AB70BB61}"/>
              </a:ext>
            </a:extLst>
          </p:cNvPr>
          <p:cNvSpPr/>
          <p:nvPr/>
        </p:nvSpPr>
        <p:spPr>
          <a:xfrm>
            <a:off x="1747346" y="6146346"/>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This project has been funded with support from the European Commission. This document and its contents reflect the views only of the authors, and the Commission cannot be held responsible for any use which may be made of the information contained therein</a:t>
            </a:r>
            <a:r>
              <a:rPr lang="en-US" sz="1050" dirty="0">
                <a:latin typeface="Calibri" panose="020F0502020204030204" pitchFamily="34" charset="0"/>
                <a:ea typeface="Calibri" panose="020F0502020204030204" pitchFamily="34" charset="0"/>
                <a:cs typeface="Times New Roman" panose="02020603050405020304" pitchFamily="18" charset="0"/>
              </a:rPr>
              <a:t>​</a:t>
            </a:r>
          </a:p>
        </p:txBody>
      </p:sp>
      <p:pic>
        <p:nvPicPr>
          <p:cNvPr id="16" name="Picture 14">
            <a:extLst>
              <a:ext uri="{FF2B5EF4-FFF2-40B4-BE49-F238E27FC236}">
                <a16:creationId xmlns="" xmlns:a16="http://schemas.microsoft.com/office/drawing/2014/main" xmlns:lc="http://schemas.openxmlformats.org/drawingml/2006/lockedCanvas" id="{EDA58C0D-332B-4CA6-B51B-6306B590E425}"/>
              </a:ext>
            </a:extLst>
          </p:cNvPr>
          <p:cNvPicPr>
            <a:picLocks noChangeAspect="1"/>
          </p:cNvPicPr>
          <p:nvPr/>
        </p:nvPicPr>
        <p:blipFill>
          <a:blip r:embed="rId4" cstate="print"/>
          <a:stretch>
            <a:fillRect/>
          </a:stretch>
        </p:blipFill>
        <p:spPr>
          <a:xfrm>
            <a:off x="13063" y="6328325"/>
            <a:ext cx="1755570" cy="398758"/>
          </a:xfrm>
          <a:prstGeom prst="rect">
            <a:avLst/>
          </a:prstGeom>
        </p:spPr>
      </p:pic>
      <p:sp>
        <p:nvSpPr>
          <p:cNvPr id="17" name="CasellaDiTesto 16"/>
          <p:cNvSpPr txBox="1"/>
          <p:nvPr/>
        </p:nvSpPr>
        <p:spPr>
          <a:xfrm>
            <a:off x="7268110" y="6175233"/>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t>Legal description – Creative Commons licensing: The materials published on the </a:t>
            </a:r>
            <a:r>
              <a:rPr lang="en-US" sz="1050" dirty="0" err="1"/>
              <a:t>EntreComp</a:t>
            </a:r>
            <a:r>
              <a:rPr lang="en-US" sz="1050" dirty="0"/>
              <a:t> project website are classified as Open Educational Resources' (OER) and can be freely (without permission of their creators): downloaded, used, reused, copied, adapted, and shared by users, with information about the source of their origin</a:t>
            </a:r>
            <a:r>
              <a:rPr lang="en-US" sz="1050" dirty="0" smtClean="0"/>
              <a:t>.</a:t>
            </a:r>
            <a:endParaRPr lang="en-US" sz="1050" dirty="0"/>
          </a:p>
        </p:txBody>
      </p:sp>
      <p:pic>
        <p:nvPicPr>
          <p:cNvPr id="18" name="Immagine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V="1">
            <a:off x="6325326" y="6341387"/>
            <a:ext cx="976864" cy="348582"/>
          </a:xfrm>
          <a:prstGeom prst="rect">
            <a:avLst/>
          </a:prstGeom>
        </p:spPr>
      </p:pic>
    </p:spTree>
    <p:extLst>
      <p:ext uri="{BB962C8B-B14F-4D97-AF65-F5344CB8AC3E}">
        <p14:creationId xmlns:p14="http://schemas.microsoft.com/office/powerpoint/2010/main" val="118109977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a16="http://schemas.microsoft.com/office/drawing/2014/main" xmlns=""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a16="http://schemas.microsoft.com/office/drawing/2014/main" xmlns="" id="{36560260-39B2-4C92-B815-0A5BB23A7859}"/>
              </a:ext>
            </a:extLst>
          </p:cNvPr>
          <p:cNvSpPr txBox="1"/>
          <p:nvPr/>
        </p:nvSpPr>
        <p:spPr>
          <a:xfrm>
            <a:off x="2671084" y="9781"/>
            <a:ext cx="9314087" cy="830997"/>
          </a:xfrm>
          <a:prstGeom prst="rect">
            <a:avLst/>
          </a:prstGeom>
          <a:noFill/>
        </p:spPr>
        <p:txBody>
          <a:bodyPr wrap="square" rtlCol="0">
            <a:spAutoFit/>
          </a:bodyPr>
          <a:lstStyle/>
          <a:p>
            <a:pPr algn="just"/>
            <a:r>
              <a:rPr lang="ro-RO" sz="4800" b="1" dirty="0" smtClean="0"/>
              <a:t>Ce este o provocare</a:t>
            </a:r>
            <a:endParaRPr lang="en-GB" sz="4800" b="1" dirty="0"/>
          </a:p>
        </p:txBody>
      </p:sp>
      <p:sp>
        <p:nvSpPr>
          <p:cNvPr id="13" name="CasellaDiTesto 12">
            <a:extLst>
              <a:ext uri="{FF2B5EF4-FFF2-40B4-BE49-F238E27FC236}">
                <a16:creationId xmlns:a16="http://schemas.microsoft.com/office/drawing/2014/main" xmlns="" id="{68DE762D-1903-4033-9C77-D088FA1FE6CB}"/>
              </a:ext>
            </a:extLst>
          </p:cNvPr>
          <p:cNvSpPr txBox="1"/>
          <p:nvPr/>
        </p:nvSpPr>
        <p:spPr>
          <a:xfrm>
            <a:off x="387531" y="1460139"/>
            <a:ext cx="7709547" cy="4278094"/>
          </a:xfrm>
          <a:prstGeom prst="rect">
            <a:avLst/>
          </a:prstGeom>
          <a:noFill/>
        </p:spPr>
        <p:txBody>
          <a:bodyPr wrap="square" rtlCol="0">
            <a:spAutoFit/>
          </a:bodyPr>
          <a:lstStyle/>
          <a:p>
            <a:pPr algn="just"/>
            <a:r>
              <a:rPr lang="vi-VN" sz="3000" dirty="0" smtClean="0"/>
              <a:t>Provocarea antreprenorială constă în înfruntarea unei astfel de incertitudini cu curaj, metodă și gândire critică, pentru a atenua riscul și a atinge rezultatele scontate</a:t>
            </a:r>
            <a:r>
              <a:rPr lang="en-GB" sz="3000" dirty="0" smtClean="0"/>
              <a:t>. </a:t>
            </a:r>
            <a:endParaRPr lang="en-GB" sz="3000" dirty="0"/>
          </a:p>
          <a:p>
            <a:pPr algn="just"/>
            <a:endParaRPr lang="en-GB" sz="3000" dirty="0"/>
          </a:p>
          <a:p>
            <a:pPr algn="just"/>
            <a:r>
              <a:rPr lang="vi-VN" sz="3000" dirty="0" smtClean="0"/>
              <a:t>O planificare strategică a resurselor disponibile și a obiectivelor consecvente îl va ajuta pe antreprenor să depășească dificultățile zilnice și extraordinare</a:t>
            </a:r>
            <a:r>
              <a:rPr lang="en-GB" sz="3000" dirty="0" smtClean="0"/>
              <a:t>.</a:t>
            </a:r>
            <a:r>
              <a:rPr lang="en-GB" sz="3200" dirty="0" smtClean="0"/>
              <a:t>    </a:t>
            </a:r>
            <a:endParaRPr lang="en-GB" sz="3200" dirty="0"/>
          </a:p>
        </p:txBody>
      </p:sp>
      <p:pic>
        <p:nvPicPr>
          <p:cNvPr id="14" name="Picture 13">
            <a:extLst>
              <a:ext uri="{FF2B5EF4-FFF2-40B4-BE49-F238E27FC236}">
                <a16:creationId xmlns:a16="http://schemas.microsoft.com/office/drawing/2014/main" xmlns="" id="{AC82B15C-9518-4DF3-B7F1-432948ADC0C5}"/>
              </a:ext>
            </a:extLst>
          </p:cNvPr>
          <p:cNvPicPr>
            <a:picLocks noChangeAspect="1"/>
          </p:cNvPicPr>
          <p:nvPr/>
        </p:nvPicPr>
        <p:blipFill>
          <a:blip r:embed="rId2" cstate="print"/>
          <a:stretch>
            <a:fillRect/>
          </a:stretch>
        </p:blipFill>
        <p:spPr>
          <a:xfrm>
            <a:off x="71846" y="111008"/>
            <a:ext cx="2246811" cy="628544"/>
          </a:xfrm>
          <a:prstGeom prst="rect">
            <a:avLst/>
          </a:prstGeom>
        </p:spPr>
      </p:pic>
      <p:pic>
        <p:nvPicPr>
          <p:cNvPr id="2" name="Immagine 1">
            <a:extLst>
              <a:ext uri="{FF2B5EF4-FFF2-40B4-BE49-F238E27FC236}">
                <a16:creationId xmlns:a16="http://schemas.microsoft.com/office/drawing/2014/main" xmlns="" id="{195640FC-95AC-48A7-B611-DB2C1A6A6DD3}"/>
              </a:ext>
            </a:extLst>
          </p:cNvPr>
          <p:cNvPicPr>
            <a:picLocks noChangeAspect="1"/>
          </p:cNvPicPr>
          <p:nvPr/>
        </p:nvPicPr>
        <p:blipFill>
          <a:blip r:embed="rId3"/>
          <a:stretch>
            <a:fillRect/>
          </a:stretch>
        </p:blipFill>
        <p:spPr>
          <a:xfrm>
            <a:off x="8527869" y="1766887"/>
            <a:ext cx="3276600" cy="3324225"/>
          </a:xfrm>
          <a:prstGeom prst="rect">
            <a:avLst/>
          </a:prstGeom>
        </p:spPr>
      </p:pic>
      <p:sp>
        <p:nvSpPr>
          <p:cNvPr id="9" name="Rectangle 9">
            <a:extLst>
              <a:ext uri="{FF2B5EF4-FFF2-40B4-BE49-F238E27FC236}">
                <a16:creationId xmlns="" xmlns:a16="http://schemas.microsoft.com/office/drawing/2014/main" xmlns:lc="http://schemas.openxmlformats.org/drawingml/2006/lockedCanvas" id="{D3F154E4-91BF-454F-8191-5E87AB70BB61}"/>
              </a:ext>
            </a:extLst>
          </p:cNvPr>
          <p:cNvSpPr/>
          <p:nvPr/>
        </p:nvSpPr>
        <p:spPr>
          <a:xfrm>
            <a:off x="1747346" y="6146346"/>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This project has been funded with support from the European Commission. This document and its contents reflect the views only of the authors, and the Commission cannot be held responsible for any use which may be made of the information contained therein</a:t>
            </a:r>
            <a:r>
              <a:rPr lang="en-US" sz="1050" dirty="0">
                <a:latin typeface="Calibri" panose="020F0502020204030204" pitchFamily="34" charset="0"/>
                <a:ea typeface="Calibri" panose="020F0502020204030204" pitchFamily="34" charset="0"/>
                <a:cs typeface="Times New Roman" panose="02020603050405020304" pitchFamily="18" charset="0"/>
              </a:rPr>
              <a:t>​</a:t>
            </a:r>
          </a:p>
        </p:txBody>
      </p:sp>
      <p:pic>
        <p:nvPicPr>
          <p:cNvPr id="16" name="Picture 14">
            <a:extLst>
              <a:ext uri="{FF2B5EF4-FFF2-40B4-BE49-F238E27FC236}">
                <a16:creationId xmlns="" xmlns:a16="http://schemas.microsoft.com/office/drawing/2014/main" xmlns:lc="http://schemas.openxmlformats.org/drawingml/2006/lockedCanvas" id="{EDA58C0D-332B-4CA6-B51B-6306B590E425}"/>
              </a:ext>
            </a:extLst>
          </p:cNvPr>
          <p:cNvPicPr>
            <a:picLocks noChangeAspect="1"/>
          </p:cNvPicPr>
          <p:nvPr/>
        </p:nvPicPr>
        <p:blipFill>
          <a:blip r:embed="rId4" cstate="print"/>
          <a:stretch>
            <a:fillRect/>
          </a:stretch>
        </p:blipFill>
        <p:spPr>
          <a:xfrm>
            <a:off x="13063" y="6328325"/>
            <a:ext cx="1755570" cy="398758"/>
          </a:xfrm>
          <a:prstGeom prst="rect">
            <a:avLst/>
          </a:prstGeom>
        </p:spPr>
      </p:pic>
      <p:sp>
        <p:nvSpPr>
          <p:cNvPr id="17" name="CasellaDiTesto 16"/>
          <p:cNvSpPr txBox="1"/>
          <p:nvPr/>
        </p:nvSpPr>
        <p:spPr>
          <a:xfrm>
            <a:off x="7268110" y="6175233"/>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t>Legal description – Creative Commons licensing: The materials published on the </a:t>
            </a:r>
            <a:r>
              <a:rPr lang="en-US" sz="1050" dirty="0" err="1"/>
              <a:t>EntreComp</a:t>
            </a:r>
            <a:r>
              <a:rPr lang="en-US" sz="1050" dirty="0"/>
              <a:t> project website are classified as Open Educational Resources' (OER) and can be freely (without permission of their creators): downloaded, used, reused, copied, adapted, and shared by users, with information about the source of their origin</a:t>
            </a:r>
            <a:r>
              <a:rPr lang="en-US" sz="1050" dirty="0" smtClean="0"/>
              <a:t>.</a:t>
            </a:r>
            <a:endParaRPr lang="en-US" sz="1050" dirty="0"/>
          </a:p>
        </p:txBody>
      </p:sp>
      <p:pic>
        <p:nvPicPr>
          <p:cNvPr id="18" name="Immagine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V="1">
            <a:off x="6325326" y="6341387"/>
            <a:ext cx="976864" cy="348582"/>
          </a:xfrm>
          <a:prstGeom prst="rect">
            <a:avLst/>
          </a:prstGeom>
        </p:spPr>
      </p:pic>
    </p:spTree>
    <p:extLst>
      <p:ext uri="{BB962C8B-B14F-4D97-AF65-F5344CB8AC3E}">
        <p14:creationId xmlns:p14="http://schemas.microsoft.com/office/powerpoint/2010/main" val="247803900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a16="http://schemas.microsoft.com/office/drawing/2014/main" xmlns=""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a16="http://schemas.microsoft.com/office/drawing/2014/main" xmlns="" id="{36560260-39B2-4C92-B815-0A5BB23A7859}"/>
              </a:ext>
            </a:extLst>
          </p:cNvPr>
          <p:cNvSpPr txBox="1"/>
          <p:nvPr/>
        </p:nvSpPr>
        <p:spPr>
          <a:xfrm>
            <a:off x="2671084" y="9781"/>
            <a:ext cx="9314087" cy="830997"/>
          </a:xfrm>
          <a:prstGeom prst="rect">
            <a:avLst/>
          </a:prstGeom>
          <a:noFill/>
        </p:spPr>
        <p:txBody>
          <a:bodyPr wrap="square" rtlCol="0">
            <a:spAutoFit/>
          </a:bodyPr>
          <a:lstStyle/>
          <a:p>
            <a:pPr algn="just"/>
            <a:r>
              <a:rPr lang="ro-RO" sz="4800" b="1" dirty="0" smtClean="0"/>
              <a:t>Ce este o provocare</a:t>
            </a:r>
            <a:endParaRPr lang="en-GB" sz="4800" b="1" dirty="0"/>
          </a:p>
        </p:txBody>
      </p:sp>
      <p:sp>
        <p:nvSpPr>
          <p:cNvPr id="13" name="CasellaDiTesto 12">
            <a:extLst>
              <a:ext uri="{FF2B5EF4-FFF2-40B4-BE49-F238E27FC236}">
                <a16:creationId xmlns:a16="http://schemas.microsoft.com/office/drawing/2014/main" xmlns="" id="{68DE762D-1903-4033-9C77-D088FA1FE6CB}"/>
              </a:ext>
            </a:extLst>
          </p:cNvPr>
          <p:cNvSpPr txBox="1"/>
          <p:nvPr/>
        </p:nvSpPr>
        <p:spPr>
          <a:xfrm>
            <a:off x="387531" y="1460139"/>
            <a:ext cx="11416938" cy="4278094"/>
          </a:xfrm>
          <a:prstGeom prst="rect">
            <a:avLst/>
          </a:prstGeom>
          <a:noFill/>
        </p:spPr>
        <p:txBody>
          <a:bodyPr wrap="square" rtlCol="0">
            <a:spAutoFit/>
          </a:bodyPr>
          <a:lstStyle/>
          <a:p>
            <a:pPr algn="just"/>
            <a:r>
              <a:rPr lang="vi-VN" sz="3000" dirty="0" smtClean="0"/>
              <a:t>Mentalitatea antreprenorială vede în provocări mari oportunități de afaceri care așteaptă să fie exploatate și valorificate</a:t>
            </a:r>
            <a:r>
              <a:rPr lang="en-GB" sz="3000" dirty="0" smtClean="0"/>
              <a:t>. </a:t>
            </a:r>
            <a:endParaRPr lang="en-GB" sz="3000" dirty="0"/>
          </a:p>
          <a:p>
            <a:pPr algn="just"/>
            <a:endParaRPr lang="en-GB" sz="3000" dirty="0"/>
          </a:p>
          <a:p>
            <a:pPr algn="just"/>
            <a:r>
              <a:rPr lang="ro-RO" sz="3000" dirty="0" smtClean="0"/>
              <a:t>În caz de eșec, antreprenorii găsesc rezultate ale învățării care îi vor ajuta să-și remodeleze calea de inovare și să își restabilească forța competitivă</a:t>
            </a:r>
            <a:r>
              <a:rPr lang="en-GB" sz="3000" dirty="0" smtClean="0"/>
              <a:t>. </a:t>
            </a:r>
            <a:endParaRPr lang="en-GB" sz="3000" dirty="0"/>
          </a:p>
          <a:p>
            <a:pPr algn="just"/>
            <a:endParaRPr lang="en-GB" sz="3200" dirty="0"/>
          </a:p>
          <a:p>
            <a:pPr algn="just"/>
            <a:r>
              <a:rPr lang="vi-VN" sz="2800" dirty="0" smtClean="0"/>
              <a:t>Așa cum a spus odată celebrul romancier irlandez Samuel Beckett</a:t>
            </a:r>
            <a:r>
              <a:rPr lang="en-GB" sz="2800" dirty="0" smtClean="0"/>
              <a:t>: </a:t>
            </a:r>
            <a:endParaRPr lang="en-GB" sz="2800" dirty="0"/>
          </a:p>
          <a:p>
            <a:pPr algn="ctr"/>
            <a:r>
              <a:rPr lang="it-IT" sz="2800" i="1" dirty="0" smtClean="0"/>
              <a:t>Eșuați mai greu, Eșuați mai bine</a:t>
            </a:r>
            <a:endParaRPr lang="en-GB" sz="2800" i="1" dirty="0"/>
          </a:p>
        </p:txBody>
      </p:sp>
      <p:pic>
        <p:nvPicPr>
          <p:cNvPr id="14" name="Picture 13">
            <a:extLst>
              <a:ext uri="{FF2B5EF4-FFF2-40B4-BE49-F238E27FC236}">
                <a16:creationId xmlns:a16="http://schemas.microsoft.com/office/drawing/2014/main" xmlns="" id="{AC82B15C-9518-4DF3-B7F1-432948ADC0C5}"/>
              </a:ext>
            </a:extLst>
          </p:cNvPr>
          <p:cNvPicPr>
            <a:picLocks noChangeAspect="1"/>
          </p:cNvPicPr>
          <p:nvPr/>
        </p:nvPicPr>
        <p:blipFill>
          <a:blip r:embed="rId2" cstate="print"/>
          <a:stretch>
            <a:fillRect/>
          </a:stretch>
        </p:blipFill>
        <p:spPr>
          <a:xfrm>
            <a:off x="71846" y="111008"/>
            <a:ext cx="2246811" cy="628544"/>
          </a:xfrm>
          <a:prstGeom prst="rect">
            <a:avLst/>
          </a:prstGeom>
        </p:spPr>
      </p:pic>
      <p:sp>
        <p:nvSpPr>
          <p:cNvPr id="8" name="Rectangle 9">
            <a:extLst>
              <a:ext uri="{FF2B5EF4-FFF2-40B4-BE49-F238E27FC236}">
                <a16:creationId xmlns="" xmlns:a16="http://schemas.microsoft.com/office/drawing/2014/main" xmlns:lc="http://schemas.openxmlformats.org/drawingml/2006/lockedCanvas" id="{D3F154E4-91BF-454F-8191-5E87AB70BB61}"/>
              </a:ext>
            </a:extLst>
          </p:cNvPr>
          <p:cNvSpPr/>
          <p:nvPr/>
        </p:nvSpPr>
        <p:spPr>
          <a:xfrm>
            <a:off x="1747346" y="6146346"/>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This project has been funded with support from the European Commission. This document and its contents reflect the views only of the authors, and the Commission cannot be held responsible for any use which may be made of the information contained therein</a:t>
            </a:r>
            <a:r>
              <a:rPr lang="en-US" sz="1050" dirty="0">
                <a:latin typeface="Calibri" panose="020F0502020204030204" pitchFamily="34" charset="0"/>
                <a:ea typeface="Calibri" panose="020F0502020204030204" pitchFamily="34" charset="0"/>
                <a:cs typeface="Times New Roman" panose="02020603050405020304" pitchFamily="18" charset="0"/>
              </a:rPr>
              <a:t>​</a:t>
            </a:r>
          </a:p>
        </p:txBody>
      </p:sp>
      <p:pic>
        <p:nvPicPr>
          <p:cNvPr id="9" name="Picture 14">
            <a:extLst>
              <a:ext uri="{FF2B5EF4-FFF2-40B4-BE49-F238E27FC236}">
                <a16:creationId xmlns="" xmlns:a16="http://schemas.microsoft.com/office/drawing/2014/main" xmlns:lc="http://schemas.openxmlformats.org/drawingml/2006/lockedCanvas" id="{EDA58C0D-332B-4CA6-B51B-6306B590E425}"/>
              </a:ext>
            </a:extLst>
          </p:cNvPr>
          <p:cNvPicPr>
            <a:picLocks noChangeAspect="1"/>
          </p:cNvPicPr>
          <p:nvPr/>
        </p:nvPicPr>
        <p:blipFill>
          <a:blip r:embed="rId3" cstate="print"/>
          <a:stretch>
            <a:fillRect/>
          </a:stretch>
        </p:blipFill>
        <p:spPr>
          <a:xfrm>
            <a:off x="13063" y="6328325"/>
            <a:ext cx="1755570" cy="398758"/>
          </a:xfrm>
          <a:prstGeom prst="rect">
            <a:avLst/>
          </a:prstGeom>
        </p:spPr>
      </p:pic>
      <p:sp>
        <p:nvSpPr>
          <p:cNvPr id="16" name="CasellaDiTesto 15"/>
          <p:cNvSpPr txBox="1"/>
          <p:nvPr/>
        </p:nvSpPr>
        <p:spPr>
          <a:xfrm>
            <a:off x="7268110" y="6175233"/>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t>Legal description – Creative Commons licensing: The materials published on the </a:t>
            </a:r>
            <a:r>
              <a:rPr lang="en-US" sz="1050" dirty="0" err="1"/>
              <a:t>EntreComp</a:t>
            </a:r>
            <a:r>
              <a:rPr lang="en-US" sz="1050" dirty="0"/>
              <a:t> project website are classified as Open Educational Resources' (OER) and can be freely (without permission of their creators): downloaded, used, reused, copied, adapted, and shared by users, with information about the source of their origin</a:t>
            </a:r>
            <a:r>
              <a:rPr lang="en-US" sz="1050" dirty="0" smtClean="0"/>
              <a:t>.</a:t>
            </a:r>
            <a:endParaRPr lang="en-US" sz="1050" dirty="0"/>
          </a:p>
        </p:txBody>
      </p:sp>
      <p:pic>
        <p:nvPicPr>
          <p:cNvPr id="17" name="Immagin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V="1">
            <a:off x="6325326" y="6341387"/>
            <a:ext cx="976864" cy="348582"/>
          </a:xfrm>
          <a:prstGeom prst="rect">
            <a:avLst/>
          </a:prstGeom>
        </p:spPr>
      </p:pic>
    </p:spTree>
    <p:extLst>
      <p:ext uri="{BB962C8B-B14F-4D97-AF65-F5344CB8AC3E}">
        <p14:creationId xmlns:p14="http://schemas.microsoft.com/office/powerpoint/2010/main" val="54243539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a16="http://schemas.microsoft.com/office/drawing/2014/main" xmlns=""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a16="http://schemas.microsoft.com/office/drawing/2014/main" xmlns="" id="{36560260-39B2-4C92-B815-0A5BB23A7859}"/>
              </a:ext>
            </a:extLst>
          </p:cNvPr>
          <p:cNvSpPr txBox="1"/>
          <p:nvPr/>
        </p:nvSpPr>
        <p:spPr>
          <a:xfrm>
            <a:off x="2671084" y="9781"/>
            <a:ext cx="9314087" cy="830997"/>
          </a:xfrm>
          <a:prstGeom prst="rect">
            <a:avLst/>
          </a:prstGeom>
          <a:noFill/>
        </p:spPr>
        <p:txBody>
          <a:bodyPr wrap="square" rtlCol="0">
            <a:spAutoFit/>
          </a:bodyPr>
          <a:lstStyle/>
          <a:p>
            <a:pPr algn="just"/>
            <a:r>
              <a:rPr lang="ro-RO" sz="4800" b="1" dirty="0" smtClean="0"/>
              <a:t>Ce este o provocare</a:t>
            </a:r>
            <a:endParaRPr lang="en-GB" sz="4800" b="1" dirty="0"/>
          </a:p>
        </p:txBody>
      </p:sp>
      <p:sp>
        <p:nvSpPr>
          <p:cNvPr id="13" name="CasellaDiTesto 12">
            <a:extLst>
              <a:ext uri="{FF2B5EF4-FFF2-40B4-BE49-F238E27FC236}">
                <a16:creationId xmlns:a16="http://schemas.microsoft.com/office/drawing/2014/main" xmlns="" id="{68DE762D-1903-4033-9C77-D088FA1FE6CB}"/>
              </a:ext>
            </a:extLst>
          </p:cNvPr>
          <p:cNvSpPr txBox="1"/>
          <p:nvPr/>
        </p:nvSpPr>
        <p:spPr>
          <a:xfrm>
            <a:off x="387531" y="1460139"/>
            <a:ext cx="11416938" cy="3323987"/>
          </a:xfrm>
          <a:prstGeom prst="rect">
            <a:avLst/>
          </a:prstGeom>
          <a:noFill/>
        </p:spPr>
        <p:txBody>
          <a:bodyPr wrap="square" rtlCol="0">
            <a:spAutoFit/>
          </a:bodyPr>
          <a:lstStyle/>
          <a:p>
            <a:pPr algn="just"/>
            <a:r>
              <a:rPr lang="vi-VN" sz="3000" dirty="0" smtClean="0"/>
              <a:t>În afaceri nu există nicio modalitate de a evita provocările: dificultățile, riscurile și evenimentele neașteptate fac parte din călătoria antreprenorială atât cât îi aparțin clienții și concurenții.</a:t>
            </a:r>
            <a:r>
              <a:rPr lang="en-GB" sz="3000" dirty="0" smtClean="0"/>
              <a:t> </a:t>
            </a:r>
            <a:endParaRPr lang="en-GB" sz="3000" dirty="0"/>
          </a:p>
          <a:p>
            <a:pPr algn="just"/>
            <a:endParaRPr lang="en-GB" sz="3000" dirty="0"/>
          </a:p>
          <a:p>
            <a:pPr algn="just"/>
            <a:r>
              <a:rPr lang="ro-RO" sz="3000" dirty="0" smtClean="0"/>
              <a:t>Antreprenorii de succes se deosebesc de ceilalți datorită modului în care sunt capabili să gestioneze stresul care vine cu managementul afacerii - deci să-l reformeze ca o forță principală pentru îmbunătățirea continuă</a:t>
            </a:r>
            <a:r>
              <a:rPr lang="en-GB" sz="3000" dirty="0" smtClean="0"/>
              <a:t>. </a:t>
            </a:r>
            <a:endParaRPr lang="en-GB" sz="3000" dirty="0"/>
          </a:p>
        </p:txBody>
      </p:sp>
      <p:pic>
        <p:nvPicPr>
          <p:cNvPr id="14" name="Picture 13">
            <a:extLst>
              <a:ext uri="{FF2B5EF4-FFF2-40B4-BE49-F238E27FC236}">
                <a16:creationId xmlns:a16="http://schemas.microsoft.com/office/drawing/2014/main" xmlns="" id="{AC82B15C-9518-4DF3-B7F1-432948ADC0C5}"/>
              </a:ext>
            </a:extLst>
          </p:cNvPr>
          <p:cNvPicPr>
            <a:picLocks noChangeAspect="1"/>
          </p:cNvPicPr>
          <p:nvPr/>
        </p:nvPicPr>
        <p:blipFill>
          <a:blip r:embed="rId2" cstate="print"/>
          <a:stretch>
            <a:fillRect/>
          </a:stretch>
        </p:blipFill>
        <p:spPr>
          <a:xfrm>
            <a:off x="71846" y="111008"/>
            <a:ext cx="2246811" cy="628544"/>
          </a:xfrm>
          <a:prstGeom prst="rect">
            <a:avLst/>
          </a:prstGeom>
        </p:spPr>
      </p:pic>
      <p:sp>
        <p:nvSpPr>
          <p:cNvPr id="8" name="Rectangle 9">
            <a:extLst>
              <a:ext uri="{FF2B5EF4-FFF2-40B4-BE49-F238E27FC236}">
                <a16:creationId xmlns="" xmlns:a16="http://schemas.microsoft.com/office/drawing/2014/main" xmlns:lc="http://schemas.openxmlformats.org/drawingml/2006/lockedCanvas" id="{D3F154E4-91BF-454F-8191-5E87AB70BB61}"/>
              </a:ext>
            </a:extLst>
          </p:cNvPr>
          <p:cNvSpPr/>
          <p:nvPr/>
        </p:nvSpPr>
        <p:spPr>
          <a:xfrm>
            <a:off x="1747346" y="6146346"/>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This project has been funded with support from the European Commission. This document and its contents reflect the views only of the authors, and the Commission cannot be held responsible for any use which may be made of the information contained therein</a:t>
            </a:r>
            <a:r>
              <a:rPr lang="en-US" sz="1050" dirty="0">
                <a:latin typeface="Calibri" panose="020F0502020204030204" pitchFamily="34" charset="0"/>
                <a:ea typeface="Calibri" panose="020F0502020204030204" pitchFamily="34" charset="0"/>
                <a:cs typeface="Times New Roman" panose="02020603050405020304" pitchFamily="18" charset="0"/>
              </a:rPr>
              <a:t>​</a:t>
            </a:r>
          </a:p>
        </p:txBody>
      </p:sp>
      <p:pic>
        <p:nvPicPr>
          <p:cNvPr id="9" name="Picture 14">
            <a:extLst>
              <a:ext uri="{FF2B5EF4-FFF2-40B4-BE49-F238E27FC236}">
                <a16:creationId xmlns="" xmlns:a16="http://schemas.microsoft.com/office/drawing/2014/main" xmlns:lc="http://schemas.openxmlformats.org/drawingml/2006/lockedCanvas" id="{EDA58C0D-332B-4CA6-B51B-6306B590E425}"/>
              </a:ext>
            </a:extLst>
          </p:cNvPr>
          <p:cNvPicPr>
            <a:picLocks noChangeAspect="1"/>
          </p:cNvPicPr>
          <p:nvPr/>
        </p:nvPicPr>
        <p:blipFill>
          <a:blip r:embed="rId3" cstate="print"/>
          <a:stretch>
            <a:fillRect/>
          </a:stretch>
        </p:blipFill>
        <p:spPr>
          <a:xfrm>
            <a:off x="13063" y="6328325"/>
            <a:ext cx="1755570" cy="398758"/>
          </a:xfrm>
          <a:prstGeom prst="rect">
            <a:avLst/>
          </a:prstGeom>
        </p:spPr>
      </p:pic>
      <p:sp>
        <p:nvSpPr>
          <p:cNvPr id="16" name="CasellaDiTesto 15"/>
          <p:cNvSpPr txBox="1"/>
          <p:nvPr/>
        </p:nvSpPr>
        <p:spPr>
          <a:xfrm>
            <a:off x="7268110" y="6175233"/>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t>Legal description – Creative Commons licensing: The materials published on the </a:t>
            </a:r>
            <a:r>
              <a:rPr lang="en-US" sz="1050" dirty="0" err="1"/>
              <a:t>EntreComp</a:t>
            </a:r>
            <a:r>
              <a:rPr lang="en-US" sz="1050" dirty="0"/>
              <a:t> project website are classified as Open Educational Resources' (OER) and can be freely (without permission of their creators): downloaded, used, reused, copied, adapted, and shared by users, with information about the source of their origin</a:t>
            </a:r>
            <a:r>
              <a:rPr lang="en-US" sz="1050" dirty="0" smtClean="0"/>
              <a:t>.</a:t>
            </a:r>
            <a:endParaRPr lang="en-US" sz="1050" dirty="0"/>
          </a:p>
        </p:txBody>
      </p:sp>
      <p:pic>
        <p:nvPicPr>
          <p:cNvPr id="17" name="Immagin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V="1">
            <a:off x="6325326" y="6341387"/>
            <a:ext cx="976864" cy="348582"/>
          </a:xfrm>
          <a:prstGeom prst="rect">
            <a:avLst/>
          </a:prstGeom>
        </p:spPr>
      </p:pic>
    </p:spTree>
    <p:extLst>
      <p:ext uri="{BB962C8B-B14F-4D97-AF65-F5344CB8AC3E}">
        <p14:creationId xmlns:p14="http://schemas.microsoft.com/office/powerpoint/2010/main" val="398326360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a16="http://schemas.microsoft.com/office/drawing/2014/main" xmlns=""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a16="http://schemas.microsoft.com/office/drawing/2014/main" xmlns="" id="{36560260-39B2-4C92-B815-0A5BB23A7859}"/>
              </a:ext>
            </a:extLst>
          </p:cNvPr>
          <p:cNvSpPr txBox="1"/>
          <p:nvPr/>
        </p:nvSpPr>
        <p:spPr>
          <a:xfrm>
            <a:off x="2671084" y="9781"/>
            <a:ext cx="9314087" cy="830997"/>
          </a:xfrm>
          <a:prstGeom prst="rect">
            <a:avLst/>
          </a:prstGeom>
          <a:noFill/>
        </p:spPr>
        <p:txBody>
          <a:bodyPr wrap="square" rtlCol="0">
            <a:spAutoFit/>
          </a:bodyPr>
          <a:lstStyle/>
          <a:p>
            <a:pPr algn="just"/>
            <a:r>
              <a:rPr lang="ro-RO" sz="4800" b="1" dirty="0" smtClean="0"/>
              <a:t>Evitați capcanele </a:t>
            </a:r>
            <a:endParaRPr lang="en-GB" sz="4800" b="1" dirty="0"/>
          </a:p>
        </p:txBody>
      </p:sp>
      <p:sp>
        <p:nvSpPr>
          <p:cNvPr id="13" name="CasellaDiTesto 12">
            <a:extLst>
              <a:ext uri="{FF2B5EF4-FFF2-40B4-BE49-F238E27FC236}">
                <a16:creationId xmlns:a16="http://schemas.microsoft.com/office/drawing/2014/main" xmlns="" id="{68DE762D-1903-4033-9C77-D088FA1FE6CB}"/>
              </a:ext>
            </a:extLst>
          </p:cNvPr>
          <p:cNvSpPr txBox="1"/>
          <p:nvPr/>
        </p:nvSpPr>
        <p:spPr>
          <a:xfrm>
            <a:off x="387531" y="1460139"/>
            <a:ext cx="11416938" cy="4216539"/>
          </a:xfrm>
          <a:prstGeom prst="rect">
            <a:avLst/>
          </a:prstGeom>
          <a:noFill/>
        </p:spPr>
        <p:txBody>
          <a:bodyPr wrap="square" rtlCol="0">
            <a:spAutoFit/>
          </a:bodyPr>
          <a:lstStyle/>
          <a:p>
            <a:pPr algn="just"/>
            <a:r>
              <a:rPr lang="vi-VN" sz="2800" dirty="0" smtClean="0"/>
              <a:t>Provocările sunt doar soluții noi și inovatoare care nu sunt încă cunoscute, dar fiți atenți și acordați atenție semnelor de avertizare</a:t>
            </a:r>
            <a:r>
              <a:rPr lang="en-GB" sz="2800" dirty="0" smtClean="0"/>
              <a:t>. </a:t>
            </a:r>
            <a:endParaRPr lang="en-GB" sz="2800" dirty="0"/>
          </a:p>
          <a:p>
            <a:pPr algn="just"/>
            <a:endParaRPr lang="en-GB" sz="3200" dirty="0"/>
          </a:p>
          <a:p>
            <a:pPr algn="just"/>
            <a:endParaRPr lang="en-GB" sz="3200" dirty="0"/>
          </a:p>
          <a:p>
            <a:pPr algn="just"/>
            <a:r>
              <a:rPr lang="ro-RO" sz="2800" dirty="0" smtClean="0"/>
              <a:t>Asigurați-vă că stabiliți </a:t>
            </a:r>
            <a:r>
              <a:rPr lang="en-US" sz="2800" dirty="0" err="1" smtClean="0"/>
              <a:t>scopuri</a:t>
            </a:r>
            <a:r>
              <a:rPr lang="ro-RO" sz="2800" dirty="0" smtClean="0"/>
              <a:t> și obiective care sunt realiste pentru atingerea dvs., în concordanță cu resursele (tehnologice, financiare și experiențiale) pe care vă puteți baza</a:t>
            </a:r>
            <a:r>
              <a:rPr lang="en-GB" sz="2800" dirty="0" smtClean="0"/>
              <a:t>.</a:t>
            </a:r>
            <a:endParaRPr lang="en-GB" sz="2800" dirty="0"/>
          </a:p>
          <a:p>
            <a:pPr algn="just"/>
            <a:endParaRPr lang="en-GB" sz="3200" dirty="0"/>
          </a:p>
          <a:p>
            <a:pPr algn="just"/>
            <a:r>
              <a:rPr lang="vi-VN" sz="2800" dirty="0" smtClean="0"/>
              <a:t>Cu alte cuvinte: vizează începuturile, dar ai grijă să nu te arzi</a:t>
            </a:r>
            <a:r>
              <a:rPr lang="en-GB" sz="2800" dirty="0" smtClean="0"/>
              <a:t>.</a:t>
            </a:r>
            <a:endParaRPr lang="en-GB" sz="2800" dirty="0"/>
          </a:p>
        </p:txBody>
      </p:sp>
      <p:pic>
        <p:nvPicPr>
          <p:cNvPr id="14" name="Picture 13">
            <a:extLst>
              <a:ext uri="{FF2B5EF4-FFF2-40B4-BE49-F238E27FC236}">
                <a16:creationId xmlns:a16="http://schemas.microsoft.com/office/drawing/2014/main" xmlns="" id="{AC82B15C-9518-4DF3-B7F1-432948ADC0C5}"/>
              </a:ext>
            </a:extLst>
          </p:cNvPr>
          <p:cNvPicPr>
            <a:picLocks noChangeAspect="1"/>
          </p:cNvPicPr>
          <p:nvPr/>
        </p:nvPicPr>
        <p:blipFill>
          <a:blip r:embed="rId2" cstate="print"/>
          <a:stretch>
            <a:fillRect/>
          </a:stretch>
        </p:blipFill>
        <p:spPr>
          <a:xfrm>
            <a:off x="71846" y="111008"/>
            <a:ext cx="2246811" cy="628544"/>
          </a:xfrm>
          <a:prstGeom prst="rect">
            <a:avLst/>
          </a:prstGeom>
        </p:spPr>
      </p:pic>
      <p:pic>
        <p:nvPicPr>
          <p:cNvPr id="2" name="Immagine 1">
            <a:extLst>
              <a:ext uri="{FF2B5EF4-FFF2-40B4-BE49-F238E27FC236}">
                <a16:creationId xmlns:a16="http://schemas.microsoft.com/office/drawing/2014/main" xmlns="" id="{AD3B5342-89DB-40CC-92FE-FA79BD1488C5}"/>
              </a:ext>
            </a:extLst>
          </p:cNvPr>
          <p:cNvPicPr>
            <a:picLocks noChangeAspect="1"/>
          </p:cNvPicPr>
          <p:nvPr/>
        </p:nvPicPr>
        <p:blipFill>
          <a:blip r:embed="rId3"/>
          <a:stretch>
            <a:fillRect/>
          </a:stretch>
        </p:blipFill>
        <p:spPr>
          <a:xfrm>
            <a:off x="5190898" y="2324758"/>
            <a:ext cx="1837911" cy="1077136"/>
          </a:xfrm>
          <a:prstGeom prst="rect">
            <a:avLst/>
          </a:prstGeom>
        </p:spPr>
      </p:pic>
      <p:sp>
        <p:nvSpPr>
          <p:cNvPr id="9" name="Rectangle 9">
            <a:extLst>
              <a:ext uri="{FF2B5EF4-FFF2-40B4-BE49-F238E27FC236}">
                <a16:creationId xmlns="" xmlns:a16="http://schemas.microsoft.com/office/drawing/2014/main" xmlns:lc="http://schemas.openxmlformats.org/drawingml/2006/lockedCanvas" id="{D3F154E4-91BF-454F-8191-5E87AB70BB61}"/>
              </a:ext>
            </a:extLst>
          </p:cNvPr>
          <p:cNvSpPr/>
          <p:nvPr/>
        </p:nvSpPr>
        <p:spPr>
          <a:xfrm>
            <a:off x="1747346" y="6146346"/>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This project has been funded with support from the European Commission. This document and its contents reflect the views only of the authors, and the Commission cannot be held responsible for any use which may be made of the information contained therein</a:t>
            </a:r>
            <a:r>
              <a:rPr lang="en-US" sz="1050" dirty="0">
                <a:latin typeface="Calibri" panose="020F0502020204030204" pitchFamily="34" charset="0"/>
                <a:ea typeface="Calibri" panose="020F0502020204030204" pitchFamily="34" charset="0"/>
                <a:cs typeface="Times New Roman" panose="02020603050405020304" pitchFamily="18" charset="0"/>
              </a:rPr>
              <a:t>​</a:t>
            </a:r>
          </a:p>
        </p:txBody>
      </p:sp>
      <p:pic>
        <p:nvPicPr>
          <p:cNvPr id="16" name="Picture 14">
            <a:extLst>
              <a:ext uri="{FF2B5EF4-FFF2-40B4-BE49-F238E27FC236}">
                <a16:creationId xmlns="" xmlns:a16="http://schemas.microsoft.com/office/drawing/2014/main" xmlns:lc="http://schemas.openxmlformats.org/drawingml/2006/lockedCanvas" id="{EDA58C0D-332B-4CA6-B51B-6306B590E425}"/>
              </a:ext>
            </a:extLst>
          </p:cNvPr>
          <p:cNvPicPr>
            <a:picLocks noChangeAspect="1"/>
          </p:cNvPicPr>
          <p:nvPr/>
        </p:nvPicPr>
        <p:blipFill>
          <a:blip r:embed="rId4" cstate="print"/>
          <a:stretch>
            <a:fillRect/>
          </a:stretch>
        </p:blipFill>
        <p:spPr>
          <a:xfrm>
            <a:off x="13063" y="6328325"/>
            <a:ext cx="1755570" cy="398758"/>
          </a:xfrm>
          <a:prstGeom prst="rect">
            <a:avLst/>
          </a:prstGeom>
        </p:spPr>
      </p:pic>
      <p:sp>
        <p:nvSpPr>
          <p:cNvPr id="17" name="CasellaDiTesto 16"/>
          <p:cNvSpPr txBox="1"/>
          <p:nvPr/>
        </p:nvSpPr>
        <p:spPr>
          <a:xfrm>
            <a:off x="7268110" y="6175233"/>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t>Legal description – Creative Commons licensing: The materials published on the </a:t>
            </a:r>
            <a:r>
              <a:rPr lang="en-US" sz="1050" dirty="0" err="1"/>
              <a:t>EntreComp</a:t>
            </a:r>
            <a:r>
              <a:rPr lang="en-US" sz="1050" dirty="0"/>
              <a:t> project website are classified as Open Educational Resources' (OER) and can be freely (without permission of their creators): downloaded, used, reused, copied, adapted, and shared by users, with information about the source of their origin</a:t>
            </a:r>
            <a:r>
              <a:rPr lang="en-US" sz="1050" dirty="0" smtClean="0"/>
              <a:t>.</a:t>
            </a:r>
            <a:endParaRPr lang="en-US" sz="1050" dirty="0"/>
          </a:p>
        </p:txBody>
      </p:sp>
      <p:pic>
        <p:nvPicPr>
          <p:cNvPr id="18" name="Immagine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V="1">
            <a:off x="6325326" y="6341387"/>
            <a:ext cx="976864" cy="348582"/>
          </a:xfrm>
          <a:prstGeom prst="rect">
            <a:avLst/>
          </a:prstGeom>
        </p:spPr>
      </p:pic>
    </p:spTree>
    <p:extLst>
      <p:ext uri="{BB962C8B-B14F-4D97-AF65-F5344CB8AC3E}">
        <p14:creationId xmlns:p14="http://schemas.microsoft.com/office/powerpoint/2010/main" val="410755222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78CF944C-90D7-4E05-A45D-9A021A21BA9B}"/>
              </a:ext>
            </a:extLst>
          </p:cNvPr>
          <p:cNvPicPr>
            <a:picLocks noChangeAspect="1"/>
          </p:cNvPicPr>
          <p:nvPr/>
        </p:nvPicPr>
        <p:blipFill>
          <a:blip r:embed="rId2" cstate="print"/>
          <a:stretch>
            <a:fillRect/>
          </a:stretch>
        </p:blipFill>
        <p:spPr>
          <a:xfrm>
            <a:off x="4322200" y="39200"/>
            <a:ext cx="3547601" cy="3255635"/>
          </a:xfrm>
          <a:prstGeom prst="rect">
            <a:avLst/>
          </a:prstGeom>
        </p:spPr>
      </p:pic>
      <p:pic>
        <p:nvPicPr>
          <p:cNvPr id="6" name="Picture 5">
            <a:extLst>
              <a:ext uri="{FF2B5EF4-FFF2-40B4-BE49-F238E27FC236}">
                <a16:creationId xmlns:a16="http://schemas.microsoft.com/office/drawing/2014/main" xmlns="" id="{EEB9CAE6-1F3B-4B21-914E-48C152BC7073}"/>
              </a:ext>
            </a:extLst>
          </p:cNvPr>
          <p:cNvPicPr>
            <a:picLocks noChangeAspect="1"/>
          </p:cNvPicPr>
          <p:nvPr/>
        </p:nvPicPr>
        <p:blipFill>
          <a:blip r:embed="rId3" cstate="print"/>
          <a:stretch>
            <a:fillRect/>
          </a:stretch>
        </p:blipFill>
        <p:spPr>
          <a:xfrm>
            <a:off x="100994" y="39200"/>
            <a:ext cx="2886891" cy="807606"/>
          </a:xfrm>
          <a:prstGeom prst="rect">
            <a:avLst/>
          </a:prstGeom>
        </p:spPr>
      </p:pic>
      <p:sp>
        <p:nvSpPr>
          <p:cNvPr id="8" name="CasellaDiTesto 11">
            <a:extLst>
              <a:ext uri="{FF2B5EF4-FFF2-40B4-BE49-F238E27FC236}">
                <a16:creationId xmlns:a16="http://schemas.microsoft.com/office/drawing/2014/main" xmlns="" id="{A40DE74E-6CAB-4B5B-BA23-508F110CA1BB}"/>
              </a:ext>
            </a:extLst>
          </p:cNvPr>
          <p:cNvSpPr txBox="1"/>
          <p:nvPr/>
        </p:nvSpPr>
        <p:spPr>
          <a:xfrm>
            <a:off x="264524" y="3227885"/>
            <a:ext cx="11662953" cy="1692771"/>
          </a:xfrm>
          <a:prstGeom prst="rect">
            <a:avLst/>
          </a:prstGeom>
          <a:noFill/>
        </p:spPr>
        <p:txBody>
          <a:bodyPr wrap="square" rtlCol="0">
            <a:spAutoFit/>
          </a:bodyPr>
          <a:lstStyle/>
          <a:p>
            <a:pPr algn="ctr"/>
            <a:r>
              <a:rPr lang="en-GB" sz="4400" b="1" dirty="0"/>
              <a:t>3.1 </a:t>
            </a:r>
            <a:r>
              <a:rPr lang="ro-RO" sz="4400" b="1" dirty="0" smtClean="0"/>
              <a:t>Luarea inițiativei</a:t>
            </a:r>
            <a:endParaRPr lang="en-GB" sz="4400" b="1" dirty="0"/>
          </a:p>
          <a:p>
            <a:pPr algn="ctr"/>
            <a:endParaRPr lang="en-GB" sz="1600" b="1" dirty="0"/>
          </a:p>
          <a:p>
            <a:pPr algn="ctr"/>
            <a:r>
              <a:rPr lang="en-GB" sz="4400" b="1" dirty="0"/>
              <a:t>3.1.C </a:t>
            </a:r>
            <a:r>
              <a:rPr lang="vi-VN" sz="3600" b="1" dirty="0" smtClean="0"/>
              <a:t>Respectați intențiile și îndepliniți-vă planurile</a:t>
            </a:r>
            <a:endParaRPr lang="en-GB" sz="3600" b="1" dirty="0"/>
          </a:p>
        </p:txBody>
      </p:sp>
      <p:sp>
        <p:nvSpPr>
          <p:cNvPr id="9" name="Rectangle 9">
            <a:extLst>
              <a:ext uri="{FF2B5EF4-FFF2-40B4-BE49-F238E27FC236}">
                <a16:creationId xmlns="" xmlns:a16="http://schemas.microsoft.com/office/drawing/2014/main" xmlns:lc="http://schemas.openxmlformats.org/drawingml/2006/lockedCanvas" id="{D3F154E4-91BF-454F-8191-5E87AB70BB61}"/>
              </a:ext>
            </a:extLst>
          </p:cNvPr>
          <p:cNvSpPr/>
          <p:nvPr/>
        </p:nvSpPr>
        <p:spPr>
          <a:xfrm>
            <a:off x="1747346" y="6146346"/>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This project has been funded with support from the European Commission. This document and its contents reflect the views only of the authors, and the Commission cannot be held responsible for any use which may be made of the information contained therein</a:t>
            </a:r>
            <a:r>
              <a:rPr lang="en-US" sz="1050" dirty="0">
                <a:latin typeface="Calibri" panose="020F0502020204030204" pitchFamily="34" charset="0"/>
                <a:ea typeface="Calibri" panose="020F0502020204030204" pitchFamily="34" charset="0"/>
                <a:cs typeface="Times New Roman" panose="02020603050405020304" pitchFamily="18" charset="0"/>
              </a:rPr>
              <a:t>​</a:t>
            </a:r>
          </a:p>
        </p:txBody>
      </p:sp>
      <p:pic>
        <p:nvPicPr>
          <p:cNvPr id="11" name="Picture 14">
            <a:extLst>
              <a:ext uri="{FF2B5EF4-FFF2-40B4-BE49-F238E27FC236}">
                <a16:creationId xmlns="" xmlns:a16="http://schemas.microsoft.com/office/drawing/2014/main" xmlns:lc="http://schemas.openxmlformats.org/drawingml/2006/lockedCanvas" id="{EDA58C0D-332B-4CA6-B51B-6306B590E425}"/>
              </a:ext>
            </a:extLst>
          </p:cNvPr>
          <p:cNvPicPr>
            <a:picLocks noChangeAspect="1"/>
          </p:cNvPicPr>
          <p:nvPr/>
        </p:nvPicPr>
        <p:blipFill>
          <a:blip r:embed="rId4" cstate="print"/>
          <a:stretch>
            <a:fillRect/>
          </a:stretch>
        </p:blipFill>
        <p:spPr>
          <a:xfrm>
            <a:off x="13063" y="6328325"/>
            <a:ext cx="1755570" cy="398758"/>
          </a:xfrm>
          <a:prstGeom prst="rect">
            <a:avLst/>
          </a:prstGeom>
        </p:spPr>
      </p:pic>
      <p:sp>
        <p:nvSpPr>
          <p:cNvPr id="12" name="CasellaDiTesto 11"/>
          <p:cNvSpPr txBox="1"/>
          <p:nvPr/>
        </p:nvSpPr>
        <p:spPr>
          <a:xfrm>
            <a:off x="7268110" y="6175233"/>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t>Legal description – Creative Commons licensing: The materials published on the </a:t>
            </a:r>
            <a:r>
              <a:rPr lang="en-US" sz="1050" dirty="0" err="1"/>
              <a:t>EntreComp</a:t>
            </a:r>
            <a:r>
              <a:rPr lang="en-US" sz="1050" dirty="0"/>
              <a:t> project website are classified as Open Educational Resources' (OER) and can be freely (without permission of their creators): downloaded, used, reused, copied, adapted, and shared by users, with information about the source of their origin</a:t>
            </a:r>
            <a:r>
              <a:rPr lang="en-US" sz="1050" dirty="0" smtClean="0"/>
              <a:t>.</a:t>
            </a:r>
            <a:endParaRPr lang="en-US" sz="1050" dirty="0"/>
          </a:p>
        </p:txBody>
      </p:sp>
      <p:pic>
        <p:nvPicPr>
          <p:cNvPr id="13" name="Immagin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V="1">
            <a:off x="6325326" y="6341387"/>
            <a:ext cx="976864" cy="348582"/>
          </a:xfrm>
          <a:prstGeom prst="rect">
            <a:avLst/>
          </a:prstGeom>
        </p:spPr>
      </p:pic>
    </p:spTree>
    <p:extLst>
      <p:ext uri="{BB962C8B-B14F-4D97-AF65-F5344CB8AC3E}">
        <p14:creationId xmlns:p14="http://schemas.microsoft.com/office/powerpoint/2010/main" val="221542031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a16="http://schemas.microsoft.com/office/drawing/2014/main" xmlns=""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a16="http://schemas.microsoft.com/office/drawing/2014/main" xmlns="" id="{36560260-39B2-4C92-B815-0A5BB23A7859}"/>
              </a:ext>
            </a:extLst>
          </p:cNvPr>
          <p:cNvSpPr txBox="1"/>
          <p:nvPr/>
        </p:nvSpPr>
        <p:spPr>
          <a:xfrm>
            <a:off x="2671084" y="9781"/>
            <a:ext cx="9314087" cy="830997"/>
          </a:xfrm>
          <a:prstGeom prst="rect">
            <a:avLst/>
          </a:prstGeom>
          <a:noFill/>
        </p:spPr>
        <p:txBody>
          <a:bodyPr wrap="square" rtlCol="0">
            <a:spAutoFit/>
          </a:bodyPr>
          <a:lstStyle/>
          <a:p>
            <a:pPr algn="just"/>
            <a:r>
              <a:rPr lang="it-IT" sz="4800" b="1" dirty="0" smtClean="0"/>
              <a:t>Căutarea unei definiții a Planului</a:t>
            </a:r>
            <a:endParaRPr lang="en-GB" sz="4800" b="1" dirty="0"/>
          </a:p>
        </p:txBody>
      </p:sp>
      <p:sp>
        <p:nvSpPr>
          <p:cNvPr id="13" name="CasellaDiTesto 12">
            <a:extLst>
              <a:ext uri="{FF2B5EF4-FFF2-40B4-BE49-F238E27FC236}">
                <a16:creationId xmlns:a16="http://schemas.microsoft.com/office/drawing/2014/main" xmlns="" id="{68DE762D-1903-4033-9C77-D088FA1FE6CB}"/>
              </a:ext>
            </a:extLst>
          </p:cNvPr>
          <p:cNvSpPr txBox="1"/>
          <p:nvPr/>
        </p:nvSpPr>
        <p:spPr>
          <a:xfrm>
            <a:off x="387531" y="1460139"/>
            <a:ext cx="11416938" cy="2062103"/>
          </a:xfrm>
          <a:prstGeom prst="rect">
            <a:avLst/>
          </a:prstGeom>
          <a:noFill/>
        </p:spPr>
        <p:txBody>
          <a:bodyPr wrap="square" rtlCol="0">
            <a:spAutoFit/>
          </a:bodyPr>
          <a:lstStyle/>
          <a:p>
            <a:pPr algn="just"/>
            <a:r>
              <a:rPr lang="ro-RO" sz="3200" dirty="0" smtClean="0"/>
              <a:t>Atenuarea riscului antreprenorial și exploatarea provocărilor comerciale nu se întâmplă prin magie. </a:t>
            </a:r>
            <a:endParaRPr lang="en-US" sz="3200" dirty="0" smtClean="0"/>
          </a:p>
          <a:p>
            <a:pPr algn="just"/>
            <a:r>
              <a:rPr lang="ro-RO" sz="3200" dirty="0" smtClean="0"/>
              <a:t>De la planificarea strategică a inițiativei dvs. antreprenoriale depinde dezvoltarea cu succes a acesteia</a:t>
            </a:r>
            <a:r>
              <a:rPr lang="en-GB" sz="3200" dirty="0" smtClean="0"/>
              <a:t>. </a:t>
            </a:r>
            <a:endParaRPr lang="en-GB" sz="3200" dirty="0"/>
          </a:p>
        </p:txBody>
      </p:sp>
      <p:pic>
        <p:nvPicPr>
          <p:cNvPr id="14" name="Picture 13">
            <a:extLst>
              <a:ext uri="{FF2B5EF4-FFF2-40B4-BE49-F238E27FC236}">
                <a16:creationId xmlns:a16="http://schemas.microsoft.com/office/drawing/2014/main" xmlns="" id="{AC82B15C-9518-4DF3-B7F1-432948ADC0C5}"/>
              </a:ext>
            </a:extLst>
          </p:cNvPr>
          <p:cNvPicPr>
            <a:picLocks noChangeAspect="1"/>
          </p:cNvPicPr>
          <p:nvPr/>
        </p:nvPicPr>
        <p:blipFill>
          <a:blip r:embed="rId2" cstate="print"/>
          <a:stretch>
            <a:fillRect/>
          </a:stretch>
        </p:blipFill>
        <p:spPr>
          <a:xfrm>
            <a:off x="71846" y="111008"/>
            <a:ext cx="2246811" cy="628544"/>
          </a:xfrm>
          <a:prstGeom prst="rect">
            <a:avLst/>
          </a:prstGeom>
        </p:spPr>
      </p:pic>
      <p:pic>
        <p:nvPicPr>
          <p:cNvPr id="2" name="Immagine 1">
            <a:extLst>
              <a:ext uri="{FF2B5EF4-FFF2-40B4-BE49-F238E27FC236}">
                <a16:creationId xmlns:a16="http://schemas.microsoft.com/office/drawing/2014/main" xmlns="" id="{2D53B91C-0A50-4DD3-89FA-457CEF8DE1E8}"/>
              </a:ext>
            </a:extLst>
          </p:cNvPr>
          <p:cNvPicPr>
            <a:picLocks noChangeAspect="1"/>
          </p:cNvPicPr>
          <p:nvPr/>
        </p:nvPicPr>
        <p:blipFill>
          <a:blip r:embed="rId3"/>
          <a:stretch>
            <a:fillRect/>
          </a:stretch>
        </p:blipFill>
        <p:spPr>
          <a:xfrm>
            <a:off x="4044446" y="3522242"/>
            <a:ext cx="4103108" cy="2716142"/>
          </a:xfrm>
          <a:prstGeom prst="rect">
            <a:avLst/>
          </a:prstGeom>
        </p:spPr>
      </p:pic>
      <p:sp>
        <p:nvSpPr>
          <p:cNvPr id="9" name="Rectangle 9">
            <a:extLst>
              <a:ext uri="{FF2B5EF4-FFF2-40B4-BE49-F238E27FC236}">
                <a16:creationId xmlns="" xmlns:a16="http://schemas.microsoft.com/office/drawing/2014/main" xmlns:lc="http://schemas.openxmlformats.org/drawingml/2006/lockedCanvas" id="{D3F154E4-91BF-454F-8191-5E87AB70BB61}"/>
              </a:ext>
            </a:extLst>
          </p:cNvPr>
          <p:cNvSpPr/>
          <p:nvPr/>
        </p:nvSpPr>
        <p:spPr>
          <a:xfrm>
            <a:off x="1747346" y="6146346"/>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This project has been funded with support from the European Commission. This document and its contents reflect the views only of the authors, and the Commission cannot be held responsible for any use which may be made of the information contained therein</a:t>
            </a:r>
            <a:r>
              <a:rPr lang="en-US" sz="1050" dirty="0">
                <a:latin typeface="Calibri" panose="020F0502020204030204" pitchFamily="34" charset="0"/>
                <a:ea typeface="Calibri" panose="020F0502020204030204" pitchFamily="34" charset="0"/>
                <a:cs typeface="Times New Roman" panose="02020603050405020304" pitchFamily="18" charset="0"/>
              </a:rPr>
              <a:t>​</a:t>
            </a:r>
          </a:p>
        </p:txBody>
      </p:sp>
      <p:pic>
        <p:nvPicPr>
          <p:cNvPr id="16" name="Picture 14">
            <a:extLst>
              <a:ext uri="{FF2B5EF4-FFF2-40B4-BE49-F238E27FC236}">
                <a16:creationId xmlns="" xmlns:a16="http://schemas.microsoft.com/office/drawing/2014/main" xmlns:lc="http://schemas.openxmlformats.org/drawingml/2006/lockedCanvas" id="{EDA58C0D-332B-4CA6-B51B-6306B590E425}"/>
              </a:ext>
            </a:extLst>
          </p:cNvPr>
          <p:cNvPicPr>
            <a:picLocks noChangeAspect="1"/>
          </p:cNvPicPr>
          <p:nvPr/>
        </p:nvPicPr>
        <p:blipFill>
          <a:blip r:embed="rId4" cstate="print"/>
          <a:stretch>
            <a:fillRect/>
          </a:stretch>
        </p:blipFill>
        <p:spPr>
          <a:xfrm>
            <a:off x="13063" y="6328325"/>
            <a:ext cx="1755570" cy="398758"/>
          </a:xfrm>
          <a:prstGeom prst="rect">
            <a:avLst/>
          </a:prstGeom>
        </p:spPr>
      </p:pic>
      <p:sp>
        <p:nvSpPr>
          <p:cNvPr id="17" name="CasellaDiTesto 16"/>
          <p:cNvSpPr txBox="1"/>
          <p:nvPr/>
        </p:nvSpPr>
        <p:spPr>
          <a:xfrm>
            <a:off x="7268110" y="6175233"/>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t>Legal description – Creative Commons licensing: The materials published on the </a:t>
            </a:r>
            <a:r>
              <a:rPr lang="en-US" sz="1050" dirty="0" err="1"/>
              <a:t>EntreComp</a:t>
            </a:r>
            <a:r>
              <a:rPr lang="en-US" sz="1050" dirty="0"/>
              <a:t> project website are classified as Open Educational Resources' (OER) and can be freely (without permission of their creators): downloaded, used, reused, copied, adapted, and shared by users, with information about the source of their origin</a:t>
            </a:r>
            <a:r>
              <a:rPr lang="en-US" sz="1050" dirty="0" smtClean="0"/>
              <a:t>.</a:t>
            </a:r>
            <a:endParaRPr lang="en-US" sz="1050" dirty="0"/>
          </a:p>
        </p:txBody>
      </p:sp>
      <p:pic>
        <p:nvPicPr>
          <p:cNvPr id="18" name="Immagine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V="1">
            <a:off x="6325326" y="6341387"/>
            <a:ext cx="976864" cy="348582"/>
          </a:xfrm>
          <a:prstGeom prst="rect">
            <a:avLst/>
          </a:prstGeom>
        </p:spPr>
      </p:pic>
    </p:spTree>
    <p:extLst>
      <p:ext uri="{BB962C8B-B14F-4D97-AF65-F5344CB8AC3E}">
        <p14:creationId xmlns:p14="http://schemas.microsoft.com/office/powerpoint/2010/main" val="355912529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a16="http://schemas.microsoft.com/office/drawing/2014/main" xmlns=""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a16="http://schemas.microsoft.com/office/drawing/2014/main" xmlns="" id="{36560260-39B2-4C92-B815-0A5BB23A7859}"/>
              </a:ext>
            </a:extLst>
          </p:cNvPr>
          <p:cNvSpPr txBox="1"/>
          <p:nvPr/>
        </p:nvSpPr>
        <p:spPr>
          <a:xfrm>
            <a:off x="2671084" y="9781"/>
            <a:ext cx="9314087" cy="830997"/>
          </a:xfrm>
          <a:prstGeom prst="rect">
            <a:avLst/>
          </a:prstGeom>
          <a:noFill/>
        </p:spPr>
        <p:txBody>
          <a:bodyPr wrap="square" rtlCol="0">
            <a:spAutoFit/>
          </a:bodyPr>
          <a:lstStyle/>
          <a:p>
            <a:pPr algn="just"/>
            <a:r>
              <a:rPr lang="it-IT" sz="4800" b="1" dirty="0" smtClean="0"/>
              <a:t>Căutarea unei definiții a Planului</a:t>
            </a:r>
            <a:endParaRPr lang="en-GB" sz="4800" b="1" dirty="0"/>
          </a:p>
        </p:txBody>
      </p:sp>
      <p:sp>
        <p:nvSpPr>
          <p:cNvPr id="13" name="CasellaDiTesto 12">
            <a:extLst>
              <a:ext uri="{FF2B5EF4-FFF2-40B4-BE49-F238E27FC236}">
                <a16:creationId xmlns:a16="http://schemas.microsoft.com/office/drawing/2014/main" xmlns="" id="{68DE762D-1903-4033-9C77-D088FA1FE6CB}"/>
              </a:ext>
            </a:extLst>
          </p:cNvPr>
          <p:cNvSpPr txBox="1"/>
          <p:nvPr/>
        </p:nvSpPr>
        <p:spPr>
          <a:xfrm>
            <a:off x="387531" y="1460139"/>
            <a:ext cx="11416938" cy="4101123"/>
          </a:xfrm>
          <a:prstGeom prst="rect">
            <a:avLst/>
          </a:prstGeom>
          <a:noFill/>
        </p:spPr>
        <p:txBody>
          <a:bodyPr wrap="square" rtlCol="0">
            <a:spAutoFit/>
          </a:bodyPr>
          <a:lstStyle/>
          <a:p>
            <a:pPr algn="just"/>
            <a:r>
              <a:rPr lang="vi-VN" sz="2800" dirty="0" smtClean="0"/>
              <a:t>Planificarea strategică este un concept foarte larg. Este posibil să o rezumați ca definiție a elementelor de bază ale afacerii dvs., cum ar fi</a:t>
            </a:r>
            <a:r>
              <a:rPr lang="en-GB" sz="2800" dirty="0" smtClean="0"/>
              <a:t>:</a:t>
            </a:r>
            <a:r>
              <a:rPr lang="en-GB" sz="3200" dirty="0" smtClean="0"/>
              <a:t>  </a:t>
            </a:r>
            <a:endParaRPr lang="en-GB" sz="3200" dirty="0"/>
          </a:p>
          <a:p>
            <a:pPr marL="342900" indent="-342900" algn="just">
              <a:spcBef>
                <a:spcPts val="300"/>
              </a:spcBef>
              <a:spcAft>
                <a:spcPts val="300"/>
              </a:spcAft>
              <a:buFont typeface="Arial" panose="020B0604020202020204" pitchFamily="34" charset="0"/>
              <a:buChar char="•"/>
            </a:pPr>
            <a:r>
              <a:rPr lang="ro-RO" sz="2400" dirty="0" smtClean="0"/>
              <a:t>Context și evaluarea nevoilor / oportunităților </a:t>
            </a:r>
            <a:endParaRPr lang="en-US" sz="2400" dirty="0" smtClean="0"/>
          </a:p>
          <a:p>
            <a:pPr marL="342900" indent="-342900" algn="just">
              <a:spcBef>
                <a:spcPts val="300"/>
              </a:spcBef>
              <a:spcAft>
                <a:spcPts val="300"/>
              </a:spcAft>
              <a:buFont typeface="Arial" panose="020B0604020202020204" pitchFamily="34" charset="0"/>
              <a:buChar char="•"/>
            </a:pPr>
            <a:r>
              <a:rPr lang="ro-RO" sz="2400" dirty="0" smtClean="0"/>
              <a:t>Ofertă și piețe acoperite </a:t>
            </a:r>
            <a:endParaRPr lang="en-US" sz="2400" dirty="0" smtClean="0"/>
          </a:p>
          <a:p>
            <a:pPr marL="342900" indent="-342900" algn="just">
              <a:spcBef>
                <a:spcPts val="300"/>
              </a:spcBef>
              <a:spcAft>
                <a:spcPts val="300"/>
              </a:spcAft>
              <a:buFont typeface="Arial" panose="020B0604020202020204" pitchFamily="34" charset="0"/>
              <a:buChar char="•"/>
            </a:pPr>
            <a:r>
              <a:rPr lang="ro-RO" sz="2400" dirty="0" smtClean="0"/>
              <a:t>Ținte și beneficiari finali </a:t>
            </a:r>
            <a:endParaRPr lang="en-US" sz="2400" dirty="0" smtClean="0"/>
          </a:p>
          <a:p>
            <a:pPr marL="342900" indent="-342900" algn="just">
              <a:spcBef>
                <a:spcPts val="300"/>
              </a:spcBef>
              <a:spcAft>
                <a:spcPts val="300"/>
              </a:spcAft>
              <a:buFont typeface="Arial" panose="020B0604020202020204" pitchFamily="34" charset="0"/>
              <a:buChar char="•"/>
            </a:pPr>
            <a:r>
              <a:rPr lang="ro-RO" sz="2400" dirty="0" smtClean="0"/>
              <a:t>Concurenți </a:t>
            </a:r>
            <a:endParaRPr lang="en-US" sz="2400" dirty="0" smtClean="0"/>
          </a:p>
          <a:p>
            <a:pPr marL="342900" indent="-342900" algn="just">
              <a:spcBef>
                <a:spcPts val="300"/>
              </a:spcBef>
              <a:spcAft>
                <a:spcPts val="300"/>
              </a:spcAft>
              <a:buFont typeface="Arial" panose="020B0604020202020204" pitchFamily="34" charset="0"/>
              <a:buChar char="•"/>
            </a:pPr>
            <a:r>
              <a:rPr lang="ro-RO" sz="2400" dirty="0" smtClean="0"/>
              <a:t>Durabilitate pe termen lung </a:t>
            </a:r>
            <a:endParaRPr lang="en-US" sz="2400" dirty="0" smtClean="0"/>
          </a:p>
          <a:p>
            <a:pPr marL="342900" indent="-342900" algn="just">
              <a:spcBef>
                <a:spcPts val="300"/>
              </a:spcBef>
              <a:spcAft>
                <a:spcPts val="300"/>
              </a:spcAft>
              <a:buFont typeface="Arial" panose="020B0604020202020204" pitchFamily="34" charset="0"/>
              <a:buChar char="•"/>
            </a:pPr>
            <a:r>
              <a:rPr lang="ro-RO" sz="2400" dirty="0" smtClean="0"/>
              <a:t>Planificare financiara </a:t>
            </a:r>
            <a:endParaRPr lang="en-US" sz="2400" dirty="0" smtClean="0"/>
          </a:p>
          <a:p>
            <a:pPr marL="342900" indent="-342900" algn="just">
              <a:spcBef>
                <a:spcPts val="300"/>
              </a:spcBef>
              <a:spcAft>
                <a:spcPts val="300"/>
              </a:spcAft>
              <a:buFont typeface="Arial" panose="020B0604020202020204" pitchFamily="34" charset="0"/>
              <a:buChar char="•"/>
            </a:pPr>
            <a:r>
              <a:rPr lang="ro-RO" sz="2400" dirty="0" smtClean="0"/>
              <a:t>Evaluare a riscurilor</a:t>
            </a:r>
            <a:r>
              <a:rPr lang="en-GB" sz="2000" dirty="0" smtClean="0"/>
              <a:t> </a:t>
            </a:r>
            <a:endParaRPr lang="en-GB" sz="2000" dirty="0"/>
          </a:p>
        </p:txBody>
      </p:sp>
      <p:pic>
        <p:nvPicPr>
          <p:cNvPr id="14" name="Picture 13">
            <a:extLst>
              <a:ext uri="{FF2B5EF4-FFF2-40B4-BE49-F238E27FC236}">
                <a16:creationId xmlns:a16="http://schemas.microsoft.com/office/drawing/2014/main" xmlns="" id="{AC82B15C-9518-4DF3-B7F1-432948ADC0C5}"/>
              </a:ext>
            </a:extLst>
          </p:cNvPr>
          <p:cNvPicPr>
            <a:picLocks noChangeAspect="1"/>
          </p:cNvPicPr>
          <p:nvPr/>
        </p:nvPicPr>
        <p:blipFill>
          <a:blip r:embed="rId2" cstate="print"/>
          <a:stretch>
            <a:fillRect/>
          </a:stretch>
        </p:blipFill>
        <p:spPr>
          <a:xfrm>
            <a:off x="71846" y="111008"/>
            <a:ext cx="2246811" cy="628544"/>
          </a:xfrm>
          <a:prstGeom prst="rect">
            <a:avLst/>
          </a:prstGeom>
        </p:spPr>
      </p:pic>
      <p:pic>
        <p:nvPicPr>
          <p:cNvPr id="2" name="Immagine 1">
            <a:extLst>
              <a:ext uri="{FF2B5EF4-FFF2-40B4-BE49-F238E27FC236}">
                <a16:creationId xmlns:a16="http://schemas.microsoft.com/office/drawing/2014/main" xmlns="" id="{ABC0A070-DB79-4C99-8EFE-8C003F2D1A58}"/>
              </a:ext>
            </a:extLst>
          </p:cNvPr>
          <p:cNvPicPr>
            <a:picLocks noChangeAspect="1"/>
          </p:cNvPicPr>
          <p:nvPr/>
        </p:nvPicPr>
        <p:blipFill>
          <a:blip r:embed="rId3"/>
          <a:stretch>
            <a:fillRect/>
          </a:stretch>
        </p:blipFill>
        <p:spPr>
          <a:xfrm>
            <a:off x="5738192" y="3095450"/>
            <a:ext cx="4235104" cy="2895665"/>
          </a:xfrm>
          <a:prstGeom prst="rect">
            <a:avLst/>
          </a:prstGeom>
        </p:spPr>
      </p:pic>
      <p:sp>
        <p:nvSpPr>
          <p:cNvPr id="9" name="Rectangle 9">
            <a:extLst>
              <a:ext uri="{FF2B5EF4-FFF2-40B4-BE49-F238E27FC236}">
                <a16:creationId xmlns="" xmlns:a16="http://schemas.microsoft.com/office/drawing/2014/main" xmlns:lc="http://schemas.openxmlformats.org/drawingml/2006/lockedCanvas" id="{D3F154E4-91BF-454F-8191-5E87AB70BB61}"/>
              </a:ext>
            </a:extLst>
          </p:cNvPr>
          <p:cNvSpPr/>
          <p:nvPr/>
        </p:nvSpPr>
        <p:spPr>
          <a:xfrm>
            <a:off x="1747346" y="6146346"/>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This project has been funded with support from the European Commission. This document and its contents reflect the views only of the authors, and the Commission cannot be held responsible for any use which may be made of the information contained therein</a:t>
            </a:r>
            <a:r>
              <a:rPr lang="en-US" sz="1050" dirty="0">
                <a:latin typeface="Calibri" panose="020F0502020204030204" pitchFamily="34" charset="0"/>
                <a:ea typeface="Calibri" panose="020F0502020204030204" pitchFamily="34" charset="0"/>
                <a:cs typeface="Times New Roman" panose="02020603050405020304" pitchFamily="18" charset="0"/>
              </a:rPr>
              <a:t>​</a:t>
            </a:r>
          </a:p>
        </p:txBody>
      </p:sp>
      <p:pic>
        <p:nvPicPr>
          <p:cNvPr id="16" name="Picture 14">
            <a:extLst>
              <a:ext uri="{FF2B5EF4-FFF2-40B4-BE49-F238E27FC236}">
                <a16:creationId xmlns="" xmlns:a16="http://schemas.microsoft.com/office/drawing/2014/main" xmlns:lc="http://schemas.openxmlformats.org/drawingml/2006/lockedCanvas" id="{EDA58C0D-332B-4CA6-B51B-6306B590E425}"/>
              </a:ext>
            </a:extLst>
          </p:cNvPr>
          <p:cNvPicPr>
            <a:picLocks noChangeAspect="1"/>
          </p:cNvPicPr>
          <p:nvPr/>
        </p:nvPicPr>
        <p:blipFill>
          <a:blip r:embed="rId4" cstate="print"/>
          <a:stretch>
            <a:fillRect/>
          </a:stretch>
        </p:blipFill>
        <p:spPr>
          <a:xfrm>
            <a:off x="13063" y="6328325"/>
            <a:ext cx="1755570" cy="398758"/>
          </a:xfrm>
          <a:prstGeom prst="rect">
            <a:avLst/>
          </a:prstGeom>
        </p:spPr>
      </p:pic>
      <p:sp>
        <p:nvSpPr>
          <p:cNvPr id="17" name="CasellaDiTesto 16"/>
          <p:cNvSpPr txBox="1"/>
          <p:nvPr/>
        </p:nvSpPr>
        <p:spPr>
          <a:xfrm>
            <a:off x="7268110" y="6175233"/>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t>Legal description – Creative Commons licensing: The materials published on the </a:t>
            </a:r>
            <a:r>
              <a:rPr lang="en-US" sz="1050" dirty="0" err="1"/>
              <a:t>EntreComp</a:t>
            </a:r>
            <a:r>
              <a:rPr lang="en-US" sz="1050" dirty="0"/>
              <a:t> project website are classified as Open Educational Resources' (OER) and can be freely (without permission of their creators): downloaded, used, reused, copied, adapted, and shared by users, with information about the source of their origin</a:t>
            </a:r>
            <a:r>
              <a:rPr lang="en-US" sz="1050" dirty="0" smtClean="0"/>
              <a:t>.</a:t>
            </a:r>
            <a:endParaRPr lang="en-US" sz="1050" dirty="0"/>
          </a:p>
        </p:txBody>
      </p:sp>
      <p:pic>
        <p:nvPicPr>
          <p:cNvPr id="18" name="Immagine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V="1">
            <a:off x="6325326" y="6341387"/>
            <a:ext cx="976864" cy="348582"/>
          </a:xfrm>
          <a:prstGeom prst="rect">
            <a:avLst/>
          </a:prstGeom>
        </p:spPr>
      </p:pic>
    </p:spTree>
    <p:extLst>
      <p:ext uri="{BB962C8B-B14F-4D97-AF65-F5344CB8AC3E}">
        <p14:creationId xmlns:p14="http://schemas.microsoft.com/office/powerpoint/2010/main" val="312614089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a16="http://schemas.microsoft.com/office/drawing/2014/main" xmlns=""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a16="http://schemas.microsoft.com/office/drawing/2014/main" xmlns="" id="{36560260-39B2-4C92-B815-0A5BB23A7859}"/>
              </a:ext>
            </a:extLst>
          </p:cNvPr>
          <p:cNvSpPr txBox="1"/>
          <p:nvPr/>
        </p:nvSpPr>
        <p:spPr>
          <a:xfrm>
            <a:off x="2671084" y="9781"/>
            <a:ext cx="9314087" cy="707886"/>
          </a:xfrm>
          <a:prstGeom prst="rect">
            <a:avLst/>
          </a:prstGeom>
          <a:noFill/>
        </p:spPr>
        <p:txBody>
          <a:bodyPr wrap="square" rtlCol="0">
            <a:spAutoFit/>
          </a:bodyPr>
          <a:lstStyle/>
          <a:p>
            <a:pPr algn="just"/>
            <a:r>
              <a:rPr lang="vi-VN" sz="4000" b="1" dirty="0" smtClean="0"/>
              <a:t>Mentalitatea orientată spre obiective</a:t>
            </a:r>
            <a:endParaRPr lang="en-GB" sz="4000" b="1" dirty="0"/>
          </a:p>
        </p:txBody>
      </p:sp>
      <p:sp>
        <p:nvSpPr>
          <p:cNvPr id="13" name="CasellaDiTesto 12">
            <a:extLst>
              <a:ext uri="{FF2B5EF4-FFF2-40B4-BE49-F238E27FC236}">
                <a16:creationId xmlns:a16="http://schemas.microsoft.com/office/drawing/2014/main" xmlns="" id="{68DE762D-1903-4033-9C77-D088FA1FE6CB}"/>
              </a:ext>
            </a:extLst>
          </p:cNvPr>
          <p:cNvSpPr txBox="1"/>
          <p:nvPr/>
        </p:nvSpPr>
        <p:spPr>
          <a:xfrm>
            <a:off x="387531" y="1460139"/>
            <a:ext cx="11416938" cy="3108543"/>
          </a:xfrm>
          <a:prstGeom prst="rect">
            <a:avLst/>
          </a:prstGeom>
          <a:noFill/>
        </p:spPr>
        <p:txBody>
          <a:bodyPr wrap="square" rtlCol="0">
            <a:spAutoFit/>
          </a:bodyPr>
          <a:lstStyle/>
          <a:p>
            <a:pPr algn="just"/>
            <a:r>
              <a:rPr lang="vi-VN" sz="2800" dirty="0" smtClean="0"/>
              <a:t>Realizarea cu succes a rezultatelor implică, de asemenea, o foarte importantă resursă intangibilă desfășurată de antreprenori: mentalitatea și modul său de a fi</a:t>
            </a:r>
            <a:r>
              <a:rPr lang="en-GB" sz="2800" dirty="0" smtClean="0"/>
              <a:t>.</a:t>
            </a:r>
            <a:endParaRPr lang="en-GB" sz="2800" dirty="0"/>
          </a:p>
          <a:p>
            <a:pPr algn="just"/>
            <a:endParaRPr lang="en-GB" sz="2800" dirty="0"/>
          </a:p>
          <a:p>
            <a:pPr algn="just"/>
            <a:r>
              <a:rPr lang="vi-VN" sz="2800" dirty="0" smtClean="0"/>
              <a:t>O persoană orientată spre obiective (adică antreprenorul) este condusă de dorința de a-și stabili standarde înalte și lucrează pentru a le atinge</a:t>
            </a:r>
            <a:r>
              <a:rPr lang="en-GB" sz="2800" dirty="0" smtClean="0"/>
              <a:t>.</a:t>
            </a:r>
            <a:endParaRPr lang="en-GB" sz="2800" dirty="0"/>
          </a:p>
        </p:txBody>
      </p:sp>
      <p:pic>
        <p:nvPicPr>
          <p:cNvPr id="14" name="Picture 13">
            <a:extLst>
              <a:ext uri="{FF2B5EF4-FFF2-40B4-BE49-F238E27FC236}">
                <a16:creationId xmlns:a16="http://schemas.microsoft.com/office/drawing/2014/main" xmlns="" id="{AC82B15C-9518-4DF3-B7F1-432948ADC0C5}"/>
              </a:ext>
            </a:extLst>
          </p:cNvPr>
          <p:cNvPicPr>
            <a:picLocks noChangeAspect="1"/>
          </p:cNvPicPr>
          <p:nvPr/>
        </p:nvPicPr>
        <p:blipFill>
          <a:blip r:embed="rId2" cstate="print"/>
          <a:stretch>
            <a:fillRect/>
          </a:stretch>
        </p:blipFill>
        <p:spPr>
          <a:xfrm>
            <a:off x="71846" y="111008"/>
            <a:ext cx="2246811" cy="628544"/>
          </a:xfrm>
          <a:prstGeom prst="rect">
            <a:avLst/>
          </a:prstGeom>
        </p:spPr>
      </p:pic>
      <p:pic>
        <p:nvPicPr>
          <p:cNvPr id="2" name="Immagine 1">
            <a:extLst>
              <a:ext uri="{FF2B5EF4-FFF2-40B4-BE49-F238E27FC236}">
                <a16:creationId xmlns:a16="http://schemas.microsoft.com/office/drawing/2014/main" xmlns="" id="{4BA3DD16-67C6-498A-A960-F9B66BFD81FA}"/>
              </a:ext>
            </a:extLst>
          </p:cNvPr>
          <p:cNvPicPr>
            <a:picLocks noChangeAspect="1"/>
          </p:cNvPicPr>
          <p:nvPr/>
        </p:nvPicPr>
        <p:blipFill>
          <a:blip r:embed="rId3"/>
          <a:stretch>
            <a:fillRect/>
          </a:stretch>
        </p:blipFill>
        <p:spPr>
          <a:xfrm>
            <a:off x="4782801" y="4394989"/>
            <a:ext cx="2639460" cy="2005743"/>
          </a:xfrm>
          <a:prstGeom prst="rect">
            <a:avLst/>
          </a:prstGeom>
        </p:spPr>
      </p:pic>
      <p:sp>
        <p:nvSpPr>
          <p:cNvPr id="9" name="Rectangle 9">
            <a:extLst>
              <a:ext uri="{FF2B5EF4-FFF2-40B4-BE49-F238E27FC236}">
                <a16:creationId xmlns="" xmlns:a16="http://schemas.microsoft.com/office/drawing/2014/main" xmlns:lc="http://schemas.openxmlformats.org/drawingml/2006/lockedCanvas" id="{D3F154E4-91BF-454F-8191-5E87AB70BB61}"/>
              </a:ext>
            </a:extLst>
          </p:cNvPr>
          <p:cNvSpPr/>
          <p:nvPr/>
        </p:nvSpPr>
        <p:spPr>
          <a:xfrm>
            <a:off x="1747346" y="6146346"/>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This project has been funded with support from the European Commission. This document and its contents reflect the views only of the authors, and the Commission cannot be held responsible for any use which may be made of the information contained therein</a:t>
            </a:r>
            <a:r>
              <a:rPr lang="en-US" sz="1050" dirty="0">
                <a:latin typeface="Calibri" panose="020F0502020204030204" pitchFamily="34" charset="0"/>
                <a:ea typeface="Calibri" panose="020F0502020204030204" pitchFamily="34" charset="0"/>
                <a:cs typeface="Times New Roman" panose="02020603050405020304" pitchFamily="18" charset="0"/>
              </a:rPr>
              <a:t>​</a:t>
            </a:r>
          </a:p>
        </p:txBody>
      </p:sp>
      <p:pic>
        <p:nvPicPr>
          <p:cNvPr id="16" name="Picture 14">
            <a:extLst>
              <a:ext uri="{FF2B5EF4-FFF2-40B4-BE49-F238E27FC236}">
                <a16:creationId xmlns="" xmlns:a16="http://schemas.microsoft.com/office/drawing/2014/main" xmlns:lc="http://schemas.openxmlformats.org/drawingml/2006/lockedCanvas" id="{EDA58C0D-332B-4CA6-B51B-6306B590E425}"/>
              </a:ext>
            </a:extLst>
          </p:cNvPr>
          <p:cNvPicPr>
            <a:picLocks noChangeAspect="1"/>
          </p:cNvPicPr>
          <p:nvPr/>
        </p:nvPicPr>
        <p:blipFill>
          <a:blip r:embed="rId4" cstate="print"/>
          <a:stretch>
            <a:fillRect/>
          </a:stretch>
        </p:blipFill>
        <p:spPr>
          <a:xfrm>
            <a:off x="13063" y="6328325"/>
            <a:ext cx="1755570" cy="398758"/>
          </a:xfrm>
          <a:prstGeom prst="rect">
            <a:avLst/>
          </a:prstGeom>
        </p:spPr>
      </p:pic>
      <p:sp>
        <p:nvSpPr>
          <p:cNvPr id="17" name="CasellaDiTesto 16"/>
          <p:cNvSpPr txBox="1"/>
          <p:nvPr/>
        </p:nvSpPr>
        <p:spPr>
          <a:xfrm>
            <a:off x="7268110" y="6175233"/>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t>Legal description – Creative Commons licensing: The materials published on the </a:t>
            </a:r>
            <a:r>
              <a:rPr lang="en-US" sz="1050" dirty="0" err="1"/>
              <a:t>EntreComp</a:t>
            </a:r>
            <a:r>
              <a:rPr lang="en-US" sz="1050" dirty="0"/>
              <a:t> project website are classified as Open Educational Resources' (OER) and can be freely (without permission of their creators): downloaded, used, reused, copied, adapted, and shared by users, with information about the source of their origin</a:t>
            </a:r>
            <a:r>
              <a:rPr lang="en-US" sz="1050" dirty="0" smtClean="0"/>
              <a:t>.</a:t>
            </a:r>
            <a:endParaRPr lang="en-US" sz="1050" dirty="0"/>
          </a:p>
        </p:txBody>
      </p:sp>
      <p:pic>
        <p:nvPicPr>
          <p:cNvPr id="18" name="Immagine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V="1">
            <a:off x="6325326" y="6341387"/>
            <a:ext cx="976864" cy="348582"/>
          </a:xfrm>
          <a:prstGeom prst="rect">
            <a:avLst/>
          </a:prstGeom>
        </p:spPr>
      </p:pic>
    </p:spTree>
    <p:extLst>
      <p:ext uri="{BB962C8B-B14F-4D97-AF65-F5344CB8AC3E}">
        <p14:creationId xmlns:p14="http://schemas.microsoft.com/office/powerpoint/2010/main" val="26279866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a16="http://schemas.microsoft.com/office/drawing/2014/main" xmlns=""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a16="http://schemas.microsoft.com/office/drawing/2014/main" xmlns="" id="{36560260-39B2-4C92-B815-0A5BB23A7859}"/>
              </a:ext>
            </a:extLst>
          </p:cNvPr>
          <p:cNvSpPr txBox="1"/>
          <p:nvPr/>
        </p:nvSpPr>
        <p:spPr>
          <a:xfrm>
            <a:off x="2671084" y="9781"/>
            <a:ext cx="9314087" cy="830997"/>
          </a:xfrm>
          <a:prstGeom prst="rect">
            <a:avLst/>
          </a:prstGeom>
          <a:noFill/>
        </p:spPr>
        <p:txBody>
          <a:bodyPr wrap="square" rtlCol="0">
            <a:spAutoFit/>
          </a:bodyPr>
          <a:lstStyle/>
          <a:p>
            <a:pPr algn="just"/>
            <a:r>
              <a:rPr lang="vi-VN" sz="4000" b="1" dirty="0" smtClean="0"/>
              <a:t>Crearea valorii: de unde să începeți</a:t>
            </a:r>
            <a:r>
              <a:rPr lang="vi-VN" sz="4800" dirty="0" smtClean="0"/>
              <a:t> </a:t>
            </a:r>
            <a:endParaRPr lang="en-GB" sz="4800" b="1" dirty="0"/>
          </a:p>
        </p:txBody>
      </p:sp>
      <p:sp>
        <p:nvSpPr>
          <p:cNvPr id="13" name="CasellaDiTesto 12">
            <a:extLst>
              <a:ext uri="{FF2B5EF4-FFF2-40B4-BE49-F238E27FC236}">
                <a16:creationId xmlns:a16="http://schemas.microsoft.com/office/drawing/2014/main" xmlns="" id="{68DE762D-1903-4033-9C77-D088FA1FE6CB}"/>
              </a:ext>
            </a:extLst>
          </p:cNvPr>
          <p:cNvSpPr txBox="1"/>
          <p:nvPr/>
        </p:nvSpPr>
        <p:spPr>
          <a:xfrm>
            <a:off x="387531" y="1460139"/>
            <a:ext cx="11416938" cy="3693319"/>
          </a:xfrm>
          <a:prstGeom prst="rect">
            <a:avLst/>
          </a:prstGeom>
          <a:noFill/>
        </p:spPr>
        <p:txBody>
          <a:bodyPr wrap="square" rtlCol="0">
            <a:spAutoFit/>
          </a:bodyPr>
          <a:lstStyle/>
          <a:p>
            <a:pPr algn="just"/>
            <a:r>
              <a:rPr lang="vi-VN" sz="2800" dirty="0" smtClean="0"/>
              <a:t>Valoarea unei organizații este reprezentată de cât de inovatoare și durabilă este ideea sa de afaceri subiacentă</a:t>
            </a:r>
            <a:r>
              <a:rPr lang="en-GB" sz="3200" dirty="0" smtClean="0"/>
              <a:t>.</a:t>
            </a:r>
            <a:endParaRPr lang="en-GB" sz="3200" dirty="0"/>
          </a:p>
          <a:p>
            <a:pPr algn="just"/>
            <a:endParaRPr lang="en-GB" sz="3200" dirty="0"/>
          </a:p>
          <a:p>
            <a:pPr algn="just"/>
            <a:r>
              <a:rPr lang="vi-VN" sz="3000" dirty="0" smtClean="0"/>
              <a:t>Ideile de afaceri ar putea proveni din două considerații diferite </a:t>
            </a:r>
            <a:r>
              <a:rPr lang="en-GB" sz="3000" dirty="0" smtClean="0"/>
              <a:t>: </a:t>
            </a:r>
            <a:endParaRPr lang="en-GB" sz="3000" dirty="0"/>
          </a:p>
          <a:p>
            <a:pPr marL="457200" indent="-457200" algn="just">
              <a:buFont typeface="Arial" panose="020B0604020202020204" pitchFamily="34" charset="0"/>
              <a:buChar char="•"/>
            </a:pPr>
            <a:r>
              <a:rPr lang="vi-VN" sz="2500" dirty="0" smtClean="0"/>
              <a:t>Valorificarea oportunităților neexplorate</a:t>
            </a:r>
            <a:endParaRPr lang="en-GB" sz="2500" dirty="0"/>
          </a:p>
          <a:p>
            <a:pPr marL="457200" indent="-457200" algn="just">
              <a:buFont typeface="Arial" panose="020B0604020202020204" pitchFamily="34" charset="0"/>
              <a:buChar char="•"/>
            </a:pPr>
            <a:r>
              <a:rPr lang="ro-RO" sz="2500" dirty="0" smtClean="0">
                <a:latin typeface="Arial" pitchFamily="34" charset="0"/>
                <a:cs typeface="Arial" pitchFamily="34" charset="0"/>
              </a:rPr>
              <a:t>Exploatarea nevoilor de neegalat</a:t>
            </a:r>
            <a:endParaRPr lang="en-GB" sz="2500" dirty="0">
              <a:latin typeface="Arial" pitchFamily="34" charset="0"/>
              <a:cs typeface="Arial" pitchFamily="34" charset="0"/>
            </a:endParaRPr>
          </a:p>
          <a:p>
            <a:pPr algn="just"/>
            <a:endParaRPr lang="en-US" sz="3200" dirty="0" smtClean="0"/>
          </a:p>
          <a:p>
            <a:pPr algn="just"/>
            <a:r>
              <a:rPr lang="vi-VN" sz="2800" dirty="0" smtClean="0"/>
              <a:t>Ideea de afaceri reprezintă valorile de bază ale organizației dvs.</a:t>
            </a:r>
            <a:endParaRPr lang="en-GB" sz="2800" dirty="0"/>
          </a:p>
        </p:txBody>
      </p:sp>
      <p:pic>
        <p:nvPicPr>
          <p:cNvPr id="14" name="Picture 13">
            <a:extLst>
              <a:ext uri="{FF2B5EF4-FFF2-40B4-BE49-F238E27FC236}">
                <a16:creationId xmlns:a16="http://schemas.microsoft.com/office/drawing/2014/main" xmlns="" id="{AC82B15C-9518-4DF3-B7F1-432948ADC0C5}"/>
              </a:ext>
            </a:extLst>
          </p:cNvPr>
          <p:cNvPicPr>
            <a:picLocks noChangeAspect="1"/>
          </p:cNvPicPr>
          <p:nvPr/>
        </p:nvPicPr>
        <p:blipFill>
          <a:blip r:embed="rId2" cstate="print"/>
          <a:stretch>
            <a:fillRect/>
          </a:stretch>
        </p:blipFill>
        <p:spPr>
          <a:xfrm>
            <a:off x="71846" y="111008"/>
            <a:ext cx="2246811" cy="628544"/>
          </a:xfrm>
          <a:prstGeom prst="rect">
            <a:avLst/>
          </a:prstGeom>
        </p:spPr>
      </p:pic>
      <p:pic>
        <p:nvPicPr>
          <p:cNvPr id="2" name="Immagine 1">
            <a:extLst>
              <a:ext uri="{FF2B5EF4-FFF2-40B4-BE49-F238E27FC236}">
                <a16:creationId xmlns:a16="http://schemas.microsoft.com/office/drawing/2014/main" xmlns="" id="{E05846E7-84F9-4ADC-913E-978411737047}"/>
              </a:ext>
            </a:extLst>
          </p:cNvPr>
          <p:cNvPicPr>
            <a:picLocks noChangeAspect="1"/>
          </p:cNvPicPr>
          <p:nvPr/>
        </p:nvPicPr>
        <p:blipFill>
          <a:blip r:embed="rId3"/>
          <a:stretch>
            <a:fillRect/>
          </a:stretch>
        </p:blipFill>
        <p:spPr>
          <a:xfrm>
            <a:off x="7527235" y="1931505"/>
            <a:ext cx="766853" cy="824948"/>
          </a:xfrm>
          <a:prstGeom prst="rect">
            <a:avLst/>
          </a:prstGeom>
        </p:spPr>
      </p:pic>
      <p:pic>
        <p:nvPicPr>
          <p:cNvPr id="3" name="Immagine 2">
            <a:extLst>
              <a:ext uri="{FF2B5EF4-FFF2-40B4-BE49-F238E27FC236}">
                <a16:creationId xmlns:a16="http://schemas.microsoft.com/office/drawing/2014/main" xmlns="" id="{0FD27A3B-4F40-4C23-8B80-ACFB51B33E5B}"/>
              </a:ext>
            </a:extLst>
          </p:cNvPr>
          <p:cNvPicPr>
            <a:picLocks noChangeAspect="1"/>
          </p:cNvPicPr>
          <p:nvPr/>
        </p:nvPicPr>
        <p:blipFill>
          <a:blip r:embed="rId4"/>
          <a:stretch>
            <a:fillRect/>
          </a:stretch>
        </p:blipFill>
        <p:spPr>
          <a:xfrm>
            <a:off x="5629594" y="3871705"/>
            <a:ext cx="552450" cy="704850"/>
          </a:xfrm>
          <a:prstGeom prst="rect">
            <a:avLst/>
          </a:prstGeom>
        </p:spPr>
      </p:pic>
      <p:pic>
        <p:nvPicPr>
          <p:cNvPr id="4" name="Immagine 3">
            <a:extLst>
              <a:ext uri="{FF2B5EF4-FFF2-40B4-BE49-F238E27FC236}">
                <a16:creationId xmlns:a16="http://schemas.microsoft.com/office/drawing/2014/main" xmlns="" id="{E83D2CC5-B3D7-42D1-952B-93EDB73C49F5}"/>
              </a:ext>
            </a:extLst>
          </p:cNvPr>
          <p:cNvPicPr>
            <a:picLocks noChangeAspect="1"/>
          </p:cNvPicPr>
          <p:nvPr/>
        </p:nvPicPr>
        <p:blipFill>
          <a:blip r:embed="rId5"/>
          <a:stretch>
            <a:fillRect/>
          </a:stretch>
        </p:blipFill>
        <p:spPr>
          <a:xfrm>
            <a:off x="6942908" y="3362232"/>
            <a:ext cx="714375" cy="762000"/>
          </a:xfrm>
          <a:prstGeom prst="rect">
            <a:avLst/>
          </a:prstGeom>
        </p:spPr>
      </p:pic>
      <p:sp>
        <p:nvSpPr>
          <p:cNvPr id="16" name="Rectangle 9">
            <a:extLst>
              <a:ext uri="{FF2B5EF4-FFF2-40B4-BE49-F238E27FC236}">
                <a16:creationId xmlns="" xmlns:a16="http://schemas.microsoft.com/office/drawing/2014/main" xmlns:lc="http://schemas.openxmlformats.org/drawingml/2006/lockedCanvas" id="{D3F154E4-91BF-454F-8191-5E87AB70BB61}"/>
              </a:ext>
            </a:extLst>
          </p:cNvPr>
          <p:cNvSpPr/>
          <p:nvPr/>
        </p:nvSpPr>
        <p:spPr>
          <a:xfrm>
            <a:off x="1747346" y="6146346"/>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This project has been funded with support from the European Commission. This document and its contents reflect the views only of the authors, and the Commission cannot be held responsible for any use which may be made of the information contained therein</a:t>
            </a:r>
            <a:r>
              <a:rPr lang="en-US" sz="1050" dirty="0">
                <a:latin typeface="Calibri" panose="020F0502020204030204" pitchFamily="34" charset="0"/>
                <a:ea typeface="Calibri" panose="020F0502020204030204" pitchFamily="34" charset="0"/>
                <a:cs typeface="Times New Roman" panose="02020603050405020304" pitchFamily="18" charset="0"/>
              </a:rPr>
              <a:t>​</a:t>
            </a:r>
          </a:p>
        </p:txBody>
      </p:sp>
      <p:pic>
        <p:nvPicPr>
          <p:cNvPr id="17" name="Picture 14">
            <a:extLst>
              <a:ext uri="{FF2B5EF4-FFF2-40B4-BE49-F238E27FC236}">
                <a16:creationId xmlns="" xmlns:a16="http://schemas.microsoft.com/office/drawing/2014/main" xmlns:lc="http://schemas.openxmlformats.org/drawingml/2006/lockedCanvas" id="{EDA58C0D-332B-4CA6-B51B-6306B590E425}"/>
              </a:ext>
            </a:extLst>
          </p:cNvPr>
          <p:cNvPicPr>
            <a:picLocks noChangeAspect="1"/>
          </p:cNvPicPr>
          <p:nvPr/>
        </p:nvPicPr>
        <p:blipFill>
          <a:blip r:embed="rId6" cstate="print"/>
          <a:stretch>
            <a:fillRect/>
          </a:stretch>
        </p:blipFill>
        <p:spPr>
          <a:xfrm>
            <a:off x="13063" y="6328325"/>
            <a:ext cx="1755570" cy="398758"/>
          </a:xfrm>
          <a:prstGeom prst="rect">
            <a:avLst/>
          </a:prstGeom>
        </p:spPr>
      </p:pic>
      <p:sp>
        <p:nvSpPr>
          <p:cNvPr id="18" name="CasellaDiTesto 17"/>
          <p:cNvSpPr txBox="1"/>
          <p:nvPr/>
        </p:nvSpPr>
        <p:spPr>
          <a:xfrm>
            <a:off x="7268110" y="6175233"/>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t>Legal description – Creative Commons licensing: The materials published on the </a:t>
            </a:r>
            <a:r>
              <a:rPr lang="en-US" sz="1050" dirty="0" err="1"/>
              <a:t>EntreComp</a:t>
            </a:r>
            <a:r>
              <a:rPr lang="en-US" sz="1050" dirty="0"/>
              <a:t> project website are classified as Open Educational Resources' (OER) and can be freely (without permission of their creators): downloaded, used, reused, copied, adapted, and shared by users, with information about the source of their origin</a:t>
            </a:r>
            <a:r>
              <a:rPr lang="en-US" sz="1050" dirty="0" smtClean="0"/>
              <a:t>.</a:t>
            </a:r>
            <a:endParaRPr lang="en-US" sz="1050" dirty="0"/>
          </a:p>
        </p:txBody>
      </p:sp>
      <p:pic>
        <p:nvPicPr>
          <p:cNvPr id="19" name="Immagine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V="1">
            <a:off x="6325326" y="6341387"/>
            <a:ext cx="976864" cy="348582"/>
          </a:xfrm>
          <a:prstGeom prst="rect">
            <a:avLst/>
          </a:prstGeom>
        </p:spPr>
      </p:pic>
    </p:spTree>
    <p:extLst>
      <p:ext uri="{BB962C8B-B14F-4D97-AF65-F5344CB8AC3E}">
        <p14:creationId xmlns:p14="http://schemas.microsoft.com/office/powerpoint/2010/main" val="96524049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a16="http://schemas.microsoft.com/office/drawing/2014/main" xmlns=""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a16="http://schemas.microsoft.com/office/drawing/2014/main" xmlns="" id="{36560260-39B2-4C92-B815-0A5BB23A7859}"/>
              </a:ext>
            </a:extLst>
          </p:cNvPr>
          <p:cNvSpPr txBox="1"/>
          <p:nvPr/>
        </p:nvSpPr>
        <p:spPr>
          <a:xfrm>
            <a:off x="2671084" y="9781"/>
            <a:ext cx="9314087" cy="830997"/>
          </a:xfrm>
          <a:prstGeom prst="rect">
            <a:avLst/>
          </a:prstGeom>
          <a:noFill/>
        </p:spPr>
        <p:txBody>
          <a:bodyPr wrap="square" rtlCol="0">
            <a:spAutoFit/>
          </a:bodyPr>
          <a:lstStyle/>
          <a:p>
            <a:pPr algn="just"/>
            <a:r>
              <a:rPr lang="vi-VN" sz="4800" b="1" dirty="0" smtClean="0"/>
              <a:t>Cum să vă definiți obiectivele</a:t>
            </a:r>
            <a:endParaRPr lang="en-GB" sz="4800" b="1" dirty="0"/>
          </a:p>
        </p:txBody>
      </p:sp>
      <p:sp>
        <p:nvSpPr>
          <p:cNvPr id="13" name="CasellaDiTesto 12">
            <a:extLst>
              <a:ext uri="{FF2B5EF4-FFF2-40B4-BE49-F238E27FC236}">
                <a16:creationId xmlns:a16="http://schemas.microsoft.com/office/drawing/2014/main" xmlns="" id="{68DE762D-1903-4033-9C77-D088FA1FE6CB}"/>
              </a:ext>
            </a:extLst>
          </p:cNvPr>
          <p:cNvSpPr txBox="1"/>
          <p:nvPr/>
        </p:nvSpPr>
        <p:spPr>
          <a:xfrm>
            <a:off x="387531" y="1460139"/>
            <a:ext cx="11416938" cy="3046988"/>
          </a:xfrm>
          <a:prstGeom prst="rect">
            <a:avLst/>
          </a:prstGeom>
          <a:noFill/>
        </p:spPr>
        <p:txBody>
          <a:bodyPr wrap="square" rtlCol="0">
            <a:spAutoFit/>
          </a:bodyPr>
          <a:lstStyle/>
          <a:p>
            <a:pPr marL="457200" indent="-457200" algn="just">
              <a:buFont typeface="Arial" panose="020B0604020202020204" pitchFamily="34" charset="0"/>
              <a:buChar char="•"/>
            </a:pPr>
            <a:r>
              <a:rPr lang="vi-VN" sz="2400" dirty="0" smtClean="0"/>
              <a:t>Păstrați-l simplu și definiți prioritățile </a:t>
            </a:r>
            <a:endParaRPr lang="en-US" sz="2400" dirty="0" smtClean="0"/>
          </a:p>
          <a:p>
            <a:pPr marL="457200" indent="-457200" algn="just">
              <a:buFont typeface="Arial" panose="020B0604020202020204" pitchFamily="34" charset="0"/>
              <a:buChar char="•"/>
            </a:pPr>
            <a:r>
              <a:rPr lang="vi-VN" sz="2400" dirty="0" smtClean="0"/>
              <a:t>Descompuneți fiecare obiectiv într-un set de sub-rezultate </a:t>
            </a:r>
            <a:endParaRPr lang="en-US" sz="2400" dirty="0" smtClean="0"/>
          </a:p>
          <a:p>
            <a:pPr marL="457200" indent="-457200" algn="just">
              <a:buFont typeface="Arial" panose="020B0604020202020204" pitchFamily="34" charset="0"/>
              <a:buChar char="•"/>
            </a:pPr>
            <a:r>
              <a:rPr lang="vi-VN" sz="2400" dirty="0" smtClean="0"/>
              <a:t>Fii foarte specific și fă-le măsurabile </a:t>
            </a:r>
            <a:endParaRPr lang="en-US" sz="2400" dirty="0" smtClean="0"/>
          </a:p>
          <a:p>
            <a:pPr marL="457200" indent="-457200" algn="just">
              <a:buFont typeface="Arial" panose="020B0604020202020204" pitchFamily="34" charset="0"/>
              <a:buChar char="•"/>
            </a:pPr>
            <a:r>
              <a:rPr lang="vi-VN" sz="2400" dirty="0" smtClean="0"/>
              <a:t>Nu vă împingeți la limită: stabiliți obiective care pot fi atinse </a:t>
            </a:r>
            <a:endParaRPr lang="en-US" sz="2400" dirty="0" smtClean="0"/>
          </a:p>
          <a:p>
            <a:pPr marL="457200" indent="-457200" algn="just">
              <a:buFont typeface="Arial" panose="020B0604020202020204" pitchFamily="34" charset="0"/>
              <a:buChar char="•"/>
            </a:pPr>
            <a:r>
              <a:rPr lang="vi-VN" sz="2400" dirty="0" smtClean="0"/>
              <a:t>Scăriți-vă curba de învățare și valorificați experiența altora </a:t>
            </a:r>
            <a:endParaRPr lang="en-US" sz="2400" dirty="0" smtClean="0"/>
          </a:p>
          <a:p>
            <a:pPr marL="457200" indent="-457200" algn="just">
              <a:buFont typeface="Arial" panose="020B0604020202020204" pitchFamily="34" charset="0"/>
              <a:buChar char="•"/>
            </a:pPr>
            <a:r>
              <a:rPr lang="vi-VN" sz="2400" dirty="0" smtClean="0"/>
              <a:t>Nu mergeți singur: ascultați feedback-urile și aduceți acasă critici valoroase</a:t>
            </a:r>
            <a:endParaRPr lang="en-US" sz="2400" dirty="0" smtClean="0"/>
          </a:p>
          <a:p>
            <a:pPr marL="457200" indent="-457200" algn="just">
              <a:buFont typeface="Arial" panose="020B0604020202020204" pitchFamily="34" charset="0"/>
              <a:buChar char="•"/>
            </a:pPr>
            <a:r>
              <a:rPr lang="vi-VN" sz="2400" dirty="0" smtClean="0"/>
              <a:t>Sărbătorește succesele și identifică-i pe cei care învață </a:t>
            </a:r>
            <a:endParaRPr lang="en-US" sz="2400" dirty="0" smtClean="0"/>
          </a:p>
          <a:p>
            <a:pPr marL="457200" indent="-457200" algn="just">
              <a:buFont typeface="Arial" panose="020B0604020202020204" pitchFamily="34" charset="0"/>
              <a:buChar char="•"/>
            </a:pPr>
            <a:r>
              <a:rPr lang="vi-VN" sz="2400" dirty="0" smtClean="0"/>
              <a:t>Evaluează-ți performanța generală </a:t>
            </a:r>
            <a:endParaRPr lang="en-GB" sz="2400" dirty="0"/>
          </a:p>
        </p:txBody>
      </p:sp>
      <p:pic>
        <p:nvPicPr>
          <p:cNvPr id="14" name="Picture 13">
            <a:extLst>
              <a:ext uri="{FF2B5EF4-FFF2-40B4-BE49-F238E27FC236}">
                <a16:creationId xmlns:a16="http://schemas.microsoft.com/office/drawing/2014/main" xmlns="" id="{AC82B15C-9518-4DF3-B7F1-432948ADC0C5}"/>
              </a:ext>
            </a:extLst>
          </p:cNvPr>
          <p:cNvPicPr>
            <a:picLocks noChangeAspect="1"/>
          </p:cNvPicPr>
          <p:nvPr/>
        </p:nvPicPr>
        <p:blipFill>
          <a:blip r:embed="rId2" cstate="print"/>
          <a:stretch>
            <a:fillRect/>
          </a:stretch>
        </p:blipFill>
        <p:spPr>
          <a:xfrm>
            <a:off x="71846" y="111008"/>
            <a:ext cx="2246811" cy="628544"/>
          </a:xfrm>
          <a:prstGeom prst="rect">
            <a:avLst/>
          </a:prstGeom>
        </p:spPr>
      </p:pic>
      <p:sp>
        <p:nvSpPr>
          <p:cNvPr id="8" name="Rectangle 9">
            <a:extLst>
              <a:ext uri="{FF2B5EF4-FFF2-40B4-BE49-F238E27FC236}">
                <a16:creationId xmlns="" xmlns:a16="http://schemas.microsoft.com/office/drawing/2014/main" xmlns:lc="http://schemas.openxmlformats.org/drawingml/2006/lockedCanvas" id="{D3F154E4-91BF-454F-8191-5E87AB70BB61}"/>
              </a:ext>
            </a:extLst>
          </p:cNvPr>
          <p:cNvSpPr/>
          <p:nvPr/>
        </p:nvSpPr>
        <p:spPr>
          <a:xfrm>
            <a:off x="1747346" y="6146346"/>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This project has been funded with support from the European Commission. This document and its contents reflect the views only of the authors, and the Commission cannot be held responsible for any use which may be made of the information contained therein</a:t>
            </a:r>
            <a:r>
              <a:rPr lang="en-US" sz="1050" dirty="0">
                <a:latin typeface="Calibri" panose="020F0502020204030204" pitchFamily="34" charset="0"/>
                <a:ea typeface="Calibri" panose="020F0502020204030204" pitchFamily="34" charset="0"/>
                <a:cs typeface="Times New Roman" panose="02020603050405020304" pitchFamily="18" charset="0"/>
              </a:rPr>
              <a:t>​</a:t>
            </a:r>
          </a:p>
        </p:txBody>
      </p:sp>
      <p:pic>
        <p:nvPicPr>
          <p:cNvPr id="9" name="Picture 14">
            <a:extLst>
              <a:ext uri="{FF2B5EF4-FFF2-40B4-BE49-F238E27FC236}">
                <a16:creationId xmlns="" xmlns:a16="http://schemas.microsoft.com/office/drawing/2014/main" xmlns:lc="http://schemas.openxmlformats.org/drawingml/2006/lockedCanvas" id="{EDA58C0D-332B-4CA6-B51B-6306B590E425}"/>
              </a:ext>
            </a:extLst>
          </p:cNvPr>
          <p:cNvPicPr>
            <a:picLocks noChangeAspect="1"/>
          </p:cNvPicPr>
          <p:nvPr/>
        </p:nvPicPr>
        <p:blipFill>
          <a:blip r:embed="rId3" cstate="print"/>
          <a:stretch>
            <a:fillRect/>
          </a:stretch>
        </p:blipFill>
        <p:spPr>
          <a:xfrm>
            <a:off x="13063" y="6328325"/>
            <a:ext cx="1755570" cy="398758"/>
          </a:xfrm>
          <a:prstGeom prst="rect">
            <a:avLst/>
          </a:prstGeom>
        </p:spPr>
      </p:pic>
      <p:sp>
        <p:nvSpPr>
          <p:cNvPr id="16" name="CasellaDiTesto 15"/>
          <p:cNvSpPr txBox="1"/>
          <p:nvPr/>
        </p:nvSpPr>
        <p:spPr>
          <a:xfrm>
            <a:off x="7268110" y="6175233"/>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t>Legal description – Creative Commons licensing: The materials published on the </a:t>
            </a:r>
            <a:r>
              <a:rPr lang="en-US" sz="1050" dirty="0" err="1"/>
              <a:t>EntreComp</a:t>
            </a:r>
            <a:r>
              <a:rPr lang="en-US" sz="1050" dirty="0"/>
              <a:t> project website are classified as Open Educational Resources' (OER) and can be freely (without permission of their creators): downloaded, used, reused, copied, adapted, and shared by users, with information about the source of their origin</a:t>
            </a:r>
            <a:r>
              <a:rPr lang="en-US" sz="1050" dirty="0" smtClean="0"/>
              <a:t>.</a:t>
            </a:r>
            <a:endParaRPr lang="en-US" sz="1050" dirty="0"/>
          </a:p>
        </p:txBody>
      </p:sp>
      <p:pic>
        <p:nvPicPr>
          <p:cNvPr id="17" name="Immagin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V="1">
            <a:off x="6325326" y="6341387"/>
            <a:ext cx="976864" cy="348582"/>
          </a:xfrm>
          <a:prstGeom prst="rect">
            <a:avLst/>
          </a:prstGeom>
        </p:spPr>
      </p:pic>
    </p:spTree>
    <p:extLst>
      <p:ext uri="{BB962C8B-B14F-4D97-AF65-F5344CB8AC3E}">
        <p14:creationId xmlns:p14="http://schemas.microsoft.com/office/powerpoint/2010/main" val="239064061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a16="http://schemas.microsoft.com/office/drawing/2014/main" xmlns=""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a16="http://schemas.microsoft.com/office/drawing/2014/main" xmlns="" id="{36560260-39B2-4C92-B815-0A5BB23A7859}"/>
              </a:ext>
            </a:extLst>
          </p:cNvPr>
          <p:cNvSpPr txBox="1"/>
          <p:nvPr/>
        </p:nvSpPr>
        <p:spPr>
          <a:xfrm>
            <a:off x="2671084" y="9781"/>
            <a:ext cx="9314087" cy="830997"/>
          </a:xfrm>
          <a:prstGeom prst="rect">
            <a:avLst/>
          </a:prstGeom>
          <a:noFill/>
        </p:spPr>
        <p:txBody>
          <a:bodyPr wrap="square" rtlCol="0">
            <a:spAutoFit/>
          </a:bodyPr>
          <a:lstStyle/>
          <a:p>
            <a:pPr algn="just"/>
            <a:r>
              <a:rPr lang="ro-RO" sz="4800" b="1" dirty="0" smtClean="0"/>
              <a:t>Evitați capcanele pt.2</a:t>
            </a:r>
            <a:endParaRPr lang="en-GB" sz="4800" b="1" dirty="0"/>
          </a:p>
        </p:txBody>
      </p:sp>
      <p:sp>
        <p:nvSpPr>
          <p:cNvPr id="13" name="CasellaDiTesto 12">
            <a:extLst>
              <a:ext uri="{FF2B5EF4-FFF2-40B4-BE49-F238E27FC236}">
                <a16:creationId xmlns:a16="http://schemas.microsoft.com/office/drawing/2014/main" xmlns="" id="{68DE762D-1903-4033-9C77-D088FA1FE6CB}"/>
              </a:ext>
            </a:extLst>
          </p:cNvPr>
          <p:cNvSpPr txBox="1"/>
          <p:nvPr/>
        </p:nvSpPr>
        <p:spPr>
          <a:xfrm>
            <a:off x="387531" y="1460139"/>
            <a:ext cx="11416938" cy="3970318"/>
          </a:xfrm>
          <a:prstGeom prst="rect">
            <a:avLst/>
          </a:prstGeom>
          <a:noFill/>
        </p:spPr>
        <p:txBody>
          <a:bodyPr wrap="square" rtlCol="0">
            <a:spAutoFit/>
          </a:bodyPr>
          <a:lstStyle/>
          <a:p>
            <a:pPr algn="just"/>
            <a:r>
              <a:rPr lang="vi-VN" sz="2800" dirty="0" smtClean="0"/>
              <a:t>Cea mai mare amenințare cu care te-ai putea confrunta este să te îndrăgostești atât de mult de ideea ta, încât să nu-ți dai seama când este timpul să „o lași”.</a:t>
            </a:r>
            <a:endParaRPr lang="en-US" sz="2800" dirty="0" smtClean="0"/>
          </a:p>
          <a:p>
            <a:pPr algn="just"/>
            <a:r>
              <a:rPr lang="vi-VN" sz="2800" dirty="0" smtClean="0"/>
              <a:t> </a:t>
            </a:r>
            <a:endParaRPr lang="en-US" sz="2800" dirty="0" smtClean="0"/>
          </a:p>
          <a:p>
            <a:pPr algn="just"/>
            <a:r>
              <a:rPr lang="vi-VN" sz="2800" dirty="0" smtClean="0"/>
              <a:t>Uneori, când lucrurile nu funcționează așa cum era de așteptat, s-ar putea să nu fie vorba despre simple proceduri și proiecte: poate că nu sunteți încă pregătit pentru acele provocări (adică nu aveți suficiente resurse, ideea nu este corectă, oferta dvs. nu corespunde nevoilor pieței etc.)</a:t>
            </a:r>
            <a:r>
              <a:rPr lang="en-GB" sz="2800" dirty="0" smtClean="0"/>
              <a:t>. </a:t>
            </a:r>
            <a:endParaRPr lang="en-GB" sz="2800" dirty="0"/>
          </a:p>
        </p:txBody>
      </p:sp>
      <p:pic>
        <p:nvPicPr>
          <p:cNvPr id="14" name="Picture 13">
            <a:extLst>
              <a:ext uri="{FF2B5EF4-FFF2-40B4-BE49-F238E27FC236}">
                <a16:creationId xmlns:a16="http://schemas.microsoft.com/office/drawing/2014/main" xmlns="" id="{AC82B15C-9518-4DF3-B7F1-432948ADC0C5}"/>
              </a:ext>
            </a:extLst>
          </p:cNvPr>
          <p:cNvPicPr>
            <a:picLocks noChangeAspect="1"/>
          </p:cNvPicPr>
          <p:nvPr/>
        </p:nvPicPr>
        <p:blipFill>
          <a:blip r:embed="rId2" cstate="print"/>
          <a:stretch>
            <a:fillRect/>
          </a:stretch>
        </p:blipFill>
        <p:spPr>
          <a:xfrm>
            <a:off x="71846" y="111008"/>
            <a:ext cx="2246811" cy="628544"/>
          </a:xfrm>
          <a:prstGeom prst="rect">
            <a:avLst/>
          </a:prstGeom>
        </p:spPr>
      </p:pic>
      <p:sp>
        <p:nvSpPr>
          <p:cNvPr id="8" name="Rectangle 9">
            <a:extLst>
              <a:ext uri="{FF2B5EF4-FFF2-40B4-BE49-F238E27FC236}">
                <a16:creationId xmlns="" xmlns:a16="http://schemas.microsoft.com/office/drawing/2014/main" xmlns:lc="http://schemas.openxmlformats.org/drawingml/2006/lockedCanvas" id="{D3F154E4-91BF-454F-8191-5E87AB70BB61}"/>
              </a:ext>
            </a:extLst>
          </p:cNvPr>
          <p:cNvSpPr/>
          <p:nvPr/>
        </p:nvSpPr>
        <p:spPr>
          <a:xfrm>
            <a:off x="1747346" y="6146346"/>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This project has been funded with support from the European Commission. This document and its contents reflect the views only of the authors, and the Commission cannot be held responsible for any use which may be made of the information contained therein</a:t>
            </a:r>
            <a:r>
              <a:rPr lang="en-US" sz="1050" dirty="0">
                <a:latin typeface="Calibri" panose="020F0502020204030204" pitchFamily="34" charset="0"/>
                <a:ea typeface="Calibri" panose="020F0502020204030204" pitchFamily="34" charset="0"/>
                <a:cs typeface="Times New Roman" panose="02020603050405020304" pitchFamily="18" charset="0"/>
              </a:rPr>
              <a:t>​</a:t>
            </a:r>
          </a:p>
        </p:txBody>
      </p:sp>
      <p:pic>
        <p:nvPicPr>
          <p:cNvPr id="9" name="Picture 14">
            <a:extLst>
              <a:ext uri="{FF2B5EF4-FFF2-40B4-BE49-F238E27FC236}">
                <a16:creationId xmlns="" xmlns:a16="http://schemas.microsoft.com/office/drawing/2014/main" xmlns:lc="http://schemas.openxmlformats.org/drawingml/2006/lockedCanvas" id="{EDA58C0D-332B-4CA6-B51B-6306B590E425}"/>
              </a:ext>
            </a:extLst>
          </p:cNvPr>
          <p:cNvPicPr>
            <a:picLocks noChangeAspect="1"/>
          </p:cNvPicPr>
          <p:nvPr/>
        </p:nvPicPr>
        <p:blipFill>
          <a:blip r:embed="rId3" cstate="print"/>
          <a:stretch>
            <a:fillRect/>
          </a:stretch>
        </p:blipFill>
        <p:spPr>
          <a:xfrm>
            <a:off x="13063" y="6328325"/>
            <a:ext cx="1755570" cy="398758"/>
          </a:xfrm>
          <a:prstGeom prst="rect">
            <a:avLst/>
          </a:prstGeom>
        </p:spPr>
      </p:pic>
      <p:sp>
        <p:nvSpPr>
          <p:cNvPr id="16" name="CasellaDiTesto 15"/>
          <p:cNvSpPr txBox="1"/>
          <p:nvPr/>
        </p:nvSpPr>
        <p:spPr>
          <a:xfrm>
            <a:off x="7268110" y="6175233"/>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t>Legal description – Creative Commons licensing: The materials published on the </a:t>
            </a:r>
            <a:r>
              <a:rPr lang="en-US" sz="1050" dirty="0" err="1"/>
              <a:t>EntreComp</a:t>
            </a:r>
            <a:r>
              <a:rPr lang="en-US" sz="1050" dirty="0"/>
              <a:t> project website are classified as Open Educational Resources' (OER) and can be freely (without permission of their creators): downloaded, used, reused, copied, adapted, and shared by users, with information about the source of their origin</a:t>
            </a:r>
            <a:r>
              <a:rPr lang="en-US" sz="1050" dirty="0" smtClean="0"/>
              <a:t>.</a:t>
            </a:r>
            <a:endParaRPr lang="en-US" sz="1050" dirty="0"/>
          </a:p>
        </p:txBody>
      </p:sp>
      <p:pic>
        <p:nvPicPr>
          <p:cNvPr id="17" name="Immagin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V="1">
            <a:off x="6325326" y="6341387"/>
            <a:ext cx="976864" cy="348582"/>
          </a:xfrm>
          <a:prstGeom prst="rect">
            <a:avLst/>
          </a:prstGeom>
        </p:spPr>
      </p:pic>
    </p:spTree>
    <p:extLst>
      <p:ext uri="{BB962C8B-B14F-4D97-AF65-F5344CB8AC3E}">
        <p14:creationId xmlns:p14="http://schemas.microsoft.com/office/powerpoint/2010/main" val="11688909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a16="http://schemas.microsoft.com/office/drawing/2014/main" xmlns=""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a16="http://schemas.microsoft.com/office/drawing/2014/main" xmlns="" id="{36560260-39B2-4C92-B815-0A5BB23A7859}"/>
              </a:ext>
            </a:extLst>
          </p:cNvPr>
          <p:cNvSpPr txBox="1"/>
          <p:nvPr/>
        </p:nvSpPr>
        <p:spPr>
          <a:xfrm>
            <a:off x="2671084" y="9781"/>
            <a:ext cx="9314087" cy="830997"/>
          </a:xfrm>
          <a:prstGeom prst="rect">
            <a:avLst/>
          </a:prstGeom>
          <a:noFill/>
        </p:spPr>
        <p:txBody>
          <a:bodyPr wrap="square" rtlCol="0">
            <a:spAutoFit/>
          </a:bodyPr>
          <a:lstStyle/>
          <a:p>
            <a:pPr algn="just"/>
            <a:r>
              <a:rPr lang="ro-RO" sz="4800" b="1" dirty="0" smtClean="0"/>
              <a:t>Evitați capcanele pt.2 </a:t>
            </a:r>
            <a:endParaRPr lang="en-GB" sz="4800" b="1" dirty="0"/>
          </a:p>
        </p:txBody>
      </p:sp>
      <p:sp>
        <p:nvSpPr>
          <p:cNvPr id="13" name="CasellaDiTesto 12">
            <a:extLst>
              <a:ext uri="{FF2B5EF4-FFF2-40B4-BE49-F238E27FC236}">
                <a16:creationId xmlns:a16="http://schemas.microsoft.com/office/drawing/2014/main" xmlns="" id="{68DE762D-1903-4033-9C77-D088FA1FE6CB}"/>
              </a:ext>
            </a:extLst>
          </p:cNvPr>
          <p:cNvSpPr txBox="1"/>
          <p:nvPr/>
        </p:nvSpPr>
        <p:spPr>
          <a:xfrm>
            <a:off x="387531" y="1460139"/>
            <a:ext cx="11416938" cy="2585323"/>
          </a:xfrm>
          <a:prstGeom prst="rect">
            <a:avLst/>
          </a:prstGeom>
          <a:noFill/>
        </p:spPr>
        <p:txBody>
          <a:bodyPr wrap="square" rtlCol="0">
            <a:spAutoFit/>
          </a:bodyPr>
          <a:lstStyle/>
          <a:p>
            <a:pPr algn="just"/>
            <a:r>
              <a:rPr lang="vi-VN" sz="2700" dirty="0" smtClean="0"/>
              <a:t>Respectarea intențiilor este un proces conștient care trebuie realizat cu o mare sensibilitate. </a:t>
            </a:r>
            <a:endParaRPr lang="en-US" sz="2700" dirty="0" smtClean="0"/>
          </a:p>
          <a:p>
            <a:pPr algn="just"/>
            <a:endParaRPr lang="en-US" sz="2700" dirty="0" smtClean="0"/>
          </a:p>
          <a:p>
            <a:pPr algn="just"/>
            <a:r>
              <a:rPr lang="vi-VN" sz="2700" dirty="0" smtClean="0"/>
              <a:t>În caz contrar, s-ar putea să vă ducă, fără să știe, la o atitudine de vizualizare a tunelului, care vă va împiedica să luați în considerare și să analizați semnele critice de „avertizare”.</a:t>
            </a:r>
            <a:r>
              <a:rPr lang="en-GB" sz="2700" dirty="0" smtClean="0"/>
              <a:t> </a:t>
            </a:r>
            <a:endParaRPr lang="en-GB" sz="2700" dirty="0"/>
          </a:p>
        </p:txBody>
      </p:sp>
      <p:pic>
        <p:nvPicPr>
          <p:cNvPr id="14" name="Picture 13">
            <a:extLst>
              <a:ext uri="{FF2B5EF4-FFF2-40B4-BE49-F238E27FC236}">
                <a16:creationId xmlns:a16="http://schemas.microsoft.com/office/drawing/2014/main" xmlns="" id="{AC82B15C-9518-4DF3-B7F1-432948ADC0C5}"/>
              </a:ext>
            </a:extLst>
          </p:cNvPr>
          <p:cNvPicPr>
            <a:picLocks noChangeAspect="1"/>
          </p:cNvPicPr>
          <p:nvPr/>
        </p:nvPicPr>
        <p:blipFill>
          <a:blip r:embed="rId2" cstate="print"/>
          <a:stretch>
            <a:fillRect/>
          </a:stretch>
        </p:blipFill>
        <p:spPr>
          <a:xfrm>
            <a:off x="71846" y="111008"/>
            <a:ext cx="2246811" cy="628544"/>
          </a:xfrm>
          <a:prstGeom prst="rect">
            <a:avLst/>
          </a:prstGeom>
        </p:spPr>
      </p:pic>
      <p:pic>
        <p:nvPicPr>
          <p:cNvPr id="2" name="Immagine 1">
            <a:extLst>
              <a:ext uri="{FF2B5EF4-FFF2-40B4-BE49-F238E27FC236}">
                <a16:creationId xmlns:a16="http://schemas.microsoft.com/office/drawing/2014/main" xmlns="" id="{23A72A63-3160-43A2-9FAE-62E0F5295E39}"/>
              </a:ext>
            </a:extLst>
          </p:cNvPr>
          <p:cNvPicPr>
            <a:picLocks noChangeAspect="1"/>
          </p:cNvPicPr>
          <p:nvPr/>
        </p:nvPicPr>
        <p:blipFill>
          <a:blip r:embed="rId3"/>
          <a:stretch>
            <a:fillRect/>
          </a:stretch>
        </p:blipFill>
        <p:spPr>
          <a:xfrm>
            <a:off x="5031279" y="4012321"/>
            <a:ext cx="2129441" cy="2172523"/>
          </a:xfrm>
          <a:prstGeom prst="rect">
            <a:avLst/>
          </a:prstGeom>
        </p:spPr>
      </p:pic>
      <p:sp>
        <p:nvSpPr>
          <p:cNvPr id="9" name="Rectangle 9">
            <a:extLst>
              <a:ext uri="{FF2B5EF4-FFF2-40B4-BE49-F238E27FC236}">
                <a16:creationId xmlns="" xmlns:a16="http://schemas.microsoft.com/office/drawing/2014/main" xmlns:lc="http://schemas.openxmlformats.org/drawingml/2006/lockedCanvas" id="{D3F154E4-91BF-454F-8191-5E87AB70BB61}"/>
              </a:ext>
            </a:extLst>
          </p:cNvPr>
          <p:cNvSpPr/>
          <p:nvPr/>
        </p:nvSpPr>
        <p:spPr>
          <a:xfrm>
            <a:off x="1747346" y="6146346"/>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This project has been funded with support from the European Commission. This document and its contents reflect the views only of the authors, and the Commission cannot be held responsible for any use which may be made of the information contained therein</a:t>
            </a:r>
            <a:r>
              <a:rPr lang="en-US" sz="1050" dirty="0">
                <a:latin typeface="Calibri" panose="020F0502020204030204" pitchFamily="34" charset="0"/>
                <a:ea typeface="Calibri" panose="020F0502020204030204" pitchFamily="34" charset="0"/>
                <a:cs typeface="Times New Roman" panose="02020603050405020304" pitchFamily="18" charset="0"/>
              </a:rPr>
              <a:t>​</a:t>
            </a:r>
          </a:p>
        </p:txBody>
      </p:sp>
      <p:pic>
        <p:nvPicPr>
          <p:cNvPr id="16" name="Picture 14">
            <a:extLst>
              <a:ext uri="{FF2B5EF4-FFF2-40B4-BE49-F238E27FC236}">
                <a16:creationId xmlns="" xmlns:a16="http://schemas.microsoft.com/office/drawing/2014/main" xmlns:lc="http://schemas.openxmlformats.org/drawingml/2006/lockedCanvas" id="{EDA58C0D-332B-4CA6-B51B-6306B590E425}"/>
              </a:ext>
            </a:extLst>
          </p:cNvPr>
          <p:cNvPicPr>
            <a:picLocks noChangeAspect="1"/>
          </p:cNvPicPr>
          <p:nvPr/>
        </p:nvPicPr>
        <p:blipFill>
          <a:blip r:embed="rId4" cstate="print"/>
          <a:stretch>
            <a:fillRect/>
          </a:stretch>
        </p:blipFill>
        <p:spPr>
          <a:xfrm>
            <a:off x="13063" y="6328325"/>
            <a:ext cx="1755570" cy="398758"/>
          </a:xfrm>
          <a:prstGeom prst="rect">
            <a:avLst/>
          </a:prstGeom>
        </p:spPr>
      </p:pic>
      <p:sp>
        <p:nvSpPr>
          <p:cNvPr id="17" name="CasellaDiTesto 16"/>
          <p:cNvSpPr txBox="1"/>
          <p:nvPr/>
        </p:nvSpPr>
        <p:spPr>
          <a:xfrm>
            <a:off x="7268110" y="6175233"/>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t>Legal description – Creative Commons licensing: The materials published on the </a:t>
            </a:r>
            <a:r>
              <a:rPr lang="en-US" sz="1050" dirty="0" err="1"/>
              <a:t>EntreComp</a:t>
            </a:r>
            <a:r>
              <a:rPr lang="en-US" sz="1050" dirty="0"/>
              <a:t> project website are classified as Open Educational Resources' (OER) and can be freely (without permission of their creators): downloaded, used, reused, copied, adapted, and shared by users, with information about the source of their origin</a:t>
            </a:r>
            <a:r>
              <a:rPr lang="en-US" sz="1050" dirty="0" smtClean="0"/>
              <a:t>.</a:t>
            </a:r>
            <a:endParaRPr lang="en-US" sz="1050" dirty="0"/>
          </a:p>
        </p:txBody>
      </p:sp>
      <p:pic>
        <p:nvPicPr>
          <p:cNvPr id="18" name="Immagine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V="1">
            <a:off x="6325326" y="6341387"/>
            <a:ext cx="976864" cy="348582"/>
          </a:xfrm>
          <a:prstGeom prst="rect">
            <a:avLst/>
          </a:prstGeom>
        </p:spPr>
      </p:pic>
    </p:spTree>
    <p:extLst>
      <p:ext uri="{BB962C8B-B14F-4D97-AF65-F5344CB8AC3E}">
        <p14:creationId xmlns:p14="http://schemas.microsoft.com/office/powerpoint/2010/main" val="404963559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a16="http://schemas.microsoft.com/office/drawing/2014/main" xmlns=""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a16="http://schemas.microsoft.com/office/drawing/2014/main" xmlns="" id="{36560260-39B2-4C92-B815-0A5BB23A7859}"/>
              </a:ext>
            </a:extLst>
          </p:cNvPr>
          <p:cNvSpPr txBox="1"/>
          <p:nvPr/>
        </p:nvSpPr>
        <p:spPr>
          <a:xfrm>
            <a:off x="2671084" y="9781"/>
            <a:ext cx="9314087" cy="830997"/>
          </a:xfrm>
          <a:prstGeom prst="rect">
            <a:avLst/>
          </a:prstGeom>
          <a:noFill/>
        </p:spPr>
        <p:txBody>
          <a:bodyPr wrap="square" rtlCol="0">
            <a:spAutoFit/>
          </a:bodyPr>
          <a:lstStyle/>
          <a:p>
            <a:pPr algn="just"/>
            <a:r>
              <a:rPr lang="ro-RO" sz="4800" b="1" dirty="0" smtClean="0"/>
              <a:t>Evaluarea execuției </a:t>
            </a:r>
            <a:endParaRPr lang="en-GB" sz="4800" b="1" dirty="0"/>
          </a:p>
        </p:txBody>
      </p:sp>
      <p:sp>
        <p:nvSpPr>
          <p:cNvPr id="13" name="CasellaDiTesto 12">
            <a:extLst>
              <a:ext uri="{FF2B5EF4-FFF2-40B4-BE49-F238E27FC236}">
                <a16:creationId xmlns:a16="http://schemas.microsoft.com/office/drawing/2014/main" xmlns="" id="{68DE762D-1903-4033-9C77-D088FA1FE6CB}"/>
              </a:ext>
            </a:extLst>
          </p:cNvPr>
          <p:cNvSpPr txBox="1"/>
          <p:nvPr/>
        </p:nvSpPr>
        <p:spPr>
          <a:xfrm>
            <a:off x="387531" y="1460139"/>
            <a:ext cx="11416938" cy="4524315"/>
          </a:xfrm>
          <a:prstGeom prst="rect">
            <a:avLst/>
          </a:prstGeom>
          <a:noFill/>
        </p:spPr>
        <p:txBody>
          <a:bodyPr wrap="square" rtlCol="0">
            <a:spAutoFit/>
          </a:bodyPr>
          <a:lstStyle/>
          <a:p>
            <a:pPr algn="just"/>
            <a:r>
              <a:rPr lang="ro-RO" sz="3200" dirty="0" smtClean="0">
                <a:latin typeface="Arial" pitchFamily="34" charset="0"/>
                <a:cs typeface="Arial" pitchFamily="34" charset="0"/>
              </a:rPr>
              <a:t>Formativ VS Sumativ </a:t>
            </a:r>
            <a:r>
              <a:rPr lang="en-GB" sz="3200" dirty="0" smtClean="0">
                <a:latin typeface="Arial" pitchFamily="34" charset="0"/>
                <a:cs typeface="Arial" pitchFamily="34" charset="0"/>
              </a:rPr>
              <a:t>: </a:t>
            </a:r>
            <a:endParaRPr lang="en-GB" sz="3200" dirty="0">
              <a:latin typeface="Arial" pitchFamily="34" charset="0"/>
              <a:cs typeface="Arial" pitchFamily="34" charset="0"/>
            </a:endParaRPr>
          </a:p>
          <a:p>
            <a:pPr algn="just"/>
            <a:endParaRPr lang="en-GB" sz="3200" dirty="0"/>
          </a:p>
          <a:p>
            <a:pPr algn="just"/>
            <a:r>
              <a:rPr lang="en-GB" sz="3200" b="1" dirty="0" smtClean="0"/>
              <a:t>Formativ</a:t>
            </a:r>
            <a:r>
              <a:rPr lang="en-GB" sz="3200" dirty="0" smtClean="0"/>
              <a:t> </a:t>
            </a:r>
            <a:r>
              <a:rPr lang="en-GB" sz="3200" dirty="0"/>
              <a:t>– </a:t>
            </a:r>
            <a:r>
              <a:rPr lang="vi-VN" sz="3200" dirty="0" smtClean="0"/>
              <a:t>evaluarea pas cu pas a proceselor și evaluarea de zi cu zi a dezvoltării activităților dvs. </a:t>
            </a:r>
            <a:r>
              <a:rPr lang="en-GB" sz="3200" dirty="0" smtClean="0"/>
              <a:t>. </a:t>
            </a:r>
            <a:endParaRPr lang="en-GB" sz="3200" dirty="0"/>
          </a:p>
          <a:p>
            <a:pPr algn="just"/>
            <a:endParaRPr lang="en-GB" sz="3200" dirty="0"/>
          </a:p>
          <a:p>
            <a:pPr algn="just"/>
            <a:r>
              <a:rPr lang="en-GB" sz="3200" b="1" dirty="0" smtClean="0"/>
              <a:t>Sumativ</a:t>
            </a:r>
            <a:r>
              <a:rPr lang="en-GB" sz="3200" dirty="0" smtClean="0"/>
              <a:t> </a:t>
            </a:r>
            <a:r>
              <a:rPr lang="en-GB" sz="3200" dirty="0"/>
              <a:t>– </a:t>
            </a:r>
            <a:r>
              <a:rPr lang="vi-VN" sz="3200" dirty="0" smtClean="0"/>
              <a:t>la încheierea oricărui rezultat major, priviți înapoi la ceea ce s-a făcut și încercați să îl comparați cu unele standarde / repere (adică așteptările inițiale). Ești mulțumit de realizările tale</a:t>
            </a:r>
            <a:r>
              <a:rPr lang="en-GB" sz="3200" dirty="0" smtClean="0"/>
              <a:t>? </a:t>
            </a:r>
            <a:endParaRPr lang="en-GB" sz="2800" dirty="0"/>
          </a:p>
        </p:txBody>
      </p:sp>
      <p:pic>
        <p:nvPicPr>
          <p:cNvPr id="14" name="Picture 13">
            <a:extLst>
              <a:ext uri="{FF2B5EF4-FFF2-40B4-BE49-F238E27FC236}">
                <a16:creationId xmlns:a16="http://schemas.microsoft.com/office/drawing/2014/main" xmlns="" id="{AC82B15C-9518-4DF3-B7F1-432948ADC0C5}"/>
              </a:ext>
            </a:extLst>
          </p:cNvPr>
          <p:cNvPicPr>
            <a:picLocks noChangeAspect="1"/>
          </p:cNvPicPr>
          <p:nvPr/>
        </p:nvPicPr>
        <p:blipFill>
          <a:blip r:embed="rId2" cstate="print"/>
          <a:stretch>
            <a:fillRect/>
          </a:stretch>
        </p:blipFill>
        <p:spPr>
          <a:xfrm>
            <a:off x="71846" y="111008"/>
            <a:ext cx="2246811" cy="628544"/>
          </a:xfrm>
          <a:prstGeom prst="rect">
            <a:avLst/>
          </a:prstGeom>
        </p:spPr>
      </p:pic>
      <p:sp>
        <p:nvSpPr>
          <p:cNvPr id="8" name="Rectangle 9">
            <a:extLst>
              <a:ext uri="{FF2B5EF4-FFF2-40B4-BE49-F238E27FC236}">
                <a16:creationId xmlns="" xmlns:a16="http://schemas.microsoft.com/office/drawing/2014/main" xmlns:lc="http://schemas.openxmlformats.org/drawingml/2006/lockedCanvas" id="{D3F154E4-91BF-454F-8191-5E87AB70BB61}"/>
              </a:ext>
            </a:extLst>
          </p:cNvPr>
          <p:cNvSpPr/>
          <p:nvPr/>
        </p:nvSpPr>
        <p:spPr>
          <a:xfrm>
            <a:off x="1747346" y="6146346"/>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This project has been funded with support from the European Commission. This document and its contents reflect the views only of the authors, and the Commission cannot be held responsible for any use which may be made of the information contained therein</a:t>
            </a:r>
            <a:r>
              <a:rPr lang="en-US" sz="1050" dirty="0">
                <a:latin typeface="Calibri" panose="020F0502020204030204" pitchFamily="34" charset="0"/>
                <a:ea typeface="Calibri" panose="020F0502020204030204" pitchFamily="34" charset="0"/>
                <a:cs typeface="Times New Roman" panose="02020603050405020304" pitchFamily="18" charset="0"/>
              </a:rPr>
              <a:t>​</a:t>
            </a:r>
          </a:p>
        </p:txBody>
      </p:sp>
      <p:pic>
        <p:nvPicPr>
          <p:cNvPr id="9" name="Picture 14">
            <a:extLst>
              <a:ext uri="{FF2B5EF4-FFF2-40B4-BE49-F238E27FC236}">
                <a16:creationId xmlns="" xmlns:a16="http://schemas.microsoft.com/office/drawing/2014/main" xmlns:lc="http://schemas.openxmlformats.org/drawingml/2006/lockedCanvas" id="{EDA58C0D-332B-4CA6-B51B-6306B590E425}"/>
              </a:ext>
            </a:extLst>
          </p:cNvPr>
          <p:cNvPicPr>
            <a:picLocks noChangeAspect="1"/>
          </p:cNvPicPr>
          <p:nvPr/>
        </p:nvPicPr>
        <p:blipFill>
          <a:blip r:embed="rId3" cstate="print"/>
          <a:stretch>
            <a:fillRect/>
          </a:stretch>
        </p:blipFill>
        <p:spPr>
          <a:xfrm>
            <a:off x="13063" y="6328325"/>
            <a:ext cx="1755570" cy="398758"/>
          </a:xfrm>
          <a:prstGeom prst="rect">
            <a:avLst/>
          </a:prstGeom>
        </p:spPr>
      </p:pic>
      <p:sp>
        <p:nvSpPr>
          <p:cNvPr id="16" name="CasellaDiTesto 15"/>
          <p:cNvSpPr txBox="1"/>
          <p:nvPr/>
        </p:nvSpPr>
        <p:spPr>
          <a:xfrm>
            <a:off x="7268110" y="6175233"/>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t>Legal description – Creative Commons licensing: The materials published on the </a:t>
            </a:r>
            <a:r>
              <a:rPr lang="en-US" sz="1050" dirty="0" err="1"/>
              <a:t>EntreComp</a:t>
            </a:r>
            <a:r>
              <a:rPr lang="en-US" sz="1050" dirty="0"/>
              <a:t> project website are classified as Open Educational Resources' (OER) and can be freely (without permission of their creators): downloaded, used, reused, copied, adapted, and shared by users, with information about the source of their origin</a:t>
            </a:r>
            <a:r>
              <a:rPr lang="en-US" sz="1050" dirty="0" smtClean="0"/>
              <a:t>.</a:t>
            </a:r>
            <a:endParaRPr lang="en-US" sz="1050" dirty="0"/>
          </a:p>
        </p:txBody>
      </p:sp>
      <p:pic>
        <p:nvPicPr>
          <p:cNvPr id="17" name="Immagin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V="1">
            <a:off x="6325326" y="6341387"/>
            <a:ext cx="976864" cy="348582"/>
          </a:xfrm>
          <a:prstGeom prst="rect">
            <a:avLst/>
          </a:prstGeom>
        </p:spPr>
      </p:pic>
    </p:spTree>
    <p:extLst>
      <p:ext uri="{BB962C8B-B14F-4D97-AF65-F5344CB8AC3E}">
        <p14:creationId xmlns:p14="http://schemas.microsoft.com/office/powerpoint/2010/main" val="221924829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a16="http://schemas.microsoft.com/office/drawing/2014/main" xmlns=""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a16="http://schemas.microsoft.com/office/drawing/2014/main" xmlns="" id="{36560260-39B2-4C92-B815-0A5BB23A7859}"/>
              </a:ext>
            </a:extLst>
          </p:cNvPr>
          <p:cNvSpPr txBox="1"/>
          <p:nvPr/>
        </p:nvSpPr>
        <p:spPr>
          <a:xfrm>
            <a:off x="2671084" y="9781"/>
            <a:ext cx="9314087" cy="830997"/>
          </a:xfrm>
          <a:prstGeom prst="rect">
            <a:avLst/>
          </a:prstGeom>
          <a:noFill/>
        </p:spPr>
        <p:txBody>
          <a:bodyPr wrap="square" rtlCol="0">
            <a:spAutoFit/>
          </a:bodyPr>
          <a:lstStyle/>
          <a:p>
            <a:pPr algn="just"/>
            <a:r>
              <a:rPr lang="ro-RO" sz="4800" b="1" dirty="0" smtClean="0"/>
              <a:t>Evaluarea execuției</a:t>
            </a:r>
            <a:endParaRPr lang="en-GB" sz="4800" b="1" dirty="0"/>
          </a:p>
        </p:txBody>
      </p:sp>
      <p:sp>
        <p:nvSpPr>
          <p:cNvPr id="13" name="CasellaDiTesto 12">
            <a:extLst>
              <a:ext uri="{FF2B5EF4-FFF2-40B4-BE49-F238E27FC236}">
                <a16:creationId xmlns:a16="http://schemas.microsoft.com/office/drawing/2014/main" xmlns="" id="{68DE762D-1903-4033-9C77-D088FA1FE6CB}"/>
              </a:ext>
            </a:extLst>
          </p:cNvPr>
          <p:cNvSpPr txBox="1"/>
          <p:nvPr/>
        </p:nvSpPr>
        <p:spPr>
          <a:xfrm>
            <a:off x="387531" y="1460139"/>
            <a:ext cx="7948086" cy="4524315"/>
          </a:xfrm>
          <a:prstGeom prst="rect">
            <a:avLst/>
          </a:prstGeom>
          <a:noFill/>
        </p:spPr>
        <p:txBody>
          <a:bodyPr wrap="square" rtlCol="0">
            <a:spAutoFit/>
          </a:bodyPr>
          <a:lstStyle/>
          <a:p>
            <a:pPr algn="just"/>
            <a:r>
              <a:rPr lang="vi-VN" sz="3200" dirty="0" smtClean="0"/>
              <a:t>Când vă simțiți puțin sub așteptări, reveniți la planșele de desen și restabiliți-vă strategia pornind de la experiența dobândită</a:t>
            </a:r>
            <a:r>
              <a:rPr lang="en-GB" sz="3200" dirty="0" smtClean="0"/>
              <a:t>.  </a:t>
            </a:r>
            <a:endParaRPr lang="en-GB" sz="3200" dirty="0"/>
          </a:p>
          <a:p>
            <a:pPr algn="just"/>
            <a:endParaRPr lang="en-GB" sz="3200" dirty="0"/>
          </a:p>
          <a:p>
            <a:pPr algn="just"/>
            <a:r>
              <a:rPr lang="vi-VN" sz="3200" dirty="0" smtClean="0"/>
              <a:t>Fiți umili și implicați terți: punctul de vedere extern reprezintă întotdeauna o sursă prețioasă de cunoștințe pentru îmbunătățirea continuă și constantă</a:t>
            </a:r>
            <a:r>
              <a:rPr lang="en-GB" sz="3200" dirty="0" smtClean="0"/>
              <a:t>.</a:t>
            </a:r>
            <a:endParaRPr lang="en-GB" sz="2800" dirty="0"/>
          </a:p>
        </p:txBody>
      </p:sp>
      <p:pic>
        <p:nvPicPr>
          <p:cNvPr id="14" name="Picture 13">
            <a:extLst>
              <a:ext uri="{FF2B5EF4-FFF2-40B4-BE49-F238E27FC236}">
                <a16:creationId xmlns:a16="http://schemas.microsoft.com/office/drawing/2014/main" xmlns="" id="{AC82B15C-9518-4DF3-B7F1-432948ADC0C5}"/>
              </a:ext>
            </a:extLst>
          </p:cNvPr>
          <p:cNvPicPr>
            <a:picLocks noChangeAspect="1"/>
          </p:cNvPicPr>
          <p:nvPr/>
        </p:nvPicPr>
        <p:blipFill>
          <a:blip r:embed="rId2" cstate="print"/>
          <a:stretch>
            <a:fillRect/>
          </a:stretch>
        </p:blipFill>
        <p:spPr>
          <a:xfrm>
            <a:off x="71846" y="111008"/>
            <a:ext cx="2246811" cy="628544"/>
          </a:xfrm>
          <a:prstGeom prst="rect">
            <a:avLst/>
          </a:prstGeom>
        </p:spPr>
      </p:pic>
      <p:pic>
        <p:nvPicPr>
          <p:cNvPr id="2" name="Immagine 1">
            <a:extLst>
              <a:ext uri="{FF2B5EF4-FFF2-40B4-BE49-F238E27FC236}">
                <a16:creationId xmlns:a16="http://schemas.microsoft.com/office/drawing/2014/main" xmlns="" id="{78DD2194-5221-4106-AF6C-DB874DF469DC}"/>
              </a:ext>
            </a:extLst>
          </p:cNvPr>
          <p:cNvPicPr>
            <a:picLocks noChangeAspect="1"/>
          </p:cNvPicPr>
          <p:nvPr/>
        </p:nvPicPr>
        <p:blipFill>
          <a:blip r:embed="rId3"/>
          <a:stretch>
            <a:fillRect/>
          </a:stretch>
        </p:blipFill>
        <p:spPr>
          <a:xfrm>
            <a:off x="8604069" y="1883971"/>
            <a:ext cx="3200400" cy="3676650"/>
          </a:xfrm>
          <a:prstGeom prst="rect">
            <a:avLst/>
          </a:prstGeom>
        </p:spPr>
      </p:pic>
      <p:sp>
        <p:nvSpPr>
          <p:cNvPr id="9" name="Rectangle 9">
            <a:extLst>
              <a:ext uri="{FF2B5EF4-FFF2-40B4-BE49-F238E27FC236}">
                <a16:creationId xmlns="" xmlns:a16="http://schemas.microsoft.com/office/drawing/2014/main" xmlns:lc="http://schemas.openxmlformats.org/drawingml/2006/lockedCanvas" id="{D3F154E4-91BF-454F-8191-5E87AB70BB61}"/>
              </a:ext>
            </a:extLst>
          </p:cNvPr>
          <p:cNvSpPr/>
          <p:nvPr/>
        </p:nvSpPr>
        <p:spPr>
          <a:xfrm>
            <a:off x="1747346" y="6146346"/>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This project has been funded with support from the European Commission. This document and its contents reflect the views only of the authors, and the Commission cannot be held responsible for any use which may be made of the information contained therein</a:t>
            </a:r>
            <a:r>
              <a:rPr lang="en-US" sz="1050" dirty="0">
                <a:latin typeface="Calibri" panose="020F0502020204030204" pitchFamily="34" charset="0"/>
                <a:ea typeface="Calibri" panose="020F0502020204030204" pitchFamily="34" charset="0"/>
                <a:cs typeface="Times New Roman" panose="02020603050405020304" pitchFamily="18" charset="0"/>
              </a:rPr>
              <a:t>​</a:t>
            </a:r>
          </a:p>
        </p:txBody>
      </p:sp>
      <p:pic>
        <p:nvPicPr>
          <p:cNvPr id="16" name="Picture 14">
            <a:extLst>
              <a:ext uri="{FF2B5EF4-FFF2-40B4-BE49-F238E27FC236}">
                <a16:creationId xmlns="" xmlns:a16="http://schemas.microsoft.com/office/drawing/2014/main" xmlns:lc="http://schemas.openxmlformats.org/drawingml/2006/lockedCanvas" id="{EDA58C0D-332B-4CA6-B51B-6306B590E425}"/>
              </a:ext>
            </a:extLst>
          </p:cNvPr>
          <p:cNvPicPr>
            <a:picLocks noChangeAspect="1"/>
          </p:cNvPicPr>
          <p:nvPr/>
        </p:nvPicPr>
        <p:blipFill>
          <a:blip r:embed="rId4" cstate="print"/>
          <a:stretch>
            <a:fillRect/>
          </a:stretch>
        </p:blipFill>
        <p:spPr>
          <a:xfrm>
            <a:off x="13063" y="6328325"/>
            <a:ext cx="1755570" cy="398758"/>
          </a:xfrm>
          <a:prstGeom prst="rect">
            <a:avLst/>
          </a:prstGeom>
        </p:spPr>
      </p:pic>
      <p:sp>
        <p:nvSpPr>
          <p:cNvPr id="17" name="CasellaDiTesto 16"/>
          <p:cNvSpPr txBox="1"/>
          <p:nvPr/>
        </p:nvSpPr>
        <p:spPr>
          <a:xfrm>
            <a:off x="7268110" y="6175233"/>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t>Legal description – Creative Commons licensing: The materials published on the </a:t>
            </a:r>
            <a:r>
              <a:rPr lang="en-US" sz="1050" dirty="0" err="1"/>
              <a:t>EntreComp</a:t>
            </a:r>
            <a:r>
              <a:rPr lang="en-US" sz="1050" dirty="0"/>
              <a:t> project website are classified as Open Educational Resources' (OER) and can be freely (without permission of their creators): downloaded, used, reused, copied, adapted, and shared by users, with information about the source of their origin</a:t>
            </a:r>
            <a:r>
              <a:rPr lang="en-US" sz="1050" dirty="0" smtClean="0"/>
              <a:t>.</a:t>
            </a:r>
            <a:endParaRPr lang="en-US" sz="1050" dirty="0"/>
          </a:p>
        </p:txBody>
      </p:sp>
      <p:pic>
        <p:nvPicPr>
          <p:cNvPr id="18" name="Immagine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V="1">
            <a:off x="6325326" y="6341387"/>
            <a:ext cx="976864" cy="348582"/>
          </a:xfrm>
          <a:prstGeom prst="rect">
            <a:avLst/>
          </a:prstGeom>
        </p:spPr>
      </p:pic>
    </p:spTree>
    <p:extLst>
      <p:ext uri="{BB962C8B-B14F-4D97-AF65-F5344CB8AC3E}">
        <p14:creationId xmlns:p14="http://schemas.microsoft.com/office/powerpoint/2010/main" val="271409653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a16="http://schemas.microsoft.com/office/drawing/2014/main" xmlns=""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a16="http://schemas.microsoft.com/office/drawing/2014/main" xmlns="" id="{36560260-39B2-4C92-B815-0A5BB23A7859}"/>
              </a:ext>
            </a:extLst>
          </p:cNvPr>
          <p:cNvSpPr txBox="1"/>
          <p:nvPr/>
        </p:nvSpPr>
        <p:spPr>
          <a:xfrm>
            <a:off x="2671084" y="9781"/>
            <a:ext cx="9314087" cy="830997"/>
          </a:xfrm>
          <a:prstGeom prst="rect">
            <a:avLst/>
          </a:prstGeom>
          <a:noFill/>
        </p:spPr>
        <p:txBody>
          <a:bodyPr wrap="square" rtlCol="0">
            <a:spAutoFit/>
          </a:bodyPr>
          <a:lstStyle/>
          <a:p>
            <a:pPr algn="just"/>
            <a:r>
              <a:rPr lang="ro-RO" sz="4800" b="1" dirty="0" smtClean="0"/>
              <a:t>Cine sunt aliații tăi</a:t>
            </a:r>
            <a:r>
              <a:rPr lang="en-GB" sz="4800" b="1" dirty="0" smtClean="0"/>
              <a:t>?</a:t>
            </a:r>
            <a:endParaRPr lang="en-GB" sz="4800" b="1" dirty="0"/>
          </a:p>
        </p:txBody>
      </p:sp>
      <p:sp>
        <p:nvSpPr>
          <p:cNvPr id="13" name="CasellaDiTesto 12">
            <a:extLst>
              <a:ext uri="{FF2B5EF4-FFF2-40B4-BE49-F238E27FC236}">
                <a16:creationId xmlns:a16="http://schemas.microsoft.com/office/drawing/2014/main" xmlns="" id="{68DE762D-1903-4033-9C77-D088FA1FE6CB}"/>
              </a:ext>
            </a:extLst>
          </p:cNvPr>
          <p:cNvSpPr txBox="1"/>
          <p:nvPr/>
        </p:nvSpPr>
        <p:spPr>
          <a:xfrm>
            <a:off x="387531" y="1460139"/>
            <a:ext cx="11416938" cy="4031873"/>
          </a:xfrm>
          <a:prstGeom prst="rect">
            <a:avLst/>
          </a:prstGeom>
          <a:noFill/>
        </p:spPr>
        <p:txBody>
          <a:bodyPr wrap="square" rtlCol="0">
            <a:spAutoFit/>
          </a:bodyPr>
          <a:lstStyle/>
          <a:p>
            <a:pPr algn="just"/>
            <a:r>
              <a:rPr lang="ro-RO" sz="3200" dirty="0" smtClean="0"/>
              <a:t>Criticile vin în mai multe forme; critica gânditorilor pozitivi este pentru binele tău și contribuie la împuternicirea ta directă. </a:t>
            </a:r>
            <a:endParaRPr lang="en-US" sz="3200" dirty="0" smtClean="0"/>
          </a:p>
          <a:p>
            <a:pPr algn="just"/>
            <a:endParaRPr lang="en-US" sz="3200" dirty="0" smtClean="0"/>
          </a:p>
          <a:p>
            <a:pPr algn="just"/>
            <a:r>
              <a:rPr lang="ro-RO" sz="3200" dirty="0" smtClean="0"/>
              <a:t>În profunzime a procesului, asigurați-vă că evitați piraterii: ei vorbesc din invidie și nu există o intenție nobilă în cuvintele lor.</a:t>
            </a:r>
            <a:endParaRPr lang="en-US" sz="3200" dirty="0" smtClean="0"/>
          </a:p>
          <a:p>
            <a:pPr algn="just"/>
            <a:endParaRPr lang="en-US" sz="3200" dirty="0" smtClean="0"/>
          </a:p>
          <a:p>
            <a:pPr algn="just"/>
            <a:r>
              <a:rPr lang="ro-RO" sz="3200" dirty="0" smtClean="0"/>
              <a:t>Păstrați pozitivitatea aproape de voi, hrăniți-vă spiritul și rămâneți sănătos.</a:t>
            </a:r>
            <a:r>
              <a:rPr lang="en-GB" sz="3200" dirty="0" smtClean="0"/>
              <a:t> </a:t>
            </a:r>
            <a:endParaRPr lang="en-GB" sz="3200" dirty="0"/>
          </a:p>
        </p:txBody>
      </p:sp>
      <p:pic>
        <p:nvPicPr>
          <p:cNvPr id="14" name="Picture 13">
            <a:extLst>
              <a:ext uri="{FF2B5EF4-FFF2-40B4-BE49-F238E27FC236}">
                <a16:creationId xmlns:a16="http://schemas.microsoft.com/office/drawing/2014/main" xmlns="" id="{AC82B15C-9518-4DF3-B7F1-432948ADC0C5}"/>
              </a:ext>
            </a:extLst>
          </p:cNvPr>
          <p:cNvPicPr>
            <a:picLocks noChangeAspect="1"/>
          </p:cNvPicPr>
          <p:nvPr/>
        </p:nvPicPr>
        <p:blipFill>
          <a:blip r:embed="rId2" cstate="print"/>
          <a:stretch>
            <a:fillRect/>
          </a:stretch>
        </p:blipFill>
        <p:spPr>
          <a:xfrm>
            <a:off x="71846" y="111008"/>
            <a:ext cx="2246811" cy="628544"/>
          </a:xfrm>
          <a:prstGeom prst="rect">
            <a:avLst/>
          </a:prstGeom>
        </p:spPr>
      </p:pic>
      <p:sp>
        <p:nvSpPr>
          <p:cNvPr id="8" name="Rectangle 9">
            <a:extLst>
              <a:ext uri="{FF2B5EF4-FFF2-40B4-BE49-F238E27FC236}">
                <a16:creationId xmlns="" xmlns:a16="http://schemas.microsoft.com/office/drawing/2014/main" xmlns:lc="http://schemas.openxmlformats.org/drawingml/2006/lockedCanvas" id="{D3F154E4-91BF-454F-8191-5E87AB70BB61}"/>
              </a:ext>
            </a:extLst>
          </p:cNvPr>
          <p:cNvSpPr/>
          <p:nvPr/>
        </p:nvSpPr>
        <p:spPr>
          <a:xfrm>
            <a:off x="1747346" y="6146346"/>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This project has been funded with support from the European Commission. This document and its contents reflect the views only of the authors, and the Commission cannot be held responsible for any use which may be made of the information contained therein</a:t>
            </a:r>
            <a:r>
              <a:rPr lang="en-US" sz="1050" dirty="0">
                <a:latin typeface="Calibri" panose="020F0502020204030204" pitchFamily="34" charset="0"/>
                <a:ea typeface="Calibri" panose="020F0502020204030204" pitchFamily="34" charset="0"/>
                <a:cs typeface="Times New Roman" panose="02020603050405020304" pitchFamily="18" charset="0"/>
              </a:rPr>
              <a:t>​</a:t>
            </a:r>
          </a:p>
        </p:txBody>
      </p:sp>
      <p:pic>
        <p:nvPicPr>
          <p:cNvPr id="9" name="Picture 14">
            <a:extLst>
              <a:ext uri="{FF2B5EF4-FFF2-40B4-BE49-F238E27FC236}">
                <a16:creationId xmlns="" xmlns:a16="http://schemas.microsoft.com/office/drawing/2014/main" xmlns:lc="http://schemas.openxmlformats.org/drawingml/2006/lockedCanvas" id="{EDA58C0D-332B-4CA6-B51B-6306B590E425}"/>
              </a:ext>
            </a:extLst>
          </p:cNvPr>
          <p:cNvPicPr>
            <a:picLocks noChangeAspect="1"/>
          </p:cNvPicPr>
          <p:nvPr/>
        </p:nvPicPr>
        <p:blipFill>
          <a:blip r:embed="rId3" cstate="print"/>
          <a:stretch>
            <a:fillRect/>
          </a:stretch>
        </p:blipFill>
        <p:spPr>
          <a:xfrm>
            <a:off x="13063" y="6328325"/>
            <a:ext cx="1755570" cy="398758"/>
          </a:xfrm>
          <a:prstGeom prst="rect">
            <a:avLst/>
          </a:prstGeom>
        </p:spPr>
      </p:pic>
      <p:sp>
        <p:nvSpPr>
          <p:cNvPr id="16" name="CasellaDiTesto 15"/>
          <p:cNvSpPr txBox="1"/>
          <p:nvPr/>
        </p:nvSpPr>
        <p:spPr>
          <a:xfrm>
            <a:off x="7268110" y="6175233"/>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t>Legal description – Creative Commons licensing: The materials published on the </a:t>
            </a:r>
            <a:r>
              <a:rPr lang="en-US" sz="1050" dirty="0" err="1"/>
              <a:t>EntreComp</a:t>
            </a:r>
            <a:r>
              <a:rPr lang="en-US" sz="1050" dirty="0"/>
              <a:t> project website are classified as Open Educational Resources' (OER) and can be freely (without permission of their creators): downloaded, used, reused, copied, adapted, and shared by users, with information about the source of their origin</a:t>
            </a:r>
            <a:r>
              <a:rPr lang="en-US" sz="1050" dirty="0" smtClean="0"/>
              <a:t>.</a:t>
            </a:r>
            <a:endParaRPr lang="en-US" sz="1050" dirty="0"/>
          </a:p>
        </p:txBody>
      </p:sp>
      <p:pic>
        <p:nvPicPr>
          <p:cNvPr id="17" name="Immagin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V="1">
            <a:off x="6325326" y="6341387"/>
            <a:ext cx="976864" cy="348582"/>
          </a:xfrm>
          <a:prstGeom prst="rect">
            <a:avLst/>
          </a:prstGeom>
        </p:spPr>
      </p:pic>
    </p:spTree>
    <p:extLst>
      <p:ext uri="{BB962C8B-B14F-4D97-AF65-F5344CB8AC3E}">
        <p14:creationId xmlns:p14="http://schemas.microsoft.com/office/powerpoint/2010/main" val="290995557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a16="http://schemas.microsoft.com/office/drawing/2014/main" xmlns=""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a16="http://schemas.microsoft.com/office/drawing/2014/main" xmlns="" id="{36560260-39B2-4C92-B815-0A5BB23A7859}"/>
              </a:ext>
            </a:extLst>
          </p:cNvPr>
          <p:cNvSpPr txBox="1"/>
          <p:nvPr/>
        </p:nvSpPr>
        <p:spPr>
          <a:xfrm>
            <a:off x="2671084" y="9781"/>
            <a:ext cx="9314087" cy="954107"/>
          </a:xfrm>
          <a:prstGeom prst="rect">
            <a:avLst/>
          </a:prstGeom>
          <a:noFill/>
        </p:spPr>
        <p:txBody>
          <a:bodyPr wrap="square" rtlCol="0">
            <a:spAutoFit/>
          </a:bodyPr>
          <a:lstStyle/>
          <a:p>
            <a:pPr algn="just"/>
            <a:r>
              <a:rPr lang="vi-VN" sz="2800" dirty="0" smtClean="0"/>
              <a:t>Pentru a recapitula: Listă de verificare pentru auto-verificare</a:t>
            </a:r>
            <a:endParaRPr lang="en-GB" sz="2800" u="sng" dirty="0">
              <a:cs typeface="Arial" panose="020B0604020202020204" pitchFamily="34" charset="0"/>
            </a:endParaRPr>
          </a:p>
        </p:txBody>
      </p:sp>
      <p:pic>
        <p:nvPicPr>
          <p:cNvPr id="14" name="Picture 13">
            <a:extLst>
              <a:ext uri="{FF2B5EF4-FFF2-40B4-BE49-F238E27FC236}">
                <a16:creationId xmlns:a16="http://schemas.microsoft.com/office/drawing/2014/main" xmlns="" id="{AC82B15C-9518-4DF3-B7F1-432948ADC0C5}"/>
              </a:ext>
            </a:extLst>
          </p:cNvPr>
          <p:cNvPicPr>
            <a:picLocks noChangeAspect="1"/>
          </p:cNvPicPr>
          <p:nvPr/>
        </p:nvPicPr>
        <p:blipFill>
          <a:blip r:embed="rId2" cstate="print"/>
          <a:stretch>
            <a:fillRect/>
          </a:stretch>
        </p:blipFill>
        <p:spPr>
          <a:xfrm>
            <a:off x="71846" y="111008"/>
            <a:ext cx="2246811" cy="628544"/>
          </a:xfrm>
          <a:prstGeom prst="rect">
            <a:avLst/>
          </a:prstGeom>
        </p:spPr>
      </p:pic>
      <p:graphicFrame>
        <p:nvGraphicFramePr>
          <p:cNvPr id="2" name="Tabella 1">
            <a:extLst>
              <a:ext uri="{FF2B5EF4-FFF2-40B4-BE49-F238E27FC236}">
                <a16:creationId xmlns:a16="http://schemas.microsoft.com/office/drawing/2014/main" xmlns="" id="{3C91E045-4345-44BE-817A-108E82274A07}"/>
              </a:ext>
            </a:extLst>
          </p:cNvPr>
          <p:cNvGraphicFramePr>
            <a:graphicFrameLocks noGrp="1"/>
          </p:cNvGraphicFramePr>
          <p:nvPr>
            <p:extLst>
              <p:ext uri="{D42A27DB-BD31-4B8C-83A1-F6EECF244321}">
                <p14:modId xmlns:p14="http://schemas.microsoft.com/office/powerpoint/2010/main" val="3932443550"/>
              </p:ext>
            </p:extLst>
          </p:nvPr>
        </p:nvGraphicFramePr>
        <p:xfrm>
          <a:off x="145868" y="849467"/>
          <a:ext cx="11913325" cy="5394400"/>
        </p:xfrm>
        <a:graphic>
          <a:graphicData uri="http://schemas.openxmlformats.org/drawingml/2006/table">
            <a:tbl>
              <a:tblPr firstRow="1" firstCol="1" bandRow="1">
                <a:tableStyleId>{21E4AEA4-8DFA-4A89-87EB-49C32662AFE0}</a:tableStyleId>
              </a:tblPr>
              <a:tblGrid>
                <a:gridCol w="4472915">
                  <a:extLst>
                    <a:ext uri="{9D8B030D-6E8A-4147-A177-3AD203B41FA5}">
                      <a16:colId xmlns:a16="http://schemas.microsoft.com/office/drawing/2014/main" xmlns="" val="3971733916"/>
                    </a:ext>
                  </a:extLst>
                </a:gridCol>
                <a:gridCol w="7440410">
                  <a:extLst>
                    <a:ext uri="{9D8B030D-6E8A-4147-A177-3AD203B41FA5}">
                      <a16:colId xmlns:a16="http://schemas.microsoft.com/office/drawing/2014/main" xmlns="" val="1387872937"/>
                    </a:ext>
                  </a:extLst>
                </a:gridCol>
              </a:tblGrid>
              <a:tr h="635428">
                <a:tc>
                  <a:txBody>
                    <a:bodyPr/>
                    <a:lstStyle/>
                    <a:p>
                      <a:pPr marL="285750" indent="-285750">
                        <a:lnSpc>
                          <a:spcPct val="115000"/>
                        </a:lnSpc>
                        <a:spcAft>
                          <a:spcPts val="0"/>
                        </a:spcAft>
                        <a:buFont typeface="Arial" panose="020B0604020202020204" pitchFamily="34" charset="0"/>
                        <a:buChar char="•"/>
                      </a:pPr>
                      <a:r>
                        <a:rPr lang="vi-VN" sz="1800" b="0" i="0" kern="1200" dirty="0" smtClean="0">
                          <a:solidFill>
                            <a:schemeClr val="lt1"/>
                          </a:solidFill>
                          <a:latin typeface="+mn-lt"/>
                          <a:ea typeface="+mn-ea"/>
                          <a:cs typeface="+mn-cs"/>
                        </a:rPr>
                        <a:t>Încercați să explicați în propriile cuvinte conceptul de valoare comercială</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4054" marR="34054"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Aft>
                          <a:spcPts val="0"/>
                        </a:spcAft>
                      </a:pPr>
                      <a:r>
                        <a:rPr lang="es-ES" sz="1000" dirty="0">
                          <a:effectLst/>
                        </a:rPr>
                        <a:t>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4054" marR="34054" marT="0" marB="0">
                    <a:lnL w="12700" cap="flat" cmpd="sng" algn="ctr">
                      <a:noFill/>
                      <a:prstDash val="solid"/>
                      <a:round/>
                      <a:headEnd type="none" w="med" len="med"/>
                      <a:tailEnd type="none" w="med" len="med"/>
                    </a:lnL>
                    <a:solidFill>
                      <a:srgbClr val="FCECE8"/>
                    </a:solidFill>
                  </a:tcPr>
                </a:tc>
                <a:extLst>
                  <a:ext uri="{0D108BD9-81ED-4DB2-BD59-A6C34878D82A}">
                    <a16:rowId xmlns:a16="http://schemas.microsoft.com/office/drawing/2014/main" xmlns="" val="2701072728"/>
                  </a:ext>
                </a:extLst>
              </a:tr>
              <a:tr h="635428">
                <a:tc>
                  <a:txBody>
                    <a:bodyPr/>
                    <a:lstStyle/>
                    <a:p>
                      <a:pPr marL="285750" indent="-285750">
                        <a:lnSpc>
                          <a:spcPct val="115000"/>
                        </a:lnSpc>
                        <a:spcAft>
                          <a:spcPts val="0"/>
                        </a:spcAft>
                        <a:buFont typeface="Arial" panose="020B0604020202020204" pitchFamily="34" charset="0"/>
                        <a:buChar char="•"/>
                      </a:pPr>
                      <a:r>
                        <a:rPr lang="vi-VN" sz="1800" b="0" i="0" kern="1200" dirty="0" smtClean="0">
                          <a:solidFill>
                            <a:schemeClr val="lt1"/>
                          </a:solidFill>
                          <a:latin typeface="+mn-lt"/>
                          <a:ea typeface="+mn-ea"/>
                          <a:cs typeface="+mn-cs"/>
                        </a:rPr>
                        <a:t>Ați putea enumera până la trei elemente caracteristice ale platformei de afaceri</a:t>
                      </a:r>
                      <a:r>
                        <a:rPr lang="en-US" sz="1800" dirty="0" smtClean="0">
                          <a:effectLst/>
                          <a:latin typeface="Arial" pitchFamily="34" charset="0"/>
                          <a:cs typeface="Arial" pitchFamily="34" charset="0"/>
                        </a:rPr>
                        <a:t>?</a:t>
                      </a:r>
                      <a:r>
                        <a:rPr lang="en-US" sz="1600" dirty="0" smtClean="0">
                          <a:effectLst/>
                        </a:rPr>
                        <a:t>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4054" marR="34054"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Aft>
                          <a:spcPts val="0"/>
                        </a:spcAft>
                      </a:pPr>
                      <a:r>
                        <a:rPr lang="es-ES" sz="1000" dirty="0">
                          <a:effectLst/>
                        </a:rPr>
                        <a:t>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4054" marR="34054" marT="0" marB="0">
                    <a:lnL w="12700" cap="flat" cmpd="sng" algn="ctr">
                      <a:noFill/>
                      <a:prstDash val="solid"/>
                      <a:round/>
                      <a:headEnd type="none" w="med" len="med"/>
                      <a:tailEnd type="none" w="med" len="med"/>
                    </a:lnL>
                  </a:tcPr>
                </a:tc>
                <a:extLst>
                  <a:ext uri="{0D108BD9-81ED-4DB2-BD59-A6C34878D82A}">
                    <a16:rowId xmlns:a16="http://schemas.microsoft.com/office/drawing/2014/main" xmlns="" val="3324157694"/>
                  </a:ext>
                </a:extLst>
              </a:tr>
              <a:tr h="635428">
                <a:tc>
                  <a:txBody>
                    <a:bodyPr/>
                    <a:lstStyle/>
                    <a:p>
                      <a:pPr marL="285750" indent="-285750">
                        <a:lnSpc>
                          <a:spcPct val="115000"/>
                        </a:lnSpc>
                        <a:spcAft>
                          <a:spcPts val="0"/>
                        </a:spcAft>
                        <a:buFont typeface="Arial" panose="020B0604020202020204" pitchFamily="34" charset="0"/>
                        <a:buChar char="•"/>
                      </a:pPr>
                      <a:r>
                        <a:rPr lang="ro-RO" sz="1800" b="0" i="0" kern="1200" dirty="0" smtClean="0">
                          <a:solidFill>
                            <a:schemeClr val="lt1"/>
                          </a:solidFill>
                          <a:latin typeface="+mn-lt"/>
                          <a:ea typeface="+mn-ea"/>
                          <a:cs typeface="+mn-cs"/>
                        </a:rPr>
                        <a:t>Care este diferența dintre resursele primare și secundare?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4054" marR="34054"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Aft>
                          <a:spcPts val="0"/>
                        </a:spcAft>
                      </a:pPr>
                      <a:r>
                        <a:rPr lang="es-ES" sz="1000" dirty="0">
                          <a:effectLst/>
                        </a:rPr>
                        <a:t>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4054" marR="34054" marT="0" marB="0">
                    <a:lnL w="12700" cap="flat" cmpd="sng" algn="ctr">
                      <a:noFill/>
                      <a:prstDash val="solid"/>
                      <a:round/>
                      <a:headEnd type="none" w="med" len="med"/>
                      <a:tailEnd type="none" w="med" len="med"/>
                    </a:lnL>
                  </a:tcPr>
                </a:tc>
                <a:extLst>
                  <a:ext uri="{0D108BD9-81ED-4DB2-BD59-A6C34878D82A}">
                    <a16:rowId xmlns:a16="http://schemas.microsoft.com/office/drawing/2014/main" xmlns="" val="1687199505"/>
                  </a:ext>
                </a:extLst>
              </a:tr>
              <a:tr h="635428">
                <a:tc>
                  <a:txBody>
                    <a:bodyPr/>
                    <a:lstStyle/>
                    <a:p>
                      <a:pPr marL="285750" indent="-285750">
                        <a:lnSpc>
                          <a:spcPct val="115000"/>
                        </a:lnSpc>
                        <a:spcAft>
                          <a:spcPts val="0"/>
                        </a:spcAft>
                        <a:buFont typeface="Arial" panose="020B0604020202020204" pitchFamily="34" charset="0"/>
                        <a:buChar char="•"/>
                      </a:pPr>
                      <a:r>
                        <a:rPr lang="it-IT" sz="1800" b="0" i="0" kern="1200" dirty="0" smtClean="0">
                          <a:solidFill>
                            <a:schemeClr val="lt1"/>
                          </a:solidFill>
                          <a:latin typeface="+mn-lt"/>
                          <a:ea typeface="+mn-ea"/>
                          <a:cs typeface="+mn-cs"/>
                        </a:rPr>
                        <a:t>Care este diferența dintre iesire și rezultat?</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4054" marR="34054"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Aft>
                          <a:spcPts val="0"/>
                        </a:spcAft>
                      </a:pPr>
                      <a:r>
                        <a:rPr lang="es-ES" sz="1000" dirty="0">
                          <a:effectLst/>
                        </a:rPr>
                        <a:t> </a:t>
                      </a:r>
                      <a:endParaRPr lang="en-GB" sz="1000" dirty="0">
                        <a:effectLst/>
                      </a:endParaRPr>
                    </a:p>
                    <a:p>
                      <a:pPr>
                        <a:lnSpc>
                          <a:spcPct val="115000"/>
                        </a:lnSpc>
                        <a:spcAft>
                          <a:spcPts val="0"/>
                        </a:spcAft>
                      </a:pPr>
                      <a:r>
                        <a:rPr lang="es-ES" sz="1000" dirty="0">
                          <a:effectLst/>
                        </a:rPr>
                        <a:t>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4054" marR="34054" marT="0" marB="0">
                    <a:lnL w="12700" cap="flat" cmpd="sng" algn="ctr">
                      <a:noFill/>
                      <a:prstDash val="solid"/>
                      <a:round/>
                      <a:headEnd type="none" w="med" len="med"/>
                      <a:tailEnd type="none" w="med" len="med"/>
                    </a:lnL>
                  </a:tcPr>
                </a:tc>
                <a:extLst>
                  <a:ext uri="{0D108BD9-81ED-4DB2-BD59-A6C34878D82A}">
                    <a16:rowId xmlns:a16="http://schemas.microsoft.com/office/drawing/2014/main" xmlns="" val="916767657"/>
                  </a:ext>
                </a:extLst>
              </a:tr>
              <a:tr h="635428">
                <a:tc>
                  <a:txBody>
                    <a:bodyPr/>
                    <a:lstStyle/>
                    <a:p>
                      <a:pPr marL="285750" indent="-285750">
                        <a:lnSpc>
                          <a:spcPct val="115000"/>
                        </a:lnSpc>
                        <a:spcAft>
                          <a:spcPts val="0"/>
                        </a:spcAft>
                        <a:buFont typeface="Arial" panose="020B0604020202020204" pitchFamily="34" charset="0"/>
                        <a:buChar char="•"/>
                      </a:pPr>
                      <a:r>
                        <a:rPr lang="vi-VN" sz="1800" b="0" i="0" kern="1200" dirty="0" smtClean="0">
                          <a:solidFill>
                            <a:schemeClr val="lt1"/>
                          </a:solidFill>
                          <a:latin typeface="+mn-lt"/>
                          <a:ea typeface="+mn-ea"/>
                          <a:cs typeface="+mn-cs"/>
                        </a:rPr>
                        <a:t>Vă rugăm să furnizați o definiție a provocării antreprenoriale</a:t>
                      </a:r>
                      <a:endParaRPr lang="en-GB" sz="1600" dirty="0">
                        <a:effectLst/>
                        <a:latin typeface="Calibri" pitchFamily="34" charset="0"/>
                        <a:ea typeface="Calibri" panose="020F0502020204030204" pitchFamily="34" charset="0"/>
                        <a:cs typeface="Times New Roman" panose="02020603050405020304" pitchFamily="18" charset="0"/>
                      </a:endParaRPr>
                    </a:p>
                  </a:txBody>
                  <a:tcPr marL="34054" marR="34054"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Aft>
                          <a:spcPts val="0"/>
                        </a:spcAft>
                      </a:pPr>
                      <a:r>
                        <a:rPr lang="es-ES" sz="1000" dirty="0">
                          <a:effectLst/>
                        </a:rPr>
                        <a:t> </a:t>
                      </a:r>
                      <a:endParaRPr lang="en-GB" sz="1000" dirty="0">
                        <a:effectLst/>
                      </a:endParaRPr>
                    </a:p>
                    <a:p>
                      <a:pPr>
                        <a:lnSpc>
                          <a:spcPct val="115000"/>
                        </a:lnSpc>
                        <a:spcAft>
                          <a:spcPts val="0"/>
                        </a:spcAft>
                      </a:pPr>
                      <a:r>
                        <a:rPr lang="es-ES" sz="1000" dirty="0">
                          <a:effectLst/>
                        </a:rPr>
                        <a:t>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4054" marR="34054" marT="0" marB="0">
                    <a:lnL w="12700" cap="flat" cmpd="sng" algn="ctr">
                      <a:noFill/>
                      <a:prstDash val="solid"/>
                      <a:round/>
                      <a:headEnd type="none" w="med" len="med"/>
                      <a:tailEnd type="none" w="med" len="med"/>
                    </a:lnL>
                  </a:tcPr>
                </a:tc>
                <a:extLst>
                  <a:ext uri="{0D108BD9-81ED-4DB2-BD59-A6C34878D82A}">
                    <a16:rowId xmlns:a16="http://schemas.microsoft.com/office/drawing/2014/main" xmlns="" val="494175095"/>
                  </a:ext>
                </a:extLst>
              </a:tr>
              <a:tr h="635428">
                <a:tc>
                  <a:txBody>
                    <a:bodyPr/>
                    <a:lstStyle/>
                    <a:p>
                      <a:pPr marL="285750" indent="-285750">
                        <a:lnSpc>
                          <a:spcPct val="115000"/>
                        </a:lnSpc>
                        <a:spcAft>
                          <a:spcPts val="0"/>
                        </a:spcAft>
                        <a:buFont typeface="Arial" panose="020B0604020202020204" pitchFamily="34" charset="0"/>
                        <a:buChar char="•"/>
                      </a:pPr>
                      <a:r>
                        <a:rPr lang="vi-VN" sz="1800" b="0" i="0" kern="1200" dirty="0" smtClean="0">
                          <a:solidFill>
                            <a:schemeClr val="lt1"/>
                          </a:solidFill>
                          <a:latin typeface="+mn-lt"/>
                          <a:ea typeface="+mn-ea"/>
                          <a:cs typeface="+mn-cs"/>
                        </a:rPr>
                        <a:t>Ce vrem să spunem prin „Planificare strategică”?</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4054" marR="34054"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Aft>
                          <a:spcPts val="0"/>
                        </a:spcAft>
                      </a:pPr>
                      <a:r>
                        <a:rPr lang="es-ES" sz="1000" dirty="0">
                          <a:effectLst/>
                        </a:rPr>
                        <a:t>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4054" marR="34054" marT="0" marB="0">
                    <a:lnL w="12700" cap="flat" cmpd="sng" algn="ctr">
                      <a:noFill/>
                      <a:prstDash val="solid"/>
                      <a:round/>
                      <a:headEnd type="none" w="med" len="med"/>
                      <a:tailEnd type="none" w="med" len="med"/>
                    </a:lnL>
                  </a:tcPr>
                </a:tc>
                <a:extLst>
                  <a:ext uri="{0D108BD9-81ED-4DB2-BD59-A6C34878D82A}">
                    <a16:rowId xmlns:a16="http://schemas.microsoft.com/office/drawing/2014/main" xmlns="" val="1250543653"/>
                  </a:ext>
                </a:extLst>
              </a:tr>
              <a:tr h="635428">
                <a:tc>
                  <a:txBody>
                    <a:bodyPr/>
                    <a:lstStyle/>
                    <a:p>
                      <a:pPr marL="285750" indent="-285750">
                        <a:lnSpc>
                          <a:spcPct val="115000"/>
                        </a:lnSpc>
                        <a:spcAft>
                          <a:spcPts val="0"/>
                        </a:spcAft>
                        <a:buFont typeface="Arial" panose="020B0604020202020204" pitchFamily="34" charset="0"/>
                        <a:buChar char="•"/>
                      </a:pPr>
                      <a:r>
                        <a:rPr lang="vi-VN" sz="1800" b="0" i="0" kern="1200" dirty="0" smtClean="0">
                          <a:solidFill>
                            <a:schemeClr val="lt1"/>
                          </a:solidFill>
                          <a:latin typeface="+mn-lt"/>
                          <a:ea typeface="+mn-ea"/>
                          <a:cs typeface="+mn-cs"/>
                        </a:rPr>
                        <a:t>Vă rugăm să enumerați până la patru strategii pentru a defini obiectivele de afaceri</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4054" marR="34054"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Aft>
                          <a:spcPts val="0"/>
                        </a:spcAft>
                      </a:pPr>
                      <a:r>
                        <a:rPr lang="es-ES" sz="1000" dirty="0">
                          <a:effectLst/>
                        </a:rPr>
                        <a:t>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4054" marR="34054" marT="0" marB="0">
                    <a:lnL w="12700" cap="flat" cmpd="sng" algn="ctr">
                      <a:noFill/>
                      <a:prstDash val="solid"/>
                      <a:round/>
                      <a:headEnd type="none" w="med" len="med"/>
                      <a:tailEnd type="none" w="med" len="med"/>
                    </a:lnL>
                  </a:tcPr>
                </a:tc>
                <a:extLst>
                  <a:ext uri="{0D108BD9-81ED-4DB2-BD59-A6C34878D82A}">
                    <a16:rowId xmlns:a16="http://schemas.microsoft.com/office/drawing/2014/main" xmlns="" val="1516094435"/>
                  </a:ext>
                </a:extLst>
              </a:tr>
              <a:tr h="635428">
                <a:tc>
                  <a:txBody>
                    <a:bodyPr/>
                    <a:lstStyle/>
                    <a:p>
                      <a:pPr marL="285750" indent="-285750">
                        <a:lnSpc>
                          <a:spcPct val="115000"/>
                        </a:lnSpc>
                        <a:spcAft>
                          <a:spcPts val="0"/>
                        </a:spcAft>
                        <a:buFont typeface="Arial" panose="020B0604020202020204" pitchFamily="34" charset="0"/>
                        <a:buChar char="•"/>
                      </a:pPr>
                      <a:r>
                        <a:rPr lang="vi-VN" sz="1800" b="0" i="0" kern="1200" dirty="0" smtClean="0">
                          <a:solidFill>
                            <a:schemeClr val="lt1"/>
                          </a:solidFill>
                          <a:latin typeface="+mn-lt"/>
                          <a:ea typeface="+mn-ea"/>
                          <a:cs typeface="+mn-cs"/>
                        </a:rPr>
                        <a:t>Care este diferența dintre evaluarea sumativă și cea formativă?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4054" marR="34054"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Aft>
                          <a:spcPts val="0"/>
                        </a:spcAft>
                      </a:pPr>
                      <a:r>
                        <a:rPr lang="es-ES" sz="1000" dirty="0">
                          <a:effectLst/>
                        </a:rPr>
                        <a:t>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4054" marR="34054" marT="0" marB="0">
                    <a:lnL w="12700" cap="flat" cmpd="sng" algn="ctr">
                      <a:noFill/>
                      <a:prstDash val="solid"/>
                      <a:round/>
                      <a:headEnd type="none" w="med" len="med"/>
                      <a:tailEnd type="none" w="med" len="med"/>
                    </a:lnL>
                  </a:tcPr>
                </a:tc>
                <a:extLst>
                  <a:ext uri="{0D108BD9-81ED-4DB2-BD59-A6C34878D82A}">
                    <a16:rowId xmlns:a16="http://schemas.microsoft.com/office/drawing/2014/main" xmlns="" val="2364008040"/>
                  </a:ext>
                </a:extLst>
              </a:tr>
            </a:tbl>
          </a:graphicData>
        </a:graphic>
      </p:graphicFrame>
      <p:sp>
        <p:nvSpPr>
          <p:cNvPr id="8" name="Rectangle 9">
            <a:extLst>
              <a:ext uri="{FF2B5EF4-FFF2-40B4-BE49-F238E27FC236}">
                <a16:creationId xmlns="" xmlns:a16="http://schemas.microsoft.com/office/drawing/2014/main" xmlns:lc="http://schemas.openxmlformats.org/drawingml/2006/lockedCanvas" id="{D3F154E4-91BF-454F-8191-5E87AB70BB61}"/>
              </a:ext>
            </a:extLst>
          </p:cNvPr>
          <p:cNvSpPr/>
          <p:nvPr/>
        </p:nvSpPr>
        <p:spPr>
          <a:xfrm>
            <a:off x="1747346" y="6146346"/>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This project has been funded with support from the European Commission. This document and its contents reflect the views only of the authors, and the Commission cannot be held responsible for any use which may be made of the information contained therein</a:t>
            </a:r>
            <a:r>
              <a:rPr lang="en-US" sz="1050" dirty="0">
                <a:latin typeface="Calibri" panose="020F0502020204030204" pitchFamily="34" charset="0"/>
                <a:ea typeface="Calibri" panose="020F0502020204030204" pitchFamily="34" charset="0"/>
                <a:cs typeface="Times New Roman" panose="02020603050405020304" pitchFamily="18" charset="0"/>
              </a:rPr>
              <a:t>​</a:t>
            </a:r>
          </a:p>
        </p:txBody>
      </p:sp>
      <p:pic>
        <p:nvPicPr>
          <p:cNvPr id="9" name="Picture 14">
            <a:extLst>
              <a:ext uri="{FF2B5EF4-FFF2-40B4-BE49-F238E27FC236}">
                <a16:creationId xmlns="" xmlns:a16="http://schemas.microsoft.com/office/drawing/2014/main" xmlns:lc="http://schemas.openxmlformats.org/drawingml/2006/lockedCanvas" id="{EDA58C0D-332B-4CA6-B51B-6306B590E425}"/>
              </a:ext>
            </a:extLst>
          </p:cNvPr>
          <p:cNvPicPr>
            <a:picLocks noChangeAspect="1"/>
          </p:cNvPicPr>
          <p:nvPr/>
        </p:nvPicPr>
        <p:blipFill>
          <a:blip r:embed="rId3" cstate="print"/>
          <a:stretch>
            <a:fillRect/>
          </a:stretch>
        </p:blipFill>
        <p:spPr>
          <a:xfrm>
            <a:off x="13063" y="6328325"/>
            <a:ext cx="1755570" cy="398758"/>
          </a:xfrm>
          <a:prstGeom prst="rect">
            <a:avLst/>
          </a:prstGeom>
        </p:spPr>
      </p:pic>
      <p:sp>
        <p:nvSpPr>
          <p:cNvPr id="13" name="CasellaDiTesto 12"/>
          <p:cNvSpPr txBox="1"/>
          <p:nvPr/>
        </p:nvSpPr>
        <p:spPr>
          <a:xfrm>
            <a:off x="7268110" y="6175233"/>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t>Legal description – Creative Commons licensing: The materials published on the </a:t>
            </a:r>
            <a:r>
              <a:rPr lang="en-US" sz="1050" dirty="0" err="1"/>
              <a:t>EntreComp</a:t>
            </a:r>
            <a:r>
              <a:rPr lang="en-US" sz="1050" dirty="0"/>
              <a:t> project website are classified as Open Educational Resources' (OER) and can be freely (without permission of their creators): downloaded, used, reused, copied, adapted, and shared by users, with information about the source of their origin</a:t>
            </a:r>
            <a:r>
              <a:rPr lang="en-US" sz="1050" dirty="0" smtClean="0"/>
              <a:t>.</a:t>
            </a:r>
            <a:endParaRPr lang="en-US" sz="1050" dirty="0"/>
          </a:p>
        </p:txBody>
      </p:sp>
      <p:pic>
        <p:nvPicPr>
          <p:cNvPr id="16" name="Immagin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V="1">
            <a:off x="6325326" y="6341387"/>
            <a:ext cx="976864" cy="348582"/>
          </a:xfrm>
          <a:prstGeom prst="rect">
            <a:avLst/>
          </a:prstGeom>
        </p:spPr>
      </p:pic>
    </p:spTree>
    <p:extLst>
      <p:ext uri="{BB962C8B-B14F-4D97-AF65-F5344CB8AC3E}">
        <p14:creationId xmlns:p14="http://schemas.microsoft.com/office/powerpoint/2010/main" val="15491475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a16="http://schemas.microsoft.com/office/drawing/2014/main" xmlns=""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a16="http://schemas.microsoft.com/office/drawing/2014/main" xmlns="" id="{36560260-39B2-4C92-B815-0A5BB23A7859}"/>
              </a:ext>
            </a:extLst>
          </p:cNvPr>
          <p:cNvSpPr txBox="1"/>
          <p:nvPr/>
        </p:nvSpPr>
        <p:spPr>
          <a:xfrm>
            <a:off x="2671084" y="9781"/>
            <a:ext cx="9314087" cy="707886"/>
          </a:xfrm>
          <a:prstGeom prst="rect">
            <a:avLst/>
          </a:prstGeom>
          <a:noFill/>
        </p:spPr>
        <p:txBody>
          <a:bodyPr wrap="square" rtlCol="0">
            <a:spAutoFit/>
          </a:bodyPr>
          <a:lstStyle/>
          <a:p>
            <a:pPr algn="just"/>
            <a:r>
              <a:rPr lang="vi-VN" sz="4000" b="1" dirty="0" smtClean="0"/>
              <a:t>Crearea valorii: de unde să începeți </a:t>
            </a:r>
            <a:endParaRPr lang="en-GB" sz="4000" b="1" dirty="0"/>
          </a:p>
        </p:txBody>
      </p:sp>
      <p:sp>
        <p:nvSpPr>
          <p:cNvPr id="13" name="CasellaDiTesto 12">
            <a:extLst>
              <a:ext uri="{FF2B5EF4-FFF2-40B4-BE49-F238E27FC236}">
                <a16:creationId xmlns:a16="http://schemas.microsoft.com/office/drawing/2014/main" xmlns="" id="{68DE762D-1903-4033-9C77-D088FA1FE6CB}"/>
              </a:ext>
            </a:extLst>
          </p:cNvPr>
          <p:cNvSpPr txBox="1"/>
          <p:nvPr/>
        </p:nvSpPr>
        <p:spPr>
          <a:xfrm>
            <a:off x="387531" y="1460139"/>
            <a:ext cx="8478173" cy="3908762"/>
          </a:xfrm>
          <a:prstGeom prst="rect">
            <a:avLst/>
          </a:prstGeom>
          <a:noFill/>
        </p:spPr>
        <p:txBody>
          <a:bodyPr wrap="square" rtlCol="0">
            <a:spAutoFit/>
          </a:bodyPr>
          <a:lstStyle/>
          <a:p>
            <a:pPr algn="just"/>
            <a:r>
              <a:rPr lang="ro-RO" sz="2800" dirty="0" smtClean="0"/>
              <a:t>Principalele active ale unei afaceri sunt reprezentate de</a:t>
            </a:r>
            <a:r>
              <a:rPr lang="en-GB" sz="2800" dirty="0" smtClean="0"/>
              <a:t>:</a:t>
            </a:r>
            <a:endParaRPr lang="en-GB" sz="2800" dirty="0"/>
          </a:p>
          <a:p>
            <a:pPr marL="457200" indent="-457200" algn="just">
              <a:buFont typeface="Arial" panose="020B0604020202020204" pitchFamily="34" charset="0"/>
              <a:buChar char="•"/>
            </a:pPr>
            <a:r>
              <a:rPr lang="ro-RO" sz="2800" dirty="0" smtClean="0"/>
              <a:t>Platforme </a:t>
            </a:r>
            <a:endParaRPr lang="en-US" sz="2800" dirty="0" smtClean="0"/>
          </a:p>
          <a:p>
            <a:pPr marL="457200" indent="-457200" algn="just">
              <a:buFont typeface="Arial" panose="020B0604020202020204" pitchFamily="34" charset="0"/>
              <a:buChar char="•"/>
            </a:pPr>
            <a:r>
              <a:rPr lang="ro-RO" sz="2800" dirty="0" smtClean="0"/>
              <a:t>Procese </a:t>
            </a:r>
            <a:endParaRPr lang="en-US" sz="2800" dirty="0" smtClean="0"/>
          </a:p>
          <a:p>
            <a:pPr marL="457200" indent="-457200" algn="just">
              <a:buFont typeface="Arial" panose="020B0604020202020204" pitchFamily="34" charset="0"/>
              <a:buChar char="•"/>
            </a:pPr>
            <a:r>
              <a:rPr lang="en-US" sz="2800" dirty="0" smtClean="0"/>
              <a:t>O</a:t>
            </a:r>
            <a:r>
              <a:rPr lang="ro-RO" sz="2800" dirty="0" smtClean="0"/>
              <a:t>ameni</a:t>
            </a:r>
            <a:endParaRPr lang="en-GB" sz="2800" dirty="0"/>
          </a:p>
          <a:p>
            <a:pPr marL="457200" indent="-457200" algn="just">
              <a:buFont typeface="Arial" panose="020B0604020202020204" pitchFamily="34" charset="0"/>
              <a:buChar char="•"/>
            </a:pPr>
            <a:endParaRPr lang="en-GB" sz="3200" dirty="0"/>
          </a:p>
          <a:p>
            <a:pPr algn="just"/>
            <a:r>
              <a:rPr lang="vi-VN" sz="2600" dirty="0" smtClean="0"/>
              <a:t>În funcție de modul în care aceste elemente sunt combinate împreună, antreprenorii își modelează modelul de afaceri, adică modul în care o organizație creează și oferă valoare socială și economică</a:t>
            </a:r>
            <a:r>
              <a:rPr lang="en-GB" sz="2600" dirty="0" smtClean="0"/>
              <a:t>.</a:t>
            </a:r>
            <a:endParaRPr lang="en-GB" sz="2600" dirty="0"/>
          </a:p>
        </p:txBody>
      </p:sp>
      <p:pic>
        <p:nvPicPr>
          <p:cNvPr id="14" name="Picture 13">
            <a:extLst>
              <a:ext uri="{FF2B5EF4-FFF2-40B4-BE49-F238E27FC236}">
                <a16:creationId xmlns:a16="http://schemas.microsoft.com/office/drawing/2014/main" xmlns="" id="{AC82B15C-9518-4DF3-B7F1-432948ADC0C5}"/>
              </a:ext>
            </a:extLst>
          </p:cNvPr>
          <p:cNvPicPr>
            <a:picLocks noChangeAspect="1"/>
          </p:cNvPicPr>
          <p:nvPr/>
        </p:nvPicPr>
        <p:blipFill>
          <a:blip r:embed="rId2" cstate="print"/>
          <a:stretch>
            <a:fillRect/>
          </a:stretch>
        </p:blipFill>
        <p:spPr>
          <a:xfrm>
            <a:off x="71846" y="111008"/>
            <a:ext cx="2246811" cy="628544"/>
          </a:xfrm>
          <a:prstGeom prst="rect">
            <a:avLst/>
          </a:prstGeom>
        </p:spPr>
      </p:pic>
      <p:pic>
        <p:nvPicPr>
          <p:cNvPr id="3" name="Immagine 2">
            <a:extLst>
              <a:ext uri="{FF2B5EF4-FFF2-40B4-BE49-F238E27FC236}">
                <a16:creationId xmlns:a16="http://schemas.microsoft.com/office/drawing/2014/main" xmlns="" id="{924B71E9-1B11-4C83-BA9F-A55A77AA47BE}"/>
              </a:ext>
            </a:extLst>
          </p:cNvPr>
          <p:cNvPicPr>
            <a:picLocks noChangeAspect="1"/>
          </p:cNvPicPr>
          <p:nvPr/>
        </p:nvPicPr>
        <p:blipFill>
          <a:blip r:embed="rId3"/>
          <a:stretch>
            <a:fillRect/>
          </a:stretch>
        </p:blipFill>
        <p:spPr>
          <a:xfrm>
            <a:off x="8865704" y="1851162"/>
            <a:ext cx="3236078" cy="3656348"/>
          </a:xfrm>
          <a:prstGeom prst="rect">
            <a:avLst/>
          </a:prstGeom>
        </p:spPr>
      </p:pic>
      <p:sp>
        <p:nvSpPr>
          <p:cNvPr id="9" name="Rectangle 9">
            <a:extLst>
              <a:ext uri="{FF2B5EF4-FFF2-40B4-BE49-F238E27FC236}">
                <a16:creationId xmlns="" xmlns:a16="http://schemas.microsoft.com/office/drawing/2014/main" xmlns:lc="http://schemas.openxmlformats.org/drawingml/2006/lockedCanvas" id="{D3F154E4-91BF-454F-8191-5E87AB70BB61}"/>
              </a:ext>
            </a:extLst>
          </p:cNvPr>
          <p:cNvSpPr/>
          <p:nvPr/>
        </p:nvSpPr>
        <p:spPr>
          <a:xfrm>
            <a:off x="1747346" y="6146346"/>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This project has been funded with support from the European Commission. This document and its contents reflect the views only of the authors, and the Commission cannot be held responsible for any use which may be made of the information contained therein</a:t>
            </a:r>
            <a:r>
              <a:rPr lang="en-US" sz="1050" dirty="0">
                <a:latin typeface="Calibri" panose="020F0502020204030204" pitchFamily="34" charset="0"/>
                <a:ea typeface="Calibri" panose="020F0502020204030204" pitchFamily="34" charset="0"/>
                <a:cs typeface="Times New Roman" panose="02020603050405020304" pitchFamily="18" charset="0"/>
              </a:rPr>
              <a:t>​</a:t>
            </a:r>
          </a:p>
        </p:txBody>
      </p:sp>
      <p:pic>
        <p:nvPicPr>
          <p:cNvPr id="16" name="Picture 14">
            <a:extLst>
              <a:ext uri="{FF2B5EF4-FFF2-40B4-BE49-F238E27FC236}">
                <a16:creationId xmlns="" xmlns:a16="http://schemas.microsoft.com/office/drawing/2014/main" xmlns:lc="http://schemas.openxmlformats.org/drawingml/2006/lockedCanvas" id="{EDA58C0D-332B-4CA6-B51B-6306B590E425}"/>
              </a:ext>
            </a:extLst>
          </p:cNvPr>
          <p:cNvPicPr>
            <a:picLocks noChangeAspect="1"/>
          </p:cNvPicPr>
          <p:nvPr/>
        </p:nvPicPr>
        <p:blipFill>
          <a:blip r:embed="rId4" cstate="print"/>
          <a:stretch>
            <a:fillRect/>
          </a:stretch>
        </p:blipFill>
        <p:spPr>
          <a:xfrm>
            <a:off x="13063" y="6328325"/>
            <a:ext cx="1755570" cy="398758"/>
          </a:xfrm>
          <a:prstGeom prst="rect">
            <a:avLst/>
          </a:prstGeom>
        </p:spPr>
      </p:pic>
      <p:sp>
        <p:nvSpPr>
          <p:cNvPr id="17" name="CasellaDiTesto 16"/>
          <p:cNvSpPr txBox="1"/>
          <p:nvPr/>
        </p:nvSpPr>
        <p:spPr>
          <a:xfrm>
            <a:off x="7268110" y="6175233"/>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t>Legal description – Creative Commons licensing: The materials published on the </a:t>
            </a:r>
            <a:r>
              <a:rPr lang="en-US" sz="1050" dirty="0" err="1"/>
              <a:t>EntreComp</a:t>
            </a:r>
            <a:r>
              <a:rPr lang="en-US" sz="1050" dirty="0"/>
              <a:t> project website are classified as Open Educational Resources' (OER) and can be freely (without permission of their creators): downloaded, used, reused, copied, adapted, and shared by users, with information about the source of their origin</a:t>
            </a:r>
            <a:r>
              <a:rPr lang="en-US" sz="1050" dirty="0" smtClean="0"/>
              <a:t>.</a:t>
            </a:r>
            <a:endParaRPr lang="en-US" sz="1050" dirty="0"/>
          </a:p>
        </p:txBody>
      </p:sp>
      <p:pic>
        <p:nvPicPr>
          <p:cNvPr id="18" name="Immagine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V="1">
            <a:off x="6325326" y="6341387"/>
            <a:ext cx="976864" cy="348582"/>
          </a:xfrm>
          <a:prstGeom prst="rect">
            <a:avLst/>
          </a:prstGeom>
        </p:spPr>
      </p:pic>
    </p:spTree>
    <p:extLst>
      <p:ext uri="{BB962C8B-B14F-4D97-AF65-F5344CB8AC3E}">
        <p14:creationId xmlns:p14="http://schemas.microsoft.com/office/powerpoint/2010/main" val="31595280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a16="http://schemas.microsoft.com/office/drawing/2014/main" xmlns=""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a16="http://schemas.microsoft.com/office/drawing/2014/main" xmlns="" id="{36560260-39B2-4C92-B815-0A5BB23A7859}"/>
              </a:ext>
            </a:extLst>
          </p:cNvPr>
          <p:cNvSpPr txBox="1"/>
          <p:nvPr/>
        </p:nvSpPr>
        <p:spPr>
          <a:xfrm>
            <a:off x="2671084" y="9781"/>
            <a:ext cx="9314087" cy="830997"/>
          </a:xfrm>
          <a:prstGeom prst="rect">
            <a:avLst/>
          </a:prstGeom>
          <a:noFill/>
        </p:spPr>
        <p:txBody>
          <a:bodyPr wrap="square" rtlCol="0">
            <a:spAutoFit/>
          </a:bodyPr>
          <a:lstStyle/>
          <a:p>
            <a:pPr algn="just"/>
            <a:r>
              <a:rPr lang="en-US" sz="4800" b="1" dirty="0"/>
              <a:t>1. </a:t>
            </a:r>
            <a:r>
              <a:rPr lang="en-US" sz="4800" b="1" dirty="0" err="1" smtClean="0"/>
              <a:t>Platforma</a:t>
            </a:r>
            <a:endParaRPr lang="en-GB" sz="4800" b="1" dirty="0"/>
          </a:p>
        </p:txBody>
      </p:sp>
      <p:sp>
        <p:nvSpPr>
          <p:cNvPr id="13" name="CasellaDiTesto 12">
            <a:extLst>
              <a:ext uri="{FF2B5EF4-FFF2-40B4-BE49-F238E27FC236}">
                <a16:creationId xmlns:a16="http://schemas.microsoft.com/office/drawing/2014/main" xmlns="" id="{68DE762D-1903-4033-9C77-D088FA1FE6CB}"/>
              </a:ext>
            </a:extLst>
          </p:cNvPr>
          <p:cNvSpPr txBox="1"/>
          <p:nvPr/>
        </p:nvSpPr>
        <p:spPr>
          <a:xfrm>
            <a:off x="387531" y="1460139"/>
            <a:ext cx="11416938" cy="4031873"/>
          </a:xfrm>
          <a:prstGeom prst="rect">
            <a:avLst/>
          </a:prstGeom>
          <a:noFill/>
        </p:spPr>
        <p:txBody>
          <a:bodyPr wrap="square" rtlCol="0">
            <a:spAutoFit/>
          </a:bodyPr>
          <a:lstStyle/>
          <a:p>
            <a:pPr algn="just"/>
            <a:r>
              <a:rPr lang="vi-VN" sz="2800" dirty="0" smtClean="0"/>
              <a:t>Platforma de afaceri se referă la contextele operaționale cu care se confruntă zilnic antreprenorii</a:t>
            </a:r>
            <a:r>
              <a:rPr lang="en-GB" sz="2800" dirty="0" smtClean="0"/>
              <a:t>. </a:t>
            </a:r>
            <a:r>
              <a:rPr lang="vi-VN" sz="2800" dirty="0" smtClean="0"/>
              <a:t>Platforma găzduiește</a:t>
            </a:r>
            <a:r>
              <a:rPr lang="en-GB" sz="3200" dirty="0" smtClean="0"/>
              <a:t>:  </a:t>
            </a:r>
            <a:endParaRPr lang="en-GB" sz="3200" dirty="0"/>
          </a:p>
          <a:p>
            <a:pPr marL="457200" indent="-457200" algn="just">
              <a:buFont typeface="Arial" panose="020B0604020202020204" pitchFamily="34" charset="0"/>
              <a:buChar char="•"/>
            </a:pPr>
            <a:r>
              <a:rPr lang="ro-RO" sz="2800" dirty="0" smtClean="0"/>
              <a:t>Concurenți </a:t>
            </a:r>
            <a:endParaRPr lang="en-US" sz="2800" dirty="0" smtClean="0"/>
          </a:p>
          <a:p>
            <a:pPr marL="457200" indent="-457200" algn="just">
              <a:buFont typeface="Arial" panose="020B0604020202020204" pitchFamily="34" charset="0"/>
              <a:buChar char="•"/>
            </a:pPr>
            <a:r>
              <a:rPr lang="ro-RO" sz="2800" dirty="0" smtClean="0"/>
              <a:t>Clienți </a:t>
            </a:r>
            <a:endParaRPr lang="en-US" sz="2800" dirty="0" smtClean="0"/>
          </a:p>
          <a:p>
            <a:pPr marL="457200" indent="-457200" algn="just">
              <a:buFont typeface="Arial" panose="020B0604020202020204" pitchFamily="34" charset="0"/>
              <a:buChar char="•"/>
            </a:pPr>
            <a:r>
              <a:rPr lang="ro-RO" sz="2800" dirty="0" smtClean="0"/>
              <a:t>Angajați </a:t>
            </a:r>
            <a:endParaRPr lang="en-US" sz="2800" dirty="0" smtClean="0"/>
          </a:p>
          <a:p>
            <a:pPr marL="457200" indent="-457200" algn="just">
              <a:buFont typeface="Arial" panose="020B0604020202020204" pitchFamily="34" charset="0"/>
              <a:buChar char="•"/>
            </a:pPr>
            <a:r>
              <a:rPr lang="ro-RO" sz="2800" dirty="0" smtClean="0"/>
              <a:t>Tehnologii </a:t>
            </a:r>
            <a:endParaRPr lang="en-US" sz="2800" dirty="0" smtClean="0"/>
          </a:p>
          <a:p>
            <a:pPr marL="457200" indent="-457200" algn="just">
              <a:buFont typeface="Arial" panose="020B0604020202020204" pitchFamily="34" charset="0"/>
              <a:buChar char="•"/>
            </a:pPr>
            <a:r>
              <a:rPr lang="ro-RO" sz="2800" dirty="0" smtClean="0"/>
              <a:t>Tendințele pieței </a:t>
            </a:r>
            <a:endParaRPr lang="en-US" sz="2800" dirty="0" smtClean="0"/>
          </a:p>
          <a:p>
            <a:pPr marL="457200" indent="-457200" algn="just">
              <a:buFont typeface="Arial" panose="020B0604020202020204" pitchFamily="34" charset="0"/>
              <a:buChar char="•"/>
            </a:pPr>
            <a:r>
              <a:rPr lang="ro-RO" sz="2800" dirty="0" smtClean="0"/>
              <a:t>Dinamica macroeconomiei </a:t>
            </a:r>
            <a:endParaRPr lang="en-US" sz="2800" dirty="0" smtClean="0"/>
          </a:p>
          <a:p>
            <a:pPr marL="457200" indent="-457200" algn="just">
              <a:buFont typeface="Arial" panose="020B0604020202020204" pitchFamily="34" charset="0"/>
              <a:buChar char="•"/>
            </a:pPr>
            <a:r>
              <a:rPr lang="ro-RO" sz="2800" dirty="0" smtClean="0"/>
              <a:t>Etc. </a:t>
            </a:r>
            <a:endParaRPr lang="en-GB" sz="2800" dirty="0"/>
          </a:p>
        </p:txBody>
      </p:sp>
      <p:pic>
        <p:nvPicPr>
          <p:cNvPr id="14" name="Picture 13">
            <a:extLst>
              <a:ext uri="{FF2B5EF4-FFF2-40B4-BE49-F238E27FC236}">
                <a16:creationId xmlns:a16="http://schemas.microsoft.com/office/drawing/2014/main" xmlns="" id="{AC82B15C-9518-4DF3-B7F1-432948ADC0C5}"/>
              </a:ext>
            </a:extLst>
          </p:cNvPr>
          <p:cNvPicPr>
            <a:picLocks noChangeAspect="1"/>
          </p:cNvPicPr>
          <p:nvPr/>
        </p:nvPicPr>
        <p:blipFill>
          <a:blip r:embed="rId2" cstate="print"/>
          <a:stretch>
            <a:fillRect/>
          </a:stretch>
        </p:blipFill>
        <p:spPr>
          <a:xfrm>
            <a:off x="71846" y="111008"/>
            <a:ext cx="2246811" cy="628544"/>
          </a:xfrm>
          <a:prstGeom prst="rect">
            <a:avLst/>
          </a:prstGeom>
        </p:spPr>
      </p:pic>
      <p:pic>
        <p:nvPicPr>
          <p:cNvPr id="2" name="Immagine 1">
            <a:extLst>
              <a:ext uri="{FF2B5EF4-FFF2-40B4-BE49-F238E27FC236}">
                <a16:creationId xmlns:a16="http://schemas.microsoft.com/office/drawing/2014/main" xmlns="" id="{A1774FD9-AFA3-4023-BBEC-5AAB92191BCB}"/>
              </a:ext>
            </a:extLst>
          </p:cNvPr>
          <p:cNvPicPr>
            <a:picLocks noChangeAspect="1"/>
          </p:cNvPicPr>
          <p:nvPr/>
        </p:nvPicPr>
        <p:blipFill>
          <a:blip r:embed="rId3"/>
          <a:stretch>
            <a:fillRect/>
          </a:stretch>
        </p:blipFill>
        <p:spPr>
          <a:xfrm>
            <a:off x="5618922" y="2469046"/>
            <a:ext cx="4866446" cy="3772078"/>
          </a:xfrm>
          <a:prstGeom prst="rect">
            <a:avLst/>
          </a:prstGeom>
        </p:spPr>
      </p:pic>
      <p:sp>
        <p:nvSpPr>
          <p:cNvPr id="9" name="Rectangle 9">
            <a:extLst>
              <a:ext uri="{FF2B5EF4-FFF2-40B4-BE49-F238E27FC236}">
                <a16:creationId xmlns="" xmlns:a16="http://schemas.microsoft.com/office/drawing/2014/main" xmlns:lc="http://schemas.openxmlformats.org/drawingml/2006/lockedCanvas" id="{D3F154E4-91BF-454F-8191-5E87AB70BB61}"/>
              </a:ext>
            </a:extLst>
          </p:cNvPr>
          <p:cNvSpPr/>
          <p:nvPr/>
        </p:nvSpPr>
        <p:spPr>
          <a:xfrm>
            <a:off x="1747346" y="6146346"/>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This project has been funded with support from the European Commission. This document and its contents reflect the views only of the authors, and the Commission cannot be held responsible for any use which may be made of the information contained therein</a:t>
            </a:r>
            <a:r>
              <a:rPr lang="en-US" sz="1050" dirty="0">
                <a:latin typeface="Calibri" panose="020F0502020204030204" pitchFamily="34" charset="0"/>
                <a:ea typeface="Calibri" panose="020F0502020204030204" pitchFamily="34" charset="0"/>
                <a:cs typeface="Times New Roman" panose="02020603050405020304" pitchFamily="18" charset="0"/>
              </a:rPr>
              <a:t>​</a:t>
            </a:r>
          </a:p>
        </p:txBody>
      </p:sp>
      <p:pic>
        <p:nvPicPr>
          <p:cNvPr id="16" name="Picture 14">
            <a:extLst>
              <a:ext uri="{FF2B5EF4-FFF2-40B4-BE49-F238E27FC236}">
                <a16:creationId xmlns="" xmlns:a16="http://schemas.microsoft.com/office/drawing/2014/main" xmlns:lc="http://schemas.openxmlformats.org/drawingml/2006/lockedCanvas" id="{EDA58C0D-332B-4CA6-B51B-6306B590E425}"/>
              </a:ext>
            </a:extLst>
          </p:cNvPr>
          <p:cNvPicPr>
            <a:picLocks noChangeAspect="1"/>
          </p:cNvPicPr>
          <p:nvPr/>
        </p:nvPicPr>
        <p:blipFill>
          <a:blip r:embed="rId4" cstate="print"/>
          <a:stretch>
            <a:fillRect/>
          </a:stretch>
        </p:blipFill>
        <p:spPr>
          <a:xfrm>
            <a:off x="13063" y="6328325"/>
            <a:ext cx="1755570" cy="398758"/>
          </a:xfrm>
          <a:prstGeom prst="rect">
            <a:avLst/>
          </a:prstGeom>
        </p:spPr>
      </p:pic>
      <p:sp>
        <p:nvSpPr>
          <p:cNvPr id="17" name="CasellaDiTesto 16"/>
          <p:cNvSpPr txBox="1"/>
          <p:nvPr/>
        </p:nvSpPr>
        <p:spPr>
          <a:xfrm>
            <a:off x="7268110" y="6175233"/>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t>Legal description – Creative Commons licensing: The materials published on the </a:t>
            </a:r>
            <a:r>
              <a:rPr lang="en-US" sz="1050" dirty="0" err="1"/>
              <a:t>EntreComp</a:t>
            </a:r>
            <a:r>
              <a:rPr lang="en-US" sz="1050" dirty="0"/>
              <a:t> project website are classified as Open Educational Resources' (OER) and can be freely (without permission of their creators): downloaded, used, reused, copied, adapted, and shared by users, with information about the source of their origin</a:t>
            </a:r>
            <a:r>
              <a:rPr lang="en-US" sz="1050" dirty="0" smtClean="0"/>
              <a:t>.</a:t>
            </a:r>
            <a:endParaRPr lang="en-US" sz="1050" dirty="0"/>
          </a:p>
        </p:txBody>
      </p:sp>
      <p:pic>
        <p:nvPicPr>
          <p:cNvPr id="18" name="Immagine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V="1">
            <a:off x="6325326" y="6341387"/>
            <a:ext cx="976864" cy="348582"/>
          </a:xfrm>
          <a:prstGeom prst="rect">
            <a:avLst/>
          </a:prstGeom>
        </p:spPr>
      </p:pic>
    </p:spTree>
    <p:extLst>
      <p:ext uri="{BB962C8B-B14F-4D97-AF65-F5344CB8AC3E}">
        <p14:creationId xmlns:p14="http://schemas.microsoft.com/office/powerpoint/2010/main" val="31595280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a16="http://schemas.microsoft.com/office/drawing/2014/main" xmlns=""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a16="http://schemas.microsoft.com/office/drawing/2014/main" xmlns="" id="{36560260-39B2-4C92-B815-0A5BB23A7859}"/>
              </a:ext>
            </a:extLst>
          </p:cNvPr>
          <p:cNvSpPr txBox="1"/>
          <p:nvPr/>
        </p:nvSpPr>
        <p:spPr>
          <a:xfrm>
            <a:off x="2671084" y="9781"/>
            <a:ext cx="9314087" cy="830997"/>
          </a:xfrm>
          <a:prstGeom prst="rect">
            <a:avLst/>
          </a:prstGeom>
          <a:noFill/>
        </p:spPr>
        <p:txBody>
          <a:bodyPr wrap="square" rtlCol="0">
            <a:spAutoFit/>
          </a:bodyPr>
          <a:lstStyle/>
          <a:p>
            <a:pPr algn="just"/>
            <a:r>
              <a:rPr lang="en-US" sz="4800" b="1" dirty="0"/>
              <a:t>2. </a:t>
            </a:r>
            <a:r>
              <a:rPr lang="en-US" sz="4800" b="1" dirty="0" err="1" smtClean="0"/>
              <a:t>Procesele</a:t>
            </a:r>
            <a:endParaRPr lang="en-GB" sz="4800" b="1" dirty="0"/>
          </a:p>
        </p:txBody>
      </p:sp>
      <p:sp>
        <p:nvSpPr>
          <p:cNvPr id="13" name="CasellaDiTesto 12">
            <a:extLst>
              <a:ext uri="{FF2B5EF4-FFF2-40B4-BE49-F238E27FC236}">
                <a16:creationId xmlns:a16="http://schemas.microsoft.com/office/drawing/2014/main" xmlns="" id="{68DE762D-1903-4033-9C77-D088FA1FE6CB}"/>
              </a:ext>
            </a:extLst>
          </p:cNvPr>
          <p:cNvSpPr txBox="1"/>
          <p:nvPr/>
        </p:nvSpPr>
        <p:spPr>
          <a:xfrm>
            <a:off x="387531" y="1460139"/>
            <a:ext cx="7961339" cy="4093428"/>
          </a:xfrm>
          <a:prstGeom prst="rect">
            <a:avLst/>
          </a:prstGeom>
          <a:noFill/>
        </p:spPr>
        <p:txBody>
          <a:bodyPr wrap="square" rtlCol="0">
            <a:spAutoFit/>
          </a:bodyPr>
          <a:lstStyle/>
          <a:p>
            <a:pPr algn="just"/>
            <a:r>
              <a:rPr lang="it-IT" sz="2800" dirty="0" smtClean="0">
                <a:latin typeface="Arial" pitchFamily="34" charset="0"/>
                <a:cs typeface="Arial" pitchFamily="34" charset="0"/>
              </a:rPr>
              <a:t>Indiferent de oferta strategică a acestora, fiecare afacere pune la dispoziție procese și proceduri pentru a crea valori pentru clienții lor</a:t>
            </a:r>
            <a:r>
              <a:rPr lang="en-GB" sz="2800" dirty="0" smtClean="0">
                <a:latin typeface="Arial" pitchFamily="34" charset="0"/>
                <a:cs typeface="Arial" pitchFamily="34" charset="0"/>
              </a:rPr>
              <a:t>.</a:t>
            </a:r>
            <a:r>
              <a:rPr lang="en-GB" sz="3200" dirty="0" smtClean="0">
                <a:latin typeface="Arial" pitchFamily="34" charset="0"/>
                <a:cs typeface="Arial" pitchFamily="34" charset="0"/>
              </a:rPr>
              <a:t> </a:t>
            </a:r>
            <a:endParaRPr lang="en-GB" sz="3200" dirty="0">
              <a:latin typeface="Arial" pitchFamily="34" charset="0"/>
              <a:cs typeface="Arial" pitchFamily="34" charset="0"/>
            </a:endParaRPr>
          </a:p>
          <a:p>
            <a:pPr algn="just"/>
            <a:endParaRPr lang="en-GB" sz="3200" dirty="0"/>
          </a:p>
          <a:p>
            <a:pPr algn="just"/>
            <a:r>
              <a:rPr lang="vi-VN" sz="2800" dirty="0" smtClean="0"/>
              <a:t>Materiile prime și resursele de orice fel (intrări) sunt rafinate în continuare prin tehnologii, cunoștințe și experiențe (proces) pentru a produce și finaliza produsele / serviciile finale (producție)</a:t>
            </a:r>
            <a:r>
              <a:rPr lang="en-GB" sz="2800" dirty="0" smtClean="0"/>
              <a:t>.</a:t>
            </a:r>
            <a:endParaRPr lang="en-GB" sz="2800" dirty="0"/>
          </a:p>
        </p:txBody>
      </p:sp>
      <p:pic>
        <p:nvPicPr>
          <p:cNvPr id="14" name="Picture 13">
            <a:extLst>
              <a:ext uri="{FF2B5EF4-FFF2-40B4-BE49-F238E27FC236}">
                <a16:creationId xmlns:a16="http://schemas.microsoft.com/office/drawing/2014/main" xmlns="" id="{AC82B15C-9518-4DF3-B7F1-432948ADC0C5}"/>
              </a:ext>
            </a:extLst>
          </p:cNvPr>
          <p:cNvPicPr>
            <a:picLocks noChangeAspect="1"/>
          </p:cNvPicPr>
          <p:nvPr/>
        </p:nvPicPr>
        <p:blipFill>
          <a:blip r:embed="rId2" cstate="print"/>
          <a:stretch>
            <a:fillRect/>
          </a:stretch>
        </p:blipFill>
        <p:spPr>
          <a:xfrm>
            <a:off x="71846" y="111008"/>
            <a:ext cx="2246811" cy="628544"/>
          </a:xfrm>
          <a:prstGeom prst="rect">
            <a:avLst/>
          </a:prstGeom>
        </p:spPr>
      </p:pic>
      <p:pic>
        <p:nvPicPr>
          <p:cNvPr id="2" name="Immagine 1">
            <a:extLst>
              <a:ext uri="{FF2B5EF4-FFF2-40B4-BE49-F238E27FC236}">
                <a16:creationId xmlns:a16="http://schemas.microsoft.com/office/drawing/2014/main" xmlns="" id="{E253275C-955B-4AEB-9630-D66C6DD1BD15}"/>
              </a:ext>
            </a:extLst>
          </p:cNvPr>
          <p:cNvPicPr>
            <a:picLocks noChangeAspect="1"/>
          </p:cNvPicPr>
          <p:nvPr/>
        </p:nvPicPr>
        <p:blipFill>
          <a:blip r:embed="rId3"/>
          <a:stretch>
            <a:fillRect/>
          </a:stretch>
        </p:blipFill>
        <p:spPr>
          <a:xfrm>
            <a:off x="8631887" y="2516408"/>
            <a:ext cx="3301034" cy="2411776"/>
          </a:xfrm>
          <a:prstGeom prst="rect">
            <a:avLst/>
          </a:prstGeom>
        </p:spPr>
      </p:pic>
      <p:sp>
        <p:nvSpPr>
          <p:cNvPr id="9" name="Rectangle 9">
            <a:extLst>
              <a:ext uri="{FF2B5EF4-FFF2-40B4-BE49-F238E27FC236}">
                <a16:creationId xmlns="" xmlns:a16="http://schemas.microsoft.com/office/drawing/2014/main" xmlns:lc="http://schemas.openxmlformats.org/drawingml/2006/lockedCanvas" id="{D3F154E4-91BF-454F-8191-5E87AB70BB61}"/>
              </a:ext>
            </a:extLst>
          </p:cNvPr>
          <p:cNvSpPr/>
          <p:nvPr/>
        </p:nvSpPr>
        <p:spPr>
          <a:xfrm>
            <a:off x="1747346" y="6146346"/>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This project has been funded with support from the European Commission. This document and its contents reflect the views only of the authors, and the Commission cannot be held responsible for any use which may be made of the information contained therein</a:t>
            </a:r>
            <a:r>
              <a:rPr lang="en-US" sz="1050" dirty="0">
                <a:latin typeface="Calibri" panose="020F0502020204030204" pitchFamily="34" charset="0"/>
                <a:ea typeface="Calibri" panose="020F0502020204030204" pitchFamily="34" charset="0"/>
                <a:cs typeface="Times New Roman" panose="02020603050405020304" pitchFamily="18" charset="0"/>
              </a:rPr>
              <a:t>​</a:t>
            </a:r>
          </a:p>
        </p:txBody>
      </p:sp>
      <p:pic>
        <p:nvPicPr>
          <p:cNvPr id="16" name="Picture 14">
            <a:extLst>
              <a:ext uri="{FF2B5EF4-FFF2-40B4-BE49-F238E27FC236}">
                <a16:creationId xmlns="" xmlns:a16="http://schemas.microsoft.com/office/drawing/2014/main" xmlns:lc="http://schemas.openxmlformats.org/drawingml/2006/lockedCanvas" id="{EDA58C0D-332B-4CA6-B51B-6306B590E425}"/>
              </a:ext>
            </a:extLst>
          </p:cNvPr>
          <p:cNvPicPr>
            <a:picLocks noChangeAspect="1"/>
          </p:cNvPicPr>
          <p:nvPr/>
        </p:nvPicPr>
        <p:blipFill>
          <a:blip r:embed="rId4" cstate="print"/>
          <a:stretch>
            <a:fillRect/>
          </a:stretch>
        </p:blipFill>
        <p:spPr>
          <a:xfrm>
            <a:off x="13063" y="6328325"/>
            <a:ext cx="1755570" cy="398758"/>
          </a:xfrm>
          <a:prstGeom prst="rect">
            <a:avLst/>
          </a:prstGeom>
        </p:spPr>
      </p:pic>
      <p:sp>
        <p:nvSpPr>
          <p:cNvPr id="17" name="CasellaDiTesto 16"/>
          <p:cNvSpPr txBox="1"/>
          <p:nvPr/>
        </p:nvSpPr>
        <p:spPr>
          <a:xfrm>
            <a:off x="7268110" y="6175233"/>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t>Legal description – Creative Commons licensing: The materials published on the </a:t>
            </a:r>
            <a:r>
              <a:rPr lang="en-US" sz="1050" dirty="0" err="1"/>
              <a:t>EntreComp</a:t>
            </a:r>
            <a:r>
              <a:rPr lang="en-US" sz="1050" dirty="0"/>
              <a:t> project website are classified as Open Educational Resources' (OER) and can be freely (without permission of their creators): downloaded, used, reused, copied, adapted, and shared by users, with information about the source of their origin</a:t>
            </a:r>
            <a:r>
              <a:rPr lang="en-US" sz="1050" dirty="0" smtClean="0"/>
              <a:t>.</a:t>
            </a:r>
            <a:endParaRPr lang="en-US" sz="1050" dirty="0"/>
          </a:p>
        </p:txBody>
      </p:sp>
      <p:pic>
        <p:nvPicPr>
          <p:cNvPr id="18" name="Immagine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V="1">
            <a:off x="6325326" y="6341387"/>
            <a:ext cx="976864" cy="348582"/>
          </a:xfrm>
          <a:prstGeom prst="rect">
            <a:avLst/>
          </a:prstGeom>
        </p:spPr>
      </p:pic>
    </p:spTree>
    <p:extLst>
      <p:ext uri="{BB962C8B-B14F-4D97-AF65-F5344CB8AC3E}">
        <p14:creationId xmlns:p14="http://schemas.microsoft.com/office/powerpoint/2010/main" val="31595280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a16="http://schemas.microsoft.com/office/drawing/2014/main" xmlns=""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a16="http://schemas.microsoft.com/office/drawing/2014/main" xmlns="" id="{36560260-39B2-4C92-B815-0A5BB23A7859}"/>
              </a:ext>
            </a:extLst>
          </p:cNvPr>
          <p:cNvSpPr txBox="1"/>
          <p:nvPr/>
        </p:nvSpPr>
        <p:spPr>
          <a:xfrm>
            <a:off x="2671084" y="9781"/>
            <a:ext cx="9314087" cy="830997"/>
          </a:xfrm>
          <a:prstGeom prst="rect">
            <a:avLst/>
          </a:prstGeom>
          <a:noFill/>
        </p:spPr>
        <p:txBody>
          <a:bodyPr wrap="square" rtlCol="0">
            <a:spAutoFit/>
          </a:bodyPr>
          <a:lstStyle/>
          <a:p>
            <a:pPr algn="just"/>
            <a:r>
              <a:rPr lang="en-US" sz="4800" b="1" dirty="0"/>
              <a:t>2. </a:t>
            </a:r>
            <a:r>
              <a:rPr lang="ro-RO" sz="4800" b="1" dirty="0" smtClean="0"/>
              <a:t>Procese - Modelul lanțului valoric</a:t>
            </a:r>
            <a:endParaRPr lang="en-GB" sz="4800" b="1" dirty="0"/>
          </a:p>
        </p:txBody>
      </p:sp>
      <p:sp>
        <p:nvSpPr>
          <p:cNvPr id="13" name="CasellaDiTesto 12">
            <a:extLst>
              <a:ext uri="{FF2B5EF4-FFF2-40B4-BE49-F238E27FC236}">
                <a16:creationId xmlns:a16="http://schemas.microsoft.com/office/drawing/2014/main" xmlns="" id="{68DE762D-1903-4033-9C77-D088FA1FE6CB}"/>
              </a:ext>
            </a:extLst>
          </p:cNvPr>
          <p:cNvSpPr txBox="1"/>
          <p:nvPr/>
        </p:nvSpPr>
        <p:spPr>
          <a:xfrm>
            <a:off x="387531" y="1460139"/>
            <a:ext cx="11416938" cy="3016210"/>
          </a:xfrm>
          <a:prstGeom prst="rect">
            <a:avLst/>
          </a:prstGeom>
          <a:noFill/>
        </p:spPr>
        <p:txBody>
          <a:bodyPr wrap="square" rtlCol="0">
            <a:spAutoFit/>
          </a:bodyPr>
          <a:lstStyle/>
          <a:p>
            <a:pPr algn="just"/>
            <a:r>
              <a:rPr lang="vi-VN" sz="3200" dirty="0" smtClean="0"/>
              <a:t>Între ciclul de intrare-ieșire, resursele trec prin două clustere distincte de procese</a:t>
            </a:r>
            <a:r>
              <a:rPr lang="en-GB" sz="3200" dirty="0" smtClean="0"/>
              <a:t>: </a:t>
            </a:r>
            <a:endParaRPr lang="en-GB" sz="3200" dirty="0"/>
          </a:p>
          <a:p>
            <a:pPr marL="457200" indent="-457200" algn="just">
              <a:buFont typeface="Arial" panose="020B0604020202020204" pitchFamily="34" charset="0"/>
              <a:buChar char="•"/>
            </a:pPr>
            <a:r>
              <a:rPr lang="en-GB" sz="3200" b="1" dirty="0" smtClean="0"/>
              <a:t>Primar</a:t>
            </a:r>
            <a:r>
              <a:rPr lang="en-GB" sz="3200" dirty="0" smtClean="0"/>
              <a:t> </a:t>
            </a:r>
            <a:r>
              <a:rPr lang="en-GB" sz="3200" dirty="0"/>
              <a:t>– </a:t>
            </a:r>
            <a:r>
              <a:rPr lang="vi-VN" sz="3000" dirty="0" smtClean="0"/>
              <a:t>cele care contribuie direct la „transformarea” intrărilor în rezultate și la generarea de profit (adică vânzări </a:t>
            </a:r>
            <a:r>
              <a:rPr lang="en-GB" sz="3000" dirty="0" smtClean="0"/>
              <a:t>)</a:t>
            </a:r>
            <a:endParaRPr lang="en-GB" sz="3000" dirty="0"/>
          </a:p>
          <a:p>
            <a:pPr marL="457200" indent="-457200" algn="just">
              <a:buFont typeface="Arial" panose="020B0604020202020204" pitchFamily="34" charset="0"/>
              <a:buChar char="•"/>
            </a:pPr>
            <a:r>
              <a:rPr lang="en-GB" sz="3200" b="1" dirty="0" smtClean="0"/>
              <a:t>Secundar</a:t>
            </a:r>
            <a:r>
              <a:rPr lang="en-GB" sz="3200" dirty="0" smtClean="0"/>
              <a:t> </a:t>
            </a:r>
            <a:r>
              <a:rPr lang="en-GB" sz="3200" dirty="0"/>
              <a:t>– </a:t>
            </a:r>
            <a:r>
              <a:rPr lang="ro-RO" sz="3200" dirty="0" smtClean="0"/>
              <a:t>cele care contribuie la eficiența și eficacitatea primelor (de exemplu, dezvoltarea și inovarea tehnologiilor)</a:t>
            </a:r>
            <a:r>
              <a:rPr lang="en-GB" sz="3200" dirty="0" smtClean="0"/>
              <a:t> </a:t>
            </a:r>
            <a:endParaRPr lang="en-GB" sz="3200" dirty="0"/>
          </a:p>
        </p:txBody>
      </p:sp>
      <p:pic>
        <p:nvPicPr>
          <p:cNvPr id="14" name="Picture 13">
            <a:extLst>
              <a:ext uri="{FF2B5EF4-FFF2-40B4-BE49-F238E27FC236}">
                <a16:creationId xmlns:a16="http://schemas.microsoft.com/office/drawing/2014/main" xmlns="" id="{AC82B15C-9518-4DF3-B7F1-432948ADC0C5}"/>
              </a:ext>
            </a:extLst>
          </p:cNvPr>
          <p:cNvPicPr>
            <a:picLocks noChangeAspect="1"/>
          </p:cNvPicPr>
          <p:nvPr/>
        </p:nvPicPr>
        <p:blipFill>
          <a:blip r:embed="rId2" cstate="print"/>
          <a:stretch>
            <a:fillRect/>
          </a:stretch>
        </p:blipFill>
        <p:spPr>
          <a:xfrm>
            <a:off x="71846" y="111008"/>
            <a:ext cx="2246811" cy="628544"/>
          </a:xfrm>
          <a:prstGeom prst="rect">
            <a:avLst/>
          </a:prstGeom>
        </p:spPr>
      </p:pic>
      <p:sp>
        <p:nvSpPr>
          <p:cNvPr id="8" name="Rectangle 9">
            <a:extLst>
              <a:ext uri="{FF2B5EF4-FFF2-40B4-BE49-F238E27FC236}">
                <a16:creationId xmlns="" xmlns:a16="http://schemas.microsoft.com/office/drawing/2014/main" xmlns:lc="http://schemas.openxmlformats.org/drawingml/2006/lockedCanvas" id="{D3F154E4-91BF-454F-8191-5E87AB70BB61}"/>
              </a:ext>
            </a:extLst>
          </p:cNvPr>
          <p:cNvSpPr/>
          <p:nvPr/>
        </p:nvSpPr>
        <p:spPr>
          <a:xfrm>
            <a:off x="1747346" y="6146346"/>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This project has been funded with support from the European Commission. This document and its contents reflect the views only of the authors, and the Commission cannot be held responsible for any use which may be made of the information contained therein</a:t>
            </a:r>
            <a:r>
              <a:rPr lang="en-US" sz="1050" dirty="0">
                <a:latin typeface="Calibri" panose="020F0502020204030204" pitchFamily="34" charset="0"/>
                <a:ea typeface="Calibri" panose="020F0502020204030204" pitchFamily="34" charset="0"/>
                <a:cs typeface="Times New Roman" panose="02020603050405020304" pitchFamily="18" charset="0"/>
              </a:rPr>
              <a:t>​</a:t>
            </a:r>
          </a:p>
        </p:txBody>
      </p:sp>
      <p:pic>
        <p:nvPicPr>
          <p:cNvPr id="9" name="Picture 14">
            <a:extLst>
              <a:ext uri="{FF2B5EF4-FFF2-40B4-BE49-F238E27FC236}">
                <a16:creationId xmlns="" xmlns:a16="http://schemas.microsoft.com/office/drawing/2014/main" xmlns:lc="http://schemas.openxmlformats.org/drawingml/2006/lockedCanvas" id="{EDA58C0D-332B-4CA6-B51B-6306B590E425}"/>
              </a:ext>
            </a:extLst>
          </p:cNvPr>
          <p:cNvPicPr>
            <a:picLocks noChangeAspect="1"/>
          </p:cNvPicPr>
          <p:nvPr/>
        </p:nvPicPr>
        <p:blipFill>
          <a:blip r:embed="rId3" cstate="print"/>
          <a:stretch>
            <a:fillRect/>
          </a:stretch>
        </p:blipFill>
        <p:spPr>
          <a:xfrm>
            <a:off x="13063" y="6328325"/>
            <a:ext cx="1755570" cy="398758"/>
          </a:xfrm>
          <a:prstGeom prst="rect">
            <a:avLst/>
          </a:prstGeom>
        </p:spPr>
      </p:pic>
      <p:sp>
        <p:nvSpPr>
          <p:cNvPr id="16" name="CasellaDiTesto 15"/>
          <p:cNvSpPr txBox="1"/>
          <p:nvPr/>
        </p:nvSpPr>
        <p:spPr>
          <a:xfrm>
            <a:off x="7268110" y="6175233"/>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t>Legal description – Creative Commons licensing: The materials published on the </a:t>
            </a:r>
            <a:r>
              <a:rPr lang="en-US" sz="1050" dirty="0" err="1"/>
              <a:t>EntreComp</a:t>
            </a:r>
            <a:r>
              <a:rPr lang="en-US" sz="1050" dirty="0"/>
              <a:t> project website are classified as Open Educational Resources' (OER) and can be freely (without permission of their creators): downloaded, used, reused, copied, adapted, and shared by users, with information about the source of their origin</a:t>
            </a:r>
            <a:r>
              <a:rPr lang="en-US" sz="1050" dirty="0" smtClean="0"/>
              <a:t>.</a:t>
            </a:r>
            <a:endParaRPr lang="en-US" sz="1050" dirty="0"/>
          </a:p>
        </p:txBody>
      </p:sp>
      <p:pic>
        <p:nvPicPr>
          <p:cNvPr id="17" name="Immagin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V="1">
            <a:off x="6325326" y="6341387"/>
            <a:ext cx="976864" cy="348582"/>
          </a:xfrm>
          <a:prstGeom prst="rect">
            <a:avLst/>
          </a:prstGeom>
        </p:spPr>
      </p:pic>
    </p:spTree>
    <p:extLst>
      <p:ext uri="{BB962C8B-B14F-4D97-AF65-F5344CB8AC3E}">
        <p14:creationId xmlns:p14="http://schemas.microsoft.com/office/powerpoint/2010/main" val="35394873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a16="http://schemas.microsoft.com/office/drawing/2014/main" xmlns=""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a16="http://schemas.microsoft.com/office/drawing/2014/main" xmlns="" id="{36560260-39B2-4C92-B815-0A5BB23A7859}"/>
              </a:ext>
            </a:extLst>
          </p:cNvPr>
          <p:cNvSpPr txBox="1"/>
          <p:nvPr/>
        </p:nvSpPr>
        <p:spPr>
          <a:xfrm>
            <a:off x="2671084" y="9781"/>
            <a:ext cx="9314087" cy="830997"/>
          </a:xfrm>
          <a:prstGeom prst="rect">
            <a:avLst/>
          </a:prstGeom>
          <a:noFill/>
        </p:spPr>
        <p:txBody>
          <a:bodyPr wrap="square" rtlCol="0">
            <a:spAutoFit/>
          </a:bodyPr>
          <a:lstStyle/>
          <a:p>
            <a:pPr algn="just"/>
            <a:r>
              <a:rPr lang="en-US" sz="4800" b="1" dirty="0"/>
              <a:t>2. </a:t>
            </a:r>
            <a:r>
              <a:rPr lang="ro-RO" sz="4800" b="1" dirty="0" smtClean="0"/>
              <a:t>Procese - Modelul lanțului valoric</a:t>
            </a:r>
            <a:endParaRPr lang="en-GB" sz="4800" b="1" dirty="0"/>
          </a:p>
        </p:txBody>
      </p:sp>
      <p:pic>
        <p:nvPicPr>
          <p:cNvPr id="14" name="Picture 13">
            <a:extLst>
              <a:ext uri="{FF2B5EF4-FFF2-40B4-BE49-F238E27FC236}">
                <a16:creationId xmlns:a16="http://schemas.microsoft.com/office/drawing/2014/main" xmlns="" id="{AC82B15C-9518-4DF3-B7F1-432948ADC0C5}"/>
              </a:ext>
            </a:extLst>
          </p:cNvPr>
          <p:cNvPicPr>
            <a:picLocks noChangeAspect="1"/>
          </p:cNvPicPr>
          <p:nvPr/>
        </p:nvPicPr>
        <p:blipFill>
          <a:blip r:embed="rId2" cstate="print"/>
          <a:stretch>
            <a:fillRect/>
          </a:stretch>
        </p:blipFill>
        <p:spPr>
          <a:xfrm>
            <a:off x="71846" y="111008"/>
            <a:ext cx="2246811" cy="628544"/>
          </a:xfrm>
          <a:prstGeom prst="rect">
            <a:avLst/>
          </a:prstGeom>
        </p:spPr>
      </p:pic>
      <p:pic>
        <p:nvPicPr>
          <p:cNvPr id="2" name="Immagine 1">
            <a:extLst>
              <a:ext uri="{FF2B5EF4-FFF2-40B4-BE49-F238E27FC236}">
                <a16:creationId xmlns:a16="http://schemas.microsoft.com/office/drawing/2014/main" xmlns="" id="{58648B32-8FE6-4969-8EA5-71399F29D526}"/>
              </a:ext>
            </a:extLst>
          </p:cNvPr>
          <p:cNvPicPr>
            <a:picLocks noChangeAspect="1"/>
          </p:cNvPicPr>
          <p:nvPr/>
        </p:nvPicPr>
        <p:blipFill>
          <a:blip r:embed="rId3" cstate="print"/>
          <a:stretch>
            <a:fillRect/>
          </a:stretch>
        </p:blipFill>
        <p:spPr>
          <a:xfrm>
            <a:off x="2047297" y="968111"/>
            <a:ext cx="8097407" cy="4691233"/>
          </a:xfrm>
          <a:prstGeom prst="rect">
            <a:avLst/>
          </a:prstGeom>
        </p:spPr>
      </p:pic>
      <p:sp>
        <p:nvSpPr>
          <p:cNvPr id="3" name="CasellaDiTesto 2">
            <a:extLst>
              <a:ext uri="{FF2B5EF4-FFF2-40B4-BE49-F238E27FC236}">
                <a16:creationId xmlns:a16="http://schemas.microsoft.com/office/drawing/2014/main" xmlns="" id="{6D4BA771-F3E1-4EE7-BE7E-F1B79F1D98BA}"/>
              </a:ext>
            </a:extLst>
          </p:cNvPr>
          <p:cNvSpPr txBox="1"/>
          <p:nvPr/>
        </p:nvSpPr>
        <p:spPr>
          <a:xfrm>
            <a:off x="3110948" y="5830957"/>
            <a:ext cx="5970104" cy="369332"/>
          </a:xfrm>
          <a:prstGeom prst="rect">
            <a:avLst/>
          </a:prstGeom>
          <a:noFill/>
        </p:spPr>
        <p:txBody>
          <a:bodyPr wrap="square" rtlCol="0">
            <a:spAutoFit/>
          </a:bodyPr>
          <a:lstStyle/>
          <a:p>
            <a:pPr algn="ctr"/>
            <a:r>
              <a:rPr lang="ro-RO" dirty="0" smtClean="0"/>
              <a:t>Sursa: Michael E. Porter, Avantaj competitiv</a:t>
            </a:r>
            <a:r>
              <a:rPr lang="en-GB" dirty="0" smtClean="0"/>
              <a:t>, </a:t>
            </a:r>
            <a:r>
              <a:rPr lang="en-GB" dirty="0"/>
              <a:t>1985, p.87</a:t>
            </a:r>
          </a:p>
        </p:txBody>
      </p:sp>
      <p:sp>
        <p:nvSpPr>
          <p:cNvPr id="9" name="Rectangle 9">
            <a:extLst>
              <a:ext uri="{FF2B5EF4-FFF2-40B4-BE49-F238E27FC236}">
                <a16:creationId xmlns="" xmlns:a16="http://schemas.microsoft.com/office/drawing/2014/main" xmlns:lc="http://schemas.openxmlformats.org/drawingml/2006/lockedCanvas" id="{D3F154E4-91BF-454F-8191-5E87AB70BB61}"/>
              </a:ext>
            </a:extLst>
          </p:cNvPr>
          <p:cNvSpPr/>
          <p:nvPr/>
        </p:nvSpPr>
        <p:spPr>
          <a:xfrm>
            <a:off x="1747346" y="6146346"/>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This project has been funded with support from the European Commission. This document and its contents reflect the views only of the authors, and the Commission cannot be held responsible for any use which may be made of the information contained therein</a:t>
            </a:r>
            <a:r>
              <a:rPr lang="en-US" sz="1050" dirty="0">
                <a:latin typeface="Calibri" panose="020F0502020204030204" pitchFamily="34" charset="0"/>
                <a:ea typeface="Calibri" panose="020F0502020204030204" pitchFamily="34" charset="0"/>
                <a:cs typeface="Times New Roman" panose="02020603050405020304" pitchFamily="18" charset="0"/>
              </a:rPr>
              <a:t>​</a:t>
            </a:r>
          </a:p>
        </p:txBody>
      </p:sp>
      <p:pic>
        <p:nvPicPr>
          <p:cNvPr id="13" name="Picture 14">
            <a:extLst>
              <a:ext uri="{FF2B5EF4-FFF2-40B4-BE49-F238E27FC236}">
                <a16:creationId xmlns="" xmlns:a16="http://schemas.microsoft.com/office/drawing/2014/main" xmlns:lc="http://schemas.openxmlformats.org/drawingml/2006/lockedCanvas" id="{EDA58C0D-332B-4CA6-B51B-6306B590E425}"/>
              </a:ext>
            </a:extLst>
          </p:cNvPr>
          <p:cNvPicPr>
            <a:picLocks noChangeAspect="1"/>
          </p:cNvPicPr>
          <p:nvPr/>
        </p:nvPicPr>
        <p:blipFill>
          <a:blip r:embed="rId4" cstate="print"/>
          <a:stretch>
            <a:fillRect/>
          </a:stretch>
        </p:blipFill>
        <p:spPr>
          <a:xfrm>
            <a:off x="13063" y="6328325"/>
            <a:ext cx="1755570" cy="398758"/>
          </a:xfrm>
          <a:prstGeom prst="rect">
            <a:avLst/>
          </a:prstGeom>
        </p:spPr>
      </p:pic>
      <p:sp>
        <p:nvSpPr>
          <p:cNvPr id="16" name="CasellaDiTesto 15"/>
          <p:cNvSpPr txBox="1"/>
          <p:nvPr/>
        </p:nvSpPr>
        <p:spPr>
          <a:xfrm>
            <a:off x="7268110" y="6175233"/>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t>Legal description – Creative Commons licensing: The materials published on the </a:t>
            </a:r>
            <a:r>
              <a:rPr lang="en-US" sz="1050" dirty="0" err="1"/>
              <a:t>EntreComp</a:t>
            </a:r>
            <a:r>
              <a:rPr lang="en-US" sz="1050" dirty="0"/>
              <a:t> project website are classified as Open Educational Resources' (OER) and can be freely (without permission of their creators): downloaded, used, reused, copied, adapted, and shared by users, with information about the source of their origin</a:t>
            </a:r>
            <a:r>
              <a:rPr lang="en-US" sz="1050" dirty="0" smtClean="0"/>
              <a:t>.</a:t>
            </a:r>
            <a:endParaRPr lang="en-US" sz="1050" dirty="0"/>
          </a:p>
        </p:txBody>
      </p:sp>
      <p:pic>
        <p:nvPicPr>
          <p:cNvPr id="17" name="Immagine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V="1">
            <a:off x="6325326" y="6341387"/>
            <a:ext cx="976864" cy="348582"/>
          </a:xfrm>
          <a:prstGeom prst="rect">
            <a:avLst/>
          </a:prstGeom>
        </p:spPr>
      </p:pic>
    </p:spTree>
    <p:extLst>
      <p:ext uri="{BB962C8B-B14F-4D97-AF65-F5344CB8AC3E}">
        <p14:creationId xmlns:p14="http://schemas.microsoft.com/office/powerpoint/2010/main" val="5976660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a16="http://schemas.microsoft.com/office/drawing/2014/main" xmlns=""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a16="http://schemas.microsoft.com/office/drawing/2014/main" xmlns="" id="{36560260-39B2-4C92-B815-0A5BB23A7859}"/>
              </a:ext>
            </a:extLst>
          </p:cNvPr>
          <p:cNvSpPr txBox="1"/>
          <p:nvPr/>
        </p:nvSpPr>
        <p:spPr>
          <a:xfrm>
            <a:off x="2671084" y="9781"/>
            <a:ext cx="9314087" cy="830997"/>
          </a:xfrm>
          <a:prstGeom prst="rect">
            <a:avLst/>
          </a:prstGeom>
          <a:noFill/>
        </p:spPr>
        <p:txBody>
          <a:bodyPr wrap="square" rtlCol="0">
            <a:spAutoFit/>
          </a:bodyPr>
          <a:lstStyle/>
          <a:p>
            <a:pPr algn="just"/>
            <a:r>
              <a:rPr lang="en-US" sz="4800" b="1" dirty="0"/>
              <a:t>3. </a:t>
            </a:r>
            <a:r>
              <a:rPr lang="en-US" sz="4800" b="1" dirty="0" err="1" smtClean="0"/>
              <a:t>Oamenii</a:t>
            </a:r>
            <a:endParaRPr lang="en-GB" sz="4800" b="1" dirty="0"/>
          </a:p>
        </p:txBody>
      </p:sp>
      <p:sp>
        <p:nvSpPr>
          <p:cNvPr id="13" name="CasellaDiTesto 12">
            <a:extLst>
              <a:ext uri="{FF2B5EF4-FFF2-40B4-BE49-F238E27FC236}">
                <a16:creationId xmlns:a16="http://schemas.microsoft.com/office/drawing/2014/main" xmlns="" id="{68DE762D-1903-4033-9C77-D088FA1FE6CB}"/>
              </a:ext>
            </a:extLst>
          </p:cNvPr>
          <p:cNvSpPr txBox="1"/>
          <p:nvPr/>
        </p:nvSpPr>
        <p:spPr>
          <a:xfrm>
            <a:off x="387531" y="1460139"/>
            <a:ext cx="7987843" cy="3539430"/>
          </a:xfrm>
          <a:prstGeom prst="rect">
            <a:avLst/>
          </a:prstGeom>
          <a:noFill/>
        </p:spPr>
        <p:txBody>
          <a:bodyPr wrap="square" rtlCol="0">
            <a:spAutoFit/>
          </a:bodyPr>
          <a:lstStyle/>
          <a:p>
            <a:pPr algn="just"/>
            <a:r>
              <a:rPr lang="it-IT" sz="3200" dirty="0" smtClean="0"/>
              <a:t>Managementul oamenilor este una dintre cele mai mari și mai provocatoare sarcini cu care se confruntă orice antreprenor</a:t>
            </a:r>
            <a:r>
              <a:rPr lang="en-GB" sz="3200" dirty="0" smtClean="0"/>
              <a:t>.</a:t>
            </a:r>
            <a:endParaRPr lang="en-GB" sz="3200" dirty="0"/>
          </a:p>
          <a:p>
            <a:pPr algn="just"/>
            <a:endParaRPr lang="en-GB" sz="3200" dirty="0"/>
          </a:p>
          <a:p>
            <a:pPr algn="just"/>
            <a:r>
              <a:rPr lang="ro-RO" sz="3200" dirty="0" smtClean="0"/>
              <a:t>Oamenii (adică cunoștințele, mediile profesionale, experiențele tehnice) reprezintă adevărata forță motrice a unei organizații</a:t>
            </a:r>
            <a:r>
              <a:rPr lang="en-GB" sz="3200" dirty="0" smtClean="0"/>
              <a:t>.</a:t>
            </a:r>
            <a:endParaRPr lang="en-GB" sz="3200" dirty="0"/>
          </a:p>
        </p:txBody>
      </p:sp>
      <p:pic>
        <p:nvPicPr>
          <p:cNvPr id="14" name="Picture 13">
            <a:extLst>
              <a:ext uri="{FF2B5EF4-FFF2-40B4-BE49-F238E27FC236}">
                <a16:creationId xmlns:a16="http://schemas.microsoft.com/office/drawing/2014/main" xmlns="" id="{AC82B15C-9518-4DF3-B7F1-432948ADC0C5}"/>
              </a:ext>
            </a:extLst>
          </p:cNvPr>
          <p:cNvPicPr>
            <a:picLocks noChangeAspect="1"/>
          </p:cNvPicPr>
          <p:nvPr/>
        </p:nvPicPr>
        <p:blipFill>
          <a:blip r:embed="rId2" cstate="print"/>
          <a:stretch>
            <a:fillRect/>
          </a:stretch>
        </p:blipFill>
        <p:spPr>
          <a:xfrm>
            <a:off x="71846" y="111008"/>
            <a:ext cx="2246811" cy="628544"/>
          </a:xfrm>
          <a:prstGeom prst="rect">
            <a:avLst/>
          </a:prstGeom>
        </p:spPr>
      </p:pic>
      <p:pic>
        <p:nvPicPr>
          <p:cNvPr id="2" name="Immagine 1">
            <a:extLst>
              <a:ext uri="{FF2B5EF4-FFF2-40B4-BE49-F238E27FC236}">
                <a16:creationId xmlns:a16="http://schemas.microsoft.com/office/drawing/2014/main" xmlns="" id="{1D929660-7FBC-45C7-9ADD-012866A94B4C}"/>
              </a:ext>
            </a:extLst>
          </p:cNvPr>
          <p:cNvPicPr>
            <a:picLocks noChangeAspect="1"/>
          </p:cNvPicPr>
          <p:nvPr/>
        </p:nvPicPr>
        <p:blipFill>
          <a:blip r:embed="rId3"/>
          <a:stretch>
            <a:fillRect/>
          </a:stretch>
        </p:blipFill>
        <p:spPr>
          <a:xfrm>
            <a:off x="8836650" y="2187124"/>
            <a:ext cx="3148521" cy="2483752"/>
          </a:xfrm>
          <a:prstGeom prst="rect">
            <a:avLst/>
          </a:prstGeom>
        </p:spPr>
      </p:pic>
      <p:sp>
        <p:nvSpPr>
          <p:cNvPr id="9" name="Rectangle 9">
            <a:extLst>
              <a:ext uri="{FF2B5EF4-FFF2-40B4-BE49-F238E27FC236}">
                <a16:creationId xmlns="" xmlns:a16="http://schemas.microsoft.com/office/drawing/2014/main" xmlns:lc="http://schemas.openxmlformats.org/drawingml/2006/lockedCanvas" id="{D3F154E4-91BF-454F-8191-5E87AB70BB61}"/>
              </a:ext>
            </a:extLst>
          </p:cNvPr>
          <p:cNvSpPr/>
          <p:nvPr/>
        </p:nvSpPr>
        <p:spPr>
          <a:xfrm>
            <a:off x="1747346" y="6146346"/>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This project has been funded with support from the European Commission. This document and its contents reflect the views only of the authors, and the Commission cannot be held responsible for any use which may be made of the information contained therein</a:t>
            </a:r>
            <a:r>
              <a:rPr lang="en-US" sz="1050" dirty="0">
                <a:latin typeface="Calibri" panose="020F0502020204030204" pitchFamily="34" charset="0"/>
                <a:ea typeface="Calibri" panose="020F0502020204030204" pitchFamily="34" charset="0"/>
                <a:cs typeface="Times New Roman" panose="02020603050405020304" pitchFamily="18" charset="0"/>
              </a:rPr>
              <a:t>​</a:t>
            </a:r>
          </a:p>
        </p:txBody>
      </p:sp>
      <p:pic>
        <p:nvPicPr>
          <p:cNvPr id="16" name="Picture 14">
            <a:extLst>
              <a:ext uri="{FF2B5EF4-FFF2-40B4-BE49-F238E27FC236}">
                <a16:creationId xmlns="" xmlns:a16="http://schemas.microsoft.com/office/drawing/2014/main" xmlns:lc="http://schemas.openxmlformats.org/drawingml/2006/lockedCanvas" id="{EDA58C0D-332B-4CA6-B51B-6306B590E425}"/>
              </a:ext>
            </a:extLst>
          </p:cNvPr>
          <p:cNvPicPr>
            <a:picLocks noChangeAspect="1"/>
          </p:cNvPicPr>
          <p:nvPr/>
        </p:nvPicPr>
        <p:blipFill>
          <a:blip r:embed="rId4" cstate="print"/>
          <a:stretch>
            <a:fillRect/>
          </a:stretch>
        </p:blipFill>
        <p:spPr>
          <a:xfrm>
            <a:off x="13063" y="6328325"/>
            <a:ext cx="1755570" cy="398758"/>
          </a:xfrm>
          <a:prstGeom prst="rect">
            <a:avLst/>
          </a:prstGeom>
        </p:spPr>
      </p:pic>
      <p:sp>
        <p:nvSpPr>
          <p:cNvPr id="17" name="CasellaDiTesto 16"/>
          <p:cNvSpPr txBox="1"/>
          <p:nvPr/>
        </p:nvSpPr>
        <p:spPr>
          <a:xfrm>
            <a:off x="7268110" y="6175233"/>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t>Legal description – Creative Commons licensing: The materials published on the </a:t>
            </a:r>
            <a:r>
              <a:rPr lang="en-US" sz="1050" dirty="0" err="1"/>
              <a:t>EntreComp</a:t>
            </a:r>
            <a:r>
              <a:rPr lang="en-US" sz="1050" dirty="0"/>
              <a:t> project website are classified as Open Educational Resources' (OER) and can be freely (without permission of their creators): downloaded, used, reused, copied, adapted, and shared by users, with information about the source of their origin</a:t>
            </a:r>
            <a:r>
              <a:rPr lang="en-US" sz="1050" dirty="0" smtClean="0"/>
              <a:t>.</a:t>
            </a:r>
            <a:endParaRPr lang="en-US" sz="1050" dirty="0"/>
          </a:p>
        </p:txBody>
      </p:sp>
      <p:pic>
        <p:nvPicPr>
          <p:cNvPr id="18" name="Immagine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V="1">
            <a:off x="6325326" y="6341387"/>
            <a:ext cx="976864" cy="348582"/>
          </a:xfrm>
          <a:prstGeom prst="rect">
            <a:avLst/>
          </a:prstGeom>
        </p:spPr>
      </p:pic>
    </p:spTree>
    <p:extLst>
      <p:ext uri="{BB962C8B-B14F-4D97-AF65-F5344CB8AC3E}">
        <p14:creationId xmlns:p14="http://schemas.microsoft.com/office/powerpoint/2010/main" val="41427445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a16="http://schemas.microsoft.com/office/drawing/2014/main" xmlns=""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a16="http://schemas.microsoft.com/office/drawing/2014/main" xmlns="" id="{36560260-39B2-4C92-B815-0A5BB23A7859}"/>
              </a:ext>
            </a:extLst>
          </p:cNvPr>
          <p:cNvSpPr txBox="1"/>
          <p:nvPr/>
        </p:nvSpPr>
        <p:spPr>
          <a:xfrm>
            <a:off x="2671084" y="9781"/>
            <a:ext cx="9314087" cy="830997"/>
          </a:xfrm>
          <a:prstGeom prst="rect">
            <a:avLst/>
          </a:prstGeom>
          <a:noFill/>
        </p:spPr>
        <p:txBody>
          <a:bodyPr wrap="square" rtlCol="0">
            <a:spAutoFit/>
          </a:bodyPr>
          <a:lstStyle/>
          <a:p>
            <a:pPr algn="just"/>
            <a:r>
              <a:rPr lang="it-IT" sz="4800" b="1" dirty="0" smtClean="0"/>
              <a:t>Crearea valorii vs rezultatele valorii </a:t>
            </a:r>
            <a:endParaRPr lang="en-GB" sz="4800" b="1" dirty="0"/>
          </a:p>
        </p:txBody>
      </p:sp>
      <p:sp>
        <p:nvSpPr>
          <p:cNvPr id="13" name="CasellaDiTesto 12">
            <a:extLst>
              <a:ext uri="{FF2B5EF4-FFF2-40B4-BE49-F238E27FC236}">
                <a16:creationId xmlns:a16="http://schemas.microsoft.com/office/drawing/2014/main" xmlns="" id="{68DE762D-1903-4033-9C77-D088FA1FE6CB}"/>
              </a:ext>
            </a:extLst>
          </p:cNvPr>
          <p:cNvSpPr txBox="1"/>
          <p:nvPr/>
        </p:nvSpPr>
        <p:spPr>
          <a:xfrm>
            <a:off x="387531" y="1460139"/>
            <a:ext cx="11416938" cy="3539430"/>
          </a:xfrm>
          <a:prstGeom prst="rect">
            <a:avLst/>
          </a:prstGeom>
          <a:noFill/>
        </p:spPr>
        <p:txBody>
          <a:bodyPr wrap="square" rtlCol="0">
            <a:spAutoFit/>
          </a:bodyPr>
          <a:lstStyle/>
          <a:p>
            <a:pPr algn="just"/>
            <a:r>
              <a:rPr lang="ro-RO" sz="3200" dirty="0" smtClean="0"/>
              <a:t>Valoarea este un concept foarte complex care vine în multe forme</a:t>
            </a:r>
            <a:r>
              <a:rPr lang="en-GB" sz="3200" dirty="0" smtClean="0"/>
              <a:t>: </a:t>
            </a:r>
            <a:endParaRPr lang="en-GB" sz="3200" dirty="0"/>
          </a:p>
          <a:p>
            <a:pPr marL="457200" indent="-457200" algn="just">
              <a:buFont typeface="Arial" panose="020B0604020202020204" pitchFamily="34" charset="0"/>
              <a:buChar char="•"/>
            </a:pPr>
            <a:r>
              <a:rPr lang="ro-RO" sz="3200" dirty="0" smtClean="0"/>
              <a:t>Valoare calitativă </a:t>
            </a:r>
            <a:endParaRPr lang="en-US" sz="3200" dirty="0" smtClean="0"/>
          </a:p>
          <a:p>
            <a:pPr marL="457200" indent="-457200" algn="just">
              <a:buFont typeface="Arial" panose="020B0604020202020204" pitchFamily="34" charset="0"/>
              <a:buChar char="•"/>
            </a:pPr>
            <a:r>
              <a:rPr lang="ro-RO" sz="3200" dirty="0" smtClean="0"/>
              <a:t>Valoare cantitativă </a:t>
            </a:r>
            <a:endParaRPr lang="en-US" sz="3200" dirty="0" smtClean="0"/>
          </a:p>
          <a:p>
            <a:pPr marL="457200" indent="-457200" algn="just">
              <a:buFont typeface="Arial" panose="020B0604020202020204" pitchFamily="34" charset="0"/>
              <a:buChar char="•"/>
            </a:pPr>
            <a:r>
              <a:rPr lang="ro-RO" sz="3200" dirty="0" smtClean="0"/>
              <a:t>Rezultatul („rezultatul” real în termeni de produs sau serviciu produs de întreprindere) </a:t>
            </a:r>
            <a:endParaRPr lang="en-US" sz="3200" dirty="0" smtClean="0"/>
          </a:p>
          <a:p>
            <a:pPr marL="457200" indent="-457200" algn="just">
              <a:buFont typeface="Arial" panose="020B0604020202020204" pitchFamily="34" charset="0"/>
              <a:buChar char="•"/>
            </a:pPr>
            <a:r>
              <a:rPr lang="ro-RO" sz="3200" dirty="0" smtClean="0"/>
              <a:t>Rezultat (impactul așteptat din acel produs / serviciu nu doar ca profit, adică satisfacția clientului</a:t>
            </a:r>
            <a:r>
              <a:rPr lang="en-GB" sz="3200" dirty="0" smtClean="0"/>
              <a:t>)</a:t>
            </a:r>
            <a:endParaRPr lang="en-GB" sz="3200" dirty="0"/>
          </a:p>
        </p:txBody>
      </p:sp>
      <p:pic>
        <p:nvPicPr>
          <p:cNvPr id="14" name="Picture 13">
            <a:extLst>
              <a:ext uri="{FF2B5EF4-FFF2-40B4-BE49-F238E27FC236}">
                <a16:creationId xmlns:a16="http://schemas.microsoft.com/office/drawing/2014/main" xmlns="" id="{AC82B15C-9518-4DF3-B7F1-432948ADC0C5}"/>
              </a:ext>
            </a:extLst>
          </p:cNvPr>
          <p:cNvPicPr>
            <a:picLocks noChangeAspect="1"/>
          </p:cNvPicPr>
          <p:nvPr/>
        </p:nvPicPr>
        <p:blipFill>
          <a:blip r:embed="rId2" cstate="print"/>
          <a:stretch>
            <a:fillRect/>
          </a:stretch>
        </p:blipFill>
        <p:spPr>
          <a:xfrm>
            <a:off x="71846" y="111008"/>
            <a:ext cx="2246811" cy="628544"/>
          </a:xfrm>
          <a:prstGeom prst="rect">
            <a:avLst/>
          </a:prstGeom>
        </p:spPr>
      </p:pic>
      <p:sp>
        <p:nvSpPr>
          <p:cNvPr id="8" name="Rectangle 9">
            <a:extLst>
              <a:ext uri="{FF2B5EF4-FFF2-40B4-BE49-F238E27FC236}">
                <a16:creationId xmlns="" xmlns:a16="http://schemas.microsoft.com/office/drawing/2014/main" xmlns:lc="http://schemas.openxmlformats.org/drawingml/2006/lockedCanvas" id="{D3F154E4-91BF-454F-8191-5E87AB70BB61}"/>
              </a:ext>
            </a:extLst>
          </p:cNvPr>
          <p:cNvSpPr/>
          <p:nvPr/>
        </p:nvSpPr>
        <p:spPr>
          <a:xfrm>
            <a:off x="1747346" y="6146346"/>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This project has been funded with support from the European Commission. This document and its contents reflect the views only of the authors, and the Commission cannot be held responsible for any use which may be made of the information contained therein</a:t>
            </a:r>
            <a:r>
              <a:rPr lang="en-US" sz="1050" dirty="0">
                <a:latin typeface="Calibri" panose="020F0502020204030204" pitchFamily="34" charset="0"/>
                <a:ea typeface="Calibri" panose="020F0502020204030204" pitchFamily="34" charset="0"/>
                <a:cs typeface="Times New Roman" panose="02020603050405020304" pitchFamily="18" charset="0"/>
              </a:rPr>
              <a:t>​</a:t>
            </a:r>
          </a:p>
        </p:txBody>
      </p:sp>
      <p:pic>
        <p:nvPicPr>
          <p:cNvPr id="9" name="Picture 14">
            <a:extLst>
              <a:ext uri="{FF2B5EF4-FFF2-40B4-BE49-F238E27FC236}">
                <a16:creationId xmlns="" xmlns:a16="http://schemas.microsoft.com/office/drawing/2014/main" xmlns:lc="http://schemas.openxmlformats.org/drawingml/2006/lockedCanvas" id="{EDA58C0D-332B-4CA6-B51B-6306B590E425}"/>
              </a:ext>
            </a:extLst>
          </p:cNvPr>
          <p:cNvPicPr>
            <a:picLocks noChangeAspect="1"/>
          </p:cNvPicPr>
          <p:nvPr/>
        </p:nvPicPr>
        <p:blipFill>
          <a:blip r:embed="rId3" cstate="print"/>
          <a:stretch>
            <a:fillRect/>
          </a:stretch>
        </p:blipFill>
        <p:spPr>
          <a:xfrm>
            <a:off x="13063" y="6328325"/>
            <a:ext cx="1755570" cy="398758"/>
          </a:xfrm>
          <a:prstGeom prst="rect">
            <a:avLst/>
          </a:prstGeom>
        </p:spPr>
      </p:pic>
      <p:sp>
        <p:nvSpPr>
          <p:cNvPr id="16" name="CasellaDiTesto 15"/>
          <p:cNvSpPr txBox="1"/>
          <p:nvPr/>
        </p:nvSpPr>
        <p:spPr>
          <a:xfrm>
            <a:off x="7268110" y="6175233"/>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t>Legal description – Creative Commons licensing: The materials published on the </a:t>
            </a:r>
            <a:r>
              <a:rPr lang="en-US" sz="1050" dirty="0" err="1"/>
              <a:t>EntreComp</a:t>
            </a:r>
            <a:r>
              <a:rPr lang="en-US" sz="1050" dirty="0"/>
              <a:t> project website are classified as Open Educational Resources' (OER) and can be freely (without permission of their creators): downloaded, used, reused, copied, adapted, and shared by users, with information about the source of their origin</a:t>
            </a:r>
            <a:r>
              <a:rPr lang="en-US" sz="1050" dirty="0" smtClean="0"/>
              <a:t>.</a:t>
            </a:r>
            <a:endParaRPr lang="en-US" sz="1050" dirty="0"/>
          </a:p>
        </p:txBody>
      </p:sp>
      <p:pic>
        <p:nvPicPr>
          <p:cNvPr id="17" name="Immagin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V="1">
            <a:off x="6325326" y="6341387"/>
            <a:ext cx="976864" cy="348582"/>
          </a:xfrm>
          <a:prstGeom prst="rect">
            <a:avLst/>
          </a:prstGeom>
        </p:spPr>
      </p:pic>
    </p:spTree>
    <p:extLst>
      <p:ext uri="{BB962C8B-B14F-4D97-AF65-F5344CB8AC3E}">
        <p14:creationId xmlns:p14="http://schemas.microsoft.com/office/powerpoint/2010/main" val="3977850203"/>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2682</TotalTime>
  <Words>4055</Words>
  <Application>Microsoft Office PowerPoint</Application>
  <PresentationFormat>Widescreen</PresentationFormat>
  <Paragraphs>201</Paragraphs>
  <Slides>26</Slides>
  <Notes>0</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26</vt:i4>
      </vt:variant>
    </vt:vector>
  </HeadingPairs>
  <TitlesOfParts>
    <vt:vector size="31" baseType="lpstr">
      <vt:lpstr>Arial</vt:lpstr>
      <vt:lpstr>Calibri</vt:lpstr>
      <vt:lpstr>Calibri Light</vt:lpstr>
      <vt:lpstr>Times New Roman</vt: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riccardo di marco</dc:creator>
  <cp:lastModifiedBy>Windows User</cp:lastModifiedBy>
  <cp:revision>78</cp:revision>
  <dcterms:created xsi:type="dcterms:W3CDTF">2020-06-03T14:30:57Z</dcterms:created>
  <dcterms:modified xsi:type="dcterms:W3CDTF">2022-06-14T08:47:14Z</dcterms:modified>
</cp:coreProperties>
</file>