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8"/>
  </p:notesMasterIdLst>
  <p:sldIdLst>
    <p:sldId id="263" r:id="rId2"/>
    <p:sldId id="270" r:id="rId3"/>
    <p:sldId id="264" r:id="rId4"/>
    <p:sldId id="265" r:id="rId5"/>
    <p:sldId id="266" r:id="rId6"/>
    <p:sldId id="268" r:id="rId7"/>
    <p:sldId id="269" r:id="rId8"/>
    <p:sldId id="267" r:id="rId9"/>
    <p:sldId id="271" r:id="rId10"/>
    <p:sldId id="272" r:id="rId11"/>
    <p:sldId id="273" r:id="rId12"/>
    <p:sldId id="274" r:id="rId13"/>
    <p:sldId id="275" r:id="rId14"/>
    <p:sldId id="276" r:id="rId15"/>
    <p:sldId id="278" r:id="rId16"/>
    <p:sldId id="277" r:id="rId17"/>
    <p:sldId id="279" r:id="rId18"/>
    <p:sldId id="280" r:id="rId19"/>
    <p:sldId id="282" r:id="rId20"/>
    <p:sldId id="283" r:id="rId21"/>
    <p:sldId id="284" r:id="rId22"/>
    <p:sldId id="285" r:id="rId23"/>
    <p:sldId id="281" r:id="rId24"/>
    <p:sldId id="287" r:id="rId25"/>
    <p:sldId id="288" r:id="rId26"/>
    <p:sldId id="289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ccardo di marco" initials="rdm" lastIdx="1" clrIdx="0">
    <p:extLst>
      <p:ext uri="{19B8F6BF-5375-455C-9EA6-DF929625EA0E}">
        <p15:presenceInfo xmlns:p15="http://schemas.microsoft.com/office/powerpoint/2012/main" userId="5bc2f121f2b6788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ECE8"/>
    <a:srgbClr val="E080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ile medio 2 - Color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Styl pośredni 2 — Ak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3599" autoAdjust="0"/>
  </p:normalViewPr>
  <p:slideViewPr>
    <p:cSldViewPr snapToGrid="0">
      <p:cViewPr varScale="1">
        <p:scale>
          <a:sx n="70" d="100"/>
          <a:sy n="70" d="100"/>
        </p:scale>
        <p:origin x="738" y="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750878-071C-47E7-B6E4-B173519A3399}" type="datetimeFigureOut">
              <a:rPr lang="it-IT" smtClean="0"/>
              <a:pPr/>
              <a:t>14/06/2022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351997-847C-4A9C-8656-987B3BB429C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794690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1FC8F11B-13C9-44E5-9BA2-77D7D608B8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xmlns="" id="{E06FC33E-0B85-4D46-9966-8436EDADD6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274B4DFA-99A8-4C55-94CF-94A62B34B9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46B90-B0C1-4E35-94A9-59E200289560}" type="datetime1">
              <a:rPr lang="it-IT" smtClean="0"/>
              <a:pPr/>
              <a:t>14/06/2022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CF062715-8626-4C28-A075-27F7AC5FBB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E7293E1F-109B-42A9-AD34-72DCD2A454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E0392-2C6A-42C2-AFA3-30C85ACD819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2663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E1D5D8BF-8E27-40E2-9D74-14DCD0354C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xmlns="" id="{FD407E5A-0D1C-4B00-A4CC-1B3F37F78D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0DAD383A-AD84-42CB-8602-E8A24AB71F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64E05-3496-4776-B607-C7E8CC9A75A5}" type="datetime1">
              <a:rPr lang="it-IT" smtClean="0"/>
              <a:pPr/>
              <a:t>14/06/2022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3C5E6035-7788-4EEB-A61F-37ED27C899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55B87A56-CF34-43AD-BD5B-D2A48A6B2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E0392-2C6A-42C2-AFA3-30C85ACD819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760233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xmlns="" id="{A63B7FF7-70A6-4A0D-AC82-D23B8E82FCD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xmlns="" id="{390E34C1-26C1-421A-8DAF-59E33B7C9F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E4425875-F45F-4441-95D1-DFC254CCDF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01D92-9E7A-4D43-9D10-77262061CDD0}" type="datetime1">
              <a:rPr lang="it-IT" smtClean="0"/>
              <a:pPr/>
              <a:t>14/06/2022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FAA4377C-9C55-4F12-BB9C-777E4B6421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B521FFD4-3040-4CD6-B98F-4A44C7DDD9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E0392-2C6A-42C2-AFA3-30C85ACD819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25875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C0745394-050B-42F6-955A-2A0F501142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7BA532A3-3F24-4227-979D-2D0575AF62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E8AA17CD-2B25-4451-A119-BE0C152D1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CF2A8-76A4-49EE-B249-87E15992AE70}" type="datetime1">
              <a:rPr lang="it-IT" smtClean="0"/>
              <a:pPr/>
              <a:t>14/06/2022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388EA960-E00E-479B-8396-FAB1D39EF9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1DFF6E6A-E94B-4704-8C70-EFCAABA40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E0392-2C6A-42C2-AFA3-30C85ACD819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384537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BD59A49C-6E18-4336-9182-D2AFF3D1E0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="" id="{FCAAE6E8-2271-4CCB-A171-965A8B6256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0EF9ED2A-8882-43E2-9290-DE50E23909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9BAD9-DAB6-44D0-8E74-06DF3629ACC2}" type="datetime1">
              <a:rPr lang="it-IT" smtClean="0"/>
              <a:pPr/>
              <a:t>14/06/2022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268EF66C-6935-4FBD-9C80-1A556ED7A0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A05AA71B-D4C4-414A-A57D-9670C10C0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E0392-2C6A-42C2-AFA3-30C85ACD819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044134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4C64E77C-7477-4935-AB53-83C5DC88F4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EF554ACF-6889-45E5-AF55-149F64A95B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xmlns="" id="{D39A4303-EF24-420E-8DFF-680265F67C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xmlns="" id="{052852B7-2E2C-4863-A833-31E484A4F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3BF37-682F-44BF-B713-B551432B5D2A}" type="datetime1">
              <a:rPr lang="it-IT" smtClean="0"/>
              <a:pPr/>
              <a:t>14/06/2022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xmlns="" id="{440E4D99-11D8-40F2-9321-B0EEE767C6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xmlns="" id="{5E8767E9-CBFE-42C1-B90C-762C3B7C5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E0392-2C6A-42C2-AFA3-30C85ACD819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061808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CEBAE119-1245-4E21-B882-1654BD9F7B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="" id="{B75DE014-C1EB-4800-88D5-50E1317B3F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xmlns="" id="{3D72B833-00DE-4F44-9C51-8F4F05BD85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xmlns="" id="{73B8963A-562A-4DF1-B0B1-A58E086EC18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xmlns="" id="{40648B8F-7852-471A-89E4-8F188B8F59F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xmlns="" id="{E95907AD-B0EE-4DDE-90AF-74436A89E6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D108E-1D37-42E5-9B3D-3DA8467E92CE}" type="datetime1">
              <a:rPr lang="it-IT" smtClean="0"/>
              <a:pPr/>
              <a:t>14/06/2022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xmlns="" id="{21B778B8-4912-434A-88FF-6C40B0A829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xmlns="" id="{3D8C62EC-74F5-4B7B-845E-A8AE5CF61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E0392-2C6A-42C2-AFA3-30C85ACD819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923947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F276DCC8-238E-4D30-AC52-67EBB5FD67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xmlns="" id="{C2A3D5C3-5ED7-4F38-A845-98526BA045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511E8-7DE7-4195-97AA-D9E06E8341B5}" type="datetime1">
              <a:rPr lang="it-IT" smtClean="0"/>
              <a:pPr/>
              <a:t>14/06/2022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xmlns="" id="{A28CBE33-B40D-4802-A5B0-196263EF3B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xmlns="" id="{48865867-B975-4BFB-93E0-DD65890C41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E0392-2C6A-42C2-AFA3-30C85ACD819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306133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xmlns="" id="{BB6ECBF3-96CA-43BA-A471-1C23C7811A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EF2CE-E826-44E6-BC32-2774DAC7B31A}" type="datetime1">
              <a:rPr lang="it-IT" smtClean="0"/>
              <a:pPr/>
              <a:t>14/06/2022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xmlns="" id="{D6C626DC-1C65-468B-A29F-A20EC93AAE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xmlns="" id="{DE4A115F-E6C1-4A75-A89D-0FC8BA895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E0392-2C6A-42C2-AFA3-30C85ACD819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848951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9FA1F320-6A77-4396-A393-701CCD660B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DD295D14-0421-4A27-A439-40AE0155D1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xmlns="" id="{7BE010B9-D07C-4F72-AC6E-E02F936D00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xmlns="" id="{EE50A248-F39E-4413-B577-13DE468794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93EE5-5FC0-4E16-9D56-442EF9888812}" type="datetime1">
              <a:rPr lang="it-IT" smtClean="0"/>
              <a:pPr/>
              <a:t>14/06/2022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xmlns="" id="{96ECDD6E-FA29-46C3-B231-55462FC80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xmlns="" id="{A1E5E37B-8C9C-4742-B328-AE66F24D7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E0392-2C6A-42C2-AFA3-30C85ACD819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648740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57F9C0B5-A746-4EFE-BD46-1AD548B620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xmlns="" id="{0C865A54-8D07-4B58-AD88-541B4095583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xmlns="" id="{62DA38D7-30EB-4708-98EA-DCCFFD0F8D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xmlns="" id="{DEB5862E-D824-49D2-9BD2-BBB655E1FC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9A4E3-95CE-460A-B75B-55B6A73FAFD0}" type="datetime1">
              <a:rPr lang="it-IT" smtClean="0"/>
              <a:pPr/>
              <a:t>14/06/2022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xmlns="" id="{645CED4E-AB8A-41BF-A7B0-DF07D27200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xmlns="" id="{CFDF0314-595F-451A-8D2E-2FA33311D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E0392-2C6A-42C2-AFA3-30C85ACD819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63293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xmlns="" id="{E24BD92A-76FD-46FB-AD60-B41C5D07D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="" id="{90428BED-FAF4-44E5-8AA0-2F6AA5624D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D67EFE1B-BE5D-4953-9233-396AD5B9A7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0CD881-02F7-4F52-AB65-E3B165BBB37B}" type="datetime1">
              <a:rPr lang="it-IT" smtClean="0"/>
              <a:pPr/>
              <a:t>14/06/2022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718958E4-9818-4174-BAC7-EC91489CC4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FB43CD6A-B506-43EB-94EC-F2EF0E6CF6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2E0392-2C6A-42C2-AFA3-30C85ACD819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96660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8CF944C-90D7-4E05-A45D-9A021A21BA9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22200" y="39200"/>
            <a:ext cx="3547601" cy="325563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EEB9CAE6-1F3B-4B21-914E-48C152BC7073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1692" y="0"/>
            <a:ext cx="2886891" cy="807606"/>
          </a:xfrm>
          <a:prstGeom prst="rect">
            <a:avLst/>
          </a:prstGeom>
        </p:spPr>
      </p:pic>
      <p:sp>
        <p:nvSpPr>
          <p:cNvPr id="8" name="CasellaDiTesto 11">
            <a:extLst>
              <a:ext uri="{FF2B5EF4-FFF2-40B4-BE49-F238E27FC236}">
                <a16:creationId xmlns:a16="http://schemas.microsoft.com/office/drawing/2014/main" xmlns="" id="{A40DE74E-6CAB-4B5B-BA23-508F110CA1BB}"/>
              </a:ext>
            </a:extLst>
          </p:cNvPr>
          <p:cNvSpPr txBox="1"/>
          <p:nvPr/>
        </p:nvSpPr>
        <p:spPr>
          <a:xfrm>
            <a:off x="264524" y="3227885"/>
            <a:ext cx="1166295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400" b="1" dirty="0" smtClean="0"/>
              <a:t>3.1 Podejmowanie inicjatywy</a:t>
            </a:r>
          </a:p>
          <a:p>
            <a:pPr algn="ctr"/>
            <a:r>
              <a:rPr lang="pl-PL" sz="4400" b="1" dirty="0" smtClean="0"/>
              <a:t>3.1.A Inicjowanie procesów, które tworzą wartości</a:t>
            </a:r>
            <a:endParaRPr lang="en-GB" sz="4400" b="1" dirty="0"/>
          </a:p>
        </p:txBody>
      </p:sp>
      <p:sp>
        <p:nvSpPr>
          <p:cNvPr id="9" name="Rectangle 9">
            <a:extLst>
              <a:ext uri="{FF2B5EF4-FFF2-40B4-BE49-F238E27FC236}">
                <a16:creationId xmlns="" xmlns:a16="http://schemas.microsoft.com/office/drawing/2014/main" xmlns:lc="http://schemas.openxmlformats.org/drawingml/2006/lockedCanvas" id="{D3F154E4-91BF-454F-8191-5E87AB70BB61}"/>
              </a:ext>
            </a:extLst>
          </p:cNvPr>
          <p:cNvSpPr/>
          <p:nvPr/>
        </p:nvSpPr>
        <p:spPr>
          <a:xfrm>
            <a:off x="1695648" y="6090449"/>
            <a:ext cx="4577980" cy="73866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l-PL" sz="10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Ten projekt został zrealizowany przy wsparciu finansowym Komisji Europejskiej. Ten dokument i jego zawartość odzwierciedlają jedynie poglądy autorów, a Komisja nie ponosi odpowiedzialności za jakiekolwiek wykorzystanie informacji w nim zawartych</a:t>
            </a:r>
            <a:endParaRPr lang="en-US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Picture 14">
            <a:extLst>
              <a:ext uri="{FF2B5EF4-FFF2-40B4-BE49-F238E27FC236}">
                <a16:creationId xmlns="" xmlns:a16="http://schemas.microsoft.com/office/drawing/2014/main" xmlns:lc="http://schemas.openxmlformats.org/drawingml/2006/lockedCanvas" id="{EDA58C0D-332B-4CA6-B51B-6306B590E425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38635" y="6272428"/>
            <a:ext cx="1755570" cy="398758"/>
          </a:xfrm>
          <a:prstGeom prst="rect">
            <a:avLst/>
          </a:prstGeom>
        </p:spPr>
      </p:pic>
      <p:sp>
        <p:nvSpPr>
          <p:cNvPr id="12" name="CasellaDiTesto 17"/>
          <p:cNvSpPr txBox="1"/>
          <p:nvPr/>
        </p:nvSpPr>
        <p:spPr>
          <a:xfrm>
            <a:off x="7216412" y="6119336"/>
            <a:ext cx="49755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50" dirty="0"/>
              <a:t>Legal description – Creative Commons licensing: The materials published on the </a:t>
            </a:r>
            <a:r>
              <a:rPr lang="en-US" sz="1050" dirty="0" err="1"/>
              <a:t>EntreComp</a:t>
            </a:r>
            <a:r>
              <a:rPr lang="en-US" sz="1050" dirty="0"/>
              <a:t> project website are classified as Open Educational Resources' (OER) and can be freely (without permission of their creators): downloaded, used, reused, copied, adapted, and shared by users, with information about the source of their origin</a:t>
            </a:r>
            <a:r>
              <a:rPr lang="en-US" sz="1050" dirty="0" smtClean="0"/>
              <a:t>.</a:t>
            </a:r>
            <a:endParaRPr lang="en-US" sz="1050" dirty="0"/>
          </a:p>
        </p:txBody>
      </p:sp>
      <p:pic>
        <p:nvPicPr>
          <p:cNvPr id="13" name="Immagin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273628" y="6285490"/>
            <a:ext cx="976864" cy="348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223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8CF944C-90D7-4E05-A45D-9A021A21BA9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22200" y="39200"/>
            <a:ext cx="3547601" cy="325563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EEB9CAE6-1F3B-4B21-914E-48C152BC7073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2886891" cy="807606"/>
          </a:xfrm>
          <a:prstGeom prst="rect">
            <a:avLst/>
          </a:prstGeom>
        </p:spPr>
      </p:pic>
      <p:sp>
        <p:nvSpPr>
          <p:cNvPr id="8" name="CasellaDiTesto 11">
            <a:extLst>
              <a:ext uri="{FF2B5EF4-FFF2-40B4-BE49-F238E27FC236}">
                <a16:creationId xmlns:a16="http://schemas.microsoft.com/office/drawing/2014/main" xmlns="" id="{A40DE74E-6CAB-4B5B-BA23-508F110CA1BB}"/>
              </a:ext>
            </a:extLst>
          </p:cNvPr>
          <p:cNvSpPr txBox="1"/>
          <p:nvPr/>
        </p:nvSpPr>
        <p:spPr>
          <a:xfrm>
            <a:off x="264524" y="3227885"/>
            <a:ext cx="1166295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400" b="1" dirty="0" smtClean="0"/>
              <a:t>3.1 Podejmowanie inicjatywy</a:t>
            </a:r>
          </a:p>
          <a:p>
            <a:pPr algn="ctr"/>
            <a:r>
              <a:rPr lang="pl-PL" sz="4400" b="1" dirty="0" smtClean="0"/>
              <a:t>3.1.B Podejmowanie wyzwań</a:t>
            </a:r>
            <a:endParaRPr lang="en-GB" sz="4400" b="1" dirty="0"/>
          </a:p>
        </p:txBody>
      </p:sp>
      <p:sp>
        <p:nvSpPr>
          <p:cNvPr id="9" name="Rectangle 9">
            <a:extLst>
              <a:ext uri="{FF2B5EF4-FFF2-40B4-BE49-F238E27FC236}">
                <a16:creationId xmlns="" xmlns:a16="http://schemas.microsoft.com/office/drawing/2014/main" xmlns:lc="http://schemas.openxmlformats.org/drawingml/2006/lockedCanvas" id="{D3F154E4-91BF-454F-8191-5E87AB70BB61}"/>
              </a:ext>
            </a:extLst>
          </p:cNvPr>
          <p:cNvSpPr/>
          <p:nvPr/>
        </p:nvSpPr>
        <p:spPr>
          <a:xfrm>
            <a:off x="1747346" y="6133141"/>
            <a:ext cx="4577980" cy="73866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l-PL" sz="10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Ten projekt został zrealizowany przy wsparciu finansowym Komisji Europejskiej. Ten dokument i jego zawartość odzwierciedlają jedynie poglądy autorów, a Komisja nie ponosi odpowiedzialności za jakiekolwiek wykorzystanie informacji w nim zawartych</a:t>
            </a:r>
            <a:endParaRPr lang="en-US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Picture 14">
            <a:extLst>
              <a:ext uri="{FF2B5EF4-FFF2-40B4-BE49-F238E27FC236}">
                <a16:creationId xmlns="" xmlns:a16="http://schemas.microsoft.com/office/drawing/2014/main" xmlns:lc="http://schemas.openxmlformats.org/drawingml/2006/lockedCanvas" id="{EDA58C0D-332B-4CA6-B51B-6306B590E425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063" y="6315120"/>
            <a:ext cx="1755570" cy="398758"/>
          </a:xfrm>
          <a:prstGeom prst="rect">
            <a:avLst/>
          </a:prstGeom>
        </p:spPr>
      </p:pic>
      <p:sp>
        <p:nvSpPr>
          <p:cNvPr id="12" name="CasellaDiTesto 11"/>
          <p:cNvSpPr txBox="1"/>
          <p:nvPr/>
        </p:nvSpPr>
        <p:spPr>
          <a:xfrm>
            <a:off x="7268110" y="6162028"/>
            <a:ext cx="49755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50" dirty="0"/>
              <a:t>Legal description – Creative Commons licensing: The materials published on the </a:t>
            </a:r>
            <a:r>
              <a:rPr lang="en-US" sz="1050" dirty="0" err="1"/>
              <a:t>EntreComp</a:t>
            </a:r>
            <a:r>
              <a:rPr lang="en-US" sz="1050" dirty="0"/>
              <a:t> project website are classified as Open Educational Resources' (OER) and can be freely (without permission of their creators): downloaded, used, reused, copied, adapted, and shared by users, with information about the source of their origin</a:t>
            </a:r>
            <a:r>
              <a:rPr lang="en-US" sz="1050" dirty="0" smtClean="0"/>
              <a:t>.</a:t>
            </a:r>
            <a:endParaRPr lang="en-US" sz="1050" dirty="0"/>
          </a:p>
        </p:txBody>
      </p:sp>
      <p:pic>
        <p:nvPicPr>
          <p:cNvPr id="13" name="Immagin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325326" y="6328182"/>
            <a:ext cx="976864" cy="348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041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Connettore diritto 10">
            <a:extLst>
              <a:ext uri="{FF2B5EF4-FFF2-40B4-BE49-F238E27FC236}">
                <a16:creationId xmlns:a16="http://schemas.microsoft.com/office/drawing/2014/main" xmlns="" id="{139E7B69-5543-46E6-8704-3DE66DDACE97}"/>
              </a:ext>
            </a:extLst>
          </p:cNvPr>
          <p:cNvCxnSpPr>
            <a:cxnSpLocks/>
          </p:cNvCxnSpPr>
          <p:nvPr/>
        </p:nvCxnSpPr>
        <p:spPr>
          <a:xfrm flipV="1">
            <a:off x="13063" y="866885"/>
            <a:ext cx="12178937" cy="17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sellaDiTesto 11">
            <a:extLst>
              <a:ext uri="{FF2B5EF4-FFF2-40B4-BE49-F238E27FC236}">
                <a16:creationId xmlns:a16="http://schemas.microsoft.com/office/drawing/2014/main" xmlns="" id="{36560260-39B2-4C92-B815-0A5BB23A7859}"/>
              </a:ext>
            </a:extLst>
          </p:cNvPr>
          <p:cNvSpPr txBox="1"/>
          <p:nvPr/>
        </p:nvSpPr>
        <p:spPr>
          <a:xfrm>
            <a:off x="2671084" y="9781"/>
            <a:ext cx="93140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4800" b="1" dirty="0" smtClean="0"/>
              <a:t>Czym </a:t>
            </a:r>
            <a:r>
              <a:rPr lang="en-US" sz="4800" b="1" dirty="0" smtClean="0"/>
              <a:t>jest </a:t>
            </a:r>
            <a:r>
              <a:rPr lang="en-US" sz="4800" b="1" dirty="0" err="1" smtClean="0"/>
              <a:t>wyzwanie</a:t>
            </a:r>
            <a:endParaRPr lang="en-GB" sz="4800" b="1" dirty="0"/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xmlns="" id="{68DE762D-1903-4033-9C77-D088FA1FE6CB}"/>
              </a:ext>
            </a:extLst>
          </p:cNvPr>
          <p:cNvSpPr txBox="1"/>
          <p:nvPr/>
        </p:nvSpPr>
        <p:spPr>
          <a:xfrm>
            <a:off x="367211" y="1703979"/>
            <a:ext cx="855768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3000" dirty="0" smtClean="0"/>
              <a:t>Przedsiębiorczość to działalność z nieodłącznym i bardzo wysokim współczynnikiem ryzyka.</a:t>
            </a:r>
          </a:p>
          <a:p>
            <a:pPr algn="just"/>
            <a:endParaRPr lang="pl-PL" sz="3000" dirty="0" smtClean="0"/>
          </a:p>
          <a:p>
            <a:pPr algn="just"/>
            <a:r>
              <a:rPr lang="pl-PL" sz="3000" dirty="0" smtClean="0"/>
              <a:t>Przejęcie ryzyka jest jednym z nielicznych elementów, które odróżniają Przedsiębiorców od Menedżerów.</a:t>
            </a:r>
          </a:p>
          <a:p>
            <a:pPr algn="just"/>
            <a:endParaRPr lang="pl-PL" sz="3000" dirty="0" smtClean="0"/>
          </a:p>
          <a:p>
            <a:pPr algn="just"/>
            <a:r>
              <a:rPr lang="pl-PL" sz="3000" dirty="0" smtClean="0"/>
              <a:t>Ryzyko to jest związane z ogólną niepewnością co do sukcesu i opłacalności inicjatywy przedsiębiorczej.</a:t>
            </a:r>
            <a:endParaRPr lang="en-GB" sz="300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AC82B15C-9518-4DF3-B7F1-432948ADC0C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846" y="111008"/>
            <a:ext cx="2246811" cy="628544"/>
          </a:xfrm>
          <a:prstGeom prst="rect">
            <a:avLst/>
          </a:prstGeom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xmlns="" id="{EB94B9E0-721D-433F-9F41-71186308E1E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97467" y="2399594"/>
            <a:ext cx="2987704" cy="2058812"/>
          </a:xfrm>
          <a:prstGeom prst="rect">
            <a:avLst/>
          </a:prstGeom>
        </p:spPr>
      </p:pic>
      <p:sp>
        <p:nvSpPr>
          <p:cNvPr id="9" name="Rectangle 9">
            <a:extLst>
              <a:ext uri="{FF2B5EF4-FFF2-40B4-BE49-F238E27FC236}">
                <a16:creationId xmlns="" xmlns:a16="http://schemas.microsoft.com/office/drawing/2014/main" xmlns:lc="http://schemas.openxmlformats.org/drawingml/2006/lockedCanvas" id="{D3F154E4-91BF-454F-8191-5E87AB70BB61}"/>
              </a:ext>
            </a:extLst>
          </p:cNvPr>
          <p:cNvSpPr/>
          <p:nvPr/>
        </p:nvSpPr>
        <p:spPr>
          <a:xfrm>
            <a:off x="1747346" y="6133141"/>
            <a:ext cx="4577980" cy="73866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l-PL" sz="10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Ten projekt został zrealizowany przy wsparciu finansowym Komisji Europejskiej. Ten dokument i jego zawartość odzwierciedlają jedynie poglądy autorów, a Komisja nie ponosi odpowiedzialności za jakiekolwiek wykorzystanie informacji w nim zawartych</a:t>
            </a:r>
            <a:endParaRPr lang="en-US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6" name="Picture 14">
            <a:extLst>
              <a:ext uri="{FF2B5EF4-FFF2-40B4-BE49-F238E27FC236}">
                <a16:creationId xmlns="" xmlns:a16="http://schemas.microsoft.com/office/drawing/2014/main" xmlns:lc="http://schemas.openxmlformats.org/drawingml/2006/lockedCanvas" id="{EDA58C0D-332B-4CA6-B51B-6306B590E425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063" y="6315120"/>
            <a:ext cx="1755570" cy="398758"/>
          </a:xfrm>
          <a:prstGeom prst="rect">
            <a:avLst/>
          </a:prstGeom>
        </p:spPr>
      </p:pic>
      <p:sp>
        <p:nvSpPr>
          <p:cNvPr id="17" name="CasellaDiTesto 16"/>
          <p:cNvSpPr txBox="1"/>
          <p:nvPr/>
        </p:nvSpPr>
        <p:spPr>
          <a:xfrm>
            <a:off x="7268110" y="6162028"/>
            <a:ext cx="49755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50" dirty="0"/>
              <a:t>Legal description – Creative Commons licensing: The materials published on the </a:t>
            </a:r>
            <a:r>
              <a:rPr lang="en-US" sz="1050" dirty="0" err="1"/>
              <a:t>EntreComp</a:t>
            </a:r>
            <a:r>
              <a:rPr lang="en-US" sz="1050" dirty="0"/>
              <a:t> project website are classified as Open Educational Resources' (OER) and can be freely (without permission of their creators): downloaded, used, reused, copied, adapted, and shared by users, with information about the source of their origin</a:t>
            </a:r>
            <a:r>
              <a:rPr lang="en-US" sz="1050" dirty="0" smtClean="0"/>
              <a:t>.</a:t>
            </a:r>
            <a:endParaRPr lang="en-US" sz="1050" dirty="0"/>
          </a:p>
        </p:txBody>
      </p:sp>
      <p:pic>
        <p:nvPicPr>
          <p:cNvPr id="18" name="Immagin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325326" y="6328182"/>
            <a:ext cx="976864" cy="348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099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Connettore diritto 10">
            <a:extLst>
              <a:ext uri="{FF2B5EF4-FFF2-40B4-BE49-F238E27FC236}">
                <a16:creationId xmlns:a16="http://schemas.microsoft.com/office/drawing/2014/main" xmlns="" id="{139E7B69-5543-46E6-8704-3DE66DDACE97}"/>
              </a:ext>
            </a:extLst>
          </p:cNvPr>
          <p:cNvCxnSpPr>
            <a:cxnSpLocks/>
          </p:cNvCxnSpPr>
          <p:nvPr/>
        </p:nvCxnSpPr>
        <p:spPr>
          <a:xfrm flipV="1">
            <a:off x="13063" y="866885"/>
            <a:ext cx="12178937" cy="17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sellaDiTesto 11">
            <a:extLst>
              <a:ext uri="{FF2B5EF4-FFF2-40B4-BE49-F238E27FC236}">
                <a16:creationId xmlns:a16="http://schemas.microsoft.com/office/drawing/2014/main" xmlns="" id="{36560260-39B2-4C92-B815-0A5BB23A7859}"/>
              </a:ext>
            </a:extLst>
          </p:cNvPr>
          <p:cNvSpPr txBox="1"/>
          <p:nvPr/>
        </p:nvSpPr>
        <p:spPr>
          <a:xfrm>
            <a:off x="2671084" y="9781"/>
            <a:ext cx="93140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4800" b="1" dirty="0" smtClean="0"/>
              <a:t>Czym </a:t>
            </a:r>
            <a:r>
              <a:rPr lang="en-US" sz="4800" b="1" dirty="0" smtClean="0"/>
              <a:t>jest </a:t>
            </a:r>
            <a:r>
              <a:rPr lang="en-US" sz="4800" b="1" dirty="0" err="1" smtClean="0"/>
              <a:t>wyzwanie</a:t>
            </a:r>
            <a:endParaRPr lang="en-GB" sz="4800" b="1" dirty="0"/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xmlns="" id="{68DE762D-1903-4033-9C77-D088FA1FE6CB}"/>
              </a:ext>
            </a:extLst>
          </p:cNvPr>
          <p:cNvSpPr txBox="1"/>
          <p:nvPr/>
        </p:nvSpPr>
        <p:spPr>
          <a:xfrm>
            <a:off x="387531" y="1460139"/>
            <a:ext cx="770954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3200" dirty="0"/>
              <a:t>The entrepreneurial challenge consists in facing such uncertainty with courage, method and critical thinking so to mitigate the risk and meet the expected outcomes. </a:t>
            </a:r>
          </a:p>
          <a:p>
            <a:pPr algn="just"/>
            <a:endParaRPr lang="en-GB" sz="3200" dirty="0"/>
          </a:p>
          <a:p>
            <a:pPr algn="just"/>
            <a:r>
              <a:rPr lang="en-GB" sz="3200" dirty="0"/>
              <a:t>A strategic planning of available resources and consistent objectives will help the entrepreneur in overcoming daily and extraordinary difficulties.   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AC82B15C-9518-4DF3-B7F1-432948ADC0C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846" y="111008"/>
            <a:ext cx="2246811" cy="628544"/>
          </a:xfrm>
          <a:prstGeom prst="rect">
            <a:avLst/>
          </a:prstGeom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xmlns="" id="{195640FC-95AC-48A7-B611-DB2C1A6A6DD3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27869" y="1766887"/>
            <a:ext cx="3276600" cy="3324225"/>
          </a:xfrm>
          <a:prstGeom prst="rect">
            <a:avLst/>
          </a:prstGeom>
        </p:spPr>
      </p:pic>
      <p:sp>
        <p:nvSpPr>
          <p:cNvPr id="9" name="Rectangle 9">
            <a:extLst>
              <a:ext uri="{FF2B5EF4-FFF2-40B4-BE49-F238E27FC236}">
                <a16:creationId xmlns="" xmlns:a16="http://schemas.microsoft.com/office/drawing/2014/main" xmlns:lc="http://schemas.openxmlformats.org/drawingml/2006/lockedCanvas" id="{D3F154E4-91BF-454F-8191-5E87AB70BB61}"/>
              </a:ext>
            </a:extLst>
          </p:cNvPr>
          <p:cNvSpPr/>
          <p:nvPr/>
        </p:nvSpPr>
        <p:spPr>
          <a:xfrm>
            <a:off x="1747346" y="6133141"/>
            <a:ext cx="4577980" cy="73866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l-PL" sz="10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Ten projekt został zrealizowany przy wsparciu finansowym Komisji Europejskiej. Ten dokument i jego zawartość odzwierciedlają jedynie poglądy autorów, a Komisja nie ponosi odpowiedzialności za jakiekolwiek wykorzystanie informacji w nim zawartych</a:t>
            </a:r>
            <a:endParaRPr lang="en-US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6" name="Picture 14">
            <a:extLst>
              <a:ext uri="{FF2B5EF4-FFF2-40B4-BE49-F238E27FC236}">
                <a16:creationId xmlns="" xmlns:a16="http://schemas.microsoft.com/office/drawing/2014/main" xmlns:lc="http://schemas.openxmlformats.org/drawingml/2006/lockedCanvas" id="{EDA58C0D-332B-4CA6-B51B-6306B590E425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063" y="6315120"/>
            <a:ext cx="1755570" cy="398758"/>
          </a:xfrm>
          <a:prstGeom prst="rect">
            <a:avLst/>
          </a:prstGeom>
        </p:spPr>
      </p:pic>
      <p:sp>
        <p:nvSpPr>
          <p:cNvPr id="17" name="CasellaDiTesto 16"/>
          <p:cNvSpPr txBox="1"/>
          <p:nvPr/>
        </p:nvSpPr>
        <p:spPr>
          <a:xfrm>
            <a:off x="7268110" y="6162028"/>
            <a:ext cx="49755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50" dirty="0"/>
              <a:t>Legal description – Creative Commons licensing: The materials published on the </a:t>
            </a:r>
            <a:r>
              <a:rPr lang="en-US" sz="1050" dirty="0" err="1"/>
              <a:t>EntreComp</a:t>
            </a:r>
            <a:r>
              <a:rPr lang="en-US" sz="1050" dirty="0"/>
              <a:t> project website are classified as Open Educational Resources' (OER) and can be freely (without permission of their creators): downloaded, used, reused, copied, adapted, and shared by users, with information about the source of their origin</a:t>
            </a:r>
            <a:r>
              <a:rPr lang="en-US" sz="1050" dirty="0" smtClean="0"/>
              <a:t>.</a:t>
            </a:r>
            <a:endParaRPr lang="en-US" sz="1050" dirty="0"/>
          </a:p>
        </p:txBody>
      </p:sp>
      <p:pic>
        <p:nvPicPr>
          <p:cNvPr id="18" name="Immagin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325326" y="6328182"/>
            <a:ext cx="976864" cy="348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039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Connettore diritto 10">
            <a:extLst>
              <a:ext uri="{FF2B5EF4-FFF2-40B4-BE49-F238E27FC236}">
                <a16:creationId xmlns:a16="http://schemas.microsoft.com/office/drawing/2014/main" xmlns="" id="{139E7B69-5543-46E6-8704-3DE66DDACE97}"/>
              </a:ext>
            </a:extLst>
          </p:cNvPr>
          <p:cNvCxnSpPr>
            <a:cxnSpLocks/>
          </p:cNvCxnSpPr>
          <p:nvPr/>
        </p:nvCxnSpPr>
        <p:spPr>
          <a:xfrm flipV="1">
            <a:off x="13063" y="866885"/>
            <a:ext cx="12178937" cy="17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sellaDiTesto 11">
            <a:extLst>
              <a:ext uri="{FF2B5EF4-FFF2-40B4-BE49-F238E27FC236}">
                <a16:creationId xmlns:a16="http://schemas.microsoft.com/office/drawing/2014/main" xmlns="" id="{36560260-39B2-4C92-B815-0A5BB23A7859}"/>
              </a:ext>
            </a:extLst>
          </p:cNvPr>
          <p:cNvSpPr txBox="1"/>
          <p:nvPr/>
        </p:nvSpPr>
        <p:spPr>
          <a:xfrm>
            <a:off x="2671084" y="9781"/>
            <a:ext cx="93140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4800" b="1" dirty="0" smtClean="0"/>
              <a:t>Czym </a:t>
            </a:r>
            <a:r>
              <a:rPr lang="en-US" sz="4800" b="1" dirty="0" smtClean="0"/>
              <a:t>jest </a:t>
            </a:r>
            <a:r>
              <a:rPr lang="en-US" sz="4800" b="1" dirty="0" err="1" smtClean="0"/>
              <a:t>wyzwanie</a:t>
            </a:r>
            <a:endParaRPr lang="en-GB" sz="4800" b="1" dirty="0"/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xmlns="" id="{68DE762D-1903-4033-9C77-D088FA1FE6CB}"/>
              </a:ext>
            </a:extLst>
          </p:cNvPr>
          <p:cNvSpPr txBox="1"/>
          <p:nvPr/>
        </p:nvSpPr>
        <p:spPr>
          <a:xfrm>
            <a:off x="387530" y="1460138"/>
            <a:ext cx="1151998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3200" dirty="0" smtClean="0"/>
              <a:t>Postawa przedsiębiorcza widzi w wyzwaniach ogromne możliwości biznesowe, które czekają na ich wykorzystanie i skapitalizowanie.</a:t>
            </a:r>
          </a:p>
          <a:p>
            <a:pPr algn="just"/>
            <a:endParaRPr lang="pl-PL" sz="3200" dirty="0" smtClean="0"/>
          </a:p>
          <a:p>
            <a:pPr algn="just"/>
            <a:r>
              <a:rPr lang="pl-PL" sz="3200" dirty="0" smtClean="0"/>
              <a:t>W przypadku niepowodzenia przedsiębiorcy znajdują efekty uczenia się, które pomogą im zmienić ścieżkę innowacji i przywrócić konkurencyjność.</a:t>
            </a:r>
          </a:p>
          <a:p>
            <a:pPr algn="just"/>
            <a:endParaRPr lang="pl-PL" sz="3200" dirty="0" smtClean="0"/>
          </a:p>
          <a:p>
            <a:pPr algn="just"/>
            <a:r>
              <a:rPr lang="pl-PL" sz="3200" dirty="0" smtClean="0"/>
              <a:t>Jak powiedział kiedyś słynny irlandzki pisarz Samuel </a:t>
            </a:r>
            <a:r>
              <a:rPr lang="pl-PL" sz="3200" dirty="0" err="1" smtClean="0"/>
              <a:t>Beckett:Porażka</a:t>
            </a:r>
            <a:r>
              <a:rPr lang="pl-PL" sz="3200" dirty="0" smtClean="0"/>
              <a:t> mocniej, porażka lepiej</a:t>
            </a:r>
            <a:r>
              <a:rPr lang="pl-PL" sz="3200" dirty="0"/>
              <a:t> </a:t>
            </a:r>
            <a:r>
              <a:rPr lang="pl-PL" sz="3200" dirty="0" smtClean="0"/>
              <a:t>(</a:t>
            </a:r>
            <a:r>
              <a:rPr lang="en-GB" sz="3200" i="1" dirty="0" smtClean="0"/>
              <a:t>Fail </a:t>
            </a:r>
            <a:r>
              <a:rPr lang="en-GB" sz="3200" i="1" dirty="0"/>
              <a:t>Harder, Fail </a:t>
            </a:r>
            <a:r>
              <a:rPr lang="en-GB" sz="3200" i="1" dirty="0" smtClean="0"/>
              <a:t>better</a:t>
            </a:r>
            <a:r>
              <a:rPr lang="pl-PL" sz="3200" i="1" dirty="0" smtClean="0"/>
              <a:t>)</a:t>
            </a:r>
            <a:endParaRPr lang="en-GB" sz="3200" i="1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AC82B15C-9518-4DF3-B7F1-432948ADC0C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846" y="111008"/>
            <a:ext cx="2246811" cy="628544"/>
          </a:xfrm>
          <a:prstGeom prst="rect">
            <a:avLst/>
          </a:prstGeom>
        </p:spPr>
      </p:pic>
      <p:sp>
        <p:nvSpPr>
          <p:cNvPr id="8" name="Rectangle 9">
            <a:extLst>
              <a:ext uri="{FF2B5EF4-FFF2-40B4-BE49-F238E27FC236}">
                <a16:creationId xmlns="" xmlns:a16="http://schemas.microsoft.com/office/drawing/2014/main" xmlns:lc="http://schemas.openxmlformats.org/drawingml/2006/lockedCanvas" id="{D3F154E4-91BF-454F-8191-5E87AB70BB61}"/>
              </a:ext>
            </a:extLst>
          </p:cNvPr>
          <p:cNvSpPr/>
          <p:nvPr/>
        </p:nvSpPr>
        <p:spPr>
          <a:xfrm>
            <a:off x="1747346" y="6133141"/>
            <a:ext cx="4577980" cy="73866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l-PL" sz="10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Ten projekt został zrealizowany przy wsparciu finansowym Komisji Europejskiej. Ten dokument i jego zawartość odzwierciedlają jedynie poglądy autorów, a Komisja nie ponosi odpowiedzialności za jakiekolwiek wykorzystanie informacji w nim zawartych</a:t>
            </a:r>
            <a:endParaRPr lang="en-US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14">
            <a:extLst>
              <a:ext uri="{FF2B5EF4-FFF2-40B4-BE49-F238E27FC236}">
                <a16:creationId xmlns="" xmlns:a16="http://schemas.microsoft.com/office/drawing/2014/main" xmlns:lc="http://schemas.openxmlformats.org/drawingml/2006/lockedCanvas" id="{EDA58C0D-332B-4CA6-B51B-6306B590E42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063" y="6315120"/>
            <a:ext cx="1755570" cy="398758"/>
          </a:xfrm>
          <a:prstGeom prst="rect">
            <a:avLst/>
          </a:prstGeom>
        </p:spPr>
      </p:pic>
      <p:sp>
        <p:nvSpPr>
          <p:cNvPr id="16" name="CasellaDiTesto 15"/>
          <p:cNvSpPr txBox="1"/>
          <p:nvPr/>
        </p:nvSpPr>
        <p:spPr>
          <a:xfrm>
            <a:off x="7268110" y="6162028"/>
            <a:ext cx="49755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50" dirty="0"/>
              <a:t>Legal description – Creative Commons licensing: The materials published on the </a:t>
            </a:r>
            <a:r>
              <a:rPr lang="en-US" sz="1050" dirty="0" err="1"/>
              <a:t>EntreComp</a:t>
            </a:r>
            <a:r>
              <a:rPr lang="en-US" sz="1050" dirty="0"/>
              <a:t> project website are classified as Open Educational Resources' (OER) and can be freely (without permission of their creators): downloaded, used, reused, copied, adapted, and shared by users, with information about the source of their origin</a:t>
            </a:r>
            <a:r>
              <a:rPr lang="en-US" sz="1050" dirty="0" smtClean="0"/>
              <a:t>.</a:t>
            </a:r>
            <a:endParaRPr lang="en-US" sz="1050" dirty="0"/>
          </a:p>
        </p:txBody>
      </p:sp>
      <p:pic>
        <p:nvPicPr>
          <p:cNvPr id="17" name="Immagin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325326" y="6328182"/>
            <a:ext cx="976864" cy="348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435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Connettore diritto 10">
            <a:extLst>
              <a:ext uri="{FF2B5EF4-FFF2-40B4-BE49-F238E27FC236}">
                <a16:creationId xmlns:a16="http://schemas.microsoft.com/office/drawing/2014/main" xmlns="" id="{139E7B69-5543-46E6-8704-3DE66DDACE97}"/>
              </a:ext>
            </a:extLst>
          </p:cNvPr>
          <p:cNvCxnSpPr>
            <a:cxnSpLocks/>
          </p:cNvCxnSpPr>
          <p:nvPr/>
        </p:nvCxnSpPr>
        <p:spPr>
          <a:xfrm flipV="1">
            <a:off x="13063" y="866885"/>
            <a:ext cx="12178937" cy="17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sellaDiTesto 11">
            <a:extLst>
              <a:ext uri="{FF2B5EF4-FFF2-40B4-BE49-F238E27FC236}">
                <a16:creationId xmlns:a16="http://schemas.microsoft.com/office/drawing/2014/main" xmlns="" id="{36560260-39B2-4C92-B815-0A5BB23A7859}"/>
              </a:ext>
            </a:extLst>
          </p:cNvPr>
          <p:cNvSpPr txBox="1"/>
          <p:nvPr/>
        </p:nvSpPr>
        <p:spPr>
          <a:xfrm>
            <a:off x="2671084" y="9781"/>
            <a:ext cx="93140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4800" b="1" dirty="0" smtClean="0"/>
              <a:t>Czym </a:t>
            </a:r>
            <a:r>
              <a:rPr lang="en-US" sz="4800" b="1" dirty="0" smtClean="0"/>
              <a:t>jest </a:t>
            </a:r>
            <a:r>
              <a:rPr lang="en-US" sz="4800" b="1" dirty="0" err="1" smtClean="0"/>
              <a:t>wyzwanie</a:t>
            </a:r>
            <a:endParaRPr lang="en-GB" sz="4800" b="1" dirty="0"/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xmlns="" id="{68DE762D-1903-4033-9C77-D088FA1FE6CB}"/>
              </a:ext>
            </a:extLst>
          </p:cNvPr>
          <p:cNvSpPr txBox="1"/>
          <p:nvPr/>
        </p:nvSpPr>
        <p:spPr>
          <a:xfrm>
            <a:off x="387531" y="1460139"/>
            <a:ext cx="1141693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3200" dirty="0" smtClean="0"/>
              <a:t>W biznesie nie da się uniknąć wyzwań: trudności, ryzyka i nieoczekiwane zdarzenia są częścią drogi przedsiębiorczości tak samo, jak należą do niej klienci i konkurenci.</a:t>
            </a:r>
          </a:p>
          <a:p>
            <a:pPr algn="just"/>
            <a:endParaRPr lang="pl-PL" sz="3200" dirty="0" smtClean="0"/>
          </a:p>
          <a:p>
            <a:pPr algn="just"/>
            <a:r>
              <a:rPr lang="pl-PL" sz="3200" dirty="0" smtClean="0"/>
              <a:t>Przedsiębiorcy odnoszący sukcesy wyróżniają się na tle innych dzięki sposobowi radzenia sobie ze stresem związanym z zarządzaniem biznesem - tak, aby przekształcić go jako wiodącą siłę do ciągłego doskonalenia.</a:t>
            </a:r>
            <a:endParaRPr lang="en-GB" sz="320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AC82B15C-9518-4DF3-B7F1-432948ADC0C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846" y="111008"/>
            <a:ext cx="2246811" cy="628544"/>
          </a:xfrm>
          <a:prstGeom prst="rect">
            <a:avLst/>
          </a:prstGeom>
        </p:spPr>
      </p:pic>
      <p:sp>
        <p:nvSpPr>
          <p:cNvPr id="8" name="Rectangle 9">
            <a:extLst>
              <a:ext uri="{FF2B5EF4-FFF2-40B4-BE49-F238E27FC236}">
                <a16:creationId xmlns="" xmlns:a16="http://schemas.microsoft.com/office/drawing/2014/main" xmlns:lc="http://schemas.openxmlformats.org/drawingml/2006/lockedCanvas" id="{D3F154E4-91BF-454F-8191-5E87AB70BB61}"/>
              </a:ext>
            </a:extLst>
          </p:cNvPr>
          <p:cNvSpPr/>
          <p:nvPr/>
        </p:nvSpPr>
        <p:spPr>
          <a:xfrm>
            <a:off x="1747346" y="6133141"/>
            <a:ext cx="4577980" cy="73866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l-PL" sz="10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Ten projekt został zrealizowany przy wsparciu finansowym Komisji Europejskiej. Ten dokument i jego zawartość odzwierciedlają jedynie poglądy autorów, a Komisja nie ponosi odpowiedzialności za jakiekolwiek wykorzystanie informacji w nim zawartych</a:t>
            </a:r>
            <a:endParaRPr lang="en-US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14">
            <a:extLst>
              <a:ext uri="{FF2B5EF4-FFF2-40B4-BE49-F238E27FC236}">
                <a16:creationId xmlns="" xmlns:a16="http://schemas.microsoft.com/office/drawing/2014/main" xmlns:lc="http://schemas.openxmlformats.org/drawingml/2006/lockedCanvas" id="{EDA58C0D-332B-4CA6-B51B-6306B590E42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063" y="6315120"/>
            <a:ext cx="1755570" cy="398758"/>
          </a:xfrm>
          <a:prstGeom prst="rect">
            <a:avLst/>
          </a:prstGeom>
        </p:spPr>
      </p:pic>
      <p:sp>
        <p:nvSpPr>
          <p:cNvPr id="16" name="CasellaDiTesto 15"/>
          <p:cNvSpPr txBox="1"/>
          <p:nvPr/>
        </p:nvSpPr>
        <p:spPr>
          <a:xfrm>
            <a:off x="7268110" y="6162028"/>
            <a:ext cx="49755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50" dirty="0"/>
              <a:t>Legal description – Creative Commons licensing: The materials published on the </a:t>
            </a:r>
            <a:r>
              <a:rPr lang="en-US" sz="1050" dirty="0" err="1"/>
              <a:t>EntreComp</a:t>
            </a:r>
            <a:r>
              <a:rPr lang="en-US" sz="1050" dirty="0"/>
              <a:t> project website are classified as Open Educational Resources' (OER) and can be freely (without permission of their creators): downloaded, used, reused, copied, adapted, and shared by users, with information about the source of their origin</a:t>
            </a:r>
            <a:r>
              <a:rPr lang="en-US" sz="1050" dirty="0" smtClean="0"/>
              <a:t>.</a:t>
            </a:r>
            <a:endParaRPr lang="en-US" sz="1050" dirty="0"/>
          </a:p>
        </p:txBody>
      </p:sp>
      <p:pic>
        <p:nvPicPr>
          <p:cNvPr id="17" name="Immagin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325326" y="6328182"/>
            <a:ext cx="976864" cy="348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263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Connettore diritto 10">
            <a:extLst>
              <a:ext uri="{FF2B5EF4-FFF2-40B4-BE49-F238E27FC236}">
                <a16:creationId xmlns:a16="http://schemas.microsoft.com/office/drawing/2014/main" xmlns="" id="{139E7B69-5543-46E6-8704-3DE66DDACE97}"/>
              </a:ext>
            </a:extLst>
          </p:cNvPr>
          <p:cNvCxnSpPr>
            <a:cxnSpLocks/>
          </p:cNvCxnSpPr>
          <p:nvPr/>
        </p:nvCxnSpPr>
        <p:spPr>
          <a:xfrm flipV="1">
            <a:off x="13063" y="866885"/>
            <a:ext cx="12178937" cy="17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sellaDiTesto 11">
            <a:extLst>
              <a:ext uri="{FF2B5EF4-FFF2-40B4-BE49-F238E27FC236}">
                <a16:creationId xmlns:a16="http://schemas.microsoft.com/office/drawing/2014/main" xmlns="" id="{36560260-39B2-4C92-B815-0A5BB23A7859}"/>
              </a:ext>
            </a:extLst>
          </p:cNvPr>
          <p:cNvSpPr txBox="1"/>
          <p:nvPr/>
        </p:nvSpPr>
        <p:spPr>
          <a:xfrm>
            <a:off x="2671084" y="9781"/>
            <a:ext cx="93140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b="1" dirty="0" err="1" smtClean="0"/>
              <a:t>Unikaj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pułapek</a:t>
            </a:r>
            <a:endParaRPr lang="en-GB" sz="4800" b="1" dirty="0"/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xmlns="" id="{68DE762D-1903-4033-9C77-D088FA1FE6CB}"/>
              </a:ext>
            </a:extLst>
          </p:cNvPr>
          <p:cNvSpPr txBox="1"/>
          <p:nvPr/>
        </p:nvSpPr>
        <p:spPr>
          <a:xfrm>
            <a:off x="387531" y="1460139"/>
            <a:ext cx="1141693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3200" dirty="0" smtClean="0"/>
              <a:t>Wyzwania to tylko nowe i innowacyjne rozwiązania, których jeszcze nie znamy, ale należy uważać i zwracać uwagę na znaki ostrzegawcze.</a:t>
            </a:r>
            <a:endParaRPr lang="en-GB" sz="3200" dirty="0"/>
          </a:p>
          <a:p>
            <a:pPr algn="just"/>
            <a:endParaRPr lang="en-GB" sz="3200" dirty="0"/>
          </a:p>
          <a:p>
            <a:pPr algn="just"/>
            <a:r>
              <a:rPr lang="pl-PL" sz="3200" dirty="0" smtClean="0"/>
              <a:t>Upewnij się, że wyznaczasz cele i zadania, które są realistyczne do osiągnięcia, spójnie z zasobami (technologicznymi, finansowymi i doświadczalnymi), na których możesz polegać.</a:t>
            </a:r>
          </a:p>
          <a:p>
            <a:pPr algn="just"/>
            <a:endParaRPr lang="en-GB" sz="3200" dirty="0"/>
          </a:p>
          <a:p>
            <a:pPr algn="just"/>
            <a:r>
              <a:rPr lang="pl-PL" sz="3200" dirty="0" smtClean="0"/>
              <a:t>Innymi słowy: celuj w gwiazdy, ale uważaj, aby się nie poparzyć.</a:t>
            </a:r>
            <a:endParaRPr lang="en-GB" sz="320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AC82B15C-9518-4DF3-B7F1-432948ADC0C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846" y="111008"/>
            <a:ext cx="2246811" cy="628544"/>
          </a:xfrm>
          <a:prstGeom prst="rect">
            <a:avLst/>
          </a:prstGeom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xmlns="" id="{AD3B5342-89DB-40CC-92FE-FA79BD1488C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77044" y="2463303"/>
            <a:ext cx="1837911" cy="1077136"/>
          </a:xfrm>
          <a:prstGeom prst="rect">
            <a:avLst/>
          </a:prstGeom>
        </p:spPr>
      </p:pic>
      <p:sp>
        <p:nvSpPr>
          <p:cNvPr id="9" name="Rectangle 9">
            <a:extLst>
              <a:ext uri="{FF2B5EF4-FFF2-40B4-BE49-F238E27FC236}">
                <a16:creationId xmlns="" xmlns:a16="http://schemas.microsoft.com/office/drawing/2014/main" xmlns:lc="http://schemas.openxmlformats.org/drawingml/2006/lockedCanvas" id="{D3F154E4-91BF-454F-8191-5E87AB70BB61}"/>
              </a:ext>
            </a:extLst>
          </p:cNvPr>
          <p:cNvSpPr/>
          <p:nvPr/>
        </p:nvSpPr>
        <p:spPr>
          <a:xfrm>
            <a:off x="1747346" y="6133141"/>
            <a:ext cx="4577980" cy="73866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l-PL" sz="10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Ten projekt został zrealizowany przy wsparciu finansowym Komisji Europejskiej. Ten dokument i jego zawartość odzwierciedlają jedynie poglądy autorów, a Komisja nie ponosi odpowiedzialności za jakiekolwiek wykorzystanie informacji w nim zawartych</a:t>
            </a:r>
            <a:endParaRPr lang="en-US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6" name="Picture 14">
            <a:extLst>
              <a:ext uri="{FF2B5EF4-FFF2-40B4-BE49-F238E27FC236}">
                <a16:creationId xmlns="" xmlns:a16="http://schemas.microsoft.com/office/drawing/2014/main" xmlns:lc="http://schemas.openxmlformats.org/drawingml/2006/lockedCanvas" id="{EDA58C0D-332B-4CA6-B51B-6306B590E425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063" y="6315120"/>
            <a:ext cx="1755570" cy="398758"/>
          </a:xfrm>
          <a:prstGeom prst="rect">
            <a:avLst/>
          </a:prstGeom>
        </p:spPr>
      </p:pic>
      <p:sp>
        <p:nvSpPr>
          <p:cNvPr id="17" name="CasellaDiTesto 16"/>
          <p:cNvSpPr txBox="1"/>
          <p:nvPr/>
        </p:nvSpPr>
        <p:spPr>
          <a:xfrm>
            <a:off x="7268110" y="6162028"/>
            <a:ext cx="49755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50" dirty="0"/>
              <a:t>Legal description – Creative Commons licensing: The materials published on the </a:t>
            </a:r>
            <a:r>
              <a:rPr lang="en-US" sz="1050" dirty="0" err="1"/>
              <a:t>EntreComp</a:t>
            </a:r>
            <a:r>
              <a:rPr lang="en-US" sz="1050" dirty="0"/>
              <a:t> project website are classified as Open Educational Resources' (OER) and can be freely (without permission of their creators): downloaded, used, reused, copied, adapted, and shared by users, with information about the source of their origin</a:t>
            </a:r>
            <a:r>
              <a:rPr lang="en-US" sz="1050" dirty="0" smtClean="0"/>
              <a:t>.</a:t>
            </a:r>
            <a:endParaRPr lang="en-US" sz="1050" dirty="0"/>
          </a:p>
        </p:txBody>
      </p:sp>
      <p:pic>
        <p:nvPicPr>
          <p:cNvPr id="18" name="Immagin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325326" y="6328182"/>
            <a:ext cx="976864" cy="348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552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8CF944C-90D7-4E05-A45D-9A021A21BA9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22200" y="39200"/>
            <a:ext cx="3547601" cy="325563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EEB9CAE6-1F3B-4B21-914E-48C152BC7073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9200"/>
            <a:ext cx="2886891" cy="807606"/>
          </a:xfrm>
          <a:prstGeom prst="rect">
            <a:avLst/>
          </a:prstGeom>
        </p:spPr>
      </p:pic>
      <p:sp>
        <p:nvSpPr>
          <p:cNvPr id="8" name="CasellaDiTesto 11">
            <a:extLst>
              <a:ext uri="{FF2B5EF4-FFF2-40B4-BE49-F238E27FC236}">
                <a16:creationId xmlns:a16="http://schemas.microsoft.com/office/drawing/2014/main" xmlns="" id="{A40DE74E-6CAB-4B5B-BA23-508F110CA1BB}"/>
              </a:ext>
            </a:extLst>
          </p:cNvPr>
          <p:cNvSpPr txBox="1"/>
          <p:nvPr/>
        </p:nvSpPr>
        <p:spPr>
          <a:xfrm>
            <a:off x="264524" y="3227885"/>
            <a:ext cx="1166295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400" b="1" dirty="0" smtClean="0"/>
              <a:t>3.1 Podejmowanie inicjatywy</a:t>
            </a:r>
          </a:p>
          <a:p>
            <a:pPr algn="ctr"/>
            <a:r>
              <a:rPr lang="pl-PL" sz="4400" b="1" dirty="0" smtClean="0"/>
              <a:t>3.1.C Trzymaj się intencji i realizuj swoje plany</a:t>
            </a:r>
            <a:endParaRPr lang="en-GB" sz="4400" b="1" dirty="0"/>
          </a:p>
        </p:txBody>
      </p:sp>
      <p:sp>
        <p:nvSpPr>
          <p:cNvPr id="9" name="Rectangle 9">
            <a:extLst>
              <a:ext uri="{FF2B5EF4-FFF2-40B4-BE49-F238E27FC236}">
                <a16:creationId xmlns="" xmlns:a16="http://schemas.microsoft.com/office/drawing/2014/main" xmlns:lc="http://schemas.openxmlformats.org/drawingml/2006/lockedCanvas" id="{D3F154E4-91BF-454F-8191-5E87AB70BB61}"/>
              </a:ext>
            </a:extLst>
          </p:cNvPr>
          <p:cNvSpPr/>
          <p:nvPr/>
        </p:nvSpPr>
        <p:spPr>
          <a:xfrm>
            <a:off x="1747346" y="6133141"/>
            <a:ext cx="4577980" cy="73866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l-PL" sz="10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Ten projekt został zrealizowany przy wsparciu finansowym Komisji Europejskiej. Ten dokument i jego zawartość odzwierciedlają jedynie poglądy autorów, a Komisja nie ponosi odpowiedzialności za jakiekolwiek wykorzystanie informacji w nim zawartych</a:t>
            </a:r>
            <a:endParaRPr lang="en-US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Picture 14">
            <a:extLst>
              <a:ext uri="{FF2B5EF4-FFF2-40B4-BE49-F238E27FC236}">
                <a16:creationId xmlns="" xmlns:a16="http://schemas.microsoft.com/office/drawing/2014/main" xmlns:lc="http://schemas.openxmlformats.org/drawingml/2006/lockedCanvas" id="{EDA58C0D-332B-4CA6-B51B-6306B590E425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063" y="6315120"/>
            <a:ext cx="1755570" cy="398758"/>
          </a:xfrm>
          <a:prstGeom prst="rect">
            <a:avLst/>
          </a:prstGeom>
        </p:spPr>
      </p:pic>
      <p:sp>
        <p:nvSpPr>
          <p:cNvPr id="12" name="CasellaDiTesto 11"/>
          <p:cNvSpPr txBox="1"/>
          <p:nvPr/>
        </p:nvSpPr>
        <p:spPr>
          <a:xfrm>
            <a:off x="7268110" y="6162028"/>
            <a:ext cx="49755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50" dirty="0"/>
              <a:t>Legal description – Creative Commons licensing: The materials published on the </a:t>
            </a:r>
            <a:r>
              <a:rPr lang="en-US" sz="1050" dirty="0" err="1"/>
              <a:t>EntreComp</a:t>
            </a:r>
            <a:r>
              <a:rPr lang="en-US" sz="1050" dirty="0"/>
              <a:t> project website are classified as Open Educational Resources' (OER) and can be freely (without permission of their creators): downloaded, used, reused, copied, adapted, and shared by users, with information about the source of their origin</a:t>
            </a:r>
            <a:r>
              <a:rPr lang="en-US" sz="1050" dirty="0" smtClean="0"/>
              <a:t>.</a:t>
            </a:r>
            <a:endParaRPr lang="en-US" sz="1050" dirty="0"/>
          </a:p>
        </p:txBody>
      </p:sp>
      <p:pic>
        <p:nvPicPr>
          <p:cNvPr id="13" name="Immagin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325326" y="6328182"/>
            <a:ext cx="976864" cy="348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420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Connettore diritto 10">
            <a:extLst>
              <a:ext uri="{FF2B5EF4-FFF2-40B4-BE49-F238E27FC236}">
                <a16:creationId xmlns:a16="http://schemas.microsoft.com/office/drawing/2014/main" xmlns="" id="{139E7B69-5543-46E6-8704-3DE66DDACE97}"/>
              </a:ext>
            </a:extLst>
          </p:cNvPr>
          <p:cNvCxnSpPr>
            <a:cxnSpLocks/>
          </p:cNvCxnSpPr>
          <p:nvPr/>
        </p:nvCxnSpPr>
        <p:spPr>
          <a:xfrm flipV="1">
            <a:off x="13063" y="866885"/>
            <a:ext cx="12178937" cy="17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sellaDiTesto 11">
            <a:extLst>
              <a:ext uri="{FF2B5EF4-FFF2-40B4-BE49-F238E27FC236}">
                <a16:creationId xmlns:a16="http://schemas.microsoft.com/office/drawing/2014/main" xmlns="" id="{36560260-39B2-4C92-B815-0A5BB23A7859}"/>
              </a:ext>
            </a:extLst>
          </p:cNvPr>
          <p:cNvSpPr txBox="1"/>
          <p:nvPr/>
        </p:nvSpPr>
        <p:spPr>
          <a:xfrm>
            <a:off x="2671084" y="9781"/>
            <a:ext cx="93140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4800" b="1" dirty="0" err="1" smtClean="0"/>
              <a:t>Szukam</a:t>
            </a:r>
            <a:r>
              <a:rPr lang="en-GB" sz="4800" b="1" dirty="0" smtClean="0"/>
              <a:t> </a:t>
            </a:r>
            <a:r>
              <a:rPr lang="en-GB" sz="4800" b="1" dirty="0" err="1" smtClean="0"/>
              <a:t>definicji</a:t>
            </a:r>
            <a:r>
              <a:rPr lang="en-GB" sz="4800" b="1" dirty="0" smtClean="0"/>
              <a:t> </a:t>
            </a:r>
            <a:r>
              <a:rPr lang="en-GB" sz="4800" b="1" dirty="0" err="1" smtClean="0"/>
              <a:t>planu</a:t>
            </a:r>
            <a:endParaRPr lang="en-GB" sz="4800" b="1" dirty="0"/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xmlns="" id="{68DE762D-1903-4033-9C77-D088FA1FE6CB}"/>
              </a:ext>
            </a:extLst>
          </p:cNvPr>
          <p:cNvSpPr txBox="1"/>
          <p:nvPr/>
        </p:nvSpPr>
        <p:spPr>
          <a:xfrm>
            <a:off x="387531" y="1460139"/>
            <a:ext cx="1141693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3200" dirty="0" smtClean="0"/>
              <a:t>Zmniejszanie ryzyka biznesowego i wykorzystywanie wyzwań biznesowych nie jest czymś, co dzieje się za pomocą </a:t>
            </a:r>
            <a:r>
              <a:rPr lang="pl-PL" sz="3200" dirty="0" err="1" smtClean="0"/>
              <a:t>magii.Od</a:t>
            </a:r>
            <a:r>
              <a:rPr lang="pl-PL" sz="3200" dirty="0" smtClean="0"/>
              <a:t> planowania strategicznego inicjatywy przedsiębiorczej zależy jej pomyślny rozwój.</a:t>
            </a:r>
            <a:endParaRPr lang="en-GB" sz="320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AC82B15C-9518-4DF3-B7F1-432948ADC0C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846" y="111008"/>
            <a:ext cx="2246811" cy="628544"/>
          </a:xfrm>
          <a:prstGeom prst="rect">
            <a:avLst/>
          </a:prstGeom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xmlns="" id="{2D53B91C-0A50-4DD3-89FA-457CEF8DE1E8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44446" y="3522242"/>
            <a:ext cx="4103108" cy="2716142"/>
          </a:xfrm>
          <a:prstGeom prst="rect">
            <a:avLst/>
          </a:prstGeom>
        </p:spPr>
      </p:pic>
      <p:sp>
        <p:nvSpPr>
          <p:cNvPr id="9" name="Rectangle 9">
            <a:extLst>
              <a:ext uri="{FF2B5EF4-FFF2-40B4-BE49-F238E27FC236}">
                <a16:creationId xmlns="" xmlns:a16="http://schemas.microsoft.com/office/drawing/2014/main" xmlns:lc="http://schemas.openxmlformats.org/drawingml/2006/lockedCanvas" id="{D3F154E4-91BF-454F-8191-5E87AB70BB61}"/>
              </a:ext>
            </a:extLst>
          </p:cNvPr>
          <p:cNvSpPr/>
          <p:nvPr/>
        </p:nvSpPr>
        <p:spPr>
          <a:xfrm>
            <a:off x="1747346" y="6133141"/>
            <a:ext cx="4577980" cy="73866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l-PL" sz="10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Ten projekt został zrealizowany przy wsparciu finansowym Komisji Europejskiej. Ten dokument i jego zawartość odzwierciedlają jedynie poglądy autorów, a Komisja nie ponosi odpowiedzialności za jakiekolwiek wykorzystanie informacji w nim zawartych</a:t>
            </a:r>
            <a:endParaRPr lang="en-US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6" name="Picture 14">
            <a:extLst>
              <a:ext uri="{FF2B5EF4-FFF2-40B4-BE49-F238E27FC236}">
                <a16:creationId xmlns="" xmlns:a16="http://schemas.microsoft.com/office/drawing/2014/main" xmlns:lc="http://schemas.openxmlformats.org/drawingml/2006/lockedCanvas" id="{EDA58C0D-332B-4CA6-B51B-6306B590E425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063" y="6315120"/>
            <a:ext cx="1755570" cy="398758"/>
          </a:xfrm>
          <a:prstGeom prst="rect">
            <a:avLst/>
          </a:prstGeom>
        </p:spPr>
      </p:pic>
      <p:sp>
        <p:nvSpPr>
          <p:cNvPr id="17" name="CasellaDiTesto 16"/>
          <p:cNvSpPr txBox="1"/>
          <p:nvPr/>
        </p:nvSpPr>
        <p:spPr>
          <a:xfrm>
            <a:off x="7268110" y="6162028"/>
            <a:ext cx="49755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50" dirty="0"/>
              <a:t>Legal description – Creative Commons licensing: The materials published on the </a:t>
            </a:r>
            <a:r>
              <a:rPr lang="en-US" sz="1050" dirty="0" err="1"/>
              <a:t>EntreComp</a:t>
            </a:r>
            <a:r>
              <a:rPr lang="en-US" sz="1050" dirty="0"/>
              <a:t> project website are classified as Open Educational Resources' (OER) and can be freely (without permission of their creators): downloaded, used, reused, copied, adapted, and shared by users, with information about the source of their origin</a:t>
            </a:r>
            <a:r>
              <a:rPr lang="en-US" sz="1050" dirty="0" smtClean="0"/>
              <a:t>.</a:t>
            </a:r>
            <a:endParaRPr lang="en-US" sz="1050" dirty="0"/>
          </a:p>
        </p:txBody>
      </p:sp>
      <p:pic>
        <p:nvPicPr>
          <p:cNvPr id="18" name="Immagin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325326" y="6328182"/>
            <a:ext cx="976864" cy="348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125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Connettore diritto 10">
            <a:extLst>
              <a:ext uri="{FF2B5EF4-FFF2-40B4-BE49-F238E27FC236}">
                <a16:creationId xmlns:a16="http://schemas.microsoft.com/office/drawing/2014/main" xmlns="" id="{139E7B69-5543-46E6-8704-3DE66DDACE97}"/>
              </a:ext>
            </a:extLst>
          </p:cNvPr>
          <p:cNvCxnSpPr>
            <a:cxnSpLocks/>
          </p:cNvCxnSpPr>
          <p:nvPr/>
        </p:nvCxnSpPr>
        <p:spPr>
          <a:xfrm flipV="1">
            <a:off x="13063" y="866885"/>
            <a:ext cx="12178937" cy="17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sellaDiTesto 11">
            <a:extLst>
              <a:ext uri="{FF2B5EF4-FFF2-40B4-BE49-F238E27FC236}">
                <a16:creationId xmlns:a16="http://schemas.microsoft.com/office/drawing/2014/main" xmlns="" id="{36560260-39B2-4C92-B815-0A5BB23A7859}"/>
              </a:ext>
            </a:extLst>
          </p:cNvPr>
          <p:cNvSpPr txBox="1"/>
          <p:nvPr/>
        </p:nvSpPr>
        <p:spPr>
          <a:xfrm>
            <a:off x="2671084" y="9781"/>
            <a:ext cx="93140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4800" b="1" dirty="0" err="1" smtClean="0"/>
              <a:t>Szukam</a:t>
            </a:r>
            <a:r>
              <a:rPr lang="en-GB" sz="4800" b="1" dirty="0" smtClean="0"/>
              <a:t> </a:t>
            </a:r>
            <a:r>
              <a:rPr lang="en-GB" sz="4800" b="1" dirty="0" err="1" smtClean="0"/>
              <a:t>definicji</a:t>
            </a:r>
            <a:r>
              <a:rPr lang="en-GB" sz="4800" b="1" dirty="0" smtClean="0"/>
              <a:t> </a:t>
            </a:r>
            <a:r>
              <a:rPr lang="en-GB" sz="4800" b="1" dirty="0" err="1" smtClean="0"/>
              <a:t>planu</a:t>
            </a:r>
            <a:endParaRPr lang="en-GB" sz="4800" b="1" dirty="0"/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xmlns="" id="{68DE762D-1903-4033-9C77-D088FA1FE6CB}"/>
              </a:ext>
            </a:extLst>
          </p:cNvPr>
          <p:cNvSpPr txBox="1"/>
          <p:nvPr/>
        </p:nvSpPr>
        <p:spPr>
          <a:xfrm>
            <a:off x="397691" y="1135019"/>
            <a:ext cx="1141693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3200" dirty="0" smtClean="0"/>
              <a:t>Planowanie strategiczne to bardzo szerokie pojęcie. Można to podsumować jako definicję samych podstaw Twojego biznesu, takich jak:</a:t>
            </a:r>
          </a:p>
          <a:p>
            <a:pPr algn="just">
              <a:buFont typeface="Arial" pitchFamily="34" charset="0"/>
              <a:buChar char="•"/>
            </a:pPr>
            <a:r>
              <a:rPr lang="pl-PL" sz="3200" dirty="0" smtClean="0"/>
              <a:t> Ocena kontekstu i potrzeb / możliwości</a:t>
            </a:r>
          </a:p>
          <a:p>
            <a:pPr algn="just">
              <a:buFont typeface="Arial" pitchFamily="34" charset="0"/>
              <a:buChar char="•"/>
            </a:pPr>
            <a:r>
              <a:rPr lang="pl-PL" sz="3200" dirty="0" smtClean="0"/>
              <a:t>Oferta i objęte rynki</a:t>
            </a:r>
          </a:p>
          <a:p>
            <a:pPr algn="just">
              <a:buFont typeface="Arial" pitchFamily="34" charset="0"/>
              <a:buChar char="•"/>
            </a:pPr>
            <a:r>
              <a:rPr lang="pl-PL" sz="3200" dirty="0" smtClean="0"/>
              <a:t>Cele i ostateczni beneficjenci</a:t>
            </a:r>
          </a:p>
          <a:p>
            <a:pPr algn="just">
              <a:buFont typeface="Arial" pitchFamily="34" charset="0"/>
              <a:buChar char="•"/>
            </a:pPr>
            <a:r>
              <a:rPr lang="pl-PL" sz="3200" dirty="0" smtClean="0"/>
              <a:t>Konkurenci</a:t>
            </a:r>
          </a:p>
          <a:p>
            <a:pPr algn="just">
              <a:buFont typeface="Arial" pitchFamily="34" charset="0"/>
              <a:buChar char="•"/>
            </a:pPr>
            <a:r>
              <a:rPr lang="pl-PL" sz="3200" dirty="0" smtClean="0"/>
              <a:t>Długoterminowa trwałość</a:t>
            </a:r>
          </a:p>
          <a:p>
            <a:pPr algn="just">
              <a:buFont typeface="Arial" pitchFamily="34" charset="0"/>
              <a:buChar char="•"/>
            </a:pPr>
            <a:r>
              <a:rPr lang="pl-PL" sz="3200" dirty="0" smtClean="0"/>
              <a:t>Planowanie finansowe</a:t>
            </a:r>
          </a:p>
          <a:p>
            <a:pPr algn="just">
              <a:buFont typeface="Arial" pitchFamily="34" charset="0"/>
              <a:buChar char="•"/>
            </a:pPr>
            <a:r>
              <a:rPr lang="pl-PL" sz="3200" dirty="0" smtClean="0"/>
              <a:t>Ocena ryzyka</a:t>
            </a:r>
            <a:endParaRPr lang="en-GB" sz="280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AC82B15C-9518-4DF3-B7F1-432948ADC0C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846" y="111008"/>
            <a:ext cx="2246811" cy="628544"/>
          </a:xfrm>
          <a:prstGeom prst="rect">
            <a:avLst/>
          </a:prstGeom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xmlns="" id="{ABC0A070-DB79-4C99-8EFE-8C003F2D1A58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36512" y="3064970"/>
            <a:ext cx="4235104" cy="2895665"/>
          </a:xfrm>
          <a:prstGeom prst="rect">
            <a:avLst/>
          </a:prstGeom>
        </p:spPr>
      </p:pic>
      <p:sp>
        <p:nvSpPr>
          <p:cNvPr id="9" name="Rectangle 9">
            <a:extLst>
              <a:ext uri="{FF2B5EF4-FFF2-40B4-BE49-F238E27FC236}">
                <a16:creationId xmlns="" xmlns:a16="http://schemas.microsoft.com/office/drawing/2014/main" xmlns:lc="http://schemas.openxmlformats.org/drawingml/2006/lockedCanvas" id="{D3F154E4-91BF-454F-8191-5E87AB70BB61}"/>
              </a:ext>
            </a:extLst>
          </p:cNvPr>
          <p:cNvSpPr/>
          <p:nvPr/>
        </p:nvSpPr>
        <p:spPr>
          <a:xfrm>
            <a:off x="1747346" y="6133141"/>
            <a:ext cx="4577980" cy="73866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l-PL" sz="10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Ten projekt został zrealizowany przy wsparciu finansowym Komisji Europejskiej. Ten dokument i jego zawartość odzwierciedlają jedynie poglądy autorów, a Komisja nie ponosi odpowiedzialności za jakiekolwiek wykorzystanie informacji w nim zawartych</a:t>
            </a:r>
            <a:endParaRPr lang="en-US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6" name="Picture 14">
            <a:extLst>
              <a:ext uri="{FF2B5EF4-FFF2-40B4-BE49-F238E27FC236}">
                <a16:creationId xmlns="" xmlns:a16="http://schemas.microsoft.com/office/drawing/2014/main" xmlns:lc="http://schemas.openxmlformats.org/drawingml/2006/lockedCanvas" id="{EDA58C0D-332B-4CA6-B51B-6306B590E425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063" y="6315120"/>
            <a:ext cx="1755570" cy="398758"/>
          </a:xfrm>
          <a:prstGeom prst="rect">
            <a:avLst/>
          </a:prstGeom>
        </p:spPr>
      </p:pic>
      <p:sp>
        <p:nvSpPr>
          <p:cNvPr id="17" name="CasellaDiTesto 16"/>
          <p:cNvSpPr txBox="1"/>
          <p:nvPr/>
        </p:nvSpPr>
        <p:spPr>
          <a:xfrm>
            <a:off x="7268110" y="6162028"/>
            <a:ext cx="49755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50" dirty="0"/>
              <a:t>Legal description – Creative Commons licensing: The materials published on the </a:t>
            </a:r>
            <a:r>
              <a:rPr lang="en-US" sz="1050" dirty="0" err="1"/>
              <a:t>EntreComp</a:t>
            </a:r>
            <a:r>
              <a:rPr lang="en-US" sz="1050" dirty="0"/>
              <a:t> project website are classified as Open Educational Resources' (OER) and can be freely (without permission of their creators): downloaded, used, reused, copied, adapted, and shared by users, with information about the source of their origin</a:t>
            </a:r>
            <a:r>
              <a:rPr lang="en-US" sz="1050" dirty="0" smtClean="0"/>
              <a:t>.</a:t>
            </a:r>
            <a:endParaRPr lang="en-US" sz="1050" dirty="0"/>
          </a:p>
        </p:txBody>
      </p:sp>
      <p:pic>
        <p:nvPicPr>
          <p:cNvPr id="18" name="Immagin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325326" y="6328182"/>
            <a:ext cx="976864" cy="348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140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Connettore diritto 10">
            <a:extLst>
              <a:ext uri="{FF2B5EF4-FFF2-40B4-BE49-F238E27FC236}">
                <a16:creationId xmlns:a16="http://schemas.microsoft.com/office/drawing/2014/main" xmlns="" id="{139E7B69-5543-46E6-8704-3DE66DDACE97}"/>
              </a:ext>
            </a:extLst>
          </p:cNvPr>
          <p:cNvCxnSpPr>
            <a:cxnSpLocks/>
          </p:cNvCxnSpPr>
          <p:nvPr/>
        </p:nvCxnSpPr>
        <p:spPr>
          <a:xfrm flipV="1">
            <a:off x="13063" y="866885"/>
            <a:ext cx="12178937" cy="17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sellaDiTesto 11">
            <a:extLst>
              <a:ext uri="{FF2B5EF4-FFF2-40B4-BE49-F238E27FC236}">
                <a16:creationId xmlns:a16="http://schemas.microsoft.com/office/drawing/2014/main" xmlns="" id="{36560260-39B2-4C92-B815-0A5BB23A7859}"/>
              </a:ext>
            </a:extLst>
          </p:cNvPr>
          <p:cNvSpPr txBox="1"/>
          <p:nvPr/>
        </p:nvSpPr>
        <p:spPr>
          <a:xfrm>
            <a:off x="2671084" y="9781"/>
            <a:ext cx="93140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4800" b="1" dirty="0" err="1" smtClean="0"/>
              <a:t>Nastawienie</a:t>
            </a:r>
            <a:r>
              <a:rPr lang="en-GB" sz="4800" b="1" dirty="0" smtClean="0"/>
              <a:t> </a:t>
            </a:r>
            <a:r>
              <a:rPr lang="en-GB" sz="4800" b="1" dirty="0" err="1" smtClean="0"/>
              <a:t>zorientowane</a:t>
            </a:r>
            <a:r>
              <a:rPr lang="en-GB" sz="4800" b="1" dirty="0" smtClean="0"/>
              <a:t> </a:t>
            </a:r>
            <a:r>
              <a:rPr lang="en-GB" sz="4800" b="1" dirty="0" err="1" smtClean="0"/>
              <a:t>na</a:t>
            </a:r>
            <a:r>
              <a:rPr lang="en-GB" sz="4800" b="1" dirty="0" smtClean="0"/>
              <a:t> </a:t>
            </a:r>
            <a:r>
              <a:rPr lang="en-GB" sz="4800" b="1" dirty="0" err="1" smtClean="0"/>
              <a:t>cel</a:t>
            </a:r>
            <a:endParaRPr lang="en-GB" sz="4800" b="1" dirty="0"/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xmlns="" id="{68DE762D-1903-4033-9C77-D088FA1FE6CB}"/>
              </a:ext>
            </a:extLst>
          </p:cNvPr>
          <p:cNvSpPr txBox="1"/>
          <p:nvPr/>
        </p:nvSpPr>
        <p:spPr>
          <a:xfrm>
            <a:off x="387531" y="1460139"/>
            <a:ext cx="1141693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3200" dirty="0" smtClean="0"/>
              <a:t>Pomyślne osiągnięcie wyników oznacza również bardzo ważne niematerialne zasoby zaangażowane przez przedsiębiorców: jego / jej sposób myślenia i jego / jej sposób bycia.</a:t>
            </a:r>
          </a:p>
          <a:p>
            <a:pPr algn="just"/>
            <a:endParaRPr lang="pl-PL" sz="3200" dirty="0" smtClean="0"/>
          </a:p>
          <a:p>
            <a:pPr algn="just"/>
            <a:r>
              <a:rPr lang="pl-PL" sz="3200" dirty="0" smtClean="0"/>
              <a:t>Osoba zorientowana na cel (czyli przedsiębiorca) kieruje się chęcią stawiania sobie wysokich standardów i dąży do ich osiągnięcia.</a:t>
            </a:r>
            <a:endParaRPr lang="en-GB" sz="280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AC82B15C-9518-4DF3-B7F1-432948ADC0C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846" y="111008"/>
            <a:ext cx="2246811" cy="628544"/>
          </a:xfrm>
          <a:prstGeom prst="rect">
            <a:avLst/>
          </a:prstGeom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xmlns="" id="{4BA3DD16-67C6-498A-A960-F9B66BFD81F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2801" y="4394989"/>
            <a:ext cx="2639460" cy="2005743"/>
          </a:xfrm>
          <a:prstGeom prst="rect">
            <a:avLst/>
          </a:prstGeom>
        </p:spPr>
      </p:pic>
      <p:sp>
        <p:nvSpPr>
          <p:cNvPr id="9" name="Rectangle 9">
            <a:extLst>
              <a:ext uri="{FF2B5EF4-FFF2-40B4-BE49-F238E27FC236}">
                <a16:creationId xmlns="" xmlns:a16="http://schemas.microsoft.com/office/drawing/2014/main" xmlns:lc="http://schemas.openxmlformats.org/drawingml/2006/lockedCanvas" id="{D3F154E4-91BF-454F-8191-5E87AB70BB61}"/>
              </a:ext>
            </a:extLst>
          </p:cNvPr>
          <p:cNvSpPr/>
          <p:nvPr/>
        </p:nvSpPr>
        <p:spPr>
          <a:xfrm>
            <a:off x="1747346" y="6133141"/>
            <a:ext cx="4577980" cy="73866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l-PL" sz="10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Ten projekt został zrealizowany przy wsparciu finansowym Komisji Europejskiej. Ten dokument i jego zawartość odzwierciedlają jedynie poglądy autorów, a Komisja nie ponosi odpowiedzialności za jakiekolwiek wykorzystanie informacji w nim zawartych</a:t>
            </a:r>
            <a:endParaRPr lang="en-US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6" name="Picture 14">
            <a:extLst>
              <a:ext uri="{FF2B5EF4-FFF2-40B4-BE49-F238E27FC236}">
                <a16:creationId xmlns="" xmlns:a16="http://schemas.microsoft.com/office/drawing/2014/main" xmlns:lc="http://schemas.openxmlformats.org/drawingml/2006/lockedCanvas" id="{EDA58C0D-332B-4CA6-B51B-6306B590E425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063" y="6315120"/>
            <a:ext cx="1755570" cy="398758"/>
          </a:xfrm>
          <a:prstGeom prst="rect">
            <a:avLst/>
          </a:prstGeom>
        </p:spPr>
      </p:pic>
      <p:sp>
        <p:nvSpPr>
          <p:cNvPr id="17" name="CasellaDiTesto 16"/>
          <p:cNvSpPr txBox="1"/>
          <p:nvPr/>
        </p:nvSpPr>
        <p:spPr>
          <a:xfrm>
            <a:off x="7268110" y="6162028"/>
            <a:ext cx="49755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50" dirty="0"/>
              <a:t>Legal description – Creative Commons licensing: The materials published on the </a:t>
            </a:r>
            <a:r>
              <a:rPr lang="en-US" sz="1050" dirty="0" err="1"/>
              <a:t>EntreComp</a:t>
            </a:r>
            <a:r>
              <a:rPr lang="en-US" sz="1050" dirty="0"/>
              <a:t> project website are classified as Open Educational Resources' (OER) and can be freely (without permission of their creators): downloaded, used, reused, copied, adapted, and shared by users, with information about the source of their origin</a:t>
            </a:r>
            <a:r>
              <a:rPr lang="en-US" sz="1050" dirty="0" smtClean="0"/>
              <a:t>.</a:t>
            </a:r>
            <a:endParaRPr lang="en-US" sz="1050" dirty="0"/>
          </a:p>
        </p:txBody>
      </p:sp>
      <p:pic>
        <p:nvPicPr>
          <p:cNvPr id="18" name="Immagin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325326" y="6328182"/>
            <a:ext cx="976864" cy="348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986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Connettore diritto 10">
            <a:extLst>
              <a:ext uri="{FF2B5EF4-FFF2-40B4-BE49-F238E27FC236}">
                <a16:creationId xmlns:a16="http://schemas.microsoft.com/office/drawing/2014/main" xmlns="" id="{139E7B69-5543-46E6-8704-3DE66DDACE97}"/>
              </a:ext>
            </a:extLst>
          </p:cNvPr>
          <p:cNvCxnSpPr>
            <a:cxnSpLocks/>
          </p:cNvCxnSpPr>
          <p:nvPr/>
        </p:nvCxnSpPr>
        <p:spPr>
          <a:xfrm flipV="1">
            <a:off x="13063" y="866885"/>
            <a:ext cx="12178937" cy="17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sellaDiTesto 11">
            <a:extLst>
              <a:ext uri="{FF2B5EF4-FFF2-40B4-BE49-F238E27FC236}">
                <a16:creationId xmlns:a16="http://schemas.microsoft.com/office/drawing/2014/main" xmlns="" id="{36560260-39B2-4C92-B815-0A5BB23A7859}"/>
              </a:ext>
            </a:extLst>
          </p:cNvPr>
          <p:cNvSpPr txBox="1"/>
          <p:nvPr/>
        </p:nvSpPr>
        <p:spPr>
          <a:xfrm>
            <a:off x="2671084" y="9781"/>
            <a:ext cx="93140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4800" b="1" dirty="0" smtClean="0"/>
              <a:t>Tworzenie wartości: od czego zacząć</a:t>
            </a:r>
            <a:endParaRPr lang="en-GB" sz="4800" b="1" dirty="0"/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xmlns="" id="{68DE762D-1903-4033-9C77-D088FA1FE6CB}"/>
              </a:ext>
            </a:extLst>
          </p:cNvPr>
          <p:cNvSpPr txBox="1"/>
          <p:nvPr/>
        </p:nvSpPr>
        <p:spPr>
          <a:xfrm>
            <a:off x="387531" y="1460139"/>
            <a:ext cx="1141693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3200" dirty="0" smtClean="0"/>
              <a:t>Wartość organizacji jest reprezentowana przez to, jak innowacyjny i zrównoważony jest jej podstawową ideą biznesową.</a:t>
            </a:r>
            <a:endParaRPr lang="en-GB" sz="3200" dirty="0" smtClean="0"/>
          </a:p>
          <a:p>
            <a:pPr algn="just"/>
            <a:endParaRPr lang="en-GB" sz="3200" dirty="0" smtClean="0"/>
          </a:p>
          <a:p>
            <a:pPr algn="just"/>
            <a:r>
              <a:rPr lang="pl-PL" sz="3200" dirty="0" smtClean="0"/>
              <a:t>Pomysły biznesowe mogą wynikać z dwóch różnych powodów:</a:t>
            </a:r>
          </a:p>
          <a:p>
            <a:pPr algn="just">
              <a:buFont typeface="Arial" pitchFamily="34" charset="0"/>
              <a:buChar char="•"/>
            </a:pPr>
            <a:r>
              <a:rPr lang="pl-PL" sz="3200" dirty="0" smtClean="0"/>
              <a:t>    Wycena niezbadanych możliwości</a:t>
            </a:r>
            <a:endParaRPr lang="en-GB" sz="3200" dirty="0"/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GB" sz="3200" dirty="0" err="1" smtClean="0"/>
              <a:t>Wykorzystywanie</a:t>
            </a:r>
            <a:r>
              <a:rPr lang="en-GB" sz="3200" dirty="0" smtClean="0"/>
              <a:t> </a:t>
            </a:r>
            <a:r>
              <a:rPr lang="en-GB" sz="3200" dirty="0" err="1" smtClean="0"/>
              <a:t>niezrównanych</a:t>
            </a:r>
            <a:r>
              <a:rPr lang="en-GB" sz="3200" dirty="0" smtClean="0"/>
              <a:t> </a:t>
            </a:r>
            <a:r>
              <a:rPr lang="en-GB" sz="3200" dirty="0" err="1" smtClean="0"/>
              <a:t>potrzeb</a:t>
            </a:r>
            <a:endParaRPr lang="pl-PL" sz="3200" dirty="0" smtClean="0"/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n-GB" sz="3200" dirty="0"/>
          </a:p>
          <a:p>
            <a:pPr algn="just"/>
            <a:r>
              <a:rPr lang="pl-PL" sz="3200" dirty="0" smtClean="0"/>
              <a:t>Pomysł na biznes reprezentuje podstawowe wartości Twojej organizacji.</a:t>
            </a:r>
            <a:endParaRPr lang="en-GB" sz="320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AC82B15C-9518-4DF3-B7F1-432948ADC0C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846" y="111008"/>
            <a:ext cx="2246811" cy="628544"/>
          </a:xfrm>
          <a:prstGeom prst="rect">
            <a:avLst/>
          </a:prstGeom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xmlns="" id="{E05846E7-84F9-4ADC-913E-978411737047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262728" y="1978158"/>
            <a:ext cx="766853" cy="824948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xmlns="" id="{0FD27A3B-4F40-4C23-8B80-ACFB51B33E5B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186182" y="3815721"/>
            <a:ext cx="552450" cy="704850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xmlns="" id="{E83D2CC5-B3D7-42D1-952B-93EDB73C49F5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45545" y="3352902"/>
            <a:ext cx="714375" cy="762000"/>
          </a:xfrm>
          <a:prstGeom prst="rect">
            <a:avLst/>
          </a:prstGeom>
        </p:spPr>
      </p:pic>
      <p:sp>
        <p:nvSpPr>
          <p:cNvPr id="16" name="Rectangle 9">
            <a:extLst>
              <a:ext uri="{FF2B5EF4-FFF2-40B4-BE49-F238E27FC236}">
                <a16:creationId xmlns="" xmlns:a16="http://schemas.microsoft.com/office/drawing/2014/main" xmlns:lc="http://schemas.openxmlformats.org/drawingml/2006/lockedCanvas" id="{D3F154E4-91BF-454F-8191-5E87AB70BB61}"/>
              </a:ext>
            </a:extLst>
          </p:cNvPr>
          <p:cNvSpPr/>
          <p:nvPr/>
        </p:nvSpPr>
        <p:spPr>
          <a:xfrm>
            <a:off x="1747346" y="6133141"/>
            <a:ext cx="4577980" cy="73866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l-PL" sz="10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Ten projekt został zrealizowany przy wsparciu finansowym Komisji Europejskiej. Ten dokument i jego zawartość odzwierciedlają jedynie poglądy autorów, a Komisja nie ponosi odpowiedzialności za jakiekolwiek wykorzystanie informacji w nim zawartych</a:t>
            </a:r>
            <a:endParaRPr lang="en-US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7" name="Picture 14">
            <a:extLst>
              <a:ext uri="{FF2B5EF4-FFF2-40B4-BE49-F238E27FC236}">
                <a16:creationId xmlns="" xmlns:a16="http://schemas.microsoft.com/office/drawing/2014/main" xmlns:lc="http://schemas.openxmlformats.org/drawingml/2006/lockedCanvas" id="{EDA58C0D-332B-4CA6-B51B-6306B590E425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3063" y="6315120"/>
            <a:ext cx="1755570" cy="398758"/>
          </a:xfrm>
          <a:prstGeom prst="rect">
            <a:avLst/>
          </a:prstGeom>
        </p:spPr>
      </p:pic>
      <p:sp>
        <p:nvSpPr>
          <p:cNvPr id="18" name="CasellaDiTesto 17"/>
          <p:cNvSpPr txBox="1"/>
          <p:nvPr/>
        </p:nvSpPr>
        <p:spPr>
          <a:xfrm>
            <a:off x="7268110" y="6162028"/>
            <a:ext cx="49755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50" dirty="0"/>
              <a:t>Legal description – Creative Commons licensing: The materials published on the </a:t>
            </a:r>
            <a:r>
              <a:rPr lang="en-US" sz="1050" dirty="0" err="1"/>
              <a:t>EntreComp</a:t>
            </a:r>
            <a:r>
              <a:rPr lang="en-US" sz="1050" dirty="0"/>
              <a:t> project website are classified as Open Educational Resources' (OER) and can be freely (without permission of their creators): downloaded, used, reused, copied, adapted, and shared by users, with information about the source of their origin</a:t>
            </a:r>
            <a:r>
              <a:rPr lang="en-US" sz="1050" dirty="0" smtClean="0"/>
              <a:t>.</a:t>
            </a:r>
            <a:endParaRPr lang="en-US" sz="1050" dirty="0"/>
          </a:p>
        </p:txBody>
      </p:sp>
      <p:pic>
        <p:nvPicPr>
          <p:cNvPr id="19" name="Immagine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325326" y="6328182"/>
            <a:ext cx="976864" cy="348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240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Connettore diritto 10">
            <a:extLst>
              <a:ext uri="{FF2B5EF4-FFF2-40B4-BE49-F238E27FC236}">
                <a16:creationId xmlns:a16="http://schemas.microsoft.com/office/drawing/2014/main" xmlns="" id="{139E7B69-5543-46E6-8704-3DE66DDACE97}"/>
              </a:ext>
            </a:extLst>
          </p:cNvPr>
          <p:cNvCxnSpPr>
            <a:cxnSpLocks/>
          </p:cNvCxnSpPr>
          <p:nvPr/>
        </p:nvCxnSpPr>
        <p:spPr>
          <a:xfrm flipV="1">
            <a:off x="13063" y="866885"/>
            <a:ext cx="12178937" cy="17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sellaDiTesto 11">
            <a:extLst>
              <a:ext uri="{FF2B5EF4-FFF2-40B4-BE49-F238E27FC236}">
                <a16:creationId xmlns:a16="http://schemas.microsoft.com/office/drawing/2014/main" xmlns="" id="{36560260-39B2-4C92-B815-0A5BB23A7859}"/>
              </a:ext>
            </a:extLst>
          </p:cNvPr>
          <p:cNvSpPr txBox="1"/>
          <p:nvPr/>
        </p:nvSpPr>
        <p:spPr>
          <a:xfrm>
            <a:off x="2671084" y="9781"/>
            <a:ext cx="93140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4800" b="1" dirty="0" err="1" smtClean="0"/>
              <a:t>Jak</a:t>
            </a:r>
            <a:r>
              <a:rPr lang="en-GB" sz="4800" b="1" dirty="0" smtClean="0"/>
              <a:t> </a:t>
            </a:r>
            <a:r>
              <a:rPr lang="en-GB" sz="4800" b="1" dirty="0" err="1" smtClean="0"/>
              <a:t>zdefiniować</a:t>
            </a:r>
            <a:r>
              <a:rPr lang="en-GB" sz="4800" b="1" dirty="0" smtClean="0"/>
              <a:t> </a:t>
            </a:r>
            <a:r>
              <a:rPr lang="en-GB" sz="4800" b="1" dirty="0" err="1" smtClean="0"/>
              <a:t>swoje</a:t>
            </a:r>
            <a:r>
              <a:rPr lang="en-GB" sz="4800" b="1" dirty="0" smtClean="0"/>
              <a:t> </a:t>
            </a:r>
            <a:r>
              <a:rPr lang="en-GB" sz="4800" b="1" dirty="0" err="1" smtClean="0"/>
              <a:t>cele</a:t>
            </a:r>
            <a:endParaRPr lang="en-GB" sz="4800" b="1" dirty="0"/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xmlns="" id="{68DE762D-1903-4033-9C77-D088FA1FE6CB}"/>
              </a:ext>
            </a:extLst>
          </p:cNvPr>
          <p:cNvSpPr txBox="1"/>
          <p:nvPr/>
        </p:nvSpPr>
        <p:spPr>
          <a:xfrm>
            <a:off x="387530" y="1460138"/>
            <a:ext cx="1142854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l-PL" sz="2800" dirty="0" smtClean="0"/>
              <a:t>Zachowaj prostotę i określ priorytety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l-PL" sz="2800" dirty="0" smtClean="0"/>
              <a:t>Podziel każdy cel na zestaw wyników podrzędnych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l-PL" sz="2800" dirty="0" smtClean="0"/>
              <a:t>Bądź bardzo konkretny i mierzalny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l-PL" sz="2800" dirty="0" smtClean="0"/>
              <a:t>Nie przekraczaj granic: wyznacz cele, które są osiągalne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l-PL" sz="2800" dirty="0" smtClean="0"/>
              <a:t>Skaluj swoją krzywą uczenia się i wykorzystaj doświadczenia innych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l-PL" sz="2800" dirty="0" smtClean="0"/>
              <a:t>Nie idź sam: słuchaj opinii zwrotnych i przynieś do domu wartościowe krytyki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l-PL" sz="2800" dirty="0" smtClean="0"/>
              <a:t>Świętuj sukcesy i wskaż uczniów, których lekcje się uczą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l-PL" sz="2800" dirty="0" smtClean="0"/>
              <a:t>Oceń swoją ogólną wydajność</a:t>
            </a:r>
            <a:endParaRPr lang="en-GB" sz="280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AC82B15C-9518-4DF3-B7F1-432948ADC0C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846" y="111008"/>
            <a:ext cx="2246811" cy="628544"/>
          </a:xfrm>
          <a:prstGeom prst="rect">
            <a:avLst/>
          </a:prstGeom>
        </p:spPr>
      </p:pic>
      <p:sp>
        <p:nvSpPr>
          <p:cNvPr id="8" name="Rectangle 9">
            <a:extLst>
              <a:ext uri="{FF2B5EF4-FFF2-40B4-BE49-F238E27FC236}">
                <a16:creationId xmlns="" xmlns:a16="http://schemas.microsoft.com/office/drawing/2014/main" xmlns:lc="http://schemas.openxmlformats.org/drawingml/2006/lockedCanvas" id="{D3F154E4-91BF-454F-8191-5E87AB70BB61}"/>
              </a:ext>
            </a:extLst>
          </p:cNvPr>
          <p:cNvSpPr/>
          <p:nvPr/>
        </p:nvSpPr>
        <p:spPr>
          <a:xfrm>
            <a:off x="1747346" y="6133141"/>
            <a:ext cx="4577980" cy="73866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l-PL" sz="10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Ten projekt został zrealizowany przy wsparciu finansowym Komisji Europejskiej. Ten dokument i jego zawartość odzwierciedlają jedynie poglądy autorów, a Komisja nie ponosi odpowiedzialności za jakiekolwiek wykorzystanie informacji w nim zawartych</a:t>
            </a:r>
            <a:endParaRPr lang="en-US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14">
            <a:extLst>
              <a:ext uri="{FF2B5EF4-FFF2-40B4-BE49-F238E27FC236}">
                <a16:creationId xmlns="" xmlns:a16="http://schemas.microsoft.com/office/drawing/2014/main" xmlns:lc="http://schemas.openxmlformats.org/drawingml/2006/lockedCanvas" id="{EDA58C0D-332B-4CA6-B51B-6306B590E42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063" y="6315120"/>
            <a:ext cx="1755570" cy="398758"/>
          </a:xfrm>
          <a:prstGeom prst="rect">
            <a:avLst/>
          </a:prstGeom>
        </p:spPr>
      </p:pic>
      <p:sp>
        <p:nvSpPr>
          <p:cNvPr id="16" name="CasellaDiTesto 15"/>
          <p:cNvSpPr txBox="1"/>
          <p:nvPr/>
        </p:nvSpPr>
        <p:spPr>
          <a:xfrm>
            <a:off x="7268110" y="6162028"/>
            <a:ext cx="49755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50" dirty="0"/>
              <a:t>Legal description – Creative Commons licensing: The materials published on the </a:t>
            </a:r>
            <a:r>
              <a:rPr lang="en-US" sz="1050" dirty="0" err="1"/>
              <a:t>EntreComp</a:t>
            </a:r>
            <a:r>
              <a:rPr lang="en-US" sz="1050" dirty="0"/>
              <a:t> project website are classified as Open Educational Resources' (OER) and can be freely (without permission of their creators): downloaded, used, reused, copied, adapted, and shared by users, with information about the source of their origin</a:t>
            </a:r>
            <a:r>
              <a:rPr lang="en-US" sz="1050" dirty="0" smtClean="0"/>
              <a:t>.</a:t>
            </a:r>
            <a:endParaRPr lang="en-US" sz="1050" dirty="0"/>
          </a:p>
        </p:txBody>
      </p:sp>
      <p:pic>
        <p:nvPicPr>
          <p:cNvPr id="17" name="Immagin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325326" y="6328182"/>
            <a:ext cx="976864" cy="348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640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Connettore diritto 10">
            <a:extLst>
              <a:ext uri="{FF2B5EF4-FFF2-40B4-BE49-F238E27FC236}">
                <a16:creationId xmlns:a16="http://schemas.microsoft.com/office/drawing/2014/main" xmlns="" id="{139E7B69-5543-46E6-8704-3DE66DDACE97}"/>
              </a:ext>
            </a:extLst>
          </p:cNvPr>
          <p:cNvCxnSpPr>
            <a:cxnSpLocks/>
          </p:cNvCxnSpPr>
          <p:nvPr/>
        </p:nvCxnSpPr>
        <p:spPr>
          <a:xfrm flipV="1">
            <a:off x="13063" y="866885"/>
            <a:ext cx="12178937" cy="17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sellaDiTesto 11">
            <a:extLst>
              <a:ext uri="{FF2B5EF4-FFF2-40B4-BE49-F238E27FC236}">
                <a16:creationId xmlns:a16="http://schemas.microsoft.com/office/drawing/2014/main" xmlns="" id="{36560260-39B2-4C92-B815-0A5BB23A7859}"/>
              </a:ext>
            </a:extLst>
          </p:cNvPr>
          <p:cNvSpPr txBox="1"/>
          <p:nvPr/>
        </p:nvSpPr>
        <p:spPr>
          <a:xfrm>
            <a:off x="2671084" y="9781"/>
            <a:ext cx="93140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4800" b="1" dirty="0" err="1" smtClean="0"/>
              <a:t>Unikaj</a:t>
            </a:r>
            <a:r>
              <a:rPr lang="en-GB" sz="4800" b="1" dirty="0" smtClean="0"/>
              <a:t> </a:t>
            </a:r>
            <a:r>
              <a:rPr lang="en-GB" sz="4800" b="1" dirty="0" err="1" smtClean="0"/>
              <a:t>pułapek</a:t>
            </a:r>
            <a:r>
              <a:rPr lang="en-GB" sz="4800" b="1" dirty="0" smtClean="0"/>
              <a:t> </a:t>
            </a:r>
            <a:r>
              <a:rPr lang="en-GB" sz="4800" b="1" dirty="0" err="1" smtClean="0"/>
              <a:t>pkt</a:t>
            </a:r>
            <a:r>
              <a:rPr lang="en-GB" sz="4800" b="1" dirty="0" smtClean="0"/>
              <a:t> 2</a:t>
            </a:r>
            <a:endParaRPr lang="en-GB" sz="4800" b="1" dirty="0"/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xmlns="" id="{68DE762D-1903-4033-9C77-D088FA1FE6CB}"/>
              </a:ext>
            </a:extLst>
          </p:cNvPr>
          <p:cNvSpPr txBox="1"/>
          <p:nvPr/>
        </p:nvSpPr>
        <p:spPr>
          <a:xfrm>
            <a:off x="387531" y="1460139"/>
            <a:ext cx="1141693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3200" dirty="0" smtClean="0"/>
              <a:t>Największym zagrożeniem, jakie możesz napotkać, jest „zakochanie” się w swoim pomyśle tak bardzo, że nie zdajesz sobie sprawy, kiedy nadszedł czas, aby „odpuścić”.</a:t>
            </a:r>
          </a:p>
          <a:p>
            <a:pPr algn="just"/>
            <a:endParaRPr lang="pl-PL" sz="3200" dirty="0" smtClean="0"/>
          </a:p>
          <a:p>
            <a:pPr algn="just"/>
            <a:r>
              <a:rPr lang="pl-PL" sz="3200" dirty="0" smtClean="0"/>
              <a:t>Czasami, gdy coś nie działa zgodnie z oczekiwaniami, może nie chodzi o zwykłe procedury i projekty: może po prostu nie jesteś jeszcze gotowy na te wyzwania (tj. za mało zasobów, pomysł jest po prostu zły, Twoja oferta nie odpowiada potrzebom rynku itp.).</a:t>
            </a:r>
            <a:endParaRPr lang="en-GB" sz="320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AC82B15C-9518-4DF3-B7F1-432948ADC0C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846" y="111008"/>
            <a:ext cx="2246811" cy="628544"/>
          </a:xfrm>
          <a:prstGeom prst="rect">
            <a:avLst/>
          </a:prstGeom>
        </p:spPr>
      </p:pic>
      <p:sp>
        <p:nvSpPr>
          <p:cNvPr id="8" name="Rectangle 9">
            <a:extLst>
              <a:ext uri="{FF2B5EF4-FFF2-40B4-BE49-F238E27FC236}">
                <a16:creationId xmlns="" xmlns:a16="http://schemas.microsoft.com/office/drawing/2014/main" xmlns:lc="http://schemas.openxmlformats.org/drawingml/2006/lockedCanvas" id="{D3F154E4-91BF-454F-8191-5E87AB70BB61}"/>
              </a:ext>
            </a:extLst>
          </p:cNvPr>
          <p:cNvSpPr/>
          <p:nvPr/>
        </p:nvSpPr>
        <p:spPr>
          <a:xfrm>
            <a:off x="1747346" y="6133141"/>
            <a:ext cx="4577980" cy="73866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l-PL" sz="10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Ten projekt został zrealizowany przy wsparciu finansowym Komisji Europejskiej. Ten dokument i jego zawartość odzwierciedlają jedynie poglądy autorów, a Komisja nie ponosi odpowiedzialności za jakiekolwiek wykorzystanie informacji w nim zawartych</a:t>
            </a:r>
            <a:endParaRPr lang="en-US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14">
            <a:extLst>
              <a:ext uri="{FF2B5EF4-FFF2-40B4-BE49-F238E27FC236}">
                <a16:creationId xmlns="" xmlns:a16="http://schemas.microsoft.com/office/drawing/2014/main" xmlns:lc="http://schemas.openxmlformats.org/drawingml/2006/lockedCanvas" id="{EDA58C0D-332B-4CA6-B51B-6306B590E42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063" y="6315120"/>
            <a:ext cx="1755570" cy="398758"/>
          </a:xfrm>
          <a:prstGeom prst="rect">
            <a:avLst/>
          </a:prstGeom>
        </p:spPr>
      </p:pic>
      <p:sp>
        <p:nvSpPr>
          <p:cNvPr id="16" name="CasellaDiTesto 15"/>
          <p:cNvSpPr txBox="1"/>
          <p:nvPr/>
        </p:nvSpPr>
        <p:spPr>
          <a:xfrm>
            <a:off x="7268110" y="6162028"/>
            <a:ext cx="49755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50" dirty="0"/>
              <a:t>Legal description – Creative Commons licensing: The materials published on the </a:t>
            </a:r>
            <a:r>
              <a:rPr lang="en-US" sz="1050" dirty="0" err="1"/>
              <a:t>EntreComp</a:t>
            </a:r>
            <a:r>
              <a:rPr lang="en-US" sz="1050" dirty="0"/>
              <a:t> project website are classified as Open Educational Resources' (OER) and can be freely (without permission of their creators): downloaded, used, reused, copied, adapted, and shared by users, with information about the source of their origin</a:t>
            </a:r>
            <a:r>
              <a:rPr lang="en-US" sz="1050" dirty="0" smtClean="0"/>
              <a:t>.</a:t>
            </a:r>
            <a:endParaRPr lang="en-US" sz="1050" dirty="0"/>
          </a:p>
        </p:txBody>
      </p:sp>
      <p:pic>
        <p:nvPicPr>
          <p:cNvPr id="17" name="Immagin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325326" y="6328182"/>
            <a:ext cx="976864" cy="348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89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Connettore diritto 10">
            <a:extLst>
              <a:ext uri="{FF2B5EF4-FFF2-40B4-BE49-F238E27FC236}">
                <a16:creationId xmlns:a16="http://schemas.microsoft.com/office/drawing/2014/main" xmlns="" id="{139E7B69-5543-46E6-8704-3DE66DDACE97}"/>
              </a:ext>
            </a:extLst>
          </p:cNvPr>
          <p:cNvCxnSpPr>
            <a:cxnSpLocks/>
          </p:cNvCxnSpPr>
          <p:nvPr/>
        </p:nvCxnSpPr>
        <p:spPr>
          <a:xfrm flipV="1">
            <a:off x="13063" y="866885"/>
            <a:ext cx="12178937" cy="17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sellaDiTesto 11">
            <a:extLst>
              <a:ext uri="{FF2B5EF4-FFF2-40B4-BE49-F238E27FC236}">
                <a16:creationId xmlns:a16="http://schemas.microsoft.com/office/drawing/2014/main" xmlns="" id="{36560260-39B2-4C92-B815-0A5BB23A7859}"/>
              </a:ext>
            </a:extLst>
          </p:cNvPr>
          <p:cNvSpPr txBox="1"/>
          <p:nvPr/>
        </p:nvSpPr>
        <p:spPr>
          <a:xfrm>
            <a:off x="2671084" y="9781"/>
            <a:ext cx="93140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4800" b="1" dirty="0" err="1" smtClean="0"/>
              <a:t>Unikaj</a:t>
            </a:r>
            <a:r>
              <a:rPr lang="en-GB" sz="4800" b="1" dirty="0" smtClean="0"/>
              <a:t> </a:t>
            </a:r>
            <a:r>
              <a:rPr lang="en-GB" sz="4800" b="1" dirty="0" err="1" smtClean="0"/>
              <a:t>pułapek</a:t>
            </a:r>
            <a:r>
              <a:rPr lang="en-GB" sz="4800" b="1" dirty="0" smtClean="0"/>
              <a:t> pkt.2</a:t>
            </a:r>
            <a:endParaRPr lang="en-GB" sz="4800" b="1" dirty="0"/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xmlns="" id="{68DE762D-1903-4033-9C77-D088FA1FE6CB}"/>
              </a:ext>
            </a:extLst>
          </p:cNvPr>
          <p:cNvSpPr txBox="1"/>
          <p:nvPr/>
        </p:nvSpPr>
        <p:spPr>
          <a:xfrm>
            <a:off x="387531" y="1460139"/>
            <a:ext cx="1141693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3200" dirty="0" smtClean="0"/>
              <a:t>Trzymanie się intencji to świadomy proces, który należy przeprowadzić z wielką wrażliwością.</a:t>
            </a:r>
          </a:p>
          <a:p>
            <a:pPr algn="just"/>
            <a:r>
              <a:rPr lang="pl-PL" sz="3200" dirty="0" smtClean="0"/>
              <a:t>W przeciwnym razie może to nieświadomie doprowadzić cię do nastawienia widzenia tunelowego, które uniemożliwi Ci rozważenie i przeanalizowanie krytycznych znaków „ostrzegawczych”.</a:t>
            </a:r>
            <a:endParaRPr lang="en-GB" sz="280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AC82B15C-9518-4DF3-B7F1-432948ADC0C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846" y="111008"/>
            <a:ext cx="2246811" cy="628544"/>
          </a:xfrm>
          <a:prstGeom prst="rect">
            <a:avLst/>
          </a:prstGeom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xmlns="" id="{23A72A63-3160-43A2-9FAE-62E0F5295E39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77569" y="4145280"/>
            <a:ext cx="2048911" cy="2090364"/>
          </a:xfrm>
          <a:prstGeom prst="rect">
            <a:avLst/>
          </a:prstGeom>
        </p:spPr>
      </p:pic>
      <p:sp>
        <p:nvSpPr>
          <p:cNvPr id="9" name="Rectangle 9">
            <a:extLst>
              <a:ext uri="{FF2B5EF4-FFF2-40B4-BE49-F238E27FC236}">
                <a16:creationId xmlns="" xmlns:a16="http://schemas.microsoft.com/office/drawing/2014/main" xmlns:lc="http://schemas.openxmlformats.org/drawingml/2006/lockedCanvas" id="{D3F154E4-91BF-454F-8191-5E87AB70BB61}"/>
              </a:ext>
            </a:extLst>
          </p:cNvPr>
          <p:cNvSpPr/>
          <p:nvPr/>
        </p:nvSpPr>
        <p:spPr>
          <a:xfrm>
            <a:off x="1747346" y="6133141"/>
            <a:ext cx="4577980" cy="73866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l-PL" sz="10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Ten projekt został zrealizowany przy wsparciu finansowym Komisji Europejskiej. Ten dokument i jego zawartość odzwierciedlają jedynie poglądy autorów, a Komisja nie ponosi odpowiedzialności za jakiekolwiek wykorzystanie informacji w nim zawartych</a:t>
            </a:r>
            <a:endParaRPr lang="en-US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6" name="Picture 14">
            <a:extLst>
              <a:ext uri="{FF2B5EF4-FFF2-40B4-BE49-F238E27FC236}">
                <a16:creationId xmlns="" xmlns:a16="http://schemas.microsoft.com/office/drawing/2014/main" xmlns:lc="http://schemas.openxmlformats.org/drawingml/2006/lockedCanvas" id="{EDA58C0D-332B-4CA6-B51B-6306B590E425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063" y="6315120"/>
            <a:ext cx="1755570" cy="398758"/>
          </a:xfrm>
          <a:prstGeom prst="rect">
            <a:avLst/>
          </a:prstGeom>
        </p:spPr>
      </p:pic>
      <p:sp>
        <p:nvSpPr>
          <p:cNvPr id="17" name="CasellaDiTesto 16"/>
          <p:cNvSpPr txBox="1"/>
          <p:nvPr/>
        </p:nvSpPr>
        <p:spPr>
          <a:xfrm>
            <a:off x="7268110" y="6162028"/>
            <a:ext cx="49755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50" dirty="0"/>
              <a:t>Legal description – Creative Commons licensing: The materials published on the </a:t>
            </a:r>
            <a:r>
              <a:rPr lang="en-US" sz="1050" dirty="0" err="1"/>
              <a:t>EntreComp</a:t>
            </a:r>
            <a:r>
              <a:rPr lang="en-US" sz="1050" dirty="0"/>
              <a:t> project website are classified as Open Educational Resources' (OER) and can be freely (without permission of their creators): downloaded, used, reused, copied, adapted, and shared by users, with information about the source of their origin</a:t>
            </a:r>
            <a:r>
              <a:rPr lang="en-US" sz="1050" dirty="0" smtClean="0"/>
              <a:t>.</a:t>
            </a:r>
            <a:endParaRPr lang="en-US" sz="1050" dirty="0"/>
          </a:p>
        </p:txBody>
      </p:sp>
      <p:pic>
        <p:nvPicPr>
          <p:cNvPr id="18" name="Immagin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325326" y="6328182"/>
            <a:ext cx="976864" cy="348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635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Connettore diritto 10">
            <a:extLst>
              <a:ext uri="{FF2B5EF4-FFF2-40B4-BE49-F238E27FC236}">
                <a16:creationId xmlns:a16="http://schemas.microsoft.com/office/drawing/2014/main" xmlns="" id="{139E7B69-5543-46E6-8704-3DE66DDACE97}"/>
              </a:ext>
            </a:extLst>
          </p:cNvPr>
          <p:cNvCxnSpPr>
            <a:cxnSpLocks/>
          </p:cNvCxnSpPr>
          <p:nvPr/>
        </p:nvCxnSpPr>
        <p:spPr>
          <a:xfrm flipV="1">
            <a:off x="13063" y="866885"/>
            <a:ext cx="12178937" cy="17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sellaDiTesto 11">
            <a:extLst>
              <a:ext uri="{FF2B5EF4-FFF2-40B4-BE49-F238E27FC236}">
                <a16:creationId xmlns:a16="http://schemas.microsoft.com/office/drawing/2014/main" xmlns="" id="{36560260-39B2-4C92-B815-0A5BB23A7859}"/>
              </a:ext>
            </a:extLst>
          </p:cNvPr>
          <p:cNvSpPr txBox="1"/>
          <p:nvPr/>
        </p:nvSpPr>
        <p:spPr>
          <a:xfrm>
            <a:off x="2671084" y="9781"/>
            <a:ext cx="93140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4800" b="1" dirty="0" err="1" smtClean="0"/>
              <a:t>Ocena</a:t>
            </a:r>
            <a:r>
              <a:rPr lang="en-GB" sz="4800" b="1" dirty="0" smtClean="0"/>
              <a:t> </a:t>
            </a:r>
            <a:r>
              <a:rPr lang="en-GB" sz="4800" b="1" dirty="0" err="1" smtClean="0"/>
              <a:t>wykonania</a:t>
            </a:r>
            <a:endParaRPr lang="en-GB" sz="4800" b="1" dirty="0"/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xmlns="" id="{68DE762D-1903-4033-9C77-D088FA1FE6CB}"/>
              </a:ext>
            </a:extLst>
          </p:cNvPr>
          <p:cNvSpPr txBox="1"/>
          <p:nvPr/>
        </p:nvSpPr>
        <p:spPr>
          <a:xfrm>
            <a:off x="387531" y="1460139"/>
            <a:ext cx="1141693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3200" dirty="0" smtClean="0"/>
              <a:t>Formatywne VS podsumowujące:</a:t>
            </a:r>
          </a:p>
          <a:p>
            <a:pPr algn="just"/>
            <a:r>
              <a:rPr lang="pl-PL" sz="3200" b="1" dirty="0" smtClean="0"/>
              <a:t>Formatywna</a:t>
            </a:r>
            <a:r>
              <a:rPr lang="pl-PL" sz="3200" dirty="0" smtClean="0"/>
              <a:t> - ocena procesów krok po kroku i codzienna ocena rozwoju Twoich działań.</a:t>
            </a:r>
          </a:p>
          <a:p>
            <a:pPr algn="just"/>
            <a:endParaRPr lang="pl-PL" sz="3200" dirty="0" smtClean="0"/>
          </a:p>
          <a:p>
            <a:pPr algn="just"/>
            <a:r>
              <a:rPr lang="pl-PL" sz="3200" b="1" dirty="0" smtClean="0"/>
              <a:t>Podsumowujące</a:t>
            </a:r>
            <a:r>
              <a:rPr lang="pl-PL" sz="3200" dirty="0" smtClean="0"/>
              <a:t> - po podsumowaniu dowolnego ważnego wyniku spójrz wstecz na to, co zostało zrobione i spróbuj porównać to z niektórymi standardami / punktami odniesienia (tj. Początkowymi oczekiwaniami). Czy jesteś zadowolony ze swoich osiągnięć?</a:t>
            </a:r>
            <a:endParaRPr lang="en-GB" sz="280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AC82B15C-9518-4DF3-B7F1-432948ADC0C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846" y="111008"/>
            <a:ext cx="2246811" cy="628544"/>
          </a:xfrm>
          <a:prstGeom prst="rect">
            <a:avLst/>
          </a:prstGeom>
        </p:spPr>
      </p:pic>
      <p:sp>
        <p:nvSpPr>
          <p:cNvPr id="8" name="Rectangle 9">
            <a:extLst>
              <a:ext uri="{FF2B5EF4-FFF2-40B4-BE49-F238E27FC236}">
                <a16:creationId xmlns="" xmlns:a16="http://schemas.microsoft.com/office/drawing/2014/main" xmlns:lc="http://schemas.openxmlformats.org/drawingml/2006/lockedCanvas" id="{D3F154E4-91BF-454F-8191-5E87AB70BB61}"/>
              </a:ext>
            </a:extLst>
          </p:cNvPr>
          <p:cNvSpPr/>
          <p:nvPr/>
        </p:nvSpPr>
        <p:spPr>
          <a:xfrm>
            <a:off x="1747346" y="6133141"/>
            <a:ext cx="4577980" cy="73866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l-PL" sz="10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Ten projekt został zrealizowany przy wsparciu finansowym Komisji Europejskiej. Ten dokument i jego zawartość odzwierciedlają jedynie poglądy autorów, a Komisja nie ponosi odpowiedzialności za jakiekolwiek wykorzystanie informacji w nim zawartych</a:t>
            </a:r>
            <a:endParaRPr lang="en-US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14">
            <a:extLst>
              <a:ext uri="{FF2B5EF4-FFF2-40B4-BE49-F238E27FC236}">
                <a16:creationId xmlns="" xmlns:a16="http://schemas.microsoft.com/office/drawing/2014/main" xmlns:lc="http://schemas.openxmlformats.org/drawingml/2006/lockedCanvas" id="{EDA58C0D-332B-4CA6-B51B-6306B590E42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063" y="6315120"/>
            <a:ext cx="1755570" cy="398758"/>
          </a:xfrm>
          <a:prstGeom prst="rect">
            <a:avLst/>
          </a:prstGeom>
        </p:spPr>
      </p:pic>
      <p:sp>
        <p:nvSpPr>
          <p:cNvPr id="16" name="CasellaDiTesto 15"/>
          <p:cNvSpPr txBox="1"/>
          <p:nvPr/>
        </p:nvSpPr>
        <p:spPr>
          <a:xfrm>
            <a:off x="7268110" y="6162028"/>
            <a:ext cx="49755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50" dirty="0"/>
              <a:t>Legal description – Creative Commons licensing: The materials published on the </a:t>
            </a:r>
            <a:r>
              <a:rPr lang="en-US" sz="1050" dirty="0" err="1"/>
              <a:t>EntreComp</a:t>
            </a:r>
            <a:r>
              <a:rPr lang="en-US" sz="1050" dirty="0"/>
              <a:t> project website are classified as Open Educational Resources' (OER) and can be freely (without permission of their creators): downloaded, used, reused, copied, adapted, and shared by users, with information about the source of their origin</a:t>
            </a:r>
            <a:r>
              <a:rPr lang="en-US" sz="1050" dirty="0" smtClean="0"/>
              <a:t>.</a:t>
            </a:r>
            <a:endParaRPr lang="en-US" sz="1050" dirty="0"/>
          </a:p>
        </p:txBody>
      </p:sp>
      <p:pic>
        <p:nvPicPr>
          <p:cNvPr id="17" name="Immagin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325326" y="6328182"/>
            <a:ext cx="976864" cy="348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248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Connettore diritto 10">
            <a:extLst>
              <a:ext uri="{FF2B5EF4-FFF2-40B4-BE49-F238E27FC236}">
                <a16:creationId xmlns:a16="http://schemas.microsoft.com/office/drawing/2014/main" xmlns="" id="{139E7B69-5543-46E6-8704-3DE66DDACE97}"/>
              </a:ext>
            </a:extLst>
          </p:cNvPr>
          <p:cNvCxnSpPr>
            <a:cxnSpLocks/>
          </p:cNvCxnSpPr>
          <p:nvPr/>
        </p:nvCxnSpPr>
        <p:spPr>
          <a:xfrm flipV="1">
            <a:off x="13063" y="866885"/>
            <a:ext cx="12178937" cy="17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sellaDiTesto 11">
            <a:extLst>
              <a:ext uri="{FF2B5EF4-FFF2-40B4-BE49-F238E27FC236}">
                <a16:creationId xmlns:a16="http://schemas.microsoft.com/office/drawing/2014/main" xmlns="" id="{36560260-39B2-4C92-B815-0A5BB23A7859}"/>
              </a:ext>
            </a:extLst>
          </p:cNvPr>
          <p:cNvSpPr txBox="1"/>
          <p:nvPr/>
        </p:nvSpPr>
        <p:spPr>
          <a:xfrm>
            <a:off x="2671084" y="9781"/>
            <a:ext cx="93140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4800" b="1" dirty="0" err="1" smtClean="0"/>
              <a:t>Ocena</a:t>
            </a:r>
            <a:r>
              <a:rPr lang="en-GB" sz="4800" b="1" dirty="0" smtClean="0"/>
              <a:t> </a:t>
            </a:r>
            <a:r>
              <a:rPr lang="en-GB" sz="4800" b="1" dirty="0" err="1" smtClean="0"/>
              <a:t>wykonania</a:t>
            </a:r>
            <a:endParaRPr lang="en-GB" sz="4800" b="1" dirty="0"/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xmlns="" id="{68DE762D-1903-4033-9C77-D088FA1FE6CB}"/>
              </a:ext>
            </a:extLst>
          </p:cNvPr>
          <p:cNvSpPr txBox="1"/>
          <p:nvPr/>
        </p:nvSpPr>
        <p:spPr>
          <a:xfrm>
            <a:off x="387531" y="1460139"/>
            <a:ext cx="794808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3200" dirty="0" smtClean="0"/>
              <a:t>Kiedy masz ochotę być nieco poniżej oczekiwań, wróć do desek kreślarskich i ponownie ustal swoją strategię, zaczynając od zdobytego doświadczenia.</a:t>
            </a:r>
          </a:p>
          <a:p>
            <a:pPr algn="just"/>
            <a:endParaRPr lang="pl-PL" sz="3200" dirty="0" smtClean="0"/>
          </a:p>
          <a:p>
            <a:pPr algn="just"/>
            <a:r>
              <a:rPr lang="pl-PL" sz="3200" dirty="0" smtClean="0"/>
              <a:t>Bądź pokorny i angażuj strony trzecie: zewnętrzny punkt widzenia zawsze stanowi cenne źródło wiedzy do ciągłego, </a:t>
            </a:r>
            <a:r>
              <a:rPr lang="pl-PL" sz="3200" dirty="0" err="1" smtClean="0"/>
              <a:t>ciągłego</a:t>
            </a:r>
            <a:r>
              <a:rPr lang="pl-PL" sz="3200" dirty="0" smtClean="0"/>
              <a:t> doskonalenia.</a:t>
            </a:r>
            <a:endParaRPr lang="en-GB" sz="280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AC82B15C-9518-4DF3-B7F1-432948ADC0C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846" y="111008"/>
            <a:ext cx="2246811" cy="628544"/>
          </a:xfrm>
          <a:prstGeom prst="rect">
            <a:avLst/>
          </a:prstGeom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xmlns="" id="{78DD2194-5221-4106-AF6C-DB874DF469DC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604069" y="1883971"/>
            <a:ext cx="3200400" cy="3676650"/>
          </a:xfrm>
          <a:prstGeom prst="rect">
            <a:avLst/>
          </a:prstGeom>
        </p:spPr>
      </p:pic>
      <p:sp>
        <p:nvSpPr>
          <p:cNvPr id="9" name="Rectangle 9">
            <a:extLst>
              <a:ext uri="{FF2B5EF4-FFF2-40B4-BE49-F238E27FC236}">
                <a16:creationId xmlns="" xmlns:a16="http://schemas.microsoft.com/office/drawing/2014/main" xmlns:lc="http://schemas.openxmlformats.org/drawingml/2006/lockedCanvas" id="{D3F154E4-91BF-454F-8191-5E87AB70BB61}"/>
              </a:ext>
            </a:extLst>
          </p:cNvPr>
          <p:cNvSpPr/>
          <p:nvPr/>
        </p:nvSpPr>
        <p:spPr>
          <a:xfrm>
            <a:off x="1747346" y="6133141"/>
            <a:ext cx="4577980" cy="73866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l-PL" sz="10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Ten projekt został zrealizowany przy wsparciu finansowym Komisji Europejskiej. Ten dokument i jego zawartość odzwierciedlają jedynie poglądy autorów, a Komisja nie ponosi odpowiedzialności za jakiekolwiek wykorzystanie informacji w nim zawartych</a:t>
            </a:r>
            <a:endParaRPr lang="en-US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6" name="Picture 14">
            <a:extLst>
              <a:ext uri="{FF2B5EF4-FFF2-40B4-BE49-F238E27FC236}">
                <a16:creationId xmlns="" xmlns:a16="http://schemas.microsoft.com/office/drawing/2014/main" xmlns:lc="http://schemas.openxmlformats.org/drawingml/2006/lockedCanvas" id="{EDA58C0D-332B-4CA6-B51B-6306B590E425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063" y="6315120"/>
            <a:ext cx="1755570" cy="398758"/>
          </a:xfrm>
          <a:prstGeom prst="rect">
            <a:avLst/>
          </a:prstGeom>
        </p:spPr>
      </p:pic>
      <p:sp>
        <p:nvSpPr>
          <p:cNvPr id="17" name="CasellaDiTesto 16"/>
          <p:cNvSpPr txBox="1"/>
          <p:nvPr/>
        </p:nvSpPr>
        <p:spPr>
          <a:xfrm>
            <a:off x="7268110" y="6162028"/>
            <a:ext cx="49755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50" dirty="0"/>
              <a:t>Legal description – Creative Commons licensing: The materials published on the </a:t>
            </a:r>
            <a:r>
              <a:rPr lang="en-US" sz="1050" dirty="0" err="1"/>
              <a:t>EntreComp</a:t>
            </a:r>
            <a:r>
              <a:rPr lang="en-US" sz="1050" dirty="0"/>
              <a:t> project website are classified as Open Educational Resources' (OER) and can be freely (without permission of their creators): downloaded, used, reused, copied, adapted, and shared by users, with information about the source of their origin</a:t>
            </a:r>
            <a:r>
              <a:rPr lang="en-US" sz="1050" dirty="0" smtClean="0"/>
              <a:t>.</a:t>
            </a:r>
            <a:endParaRPr lang="en-US" sz="1050" dirty="0"/>
          </a:p>
        </p:txBody>
      </p:sp>
      <p:pic>
        <p:nvPicPr>
          <p:cNvPr id="18" name="Immagin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325326" y="6328182"/>
            <a:ext cx="976864" cy="348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096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Connettore diritto 10">
            <a:extLst>
              <a:ext uri="{FF2B5EF4-FFF2-40B4-BE49-F238E27FC236}">
                <a16:creationId xmlns:a16="http://schemas.microsoft.com/office/drawing/2014/main" xmlns="" id="{139E7B69-5543-46E6-8704-3DE66DDACE97}"/>
              </a:ext>
            </a:extLst>
          </p:cNvPr>
          <p:cNvCxnSpPr>
            <a:cxnSpLocks/>
          </p:cNvCxnSpPr>
          <p:nvPr/>
        </p:nvCxnSpPr>
        <p:spPr>
          <a:xfrm flipV="1">
            <a:off x="13063" y="866885"/>
            <a:ext cx="12178937" cy="17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sellaDiTesto 11">
            <a:extLst>
              <a:ext uri="{FF2B5EF4-FFF2-40B4-BE49-F238E27FC236}">
                <a16:creationId xmlns:a16="http://schemas.microsoft.com/office/drawing/2014/main" xmlns="" id="{36560260-39B2-4C92-B815-0A5BB23A7859}"/>
              </a:ext>
            </a:extLst>
          </p:cNvPr>
          <p:cNvSpPr txBox="1"/>
          <p:nvPr/>
        </p:nvSpPr>
        <p:spPr>
          <a:xfrm>
            <a:off x="2671084" y="9781"/>
            <a:ext cx="93140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4800" b="1" dirty="0" smtClean="0"/>
              <a:t>Kim </a:t>
            </a:r>
            <a:r>
              <a:rPr lang="en-GB" sz="4800" b="1" dirty="0" err="1" smtClean="0"/>
              <a:t>są</a:t>
            </a:r>
            <a:r>
              <a:rPr lang="en-GB" sz="4800" b="1" dirty="0" smtClean="0"/>
              <a:t> </a:t>
            </a:r>
            <a:r>
              <a:rPr lang="en-GB" sz="4800" b="1" dirty="0" err="1" smtClean="0"/>
              <a:t>Twoi</a:t>
            </a:r>
            <a:r>
              <a:rPr lang="en-GB" sz="4800" b="1" dirty="0" smtClean="0"/>
              <a:t> </a:t>
            </a:r>
            <a:r>
              <a:rPr lang="en-GB" sz="4800" b="1" dirty="0" err="1" smtClean="0"/>
              <a:t>sprzymierzeńcy</a:t>
            </a:r>
            <a:r>
              <a:rPr lang="en-GB" sz="4800" b="1" dirty="0" smtClean="0"/>
              <a:t>?</a:t>
            </a:r>
            <a:endParaRPr lang="en-GB" sz="4800" b="1" dirty="0"/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xmlns="" id="{68DE762D-1903-4033-9C77-D088FA1FE6CB}"/>
              </a:ext>
            </a:extLst>
          </p:cNvPr>
          <p:cNvSpPr txBox="1"/>
          <p:nvPr/>
        </p:nvSpPr>
        <p:spPr>
          <a:xfrm>
            <a:off x="387531" y="1460139"/>
            <a:ext cx="1141693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3200" dirty="0" smtClean="0"/>
              <a:t>Krytyka przybiera różne formy; krytyka ze strony pozytywnych myślicieli jest dla twojego własnego dobra i przyczynia się do twojego bezpośredniego wzmocnienia.</a:t>
            </a:r>
          </a:p>
          <a:p>
            <a:pPr algn="just"/>
            <a:endParaRPr lang="pl-PL" sz="3200" dirty="0" smtClean="0"/>
          </a:p>
          <a:p>
            <a:pPr algn="just"/>
            <a:r>
              <a:rPr lang="pl-PL" sz="3200" dirty="0" smtClean="0"/>
              <a:t>Podczas całego procesu uważaj, aby unikać porywaczy: mówią z zazdrości i nie ma w ich słowach szlachetnych intencji.</a:t>
            </a:r>
          </a:p>
          <a:p>
            <a:pPr algn="just"/>
            <a:endParaRPr lang="pl-PL" sz="3200" dirty="0" smtClean="0"/>
          </a:p>
          <a:p>
            <a:pPr algn="just"/>
            <a:r>
              <a:rPr lang="pl-PL" sz="3200" dirty="0" smtClean="0"/>
              <a:t>Zachowaj blisko siebie, pielęgnuj ducha i zachowaj zdrowie.</a:t>
            </a:r>
            <a:endParaRPr lang="en-GB" sz="320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AC82B15C-9518-4DF3-B7F1-432948ADC0C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846" y="111008"/>
            <a:ext cx="2246811" cy="628544"/>
          </a:xfrm>
          <a:prstGeom prst="rect">
            <a:avLst/>
          </a:prstGeom>
        </p:spPr>
      </p:pic>
      <p:sp>
        <p:nvSpPr>
          <p:cNvPr id="8" name="Rectangle 9">
            <a:extLst>
              <a:ext uri="{FF2B5EF4-FFF2-40B4-BE49-F238E27FC236}">
                <a16:creationId xmlns="" xmlns:a16="http://schemas.microsoft.com/office/drawing/2014/main" xmlns:lc="http://schemas.openxmlformats.org/drawingml/2006/lockedCanvas" id="{D3F154E4-91BF-454F-8191-5E87AB70BB61}"/>
              </a:ext>
            </a:extLst>
          </p:cNvPr>
          <p:cNvSpPr/>
          <p:nvPr/>
        </p:nvSpPr>
        <p:spPr>
          <a:xfrm>
            <a:off x="1747346" y="6133141"/>
            <a:ext cx="4577980" cy="73866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l-PL" sz="10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Ten projekt został zrealizowany przy wsparciu finansowym Komisji Europejskiej. Ten dokument i jego zawartość odzwierciedlają jedynie poglądy autorów, a Komisja nie ponosi odpowiedzialności za jakiekolwiek wykorzystanie informacji w nim zawartych</a:t>
            </a:r>
            <a:endParaRPr lang="en-US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14">
            <a:extLst>
              <a:ext uri="{FF2B5EF4-FFF2-40B4-BE49-F238E27FC236}">
                <a16:creationId xmlns="" xmlns:a16="http://schemas.microsoft.com/office/drawing/2014/main" xmlns:lc="http://schemas.openxmlformats.org/drawingml/2006/lockedCanvas" id="{EDA58C0D-332B-4CA6-B51B-6306B590E42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063" y="6315120"/>
            <a:ext cx="1755570" cy="398758"/>
          </a:xfrm>
          <a:prstGeom prst="rect">
            <a:avLst/>
          </a:prstGeom>
        </p:spPr>
      </p:pic>
      <p:sp>
        <p:nvSpPr>
          <p:cNvPr id="16" name="CasellaDiTesto 15"/>
          <p:cNvSpPr txBox="1"/>
          <p:nvPr/>
        </p:nvSpPr>
        <p:spPr>
          <a:xfrm>
            <a:off x="7268110" y="6162028"/>
            <a:ext cx="49755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50" dirty="0"/>
              <a:t>Legal description – Creative Commons licensing: The materials published on the </a:t>
            </a:r>
            <a:r>
              <a:rPr lang="en-US" sz="1050" dirty="0" err="1"/>
              <a:t>EntreComp</a:t>
            </a:r>
            <a:r>
              <a:rPr lang="en-US" sz="1050" dirty="0"/>
              <a:t> project website are classified as Open Educational Resources' (OER) and can be freely (without permission of their creators): downloaded, used, reused, copied, adapted, and shared by users, with information about the source of their origin</a:t>
            </a:r>
            <a:r>
              <a:rPr lang="en-US" sz="1050" dirty="0" smtClean="0"/>
              <a:t>.</a:t>
            </a:r>
            <a:endParaRPr lang="en-US" sz="1050" dirty="0"/>
          </a:p>
        </p:txBody>
      </p:sp>
      <p:pic>
        <p:nvPicPr>
          <p:cNvPr id="17" name="Immagin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325326" y="6328182"/>
            <a:ext cx="976864" cy="348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955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Connettore diritto 10">
            <a:extLst>
              <a:ext uri="{FF2B5EF4-FFF2-40B4-BE49-F238E27FC236}">
                <a16:creationId xmlns:a16="http://schemas.microsoft.com/office/drawing/2014/main" xmlns="" id="{139E7B69-5543-46E6-8704-3DE66DDACE97}"/>
              </a:ext>
            </a:extLst>
          </p:cNvPr>
          <p:cNvCxnSpPr>
            <a:cxnSpLocks/>
          </p:cNvCxnSpPr>
          <p:nvPr/>
        </p:nvCxnSpPr>
        <p:spPr>
          <a:xfrm flipV="1">
            <a:off x="13063" y="866885"/>
            <a:ext cx="12178937" cy="17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sellaDiTesto 11">
            <a:extLst>
              <a:ext uri="{FF2B5EF4-FFF2-40B4-BE49-F238E27FC236}">
                <a16:creationId xmlns:a16="http://schemas.microsoft.com/office/drawing/2014/main" xmlns="" id="{36560260-39B2-4C92-B815-0A5BB23A7859}"/>
              </a:ext>
            </a:extLst>
          </p:cNvPr>
          <p:cNvSpPr txBox="1"/>
          <p:nvPr/>
        </p:nvSpPr>
        <p:spPr>
          <a:xfrm>
            <a:off x="2671084" y="9781"/>
            <a:ext cx="931408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2800" b="1" dirty="0" smtClean="0"/>
              <a:t>Podsumowując: lista kontrolna do samodzielnego sprawdzenia</a:t>
            </a:r>
            <a:endParaRPr lang="en-GB" sz="2800" u="sng" dirty="0">
              <a:cs typeface="Arial" panose="020B060402020202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AC82B15C-9518-4DF3-B7F1-432948ADC0C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846" y="111008"/>
            <a:ext cx="2246811" cy="628544"/>
          </a:xfrm>
          <a:prstGeom prst="rect">
            <a:avLst/>
          </a:prstGeom>
        </p:spPr>
      </p:pic>
      <p:graphicFrame>
        <p:nvGraphicFramePr>
          <p:cNvPr id="2" name="Tabella 1">
            <a:extLst>
              <a:ext uri="{FF2B5EF4-FFF2-40B4-BE49-F238E27FC236}">
                <a16:creationId xmlns:a16="http://schemas.microsoft.com/office/drawing/2014/main" xmlns="" id="{3C91E045-4345-44BE-817A-108E82274A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675611"/>
              </p:ext>
            </p:extLst>
          </p:nvPr>
        </p:nvGraphicFramePr>
        <p:xfrm>
          <a:off x="139338" y="1110008"/>
          <a:ext cx="11913325" cy="5083424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5987142">
                  <a:extLst>
                    <a:ext uri="{9D8B030D-6E8A-4147-A177-3AD203B41FA5}">
                      <a16:colId xmlns:a16="http://schemas.microsoft.com/office/drawing/2014/main" xmlns="" val="3971733916"/>
                    </a:ext>
                  </a:extLst>
                </a:gridCol>
                <a:gridCol w="5926183">
                  <a:extLst>
                    <a:ext uri="{9D8B030D-6E8A-4147-A177-3AD203B41FA5}">
                      <a16:colId xmlns:a16="http://schemas.microsoft.com/office/drawing/2014/main" xmlns="" val="1387872937"/>
                    </a:ext>
                  </a:extLst>
                </a:gridCol>
              </a:tblGrid>
              <a:tr h="635428"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l-PL" sz="1600" dirty="0" smtClean="0">
                          <a:effectLst/>
                        </a:rPr>
                        <a:t>Spróbuj wyjaśnić własnymi słowami pojęcie wartości biznesowej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054" marR="34054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</a:rPr>
                        <a:t> 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054" marR="34054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CEC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01072728"/>
                  </a:ext>
                </a:extLst>
              </a:tr>
              <a:tr h="635428"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l-PL" sz="1600" dirty="0" smtClean="0">
                          <a:effectLst/>
                        </a:rPr>
                        <a:t>Czy mógłbyś wymienić maksymalnie trzy charakterystyczne elementy platformy biznesowej?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054" marR="34054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</a:rPr>
                        <a:t> 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054" marR="34054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3324157694"/>
                  </a:ext>
                </a:extLst>
              </a:tr>
              <a:tr h="635428"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l-PL" sz="1600" dirty="0" smtClean="0">
                          <a:effectLst/>
                        </a:rPr>
                        <a:t>Jaka jest różnica między zasobami podstawowymi i drugorzędnymi</a:t>
                      </a:r>
                      <a:r>
                        <a:rPr lang="en-US" sz="1600" dirty="0" smtClean="0">
                          <a:effectLst/>
                        </a:rPr>
                        <a:t>?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054" marR="34054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</a:rPr>
                        <a:t> 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054" marR="34054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687199505"/>
                  </a:ext>
                </a:extLst>
              </a:tr>
              <a:tr h="635428"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l-PL" sz="1600" dirty="0" smtClean="0">
                          <a:effectLst/>
                        </a:rPr>
                        <a:t>Jaka jest różnica między wyjściem a wynikiem?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054" marR="34054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</a:rPr>
                        <a:t> </a:t>
                      </a:r>
                      <a:endParaRPr lang="en-GB" sz="10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</a:rPr>
                        <a:t> 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054" marR="34054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916767657"/>
                  </a:ext>
                </a:extLst>
              </a:tr>
              <a:tr h="635428"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l-PL" sz="1600" dirty="0" smtClean="0">
                          <a:effectLst/>
                        </a:rPr>
                        <a:t>Proszę podać definicję wyzwania przedsiębiorczości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054" marR="34054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</a:rPr>
                        <a:t> </a:t>
                      </a:r>
                      <a:endParaRPr lang="en-GB" sz="10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</a:rPr>
                        <a:t> 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054" marR="34054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494175095"/>
                  </a:ext>
                </a:extLst>
              </a:tr>
              <a:tr h="635428"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l-PL" sz="1600" dirty="0" smtClean="0">
                          <a:effectLst/>
                        </a:rPr>
                        <a:t>Co rozumiemy przez „planowanie strategiczne”?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054" marR="34054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</a:rPr>
                        <a:t> 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054" marR="34054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250543653"/>
                  </a:ext>
                </a:extLst>
              </a:tr>
              <a:tr h="635428"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l-PL" sz="1600" dirty="0" smtClean="0">
                          <a:effectLst/>
                        </a:rPr>
                        <a:t>Proszę wymienić maksymalnie cztery strategie definiowania celów biznesowych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054" marR="34054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</a:rPr>
                        <a:t> 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054" marR="34054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516094435"/>
                  </a:ext>
                </a:extLst>
              </a:tr>
              <a:tr h="635428"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l-PL" sz="1600" dirty="0" smtClean="0">
                          <a:effectLst/>
                        </a:rPr>
                        <a:t>Jaka jest różnica między ewaluacją podsumowującą a formatywną?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054" marR="34054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</a:rPr>
                        <a:t> 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054" marR="34054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2364008040"/>
                  </a:ext>
                </a:extLst>
              </a:tr>
            </a:tbl>
          </a:graphicData>
        </a:graphic>
      </p:graphicFrame>
      <p:sp>
        <p:nvSpPr>
          <p:cNvPr id="8" name="Rectangle 9">
            <a:extLst>
              <a:ext uri="{FF2B5EF4-FFF2-40B4-BE49-F238E27FC236}">
                <a16:creationId xmlns="" xmlns:a16="http://schemas.microsoft.com/office/drawing/2014/main" xmlns:lc="http://schemas.openxmlformats.org/drawingml/2006/lockedCanvas" id="{D3F154E4-91BF-454F-8191-5E87AB70BB61}"/>
              </a:ext>
            </a:extLst>
          </p:cNvPr>
          <p:cNvSpPr/>
          <p:nvPr/>
        </p:nvSpPr>
        <p:spPr>
          <a:xfrm>
            <a:off x="1747346" y="6133141"/>
            <a:ext cx="4577980" cy="73866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l-PL" sz="10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Ten projekt został zrealizowany przy wsparciu finansowym Komisji Europejskiej. Ten dokument i jego zawartość odzwierciedlają jedynie poglądy autorów, a Komisja nie ponosi odpowiedzialności za jakiekolwiek wykorzystanie informacji w nim zawartych</a:t>
            </a:r>
            <a:endParaRPr lang="en-US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14">
            <a:extLst>
              <a:ext uri="{FF2B5EF4-FFF2-40B4-BE49-F238E27FC236}">
                <a16:creationId xmlns="" xmlns:a16="http://schemas.microsoft.com/office/drawing/2014/main" xmlns:lc="http://schemas.openxmlformats.org/drawingml/2006/lockedCanvas" id="{EDA58C0D-332B-4CA6-B51B-6306B590E42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063" y="6315120"/>
            <a:ext cx="1755570" cy="398758"/>
          </a:xfrm>
          <a:prstGeom prst="rect">
            <a:avLst/>
          </a:prstGeom>
        </p:spPr>
      </p:pic>
      <p:sp>
        <p:nvSpPr>
          <p:cNvPr id="13" name="CasellaDiTesto 12"/>
          <p:cNvSpPr txBox="1"/>
          <p:nvPr/>
        </p:nvSpPr>
        <p:spPr>
          <a:xfrm>
            <a:off x="7268110" y="6162028"/>
            <a:ext cx="49755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50" dirty="0"/>
              <a:t>Legal description – Creative Commons licensing: The materials published on the </a:t>
            </a:r>
            <a:r>
              <a:rPr lang="en-US" sz="1050" dirty="0" err="1"/>
              <a:t>EntreComp</a:t>
            </a:r>
            <a:r>
              <a:rPr lang="en-US" sz="1050" dirty="0"/>
              <a:t> project website are classified as Open Educational Resources' (OER) and can be freely (without permission of their creators): downloaded, used, reused, copied, adapted, and shared by users, with information about the source of their origin</a:t>
            </a:r>
            <a:r>
              <a:rPr lang="en-US" sz="1050" dirty="0" smtClean="0"/>
              <a:t>.</a:t>
            </a:r>
            <a:endParaRPr lang="en-US" sz="1050" dirty="0"/>
          </a:p>
        </p:txBody>
      </p:sp>
      <p:pic>
        <p:nvPicPr>
          <p:cNvPr id="16" name="Immagin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325326" y="6328182"/>
            <a:ext cx="976864" cy="348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147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Connettore diritto 10">
            <a:extLst>
              <a:ext uri="{FF2B5EF4-FFF2-40B4-BE49-F238E27FC236}">
                <a16:creationId xmlns:a16="http://schemas.microsoft.com/office/drawing/2014/main" xmlns="" id="{139E7B69-5543-46E6-8704-3DE66DDACE97}"/>
              </a:ext>
            </a:extLst>
          </p:cNvPr>
          <p:cNvCxnSpPr>
            <a:cxnSpLocks/>
          </p:cNvCxnSpPr>
          <p:nvPr/>
        </p:nvCxnSpPr>
        <p:spPr>
          <a:xfrm flipV="1">
            <a:off x="13063" y="866885"/>
            <a:ext cx="12178937" cy="17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sellaDiTesto 11">
            <a:extLst>
              <a:ext uri="{FF2B5EF4-FFF2-40B4-BE49-F238E27FC236}">
                <a16:creationId xmlns:a16="http://schemas.microsoft.com/office/drawing/2014/main" xmlns="" id="{36560260-39B2-4C92-B815-0A5BB23A7859}"/>
              </a:ext>
            </a:extLst>
          </p:cNvPr>
          <p:cNvSpPr txBox="1"/>
          <p:nvPr/>
        </p:nvSpPr>
        <p:spPr>
          <a:xfrm>
            <a:off x="2671084" y="9781"/>
            <a:ext cx="93140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4800" b="1" dirty="0" smtClean="0"/>
              <a:t>Tworzenie wartości: od czego zacząć</a:t>
            </a:r>
            <a:endParaRPr lang="en-GB" sz="4800" b="1" dirty="0"/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xmlns="" id="{68DE762D-1903-4033-9C77-D088FA1FE6CB}"/>
              </a:ext>
            </a:extLst>
          </p:cNvPr>
          <p:cNvSpPr txBox="1"/>
          <p:nvPr/>
        </p:nvSpPr>
        <p:spPr>
          <a:xfrm>
            <a:off x="387531" y="1460139"/>
            <a:ext cx="847817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3200" dirty="0" smtClean="0"/>
              <a:t>Główne aktywa Firmy to:</a:t>
            </a:r>
            <a:endParaRPr lang="en-GB" sz="3200" dirty="0" smtClean="0"/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l-PL" sz="3200" dirty="0" smtClean="0"/>
              <a:t>Pomysł</a:t>
            </a:r>
            <a:endParaRPr lang="en-GB" sz="3200" dirty="0" smtClean="0"/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GB" sz="3200" dirty="0" err="1" smtClean="0"/>
              <a:t>Proce</a:t>
            </a:r>
            <a:r>
              <a:rPr lang="pl-PL" sz="3200" dirty="0" err="1" smtClean="0"/>
              <a:t>sy</a:t>
            </a:r>
            <a:endParaRPr lang="en-GB" sz="3200" dirty="0" smtClean="0"/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l-PL" sz="3200" dirty="0" smtClean="0"/>
              <a:t>Ludzie</a:t>
            </a:r>
            <a:endParaRPr lang="en-GB" sz="3200" dirty="0" smtClean="0"/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n-GB" sz="3200" dirty="0" smtClean="0"/>
          </a:p>
          <a:p>
            <a:pPr algn="just"/>
            <a:r>
              <a:rPr lang="pl-PL" sz="3200" dirty="0" smtClean="0"/>
              <a:t>W zależności od tego, jak te elementy są ze sobą połączone, przedsiębiorcy kształtują swój Model Biznesowy, czyli sposób, w jaki organizacja tworzy i dostarcza wartość społeczną i ekonomiczną.</a:t>
            </a:r>
            <a:endParaRPr lang="en-GB" sz="320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AC82B15C-9518-4DF3-B7F1-432948ADC0C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846" y="111008"/>
            <a:ext cx="2246811" cy="628544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xmlns="" id="{924B71E9-1B11-4C83-BA9F-A55A77AA47BE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865704" y="1851162"/>
            <a:ext cx="3236078" cy="3656348"/>
          </a:xfrm>
          <a:prstGeom prst="rect">
            <a:avLst/>
          </a:prstGeom>
        </p:spPr>
      </p:pic>
      <p:sp>
        <p:nvSpPr>
          <p:cNvPr id="9" name="Rectangle 9">
            <a:extLst>
              <a:ext uri="{FF2B5EF4-FFF2-40B4-BE49-F238E27FC236}">
                <a16:creationId xmlns="" xmlns:a16="http://schemas.microsoft.com/office/drawing/2014/main" xmlns:lc="http://schemas.openxmlformats.org/drawingml/2006/lockedCanvas" id="{D3F154E4-91BF-454F-8191-5E87AB70BB61}"/>
              </a:ext>
            </a:extLst>
          </p:cNvPr>
          <p:cNvSpPr/>
          <p:nvPr/>
        </p:nvSpPr>
        <p:spPr>
          <a:xfrm>
            <a:off x="1747346" y="6133141"/>
            <a:ext cx="4577980" cy="73866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l-PL" sz="10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Ten projekt został zrealizowany przy wsparciu finansowym Komisji Europejskiej. Ten dokument i jego zawartość odzwierciedlają jedynie poglądy autorów, a Komisja nie ponosi odpowiedzialności za jakiekolwiek wykorzystanie informacji w nim zawartych</a:t>
            </a:r>
            <a:endParaRPr lang="en-US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6" name="Picture 14">
            <a:extLst>
              <a:ext uri="{FF2B5EF4-FFF2-40B4-BE49-F238E27FC236}">
                <a16:creationId xmlns="" xmlns:a16="http://schemas.microsoft.com/office/drawing/2014/main" xmlns:lc="http://schemas.openxmlformats.org/drawingml/2006/lockedCanvas" id="{EDA58C0D-332B-4CA6-B51B-6306B590E425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063" y="6315120"/>
            <a:ext cx="1755570" cy="398758"/>
          </a:xfrm>
          <a:prstGeom prst="rect">
            <a:avLst/>
          </a:prstGeom>
        </p:spPr>
      </p:pic>
      <p:sp>
        <p:nvSpPr>
          <p:cNvPr id="17" name="CasellaDiTesto 16"/>
          <p:cNvSpPr txBox="1"/>
          <p:nvPr/>
        </p:nvSpPr>
        <p:spPr>
          <a:xfrm>
            <a:off x="7268110" y="6162028"/>
            <a:ext cx="49755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50" dirty="0"/>
              <a:t>Legal description – Creative Commons licensing: The materials published on the </a:t>
            </a:r>
            <a:r>
              <a:rPr lang="en-US" sz="1050" dirty="0" err="1"/>
              <a:t>EntreComp</a:t>
            </a:r>
            <a:r>
              <a:rPr lang="en-US" sz="1050" dirty="0"/>
              <a:t> project website are classified as Open Educational Resources' (OER) and can be freely (without permission of their creators): downloaded, used, reused, copied, adapted, and shared by users, with information about the source of their origin</a:t>
            </a:r>
            <a:r>
              <a:rPr lang="en-US" sz="1050" dirty="0" smtClean="0"/>
              <a:t>.</a:t>
            </a:r>
            <a:endParaRPr lang="en-US" sz="1050" dirty="0"/>
          </a:p>
        </p:txBody>
      </p:sp>
      <p:pic>
        <p:nvPicPr>
          <p:cNvPr id="18" name="Immagin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325326" y="6328182"/>
            <a:ext cx="976864" cy="348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528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Connettore diritto 10">
            <a:extLst>
              <a:ext uri="{FF2B5EF4-FFF2-40B4-BE49-F238E27FC236}">
                <a16:creationId xmlns:a16="http://schemas.microsoft.com/office/drawing/2014/main" xmlns="" id="{139E7B69-5543-46E6-8704-3DE66DDACE97}"/>
              </a:ext>
            </a:extLst>
          </p:cNvPr>
          <p:cNvCxnSpPr>
            <a:cxnSpLocks/>
          </p:cNvCxnSpPr>
          <p:nvPr/>
        </p:nvCxnSpPr>
        <p:spPr>
          <a:xfrm flipV="1">
            <a:off x="13063" y="866885"/>
            <a:ext cx="12178937" cy="17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sellaDiTesto 11">
            <a:extLst>
              <a:ext uri="{FF2B5EF4-FFF2-40B4-BE49-F238E27FC236}">
                <a16:creationId xmlns:a16="http://schemas.microsoft.com/office/drawing/2014/main" xmlns="" id="{36560260-39B2-4C92-B815-0A5BB23A7859}"/>
              </a:ext>
            </a:extLst>
          </p:cNvPr>
          <p:cNvSpPr txBox="1"/>
          <p:nvPr/>
        </p:nvSpPr>
        <p:spPr>
          <a:xfrm>
            <a:off x="2671084" y="9781"/>
            <a:ext cx="93140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b="1" dirty="0"/>
              <a:t>1. </a:t>
            </a:r>
            <a:r>
              <a:rPr lang="pl-PL" sz="4800" b="1" smtClean="0"/>
              <a:t>Pomysł</a:t>
            </a:r>
            <a:endParaRPr lang="en-GB" sz="4800" b="1" dirty="0"/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xmlns="" id="{68DE762D-1903-4033-9C77-D088FA1FE6CB}"/>
              </a:ext>
            </a:extLst>
          </p:cNvPr>
          <p:cNvSpPr txBox="1"/>
          <p:nvPr/>
        </p:nvSpPr>
        <p:spPr>
          <a:xfrm>
            <a:off x="387531" y="1460139"/>
            <a:ext cx="1141693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3200" dirty="0" smtClean="0"/>
              <a:t>Platforma biznesowa odnosi się do kwestii, z którymi na co dzień stykają się przedsiębiorcy. Platforma gości:</a:t>
            </a:r>
          </a:p>
          <a:p>
            <a:pPr algn="just">
              <a:buFont typeface="Arial" pitchFamily="34" charset="0"/>
              <a:buChar char="•"/>
            </a:pPr>
            <a:r>
              <a:rPr lang="pl-PL" sz="3200" dirty="0" smtClean="0"/>
              <a:t> Konkurentów,</a:t>
            </a:r>
          </a:p>
          <a:p>
            <a:pPr algn="just">
              <a:buFont typeface="Arial" pitchFamily="34" charset="0"/>
              <a:buChar char="•"/>
            </a:pPr>
            <a:r>
              <a:rPr lang="pl-PL" sz="3200" dirty="0" smtClean="0"/>
              <a:t> Klientów</a:t>
            </a:r>
          </a:p>
          <a:p>
            <a:pPr algn="just">
              <a:buFont typeface="Arial" pitchFamily="34" charset="0"/>
              <a:buChar char="•"/>
            </a:pPr>
            <a:r>
              <a:rPr lang="pl-PL" sz="3200" dirty="0" smtClean="0"/>
              <a:t> Pracowników</a:t>
            </a:r>
          </a:p>
          <a:p>
            <a:pPr algn="just">
              <a:buFont typeface="Arial" pitchFamily="34" charset="0"/>
              <a:buChar char="•"/>
            </a:pPr>
            <a:r>
              <a:rPr lang="pl-PL" sz="3200" dirty="0" smtClean="0"/>
              <a:t> Technologie</a:t>
            </a:r>
          </a:p>
          <a:p>
            <a:pPr algn="just">
              <a:buFont typeface="Arial" pitchFamily="34" charset="0"/>
              <a:buChar char="•"/>
            </a:pPr>
            <a:r>
              <a:rPr lang="pl-PL" sz="3200" dirty="0" smtClean="0"/>
              <a:t> Trendy rynkowe</a:t>
            </a:r>
          </a:p>
          <a:p>
            <a:pPr algn="just">
              <a:buFont typeface="Arial" pitchFamily="34" charset="0"/>
              <a:buChar char="•"/>
            </a:pPr>
            <a:r>
              <a:rPr lang="pl-PL" sz="3200" dirty="0" smtClean="0"/>
              <a:t> Dynamika makroekonomii</a:t>
            </a:r>
          </a:p>
          <a:p>
            <a:pPr algn="just">
              <a:buFont typeface="Arial" pitchFamily="34" charset="0"/>
              <a:buChar char="•"/>
            </a:pPr>
            <a:r>
              <a:rPr lang="pl-PL" sz="3200" dirty="0" smtClean="0"/>
              <a:t> Itp.</a:t>
            </a:r>
            <a:endParaRPr lang="en-GB" sz="320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AC82B15C-9518-4DF3-B7F1-432948ADC0C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846" y="111008"/>
            <a:ext cx="2246811" cy="628544"/>
          </a:xfrm>
          <a:prstGeom prst="rect">
            <a:avLst/>
          </a:prstGeom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xmlns="" id="{A1774FD9-AFA3-4023-BBEC-5AAB92191BC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12024" y="2515699"/>
            <a:ext cx="4866446" cy="3772078"/>
          </a:xfrm>
          <a:prstGeom prst="rect">
            <a:avLst/>
          </a:prstGeom>
        </p:spPr>
      </p:pic>
      <p:sp>
        <p:nvSpPr>
          <p:cNvPr id="9" name="Rectangle 9">
            <a:extLst>
              <a:ext uri="{FF2B5EF4-FFF2-40B4-BE49-F238E27FC236}">
                <a16:creationId xmlns="" xmlns:a16="http://schemas.microsoft.com/office/drawing/2014/main" xmlns:lc="http://schemas.openxmlformats.org/drawingml/2006/lockedCanvas" id="{D3F154E4-91BF-454F-8191-5E87AB70BB61}"/>
              </a:ext>
            </a:extLst>
          </p:cNvPr>
          <p:cNvSpPr/>
          <p:nvPr/>
        </p:nvSpPr>
        <p:spPr>
          <a:xfrm>
            <a:off x="1747346" y="6133141"/>
            <a:ext cx="4577980" cy="73866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l-PL" sz="10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Ten projekt został zrealizowany przy wsparciu finansowym Komisji Europejskiej. Ten dokument i jego zawartość odzwierciedlają jedynie poglądy autorów, a Komisja nie ponosi odpowiedzialności za jakiekolwiek wykorzystanie informacji w nim zawartych</a:t>
            </a:r>
            <a:endParaRPr lang="en-US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6" name="Picture 14">
            <a:extLst>
              <a:ext uri="{FF2B5EF4-FFF2-40B4-BE49-F238E27FC236}">
                <a16:creationId xmlns="" xmlns:a16="http://schemas.microsoft.com/office/drawing/2014/main" xmlns:lc="http://schemas.openxmlformats.org/drawingml/2006/lockedCanvas" id="{EDA58C0D-332B-4CA6-B51B-6306B590E425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063" y="6315120"/>
            <a:ext cx="1755570" cy="398758"/>
          </a:xfrm>
          <a:prstGeom prst="rect">
            <a:avLst/>
          </a:prstGeom>
        </p:spPr>
      </p:pic>
      <p:sp>
        <p:nvSpPr>
          <p:cNvPr id="17" name="CasellaDiTesto 16"/>
          <p:cNvSpPr txBox="1"/>
          <p:nvPr/>
        </p:nvSpPr>
        <p:spPr>
          <a:xfrm>
            <a:off x="7268110" y="6162028"/>
            <a:ext cx="49755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50" dirty="0"/>
              <a:t>Legal description – Creative Commons licensing: The materials published on the </a:t>
            </a:r>
            <a:r>
              <a:rPr lang="en-US" sz="1050" dirty="0" err="1"/>
              <a:t>EntreComp</a:t>
            </a:r>
            <a:r>
              <a:rPr lang="en-US" sz="1050" dirty="0"/>
              <a:t> project website are classified as Open Educational Resources' (OER) and can be freely (without permission of their creators): downloaded, used, reused, copied, adapted, and shared by users, with information about the source of their origin</a:t>
            </a:r>
            <a:r>
              <a:rPr lang="en-US" sz="1050" dirty="0" smtClean="0"/>
              <a:t>.</a:t>
            </a:r>
            <a:endParaRPr lang="en-US" sz="1050" dirty="0"/>
          </a:p>
        </p:txBody>
      </p:sp>
      <p:pic>
        <p:nvPicPr>
          <p:cNvPr id="18" name="Immagin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325326" y="6328182"/>
            <a:ext cx="976864" cy="348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528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Connettore diritto 10">
            <a:extLst>
              <a:ext uri="{FF2B5EF4-FFF2-40B4-BE49-F238E27FC236}">
                <a16:creationId xmlns:a16="http://schemas.microsoft.com/office/drawing/2014/main" xmlns="" id="{139E7B69-5543-46E6-8704-3DE66DDACE97}"/>
              </a:ext>
            </a:extLst>
          </p:cNvPr>
          <p:cNvCxnSpPr>
            <a:cxnSpLocks/>
          </p:cNvCxnSpPr>
          <p:nvPr/>
        </p:nvCxnSpPr>
        <p:spPr>
          <a:xfrm flipV="1">
            <a:off x="13063" y="866885"/>
            <a:ext cx="12178937" cy="17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sellaDiTesto 11">
            <a:extLst>
              <a:ext uri="{FF2B5EF4-FFF2-40B4-BE49-F238E27FC236}">
                <a16:creationId xmlns:a16="http://schemas.microsoft.com/office/drawing/2014/main" xmlns="" id="{36560260-39B2-4C92-B815-0A5BB23A7859}"/>
              </a:ext>
            </a:extLst>
          </p:cNvPr>
          <p:cNvSpPr txBox="1"/>
          <p:nvPr/>
        </p:nvSpPr>
        <p:spPr>
          <a:xfrm>
            <a:off x="2671084" y="9781"/>
            <a:ext cx="93140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b="1" dirty="0" smtClean="0"/>
              <a:t>2. </a:t>
            </a:r>
            <a:r>
              <a:rPr lang="en-US" sz="4800" b="1" dirty="0" err="1" smtClean="0"/>
              <a:t>Procesy</a:t>
            </a:r>
            <a:endParaRPr lang="en-GB" sz="4800" b="1" dirty="0"/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xmlns="" id="{68DE762D-1903-4033-9C77-D088FA1FE6CB}"/>
              </a:ext>
            </a:extLst>
          </p:cNvPr>
          <p:cNvSpPr txBox="1"/>
          <p:nvPr/>
        </p:nvSpPr>
        <p:spPr>
          <a:xfrm>
            <a:off x="387531" y="1460139"/>
            <a:ext cx="796133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3200" dirty="0" smtClean="0"/>
              <a:t>Niezależnie od swojej oferty strategicznej, każda firma stawia na procesy i procedury kreowania wartości dla swoich klientów.</a:t>
            </a:r>
          </a:p>
          <a:p>
            <a:pPr algn="just"/>
            <a:endParaRPr lang="pl-PL" sz="3200" dirty="0" smtClean="0"/>
          </a:p>
          <a:p>
            <a:pPr algn="just"/>
            <a:r>
              <a:rPr lang="pl-PL" sz="3200" dirty="0" smtClean="0"/>
              <a:t>Surowce i wszelkiego rodzaju zasoby (nakłady) są dalej udoskonalane za pomocą technologii, </a:t>
            </a:r>
            <a:r>
              <a:rPr lang="pl-PL" sz="3200" dirty="0" err="1" smtClean="0"/>
              <a:t>know-how</a:t>
            </a:r>
            <a:r>
              <a:rPr lang="pl-PL" sz="3200" dirty="0" smtClean="0"/>
              <a:t> i doświadczenia (proces) w celu wytworzenia i finalizacji produktów / usług końcowych (produkt wyjściowy).</a:t>
            </a:r>
            <a:endParaRPr lang="en-GB" sz="320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AC82B15C-9518-4DF3-B7F1-432948ADC0C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846" y="111008"/>
            <a:ext cx="2246811" cy="628544"/>
          </a:xfrm>
          <a:prstGeom prst="rect">
            <a:avLst/>
          </a:prstGeom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xmlns="" id="{E253275C-955B-4AEB-9630-D66C6DD1BD1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631887" y="2516408"/>
            <a:ext cx="3301034" cy="2411776"/>
          </a:xfrm>
          <a:prstGeom prst="rect">
            <a:avLst/>
          </a:prstGeom>
        </p:spPr>
      </p:pic>
      <p:sp>
        <p:nvSpPr>
          <p:cNvPr id="9" name="Rectangle 9">
            <a:extLst>
              <a:ext uri="{FF2B5EF4-FFF2-40B4-BE49-F238E27FC236}">
                <a16:creationId xmlns="" xmlns:a16="http://schemas.microsoft.com/office/drawing/2014/main" xmlns:lc="http://schemas.openxmlformats.org/drawingml/2006/lockedCanvas" id="{D3F154E4-91BF-454F-8191-5E87AB70BB61}"/>
              </a:ext>
            </a:extLst>
          </p:cNvPr>
          <p:cNvSpPr/>
          <p:nvPr/>
        </p:nvSpPr>
        <p:spPr>
          <a:xfrm>
            <a:off x="1747346" y="6133141"/>
            <a:ext cx="4577980" cy="73866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l-PL" sz="10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Ten projekt został zrealizowany przy wsparciu finansowym Komisji Europejskiej. Ten dokument i jego zawartość odzwierciedlają jedynie poglądy autorów, a Komisja nie ponosi odpowiedzialności za jakiekolwiek wykorzystanie informacji w nim zawartych</a:t>
            </a:r>
            <a:endParaRPr lang="en-US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6" name="Picture 14">
            <a:extLst>
              <a:ext uri="{FF2B5EF4-FFF2-40B4-BE49-F238E27FC236}">
                <a16:creationId xmlns="" xmlns:a16="http://schemas.microsoft.com/office/drawing/2014/main" xmlns:lc="http://schemas.openxmlformats.org/drawingml/2006/lockedCanvas" id="{EDA58C0D-332B-4CA6-B51B-6306B590E425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063" y="6315120"/>
            <a:ext cx="1755570" cy="398758"/>
          </a:xfrm>
          <a:prstGeom prst="rect">
            <a:avLst/>
          </a:prstGeom>
        </p:spPr>
      </p:pic>
      <p:sp>
        <p:nvSpPr>
          <p:cNvPr id="17" name="CasellaDiTesto 16"/>
          <p:cNvSpPr txBox="1"/>
          <p:nvPr/>
        </p:nvSpPr>
        <p:spPr>
          <a:xfrm>
            <a:off x="7268110" y="6162028"/>
            <a:ext cx="49755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50" dirty="0"/>
              <a:t>Legal description – Creative Commons licensing: The materials published on the </a:t>
            </a:r>
            <a:r>
              <a:rPr lang="en-US" sz="1050" dirty="0" err="1"/>
              <a:t>EntreComp</a:t>
            </a:r>
            <a:r>
              <a:rPr lang="en-US" sz="1050" dirty="0"/>
              <a:t> project website are classified as Open Educational Resources' (OER) and can be freely (without permission of their creators): downloaded, used, reused, copied, adapted, and shared by users, with information about the source of their origin</a:t>
            </a:r>
            <a:r>
              <a:rPr lang="en-US" sz="1050" dirty="0" smtClean="0"/>
              <a:t>.</a:t>
            </a:r>
            <a:endParaRPr lang="en-US" sz="1050" dirty="0"/>
          </a:p>
        </p:txBody>
      </p:sp>
      <p:pic>
        <p:nvPicPr>
          <p:cNvPr id="18" name="Immagin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325326" y="6328182"/>
            <a:ext cx="976864" cy="348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528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Connettore diritto 10">
            <a:extLst>
              <a:ext uri="{FF2B5EF4-FFF2-40B4-BE49-F238E27FC236}">
                <a16:creationId xmlns:a16="http://schemas.microsoft.com/office/drawing/2014/main" xmlns="" id="{139E7B69-5543-46E6-8704-3DE66DDACE97}"/>
              </a:ext>
            </a:extLst>
          </p:cNvPr>
          <p:cNvCxnSpPr>
            <a:cxnSpLocks/>
          </p:cNvCxnSpPr>
          <p:nvPr/>
        </p:nvCxnSpPr>
        <p:spPr>
          <a:xfrm flipV="1">
            <a:off x="13063" y="866885"/>
            <a:ext cx="12178937" cy="17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sellaDiTesto 11">
            <a:extLst>
              <a:ext uri="{FF2B5EF4-FFF2-40B4-BE49-F238E27FC236}">
                <a16:creationId xmlns:a16="http://schemas.microsoft.com/office/drawing/2014/main" xmlns="" id="{36560260-39B2-4C92-B815-0A5BB23A7859}"/>
              </a:ext>
            </a:extLst>
          </p:cNvPr>
          <p:cNvSpPr txBox="1"/>
          <p:nvPr/>
        </p:nvSpPr>
        <p:spPr>
          <a:xfrm>
            <a:off x="2671084" y="9781"/>
            <a:ext cx="93140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4400" b="1" dirty="0" smtClean="0"/>
              <a:t>2. Procesy - model łańcucha wartości</a:t>
            </a:r>
            <a:endParaRPr lang="en-GB" sz="4400" b="1" dirty="0"/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xmlns="" id="{68DE762D-1903-4033-9C77-D088FA1FE6CB}"/>
              </a:ext>
            </a:extLst>
          </p:cNvPr>
          <p:cNvSpPr txBox="1"/>
          <p:nvPr/>
        </p:nvSpPr>
        <p:spPr>
          <a:xfrm>
            <a:off x="368870" y="1329510"/>
            <a:ext cx="1141693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3200" dirty="0" smtClean="0"/>
              <a:t>Pomiędzy cyklem wejścia-wyjścia zasoby przechodzą przez dwa odrębne </a:t>
            </a:r>
            <a:r>
              <a:rPr lang="pl-PL" sz="3200" dirty="0" err="1" smtClean="0"/>
              <a:t>klastry</a:t>
            </a:r>
            <a:r>
              <a:rPr lang="pl-PL" sz="3200" dirty="0" smtClean="0"/>
              <a:t> procesów:</a:t>
            </a:r>
          </a:p>
          <a:p>
            <a:pPr algn="just"/>
            <a:endParaRPr lang="pl-PL" sz="3200" dirty="0" smtClean="0"/>
          </a:p>
          <a:p>
            <a:pPr algn="just">
              <a:buFont typeface="Arial" pitchFamily="34" charset="0"/>
              <a:buChar char="•"/>
            </a:pPr>
            <a:r>
              <a:rPr lang="pl-PL" sz="3200" dirty="0" smtClean="0"/>
              <a:t> </a:t>
            </a:r>
            <a:r>
              <a:rPr lang="pl-PL" sz="3200" b="1" dirty="0" smtClean="0"/>
              <a:t>Podstawowe</a:t>
            </a:r>
            <a:r>
              <a:rPr lang="pl-PL" sz="3200" dirty="0" smtClean="0"/>
              <a:t> - te, które bezpośrednio przyczyniają się do „przekształcenia” nakładów w produkty i generowania zysku (np. sprzedaż)</a:t>
            </a:r>
          </a:p>
          <a:p>
            <a:pPr algn="just">
              <a:buFont typeface="Arial" pitchFamily="34" charset="0"/>
              <a:buChar char="•"/>
            </a:pPr>
            <a:endParaRPr lang="pl-PL" sz="3200" dirty="0" smtClean="0"/>
          </a:p>
          <a:p>
            <a:pPr algn="just">
              <a:buFont typeface="Arial" pitchFamily="34" charset="0"/>
              <a:buChar char="•"/>
            </a:pPr>
            <a:r>
              <a:rPr lang="pl-PL" sz="3200" dirty="0" smtClean="0"/>
              <a:t> </a:t>
            </a:r>
            <a:r>
              <a:rPr lang="pl-PL" sz="3200" b="1" dirty="0" smtClean="0"/>
              <a:t>Drugorzędne</a:t>
            </a:r>
            <a:r>
              <a:rPr lang="pl-PL" sz="3200" dirty="0" smtClean="0"/>
              <a:t> - te, które przyczyniają się do efektywności i skuteczności pierwszych (tj. rozwoju technologii i innowacji)</a:t>
            </a:r>
            <a:endParaRPr lang="en-GB" sz="320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AC82B15C-9518-4DF3-B7F1-432948ADC0C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846" y="111008"/>
            <a:ext cx="2246811" cy="628544"/>
          </a:xfrm>
          <a:prstGeom prst="rect">
            <a:avLst/>
          </a:prstGeom>
        </p:spPr>
      </p:pic>
      <p:sp>
        <p:nvSpPr>
          <p:cNvPr id="8" name="Rectangle 9">
            <a:extLst>
              <a:ext uri="{FF2B5EF4-FFF2-40B4-BE49-F238E27FC236}">
                <a16:creationId xmlns="" xmlns:a16="http://schemas.microsoft.com/office/drawing/2014/main" xmlns:lc="http://schemas.openxmlformats.org/drawingml/2006/lockedCanvas" id="{D3F154E4-91BF-454F-8191-5E87AB70BB61}"/>
              </a:ext>
            </a:extLst>
          </p:cNvPr>
          <p:cNvSpPr/>
          <p:nvPr/>
        </p:nvSpPr>
        <p:spPr>
          <a:xfrm>
            <a:off x="1747346" y="6133141"/>
            <a:ext cx="4577980" cy="73866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l-PL" sz="10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Ten projekt został zrealizowany przy wsparciu finansowym Komisji Europejskiej. Ten dokument i jego zawartość odzwierciedlają jedynie poglądy autorów, a Komisja nie ponosi odpowiedzialności za jakiekolwiek wykorzystanie informacji w nim zawartych</a:t>
            </a:r>
            <a:endParaRPr lang="en-US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14">
            <a:extLst>
              <a:ext uri="{FF2B5EF4-FFF2-40B4-BE49-F238E27FC236}">
                <a16:creationId xmlns="" xmlns:a16="http://schemas.microsoft.com/office/drawing/2014/main" xmlns:lc="http://schemas.openxmlformats.org/drawingml/2006/lockedCanvas" id="{EDA58C0D-332B-4CA6-B51B-6306B590E42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063" y="6315120"/>
            <a:ext cx="1755570" cy="398758"/>
          </a:xfrm>
          <a:prstGeom prst="rect">
            <a:avLst/>
          </a:prstGeom>
        </p:spPr>
      </p:pic>
      <p:sp>
        <p:nvSpPr>
          <p:cNvPr id="16" name="CasellaDiTesto 15"/>
          <p:cNvSpPr txBox="1"/>
          <p:nvPr/>
        </p:nvSpPr>
        <p:spPr>
          <a:xfrm>
            <a:off x="7268110" y="6162028"/>
            <a:ext cx="49755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50" dirty="0"/>
              <a:t>Legal description – Creative Commons licensing: The materials published on the </a:t>
            </a:r>
            <a:r>
              <a:rPr lang="en-US" sz="1050" dirty="0" err="1"/>
              <a:t>EntreComp</a:t>
            </a:r>
            <a:r>
              <a:rPr lang="en-US" sz="1050" dirty="0"/>
              <a:t> project website are classified as Open Educational Resources' (OER) and can be freely (without permission of their creators): downloaded, used, reused, copied, adapted, and shared by users, with information about the source of their origin</a:t>
            </a:r>
            <a:r>
              <a:rPr lang="en-US" sz="1050" dirty="0" smtClean="0"/>
              <a:t>.</a:t>
            </a:r>
            <a:endParaRPr lang="en-US" sz="1050" dirty="0"/>
          </a:p>
        </p:txBody>
      </p:sp>
      <p:pic>
        <p:nvPicPr>
          <p:cNvPr id="17" name="Immagin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325326" y="6328182"/>
            <a:ext cx="976864" cy="348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487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Connettore diritto 10">
            <a:extLst>
              <a:ext uri="{FF2B5EF4-FFF2-40B4-BE49-F238E27FC236}">
                <a16:creationId xmlns:a16="http://schemas.microsoft.com/office/drawing/2014/main" xmlns="" id="{139E7B69-5543-46E6-8704-3DE66DDACE97}"/>
              </a:ext>
            </a:extLst>
          </p:cNvPr>
          <p:cNvCxnSpPr>
            <a:cxnSpLocks/>
          </p:cNvCxnSpPr>
          <p:nvPr/>
        </p:nvCxnSpPr>
        <p:spPr>
          <a:xfrm flipV="1">
            <a:off x="13063" y="866885"/>
            <a:ext cx="12178937" cy="17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sellaDiTesto 11">
            <a:extLst>
              <a:ext uri="{FF2B5EF4-FFF2-40B4-BE49-F238E27FC236}">
                <a16:creationId xmlns:a16="http://schemas.microsoft.com/office/drawing/2014/main" xmlns="" id="{36560260-39B2-4C92-B815-0A5BB23A7859}"/>
              </a:ext>
            </a:extLst>
          </p:cNvPr>
          <p:cNvSpPr txBox="1"/>
          <p:nvPr/>
        </p:nvSpPr>
        <p:spPr>
          <a:xfrm>
            <a:off x="2671084" y="9781"/>
            <a:ext cx="93140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4000" b="1" dirty="0" smtClean="0"/>
              <a:t>2. Procesy - model łańcucha wartości</a:t>
            </a:r>
            <a:endParaRPr lang="en-GB" sz="4000" b="1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AC82B15C-9518-4DF3-B7F1-432948ADC0C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846" y="111008"/>
            <a:ext cx="2246811" cy="628544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xmlns="" id="{6D4BA771-F3E1-4EE7-BE7E-F1B79F1D98BA}"/>
              </a:ext>
            </a:extLst>
          </p:cNvPr>
          <p:cNvSpPr txBox="1"/>
          <p:nvPr/>
        </p:nvSpPr>
        <p:spPr>
          <a:xfrm>
            <a:off x="3110948" y="5830957"/>
            <a:ext cx="5970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/>
              <a:t>Źródło</a:t>
            </a:r>
            <a:r>
              <a:rPr lang="en-GB" dirty="0" smtClean="0"/>
              <a:t>: </a:t>
            </a:r>
            <a:r>
              <a:rPr lang="en-GB" dirty="0"/>
              <a:t>Michael E. Porter, Competitive Advantage, 1985, </a:t>
            </a:r>
            <a:r>
              <a:rPr lang="pl-PL" dirty="0" smtClean="0"/>
              <a:t>s</a:t>
            </a:r>
            <a:r>
              <a:rPr lang="en-GB" dirty="0" smtClean="0"/>
              <a:t>.87</a:t>
            </a:r>
            <a:endParaRPr lang="en-GB" dirty="0"/>
          </a:p>
        </p:txBody>
      </p:sp>
      <p:graphicFrame>
        <p:nvGraphicFramePr>
          <p:cNvPr id="13" name="Tabela 12"/>
          <p:cNvGraphicFramePr>
            <a:graphicFrameLocks noGrp="1"/>
          </p:cNvGraphicFramePr>
          <p:nvPr/>
        </p:nvGraphicFramePr>
        <p:xfrm>
          <a:off x="1178560" y="975361"/>
          <a:ext cx="9672319" cy="4815837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465186"/>
                <a:gridCol w="1943799"/>
                <a:gridCol w="1866825"/>
                <a:gridCol w="1636853"/>
                <a:gridCol w="1298662"/>
                <a:gridCol w="1460994"/>
              </a:tblGrid>
              <a:tr h="645057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645057">
                <a:tc rowSpan="4"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Działania</a:t>
                      </a:r>
                      <a:r>
                        <a:rPr lang="pl-PL" baseline="0" dirty="0" smtClean="0"/>
                        <a:t> wspierające </a:t>
                      </a:r>
                      <a:endParaRPr lang="en-GB" dirty="0"/>
                    </a:p>
                  </a:txBody>
                  <a:tcPr vert="vert270" anchor="ctr"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Infrastruktura</a:t>
                      </a:r>
                      <a:r>
                        <a:rPr lang="pl-PL" baseline="0" dirty="0" smtClean="0"/>
                        <a:t> firmy </a:t>
                      </a:r>
                      <a:endParaRPr lang="en-GB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5"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Margines </a:t>
                      </a:r>
                      <a:endParaRPr lang="en-GB" dirty="0"/>
                    </a:p>
                  </a:txBody>
                  <a:tcPr anchor="ctr"/>
                </a:tc>
              </a:tr>
              <a:tr h="645057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Zarządzanie zasobami</a:t>
                      </a:r>
                      <a:r>
                        <a:rPr lang="pl-PL" baseline="0" dirty="0" smtClean="0"/>
                        <a:t> ludzkimi </a:t>
                      </a:r>
                      <a:endParaRPr lang="en-GB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645057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Rozwój</a:t>
                      </a:r>
                      <a:r>
                        <a:rPr lang="pl-PL" baseline="0" dirty="0" smtClean="0"/>
                        <a:t> technologii </a:t>
                      </a:r>
                      <a:endParaRPr lang="en-GB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645057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 smtClean="0"/>
                        <a:t>Łańcuch</a:t>
                      </a:r>
                      <a:r>
                        <a:rPr lang="pl-PL" baseline="0" dirty="0" smtClean="0"/>
                        <a:t> dostaw </a:t>
                      </a:r>
                      <a:endParaRPr lang="en-GB" dirty="0" smtClean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1590552"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Kluczowe</a:t>
                      </a:r>
                      <a:r>
                        <a:rPr lang="pl-PL" baseline="0" dirty="0" smtClean="0"/>
                        <a:t> aktywności </a:t>
                      </a:r>
                      <a:endParaRPr lang="en-GB" dirty="0"/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L</a:t>
                      </a:r>
                      <a:r>
                        <a:rPr lang="en-GB" dirty="0" err="1" smtClean="0"/>
                        <a:t>ogistyka</a:t>
                      </a:r>
                      <a:r>
                        <a:rPr lang="en-GB" dirty="0" smtClean="0"/>
                        <a:t> </a:t>
                      </a:r>
                      <a:r>
                        <a:rPr lang="en-GB" dirty="0" err="1" smtClean="0"/>
                        <a:t>przychodząca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L</a:t>
                      </a:r>
                      <a:r>
                        <a:rPr lang="en-GB" dirty="0" err="1" smtClean="0"/>
                        <a:t>ogistyka</a:t>
                      </a:r>
                      <a:r>
                        <a:rPr lang="en-GB" dirty="0" smtClean="0"/>
                        <a:t> </a:t>
                      </a:r>
                      <a:r>
                        <a:rPr lang="pl-PL" dirty="0" smtClean="0"/>
                        <a:t>wychodząca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Marketing i sprzedaż 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Serwis</a:t>
                      </a:r>
                      <a:r>
                        <a:rPr lang="pl-PL" baseline="0" dirty="0" smtClean="0"/>
                        <a:t> (usługi)</a:t>
                      </a:r>
                      <a:endParaRPr lang="en-GB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Rectangle 9">
            <a:extLst>
              <a:ext uri="{FF2B5EF4-FFF2-40B4-BE49-F238E27FC236}">
                <a16:creationId xmlns="" xmlns:a16="http://schemas.microsoft.com/office/drawing/2014/main" xmlns:lc="http://schemas.openxmlformats.org/drawingml/2006/lockedCanvas" id="{D3F154E4-91BF-454F-8191-5E87AB70BB61}"/>
              </a:ext>
            </a:extLst>
          </p:cNvPr>
          <p:cNvSpPr/>
          <p:nvPr/>
        </p:nvSpPr>
        <p:spPr>
          <a:xfrm>
            <a:off x="1747346" y="6133141"/>
            <a:ext cx="4577980" cy="73866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l-PL" sz="10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Ten projekt został zrealizowany przy wsparciu finansowym Komisji Europejskiej. Ten dokument i jego zawartość odzwierciedlają jedynie poglądy autorów, a Komisja nie ponosi odpowiedzialności za jakiekolwiek wykorzystanie informacji w nim zawartych</a:t>
            </a:r>
            <a:endParaRPr lang="en-US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6" name="Picture 14">
            <a:extLst>
              <a:ext uri="{FF2B5EF4-FFF2-40B4-BE49-F238E27FC236}">
                <a16:creationId xmlns="" xmlns:a16="http://schemas.microsoft.com/office/drawing/2014/main" xmlns:lc="http://schemas.openxmlformats.org/drawingml/2006/lockedCanvas" id="{EDA58C0D-332B-4CA6-B51B-6306B590E42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063" y="6315120"/>
            <a:ext cx="1755570" cy="398758"/>
          </a:xfrm>
          <a:prstGeom prst="rect">
            <a:avLst/>
          </a:prstGeom>
        </p:spPr>
      </p:pic>
      <p:sp>
        <p:nvSpPr>
          <p:cNvPr id="17" name="CasellaDiTesto 16"/>
          <p:cNvSpPr txBox="1"/>
          <p:nvPr/>
        </p:nvSpPr>
        <p:spPr>
          <a:xfrm>
            <a:off x="7268110" y="6162028"/>
            <a:ext cx="49755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50" dirty="0"/>
              <a:t>Legal description – Creative Commons licensing: The materials published on the </a:t>
            </a:r>
            <a:r>
              <a:rPr lang="en-US" sz="1050" dirty="0" err="1"/>
              <a:t>EntreComp</a:t>
            </a:r>
            <a:r>
              <a:rPr lang="en-US" sz="1050" dirty="0"/>
              <a:t> project website are classified as Open Educational Resources' (OER) and can be freely (without permission of their creators): downloaded, used, reused, copied, adapted, and shared by users, with information about the source of their origin</a:t>
            </a:r>
            <a:r>
              <a:rPr lang="en-US" sz="1050" dirty="0" smtClean="0"/>
              <a:t>.</a:t>
            </a:r>
            <a:endParaRPr lang="en-US" sz="1050" dirty="0"/>
          </a:p>
        </p:txBody>
      </p:sp>
      <p:pic>
        <p:nvPicPr>
          <p:cNvPr id="18" name="Immagin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325326" y="6328182"/>
            <a:ext cx="976864" cy="348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666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Connettore diritto 10">
            <a:extLst>
              <a:ext uri="{FF2B5EF4-FFF2-40B4-BE49-F238E27FC236}">
                <a16:creationId xmlns:a16="http://schemas.microsoft.com/office/drawing/2014/main" xmlns="" id="{139E7B69-5543-46E6-8704-3DE66DDACE97}"/>
              </a:ext>
            </a:extLst>
          </p:cNvPr>
          <p:cNvCxnSpPr>
            <a:cxnSpLocks/>
          </p:cNvCxnSpPr>
          <p:nvPr/>
        </p:nvCxnSpPr>
        <p:spPr>
          <a:xfrm flipV="1">
            <a:off x="13063" y="866885"/>
            <a:ext cx="12178937" cy="17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sellaDiTesto 11">
            <a:extLst>
              <a:ext uri="{FF2B5EF4-FFF2-40B4-BE49-F238E27FC236}">
                <a16:creationId xmlns:a16="http://schemas.microsoft.com/office/drawing/2014/main" xmlns="" id="{36560260-39B2-4C92-B815-0A5BB23A7859}"/>
              </a:ext>
            </a:extLst>
          </p:cNvPr>
          <p:cNvSpPr txBox="1"/>
          <p:nvPr/>
        </p:nvSpPr>
        <p:spPr>
          <a:xfrm>
            <a:off x="2671084" y="9781"/>
            <a:ext cx="93140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b="1" dirty="0"/>
              <a:t>3. </a:t>
            </a:r>
            <a:r>
              <a:rPr lang="pl-PL" sz="4800" b="1" dirty="0" smtClean="0"/>
              <a:t>Ludzie </a:t>
            </a:r>
            <a:endParaRPr lang="en-GB" sz="4800" b="1" dirty="0"/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xmlns="" id="{68DE762D-1903-4033-9C77-D088FA1FE6CB}"/>
              </a:ext>
            </a:extLst>
          </p:cNvPr>
          <p:cNvSpPr txBox="1"/>
          <p:nvPr/>
        </p:nvSpPr>
        <p:spPr>
          <a:xfrm>
            <a:off x="387531" y="1460138"/>
            <a:ext cx="844150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3200" dirty="0" smtClean="0"/>
              <a:t>Zarządzanie ludźmi to jedno z największych i najtrudniejszych zadań, przed którymi staje każdy przedsiębiorca.</a:t>
            </a:r>
          </a:p>
          <a:p>
            <a:pPr algn="just"/>
            <a:endParaRPr lang="pl-PL" sz="3200" dirty="0" smtClean="0"/>
          </a:p>
          <a:p>
            <a:pPr algn="just"/>
            <a:r>
              <a:rPr lang="pl-PL" sz="3200" dirty="0" smtClean="0"/>
              <a:t>Ludzie (tj. wiedza, doświadczenie zawodowe, doświadczenie techniczne) stanowią prawdziwą siłę napędową organizacji.</a:t>
            </a:r>
            <a:endParaRPr lang="en-GB" sz="320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AC82B15C-9518-4DF3-B7F1-432948ADC0C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846" y="111008"/>
            <a:ext cx="2246811" cy="628544"/>
          </a:xfrm>
          <a:prstGeom prst="rect">
            <a:avLst/>
          </a:prstGeom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xmlns="" id="{1D929660-7FBC-45C7-9ADD-012866A94B4C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836650" y="2187124"/>
            <a:ext cx="3148521" cy="2483752"/>
          </a:xfrm>
          <a:prstGeom prst="rect">
            <a:avLst/>
          </a:prstGeom>
        </p:spPr>
      </p:pic>
      <p:sp>
        <p:nvSpPr>
          <p:cNvPr id="9" name="Rectangle 9">
            <a:extLst>
              <a:ext uri="{FF2B5EF4-FFF2-40B4-BE49-F238E27FC236}">
                <a16:creationId xmlns="" xmlns:a16="http://schemas.microsoft.com/office/drawing/2014/main" xmlns:lc="http://schemas.openxmlformats.org/drawingml/2006/lockedCanvas" id="{D3F154E4-91BF-454F-8191-5E87AB70BB61}"/>
              </a:ext>
            </a:extLst>
          </p:cNvPr>
          <p:cNvSpPr/>
          <p:nvPr/>
        </p:nvSpPr>
        <p:spPr>
          <a:xfrm>
            <a:off x="1747346" y="6133141"/>
            <a:ext cx="4577980" cy="73866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l-PL" sz="10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Ten projekt został zrealizowany przy wsparciu finansowym Komisji Europejskiej. Ten dokument i jego zawartość odzwierciedlają jedynie poglądy autorów, a Komisja nie ponosi odpowiedzialności za jakiekolwiek wykorzystanie informacji w nim zawartych</a:t>
            </a:r>
            <a:endParaRPr lang="en-US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6" name="Picture 14">
            <a:extLst>
              <a:ext uri="{FF2B5EF4-FFF2-40B4-BE49-F238E27FC236}">
                <a16:creationId xmlns="" xmlns:a16="http://schemas.microsoft.com/office/drawing/2014/main" xmlns:lc="http://schemas.openxmlformats.org/drawingml/2006/lockedCanvas" id="{EDA58C0D-332B-4CA6-B51B-6306B590E425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063" y="6315120"/>
            <a:ext cx="1755570" cy="398758"/>
          </a:xfrm>
          <a:prstGeom prst="rect">
            <a:avLst/>
          </a:prstGeom>
        </p:spPr>
      </p:pic>
      <p:sp>
        <p:nvSpPr>
          <p:cNvPr id="17" name="CasellaDiTesto 16"/>
          <p:cNvSpPr txBox="1"/>
          <p:nvPr/>
        </p:nvSpPr>
        <p:spPr>
          <a:xfrm>
            <a:off x="7268110" y="6162028"/>
            <a:ext cx="49755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50" dirty="0"/>
              <a:t>Legal description – Creative Commons licensing: The materials published on the </a:t>
            </a:r>
            <a:r>
              <a:rPr lang="en-US" sz="1050" dirty="0" err="1"/>
              <a:t>EntreComp</a:t>
            </a:r>
            <a:r>
              <a:rPr lang="en-US" sz="1050" dirty="0"/>
              <a:t> project website are classified as Open Educational Resources' (OER) and can be freely (without permission of their creators): downloaded, used, reused, copied, adapted, and shared by users, with information about the source of their origin</a:t>
            </a:r>
            <a:r>
              <a:rPr lang="en-US" sz="1050" dirty="0" smtClean="0"/>
              <a:t>.</a:t>
            </a:r>
            <a:endParaRPr lang="en-US" sz="1050" dirty="0"/>
          </a:p>
        </p:txBody>
      </p:sp>
      <p:pic>
        <p:nvPicPr>
          <p:cNvPr id="18" name="Immagin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325326" y="6328182"/>
            <a:ext cx="976864" cy="348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744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Connettore diritto 10">
            <a:extLst>
              <a:ext uri="{FF2B5EF4-FFF2-40B4-BE49-F238E27FC236}">
                <a16:creationId xmlns:a16="http://schemas.microsoft.com/office/drawing/2014/main" xmlns="" id="{139E7B69-5543-46E6-8704-3DE66DDACE97}"/>
              </a:ext>
            </a:extLst>
          </p:cNvPr>
          <p:cNvCxnSpPr>
            <a:cxnSpLocks/>
          </p:cNvCxnSpPr>
          <p:nvPr/>
        </p:nvCxnSpPr>
        <p:spPr>
          <a:xfrm flipV="1">
            <a:off x="13063" y="866885"/>
            <a:ext cx="12178937" cy="17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sellaDiTesto 11">
            <a:extLst>
              <a:ext uri="{FF2B5EF4-FFF2-40B4-BE49-F238E27FC236}">
                <a16:creationId xmlns:a16="http://schemas.microsoft.com/office/drawing/2014/main" xmlns="" id="{36560260-39B2-4C92-B815-0A5BB23A7859}"/>
              </a:ext>
            </a:extLst>
          </p:cNvPr>
          <p:cNvSpPr txBox="1"/>
          <p:nvPr/>
        </p:nvSpPr>
        <p:spPr>
          <a:xfrm>
            <a:off x="2671084" y="9781"/>
            <a:ext cx="93140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4400" b="1" dirty="0" smtClean="0"/>
              <a:t>Tworzenie wartości a wyniki wartości</a:t>
            </a:r>
            <a:endParaRPr lang="en-GB" sz="4400" b="1" dirty="0"/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xmlns="" id="{68DE762D-1903-4033-9C77-D088FA1FE6CB}"/>
              </a:ext>
            </a:extLst>
          </p:cNvPr>
          <p:cNvSpPr txBox="1"/>
          <p:nvPr/>
        </p:nvSpPr>
        <p:spPr>
          <a:xfrm>
            <a:off x="387530" y="1460139"/>
            <a:ext cx="11459029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3200" dirty="0" smtClean="0"/>
              <a:t>Wartość to bardzo złożona koncepcja, która przybiera różne formy i kształty:</a:t>
            </a:r>
          </a:p>
          <a:p>
            <a:pPr algn="just">
              <a:buFont typeface="Arial" pitchFamily="34" charset="0"/>
              <a:buChar char="•"/>
            </a:pPr>
            <a:r>
              <a:rPr lang="pl-PL" sz="3200" dirty="0" smtClean="0"/>
              <a:t> Wartość jakościowa</a:t>
            </a:r>
          </a:p>
          <a:p>
            <a:pPr algn="just">
              <a:buFont typeface="Arial" pitchFamily="34" charset="0"/>
              <a:buChar char="•"/>
            </a:pPr>
            <a:r>
              <a:rPr lang="pl-PL" sz="3200" dirty="0" smtClean="0"/>
              <a:t> Wartość ilościowa</a:t>
            </a:r>
          </a:p>
          <a:p>
            <a:pPr algn="just">
              <a:buFont typeface="Arial" pitchFamily="34" charset="0"/>
              <a:buChar char="•"/>
            </a:pPr>
            <a:r>
              <a:rPr lang="pl-PL" sz="3200" dirty="0" smtClean="0"/>
              <a:t> Wyjście (rzeczywisty „wynik” w postaci produktów lub usług wytworzonych przez przedsiębiorstwo)</a:t>
            </a:r>
          </a:p>
          <a:p>
            <a:pPr algn="just">
              <a:buFont typeface="Arial" pitchFamily="34" charset="0"/>
              <a:buChar char="•"/>
            </a:pPr>
            <a:r>
              <a:rPr lang="pl-PL" sz="3200" dirty="0" smtClean="0"/>
              <a:t> Wynik (oczekiwany wpływ tego produktu / usługi nie tylko jako zysk, tj. satysfakcja klienta)</a:t>
            </a:r>
            <a:endParaRPr lang="en-GB" sz="320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AC82B15C-9518-4DF3-B7F1-432948ADC0C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846" y="111008"/>
            <a:ext cx="2246811" cy="628544"/>
          </a:xfrm>
          <a:prstGeom prst="rect">
            <a:avLst/>
          </a:prstGeom>
        </p:spPr>
      </p:pic>
      <p:sp>
        <p:nvSpPr>
          <p:cNvPr id="8" name="Rectangle 9">
            <a:extLst>
              <a:ext uri="{FF2B5EF4-FFF2-40B4-BE49-F238E27FC236}">
                <a16:creationId xmlns="" xmlns:a16="http://schemas.microsoft.com/office/drawing/2014/main" xmlns:lc="http://schemas.openxmlformats.org/drawingml/2006/lockedCanvas" id="{D3F154E4-91BF-454F-8191-5E87AB70BB61}"/>
              </a:ext>
            </a:extLst>
          </p:cNvPr>
          <p:cNvSpPr/>
          <p:nvPr/>
        </p:nvSpPr>
        <p:spPr>
          <a:xfrm>
            <a:off x="1747346" y="6133141"/>
            <a:ext cx="4577980" cy="73866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l-PL" sz="10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Ten projekt został zrealizowany przy wsparciu finansowym Komisji Europejskiej. Ten dokument i jego zawartość odzwierciedlają jedynie poglądy autorów, a Komisja nie ponosi odpowiedzialności za jakiekolwiek wykorzystanie informacji w nim zawartych</a:t>
            </a:r>
            <a:endParaRPr lang="en-US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14">
            <a:extLst>
              <a:ext uri="{FF2B5EF4-FFF2-40B4-BE49-F238E27FC236}">
                <a16:creationId xmlns="" xmlns:a16="http://schemas.microsoft.com/office/drawing/2014/main" xmlns:lc="http://schemas.openxmlformats.org/drawingml/2006/lockedCanvas" id="{EDA58C0D-332B-4CA6-B51B-6306B590E42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063" y="6315120"/>
            <a:ext cx="1755570" cy="398758"/>
          </a:xfrm>
          <a:prstGeom prst="rect">
            <a:avLst/>
          </a:prstGeom>
        </p:spPr>
      </p:pic>
      <p:sp>
        <p:nvSpPr>
          <p:cNvPr id="16" name="CasellaDiTesto 15"/>
          <p:cNvSpPr txBox="1"/>
          <p:nvPr/>
        </p:nvSpPr>
        <p:spPr>
          <a:xfrm>
            <a:off x="7268110" y="6162028"/>
            <a:ext cx="49755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50" dirty="0"/>
              <a:t>Legal description – Creative Commons licensing: The materials published on the </a:t>
            </a:r>
            <a:r>
              <a:rPr lang="en-US" sz="1050" dirty="0" err="1"/>
              <a:t>EntreComp</a:t>
            </a:r>
            <a:r>
              <a:rPr lang="en-US" sz="1050" dirty="0"/>
              <a:t> project website are classified as Open Educational Resources' (OER) and can be freely (without permission of their creators): downloaded, used, reused, copied, adapted, and shared by users, with information about the source of their origin</a:t>
            </a:r>
            <a:r>
              <a:rPr lang="en-US" sz="1050" dirty="0" smtClean="0"/>
              <a:t>.</a:t>
            </a:r>
            <a:endParaRPr lang="en-US" sz="1050" dirty="0"/>
          </a:p>
        </p:txBody>
      </p:sp>
      <p:pic>
        <p:nvPicPr>
          <p:cNvPr id="17" name="Immagin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325326" y="6328182"/>
            <a:ext cx="976864" cy="348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850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2747</TotalTime>
  <Words>3652</Words>
  <Application>Microsoft Office PowerPoint</Application>
  <PresentationFormat>Widescreen</PresentationFormat>
  <Paragraphs>206</Paragraphs>
  <Slides>26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26</vt:i4>
      </vt:variant>
    </vt:vector>
  </HeadingPairs>
  <TitlesOfParts>
    <vt:vector size="31" baseType="lpstr">
      <vt:lpstr>Arial</vt:lpstr>
      <vt:lpstr>Calibri</vt:lpstr>
      <vt:lpstr>Calibri Light</vt:lpstr>
      <vt:lpstr>Times New Roman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riccardo di marco</dc:creator>
  <cp:lastModifiedBy>Windows User</cp:lastModifiedBy>
  <cp:revision>146</cp:revision>
  <dcterms:created xsi:type="dcterms:W3CDTF">2020-06-03T14:30:57Z</dcterms:created>
  <dcterms:modified xsi:type="dcterms:W3CDTF">2022-06-14T08:53:44Z</dcterms:modified>
</cp:coreProperties>
</file>