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63" r:id="rId2"/>
    <p:sldId id="264" r:id="rId3"/>
    <p:sldId id="267" r:id="rId4"/>
    <p:sldId id="269" r:id="rId5"/>
    <p:sldId id="268" r:id="rId6"/>
    <p:sldId id="271" r:id="rId7"/>
    <p:sldId id="270" r:id="rId8"/>
    <p:sldId id="272" r:id="rId9"/>
    <p:sldId id="273" r:id="rId10"/>
    <p:sldId id="274" r:id="rId11"/>
    <p:sldId id="275" r:id="rId12"/>
    <p:sldId id="276" r:id="rId13"/>
    <p:sldId id="265" r:id="rId14"/>
    <p:sldId id="277" r:id="rId15"/>
    <p:sldId id="266"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37" autoAdjust="0"/>
  </p:normalViewPr>
  <p:slideViewPr>
    <p:cSldViewPr snapToGrid="0">
      <p:cViewPr varScale="1">
        <p:scale>
          <a:sx n="74" d="100"/>
          <a:sy n="74" d="100"/>
        </p:scale>
        <p:origin x="37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Klicken Sie auf , um die Textstile des Diagramms zu ändern</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Klicken Sie auf , um den Titelstil des Diagramms zu ändern</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Klicken Sie auf , um die Textstile des Diagramms zu ändern</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ntuiti.it/"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hyperlink" Target="Source:%20OIP%20Picture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199" y="173365"/>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31691"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2" y="3587113"/>
            <a:ext cx="11662953" cy="1754326"/>
          </a:xfrm>
          <a:prstGeom prst="rect">
            <a:avLst/>
          </a:prstGeom>
          <a:noFill/>
        </p:spPr>
        <p:txBody>
          <a:bodyPr wrap="square" rtlCol="0">
            <a:spAutoFit/>
          </a:bodyPr>
          <a:lstStyle/>
          <a:p>
            <a:pPr algn="ctr"/>
            <a:r>
              <a:rPr lang="en-GB" sz="4400" b="1" dirty="0"/>
              <a:t>1.2 Kreativität </a:t>
            </a:r>
          </a:p>
          <a:p>
            <a:pPr algn="ctr"/>
            <a:endParaRPr lang="en-GB" sz="1600" b="1" dirty="0"/>
          </a:p>
          <a:p>
            <a:pPr algn="ctr"/>
            <a:r>
              <a:rPr lang="en-GB" sz="4400" b="1" dirty="0"/>
              <a:t>1.2.A Kreativität in </a:t>
            </a:r>
            <a:r>
              <a:rPr lang="en-GB" sz="4400" b="1" dirty="0" err="1"/>
              <a:t>EntreComp </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34283"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0" y="6272428"/>
            <a:ext cx="1755570" cy="398758"/>
          </a:xfrm>
          <a:prstGeom prst="rect">
            <a:avLst/>
          </a:prstGeom>
        </p:spPr>
      </p:pic>
      <p:sp>
        <p:nvSpPr>
          <p:cNvPr id="12" name="CasellaDiTesto 17"/>
          <p:cNvSpPr txBox="1"/>
          <p:nvPr/>
        </p:nvSpPr>
        <p:spPr>
          <a:xfrm>
            <a:off x="7255047"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285490"/>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latin typeface="Calibri" panose="020F0502020204030204" pitchFamily="34" charset="0"/>
                <a:ea typeface="Calibri" panose="020F0502020204030204" pitchFamily="34" charset="0"/>
              </a:rPr>
              <a:t>Verbinden und Kombinieren</a:t>
            </a:r>
            <a:endParaRPr lang="en-GB" sz="480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400657"/>
          </a:xfrm>
          <a:prstGeom prst="rect">
            <a:avLst/>
          </a:prstGeom>
          <a:noFill/>
        </p:spPr>
        <p:txBody>
          <a:bodyPr wrap="square" rtlCol="0">
            <a:spAutoFit/>
          </a:bodyPr>
          <a:lstStyle/>
          <a:p>
            <a:pPr algn="just">
              <a:spcAft>
                <a:spcPts val="600"/>
              </a:spcAft>
            </a:pPr>
            <a:r>
              <a:rPr lang="es-ES" sz="3000" i="1" dirty="0">
                <a:latin typeface="Calibri" panose="020F0502020204030204" pitchFamily="34" charset="0"/>
                <a:ea typeface="Calibri" panose="020F0502020204030204" pitchFamily="34" charset="0"/>
                <a:cs typeface="Times New Roman" panose="02020603050405020304" pitchFamily="18" charset="0"/>
              </a:rPr>
              <a:t>Chindogu </a:t>
            </a:r>
            <a:r>
              <a:rPr lang="es-ES" sz="3000" dirty="0">
                <a:latin typeface="Calibri" panose="020F0502020204030204" pitchFamily="34" charset="0"/>
                <a:ea typeface="Calibri" panose="020F0502020204030204" pitchFamily="34" charset="0"/>
                <a:cs typeface="Times New Roman" panose="02020603050405020304" pitchFamily="18" charset="0"/>
              </a:rPr>
              <a:t>ist bekannt als die japanische Kunst, im Grunde nutzlose Erfindungen zu machen, die zur Lösung grundlegender Alltagsprobleme verwendet werden könnten, dies aber auf eine lächerliche Art und Weise tun (d.h. </a:t>
            </a:r>
            <a:r>
              <a:rPr lang="en-GB" sz="3000" dirty="0">
                <a:latin typeface="Calibri" panose="020F0502020204030204" pitchFamily="34" charset="0"/>
                <a:ea typeface="Calibri" panose="020F0502020204030204" pitchFamily="34" charset="0"/>
              </a:rPr>
              <a:t>scheinbar </a:t>
            </a:r>
            <a:r>
              <a:rPr lang="it-IT" sz="3000" dirty="0">
                <a:latin typeface="Calibri" panose="020F0502020204030204" pitchFamily="34" charset="0"/>
                <a:ea typeface="Calibri" panose="020F0502020204030204" pitchFamily="34" charset="0"/>
              </a:rPr>
              <a:t>gegensätzliche </a:t>
            </a:r>
            <a:r>
              <a:rPr lang="en-GB" sz="3000" dirty="0">
                <a:latin typeface="Calibri" panose="020F0502020204030204" pitchFamily="34" charset="0"/>
                <a:ea typeface="Calibri" panose="020F0502020204030204" pitchFamily="34" charset="0"/>
              </a:rPr>
              <a:t>Ideen verbinden und </a:t>
            </a:r>
            <a:r>
              <a:rPr lang="en-GB" sz="3000" dirty="0" err="1">
                <a:latin typeface="Calibri" panose="020F0502020204030204" pitchFamily="34" charset="0"/>
                <a:ea typeface="Calibri" panose="020F0502020204030204" pitchFamily="34" charset="0"/>
              </a:rPr>
              <a:t>kombinieren</a:t>
            </a:r>
            <a:r>
              <a:rPr lang="en-GB" sz="3000" dirty="0">
                <a:latin typeface="Calibri" panose="020F0502020204030204" pitchFamily="34" charset="0"/>
                <a:ea typeface="Calibri" panose="020F0502020204030204"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8" name="Immagine 1">
            <a:extLst>
              <a:ext uri="{FF2B5EF4-FFF2-40B4-BE49-F238E27FC236}">
                <a16:creationId xmlns:a16="http://schemas.microsoft.com/office/drawing/2014/main" xmlns="" id="{1AEC1154-01F7-449F-83A7-B7658AA7CFDD}"/>
              </a:ext>
            </a:extLst>
          </p:cNvPr>
          <p:cNvPicPr/>
          <p:nvPr/>
        </p:nvPicPr>
        <p:blipFill>
          <a:blip r:embed="rId3">
            <a:extLst>
              <a:ext uri="{28A0092B-C50C-407E-A947-70E740481C1C}">
                <a14:useLocalDpi xmlns:a14="http://schemas.microsoft.com/office/drawing/2010/main" val="0"/>
              </a:ext>
            </a:extLst>
          </a:blip>
          <a:stretch>
            <a:fillRect/>
          </a:stretch>
        </p:blipFill>
        <p:spPr>
          <a:xfrm>
            <a:off x="4201886" y="3496843"/>
            <a:ext cx="3788227" cy="249427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778298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a:latin typeface="Calibri" panose="020F0502020204030204" pitchFamily="34" charset="0"/>
                <a:ea typeface="Calibri" panose="020F0502020204030204" pitchFamily="34" charset="0"/>
                <a:cs typeface="Calibri" panose="020F0502020204030204" pitchFamily="34" charset="0"/>
              </a:rPr>
              <a:t>Syneptische Übungen</a:t>
            </a:r>
            <a:endParaRPr lang="en-GB" sz="480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55093"/>
          </a:xfrm>
          <a:prstGeom prst="rect">
            <a:avLst/>
          </a:prstGeom>
          <a:noFill/>
        </p:spPr>
        <p:txBody>
          <a:bodyPr wrap="square" rtlCol="0">
            <a:spAutoFit/>
          </a:bodyPr>
          <a:lstStyle/>
          <a:p>
            <a:pPr algn="just">
              <a:spcAft>
                <a:spcPts val="600"/>
              </a:spcAft>
            </a:pPr>
            <a:r>
              <a:rPr lang="en-GB" sz="3000" dirty="0">
                <a:latin typeface="Calibri" panose="020F0502020204030204" pitchFamily="34" charset="0"/>
                <a:ea typeface="Calibri" panose="020F0502020204030204" pitchFamily="34" charset="0"/>
                <a:cs typeface="Calibri" panose="020F0502020204030204" pitchFamily="34" charset="0"/>
              </a:rPr>
              <a:t>Sie bezieht sich auf die Fähigkeit, Verbindungen und Beziehungen zwischen Konzepten, Objekten und Ideen zu finden, die scheinbar keine Verbindung haben. </a:t>
            </a:r>
          </a:p>
          <a:p>
            <a:pPr algn="just">
              <a:spcAft>
                <a:spcPts val="600"/>
              </a:spcAft>
            </a:pPr>
            <a:endParaRPr lang="it-IT" sz="3000" dirty="0">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r>
              <a:rPr lang="de-DE" sz="3000" dirty="0">
                <a:latin typeface="Calibri" panose="020F0502020204030204" pitchFamily="34" charset="0"/>
                <a:ea typeface="Calibri" panose="020F0502020204030204" pitchFamily="34" charset="0"/>
                <a:cs typeface="Calibri" panose="020F0502020204030204" pitchFamily="34" charset="0"/>
              </a:rPr>
              <a:t>Zum</a:t>
            </a:r>
            <a:r>
              <a:rPr lang="it-IT" sz="3000" dirty="0">
                <a:latin typeface="Calibri" panose="020F0502020204030204" pitchFamily="34" charset="0"/>
                <a:ea typeface="Calibri" panose="020F0502020204030204" pitchFamily="34" charset="0"/>
                <a:cs typeface="Calibri" panose="020F0502020204030204" pitchFamily="34" charset="0"/>
              </a:rPr>
              <a:t> </a:t>
            </a:r>
            <a:r>
              <a:rPr lang="en-GB" sz="3000" dirty="0">
                <a:latin typeface="Calibri" panose="020F0502020204030204" pitchFamily="34" charset="0"/>
                <a:ea typeface="Calibri" panose="020F0502020204030204" pitchFamily="34" charset="0"/>
                <a:cs typeface="Calibri" panose="020F0502020204030204" pitchFamily="34" charset="0"/>
              </a:rPr>
              <a:t>Beispiel</a:t>
            </a:r>
            <a:r>
              <a:rPr lang="it-IT" sz="3000" dirty="0">
                <a:latin typeface="Calibri" panose="020F0502020204030204" pitchFamily="34" charset="0"/>
                <a:ea typeface="Calibri" panose="020F0502020204030204" pitchFamily="34" charset="0"/>
                <a:cs typeface="Calibri" panose="020F0502020204030204" pitchFamily="34" charset="0"/>
              </a:rPr>
              <a:t>:</a:t>
            </a:r>
            <a:endParaRPr lang="es-ES" sz="3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600"/>
              </a:spcAft>
              <a:buFont typeface="Arial" panose="020B0604020202020204" pitchFamily="34" charset="0"/>
              <a:buChar char="•"/>
            </a:pPr>
            <a:r>
              <a:rPr lang="en-GB" sz="3000" dirty="0">
                <a:latin typeface="Calibri" panose="020F0502020204030204" pitchFamily="34" charset="0"/>
                <a:ea typeface="Calibri" panose="020F0502020204030204" pitchFamily="34" charset="0"/>
                <a:cs typeface="Calibri" panose="020F0502020204030204" pitchFamily="34" charset="0"/>
              </a:rPr>
              <a:t>Was kann ich mit einer Büroklammer und </a:t>
            </a:r>
            <a:r>
              <a:rPr lang="de-DE" sz="3000" dirty="0">
                <a:latin typeface="Calibri" panose="020F0502020204030204" pitchFamily="34" charset="0"/>
                <a:ea typeface="Calibri" panose="020F0502020204030204" pitchFamily="34" charset="0"/>
                <a:cs typeface="Calibri" panose="020F0502020204030204" pitchFamily="34" charset="0"/>
              </a:rPr>
              <a:t>einem </a:t>
            </a:r>
            <a:br>
              <a:rPr lang="de-DE" sz="3000" dirty="0">
                <a:latin typeface="Calibri" panose="020F0502020204030204" pitchFamily="34" charset="0"/>
                <a:ea typeface="Calibri" panose="020F0502020204030204" pitchFamily="34" charset="0"/>
                <a:cs typeface="Calibri" panose="020F0502020204030204" pitchFamily="34" charset="0"/>
              </a:rPr>
            </a:br>
            <a:r>
              <a:rPr lang="de-DE" sz="3000" dirty="0">
                <a:latin typeface="Calibri" panose="020F0502020204030204" pitchFamily="34" charset="0"/>
                <a:ea typeface="Calibri" panose="020F0502020204030204" pitchFamily="34" charset="0"/>
                <a:cs typeface="Calibri" panose="020F0502020204030204" pitchFamily="34" charset="0"/>
              </a:rPr>
              <a:t>Löffel</a:t>
            </a:r>
            <a:r>
              <a:rPr lang="en-GB" sz="3000" dirty="0">
                <a:latin typeface="Calibri" panose="020F0502020204030204" pitchFamily="34" charset="0"/>
                <a:ea typeface="Calibri" panose="020F0502020204030204" pitchFamily="34" charset="0"/>
                <a:cs typeface="Calibri" panose="020F0502020204030204" pitchFamily="34" charset="0"/>
              </a:rPr>
              <a:t> machen</a:t>
            </a:r>
            <a:r>
              <a:rPr lang="it-IT" sz="3000" dirty="0">
                <a:latin typeface="Calibri" panose="020F0502020204030204" pitchFamily="34" charset="0"/>
                <a:ea typeface="Calibri" panose="020F0502020204030204" pitchFamily="34" charset="0"/>
                <a:cs typeface="Calibri" panose="020F0502020204030204" pitchFamily="34" charset="0"/>
              </a:rPr>
              <a:t>?</a:t>
            </a:r>
            <a:endParaRPr lang="es-ES" sz="3000" dirty="0">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600"/>
              </a:spcAft>
              <a:buFont typeface="Arial" panose="020B0604020202020204" pitchFamily="34" charset="0"/>
              <a:buChar char="•"/>
            </a:pPr>
            <a:r>
              <a:rPr lang="en-GB" sz="3000" dirty="0">
                <a:latin typeface="Calibri" panose="020F0502020204030204" pitchFamily="34" charset="0"/>
                <a:ea typeface="Calibri" panose="020F0502020204030204" pitchFamily="34" charset="0"/>
                <a:cs typeface="Calibri" panose="020F0502020204030204" pitchFamily="34" charset="0"/>
              </a:rPr>
              <a:t>Welche Ähnlichkeiten könnten zwischen </a:t>
            </a:r>
            <a:r>
              <a:rPr lang="it-IT" sz="3000" dirty="0">
                <a:latin typeface="Calibri" panose="020F0502020204030204" pitchFamily="34" charset="0"/>
                <a:ea typeface="Calibri" panose="020F0502020204030204" pitchFamily="34" charset="0"/>
                <a:cs typeface="Calibri" panose="020F0502020204030204" pitchFamily="34" charset="0"/>
              </a:rPr>
              <a:t>dem Limpopo-</a:t>
            </a:r>
            <a:r>
              <a:rPr lang="it-IT" sz="3000" dirty="0" err="1">
                <a:latin typeface="Calibri" panose="020F0502020204030204" pitchFamily="34" charset="0"/>
                <a:ea typeface="Calibri" panose="020F0502020204030204" pitchFamily="34" charset="0"/>
                <a:cs typeface="Calibri" panose="020F0502020204030204" pitchFamily="34" charset="0"/>
              </a:rPr>
              <a:t>Fluss</a:t>
            </a:r>
            <a:r>
              <a:rPr lang="it-IT" sz="3000" dirty="0">
                <a:latin typeface="Calibri" panose="020F0502020204030204" pitchFamily="34" charset="0"/>
                <a:ea typeface="Calibri" panose="020F0502020204030204" pitchFamily="34" charset="0"/>
                <a:cs typeface="Calibri" panose="020F0502020204030204" pitchFamily="34" charset="0"/>
              </a:rPr>
              <a:t> in Afrika und </a:t>
            </a:r>
            <a:r>
              <a:rPr lang="it-IT" sz="3000" dirty="0" err="1">
                <a:latin typeface="Calibri" panose="020F0502020204030204" pitchFamily="34" charset="0"/>
                <a:ea typeface="Calibri" panose="020F0502020204030204" pitchFamily="34" charset="0"/>
                <a:cs typeface="Calibri" panose="020F0502020204030204" pitchFamily="34" charset="0"/>
              </a:rPr>
              <a:t>dem</a:t>
            </a:r>
            <a:r>
              <a:rPr lang="it-IT" sz="3000" dirty="0">
                <a:latin typeface="Calibri" panose="020F0502020204030204" pitchFamily="34" charset="0"/>
                <a:ea typeface="Calibri" panose="020F0502020204030204" pitchFamily="34" charset="0"/>
                <a:cs typeface="Calibri" panose="020F0502020204030204" pitchFamily="34" charset="0"/>
              </a:rPr>
              <a:t> </a:t>
            </a:r>
            <a:r>
              <a:rPr lang="de-DE" sz="3000" dirty="0">
                <a:latin typeface="Calibri" panose="020F0502020204030204" pitchFamily="34" charset="0"/>
                <a:ea typeface="Calibri" panose="020F0502020204030204" pitchFamily="34" charset="0"/>
                <a:cs typeface="Calibri" panose="020F0502020204030204" pitchFamily="34" charset="0"/>
              </a:rPr>
              <a:t>Baikalsee</a:t>
            </a:r>
            <a:r>
              <a:rPr lang="it-IT" sz="3000" dirty="0">
                <a:latin typeface="Calibri" panose="020F0502020204030204" pitchFamily="34" charset="0"/>
                <a:ea typeface="Calibri" panose="020F0502020204030204" pitchFamily="34" charset="0"/>
                <a:cs typeface="Calibri" panose="020F0502020204030204" pitchFamily="34" charset="0"/>
              </a:rPr>
              <a:t> in Sibirien </a:t>
            </a:r>
            <a:r>
              <a:rPr lang="en-GB" sz="3000" dirty="0">
                <a:latin typeface="Calibri" panose="020F0502020204030204" pitchFamily="34" charset="0"/>
                <a:ea typeface="Calibri" panose="020F0502020204030204" pitchFamily="34" charset="0"/>
                <a:cs typeface="Calibri" panose="020F0502020204030204" pitchFamily="34" charset="0"/>
              </a:rPr>
              <a:t>bestehen</a:t>
            </a:r>
            <a:r>
              <a:rPr lang="it-IT" sz="3000" dirty="0">
                <a:latin typeface="Calibri" panose="020F0502020204030204" pitchFamily="34" charset="0"/>
                <a:ea typeface="Calibri" panose="020F0502020204030204" pitchFamily="34" charset="0"/>
                <a:cs typeface="Calibri" panose="020F0502020204030204" pitchFamily="34" charset="0"/>
              </a:rPr>
              <a:t>?</a:t>
            </a:r>
            <a:endParaRPr lang="es-ES" sz="3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BCB47FC2-85C9-458E-ACEE-7DD9D83E2257}"/>
              </a:ext>
            </a:extLst>
          </p:cNvPr>
          <p:cNvPicPr>
            <a:picLocks noChangeAspect="1"/>
          </p:cNvPicPr>
          <p:nvPr/>
        </p:nvPicPr>
        <p:blipFill>
          <a:blip r:embed="rId3"/>
          <a:stretch>
            <a:fillRect/>
          </a:stretch>
        </p:blipFill>
        <p:spPr>
          <a:xfrm>
            <a:off x="9078436" y="2755877"/>
            <a:ext cx="1968068" cy="196361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787986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ea typeface="Calibri" panose="020F0502020204030204" pitchFamily="34" charset="0"/>
                <a:cs typeface="Calibri" panose="020F0502020204030204" pitchFamily="34" charset="0"/>
              </a:rPr>
              <a:t>Das K.I.S.S.-Prinzip</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92085"/>
          </a:xfrm>
          <a:prstGeom prst="rect">
            <a:avLst/>
          </a:prstGeom>
          <a:noFill/>
        </p:spPr>
        <p:txBody>
          <a:bodyPr wrap="square" rtlCol="0">
            <a:spAutoFit/>
          </a:bodyPr>
          <a:lstStyle/>
          <a:p>
            <a:pPr>
              <a:lnSpc>
                <a:spcPct val="115000"/>
              </a:lnSpc>
              <a:spcAft>
                <a:spcPts val="1000"/>
              </a:spcAft>
            </a:pPr>
            <a:r>
              <a:rPr lang="en-GB" sz="3000" dirty="0">
                <a:latin typeface="Calibri" panose="020F0502020204030204" pitchFamily="34" charset="0"/>
                <a:ea typeface="Calibri" panose="020F0502020204030204" pitchFamily="34" charset="0"/>
                <a:cs typeface="Calibri" panose="020F0502020204030204" pitchFamily="34" charset="0"/>
              </a:rPr>
              <a:t>Das "Keep It Simple, Stupid!"-</a:t>
            </a:r>
            <a:r>
              <a:rPr lang="en-GB" sz="3000" dirty="0" err="1">
                <a:latin typeface="Calibri" panose="020F0502020204030204" pitchFamily="34" charset="0"/>
                <a:ea typeface="Calibri" panose="020F0502020204030204" pitchFamily="34" charset="0"/>
                <a:cs typeface="Calibri" panose="020F0502020204030204" pitchFamily="34" charset="0"/>
              </a:rPr>
              <a:t>Prinzip</a:t>
            </a:r>
            <a:r>
              <a:rPr lang="en-GB" sz="3000" dirty="0">
                <a:latin typeface="Calibri" panose="020F0502020204030204" pitchFamily="34" charset="0"/>
                <a:ea typeface="Calibri" panose="020F0502020204030204" pitchFamily="34" charset="0"/>
                <a:cs typeface="Calibri" panose="020F0502020204030204" pitchFamily="34" charset="0"/>
              </a:rPr>
              <a:t> </a:t>
            </a:r>
            <a:r>
              <a:rPr lang="en-GB" sz="3000" dirty="0" err="1">
                <a:latin typeface="Calibri" panose="020F0502020204030204" pitchFamily="34" charset="0"/>
                <a:ea typeface="Calibri" panose="020F0502020204030204" pitchFamily="34" charset="0"/>
                <a:cs typeface="Calibri" panose="020F0502020204030204" pitchFamily="34" charset="0"/>
              </a:rPr>
              <a:t>im</a:t>
            </a:r>
            <a:r>
              <a:rPr lang="en-GB" sz="3000" dirty="0">
                <a:latin typeface="Calibri" panose="020F0502020204030204" pitchFamily="34" charset="0"/>
                <a:ea typeface="Calibri" panose="020F0502020204030204" pitchFamily="34" charset="0"/>
                <a:cs typeface="Calibri" panose="020F0502020204030204" pitchFamily="34" charset="0"/>
              </a:rPr>
              <a:t> </a:t>
            </a:r>
            <a:r>
              <a:rPr lang="en-GB" sz="3000" dirty="0" err="1">
                <a:latin typeface="Calibri" panose="020F0502020204030204" pitchFamily="34" charset="0"/>
                <a:ea typeface="Calibri" panose="020F0502020204030204" pitchFamily="34" charset="0"/>
                <a:cs typeface="Calibri" panose="020F0502020204030204" pitchFamily="34" charset="0"/>
              </a:rPr>
              <a:t>Überblick</a:t>
            </a:r>
            <a:r>
              <a:rPr lang="en-GB" sz="3000" dirty="0">
                <a:latin typeface="Calibri" panose="020F0502020204030204" pitchFamily="34" charset="0"/>
                <a:ea typeface="Calibri" panose="020F0502020204030204" pitchFamily="34" charset="0"/>
                <a:cs typeface="Calibri" panose="020F0502020204030204" pitchFamily="34" charset="0"/>
              </a:rPr>
              <a:t>:</a:t>
            </a:r>
            <a:endParaRPr lang="es-ES" sz="3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9" name="Grafik 5">
            <a:extLst>
              <a:ext uri="{FF2B5EF4-FFF2-40B4-BE49-F238E27FC236}">
                <a16:creationId xmlns:a16="http://schemas.microsoft.com/office/drawing/2014/main" xmlns="" id="{7F4FB043-E641-402F-B27A-C152CF668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928" y="2248406"/>
            <a:ext cx="5320145" cy="3546764"/>
          </a:xfrm>
          <a:prstGeom prst="rect">
            <a:avLst/>
          </a:prstGeom>
        </p:spPr>
      </p:pic>
      <p:sp>
        <p:nvSpPr>
          <p:cNvPr id="16" name="Textfeld 6">
            <a:extLst>
              <a:ext uri="{FF2B5EF4-FFF2-40B4-BE49-F238E27FC236}">
                <a16:creationId xmlns:a16="http://schemas.microsoft.com/office/drawing/2014/main" xmlns="" id="{8163C639-9AAA-4A87-9EE8-00FE68872F7B}"/>
              </a:ext>
            </a:extLst>
          </p:cNvPr>
          <p:cNvSpPr txBox="1"/>
          <p:nvPr/>
        </p:nvSpPr>
        <p:spPr>
          <a:xfrm>
            <a:off x="883920" y="2472660"/>
            <a:ext cx="1391018" cy="369332"/>
          </a:xfrm>
          <a:prstGeom prst="rect">
            <a:avLst/>
          </a:prstGeom>
          <a:noFill/>
        </p:spPr>
        <p:txBody>
          <a:bodyPr wrap="square" rtlCol="0">
            <a:spAutoFit/>
          </a:bodyPr>
          <a:lstStyle/>
          <a:p>
            <a:pPr algn="r"/>
            <a:r>
              <a:rPr lang="it-IT" b="1" dirty="0" err="1">
                <a:latin typeface="Calibri" panose="020F0502020204030204" pitchFamily="34" charset="0"/>
                <a:cs typeface="Calibri" panose="020F0502020204030204" pitchFamily="34" charset="0"/>
              </a:rPr>
              <a:t>Was ist </a:t>
            </a:r>
            <a:r>
              <a:rPr lang="it-IT" b="1" dirty="0">
                <a:latin typeface="Calibri" panose="020F0502020204030204" pitchFamily="34" charset="0"/>
                <a:cs typeface="Calibri" panose="020F0502020204030204" pitchFamily="34" charset="0"/>
              </a:rPr>
              <a:t>KISS </a:t>
            </a:r>
            <a:endParaRPr lang="de-DE" dirty="0"/>
          </a:p>
        </p:txBody>
      </p:sp>
      <p:sp>
        <p:nvSpPr>
          <p:cNvPr id="18" name="Pfeil: nach rechts 8">
            <a:extLst>
              <a:ext uri="{FF2B5EF4-FFF2-40B4-BE49-F238E27FC236}">
                <a16:creationId xmlns:a16="http://schemas.microsoft.com/office/drawing/2014/main" xmlns="" id="{30CB2C14-F692-45CD-9D17-AE7B3E742D22}"/>
              </a:ext>
            </a:extLst>
          </p:cNvPr>
          <p:cNvSpPr/>
          <p:nvPr/>
        </p:nvSpPr>
        <p:spPr>
          <a:xfrm>
            <a:off x="2307302" y="2420377"/>
            <a:ext cx="975338" cy="473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a16="http://schemas.microsoft.com/office/drawing/2014/main" xmlns="" id="{0302A8DC-8A0A-4CEF-8B7D-4C561E46FEAB}"/>
              </a:ext>
            </a:extLst>
          </p:cNvPr>
          <p:cNvSpPr/>
          <p:nvPr/>
        </p:nvSpPr>
        <p:spPr>
          <a:xfrm>
            <a:off x="2258028" y="45050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CasellaDiTesto 20">
            <a:extLst>
              <a:ext uri="{FF2B5EF4-FFF2-40B4-BE49-F238E27FC236}">
                <a16:creationId xmlns:a16="http://schemas.microsoft.com/office/drawing/2014/main" xmlns="" id="{3148AB8C-6626-493A-9008-4D21C320CC41}"/>
              </a:ext>
            </a:extLst>
          </p:cNvPr>
          <p:cNvSpPr txBox="1"/>
          <p:nvPr/>
        </p:nvSpPr>
        <p:spPr>
          <a:xfrm>
            <a:off x="3435928" y="5777880"/>
            <a:ext cx="5320145" cy="307777"/>
          </a:xfrm>
          <a:prstGeom prst="rect">
            <a:avLst/>
          </a:prstGeom>
          <a:noFill/>
        </p:spPr>
        <p:txBody>
          <a:bodyPr wrap="square" rtlCol="0">
            <a:spAutoFit/>
          </a:bodyPr>
          <a:lstStyle/>
          <a:p>
            <a:r>
              <a:rPr lang="en-GB" sz="1400" dirty="0"/>
              <a:t>Quelle: </a:t>
            </a:r>
            <a:r>
              <a:rPr lang="de-DE" sz="1400" dirty="0"/>
              <a:t>t2informatik GmbH, Berlin </a:t>
            </a:r>
            <a:endParaRPr lang="en-GB" sz="1400" dirty="0"/>
          </a:p>
        </p:txBody>
      </p:sp>
      <p:sp>
        <p:nvSpPr>
          <p:cNvPr id="22" name="Textfeld 6">
            <a:extLst>
              <a:ext uri="{FF2B5EF4-FFF2-40B4-BE49-F238E27FC236}">
                <a16:creationId xmlns:a16="http://schemas.microsoft.com/office/drawing/2014/main" xmlns="" id="{A15BCB57-6262-4D76-81CE-9998692BC384}"/>
              </a:ext>
            </a:extLst>
          </p:cNvPr>
          <p:cNvSpPr txBox="1"/>
          <p:nvPr/>
        </p:nvSpPr>
        <p:spPr>
          <a:xfrm>
            <a:off x="385412" y="4562696"/>
            <a:ext cx="1861457" cy="646331"/>
          </a:xfrm>
          <a:prstGeom prst="rect">
            <a:avLst/>
          </a:prstGeom>
          <a:noFill/>
        </p:spPr>
        <p:txBody>
          <a:bodyPr wrap="square" rtlCol="0">
            <a:spAutoFit/>
          </a:bodyPr>
          <a:lstStyle/>
          <a:p>
            <a:pPr algn="r"/>
            <a:r>
              <a:rPr lang="it-IT" b="1" dirty="0" err="1">
                <a:latin typeface="Calibri" panose="020F0502020204030204" pitchFamily="34" charset="0"/>
                <a:cs typeface="Calibri" panose="020F0502020204030204" pitchFamily="34" charset="0"/>
              </a:rPr>
              <a:t>Was</a:t>
            </a:r>
            <a:r>
              <a:rPr lang="it-IT" b="1" dirty="0">
                <a:latin typeface="Calibri" panose="020F0502020204030204" pitchFamily="34" charset="0"/>
                <a:cs typeface="Calibri" panose="020F0502020204030204" pitchFamily="34" charset="0"/>
              </a:rPr>
              <a:t> </a:t>
            </a:r>
            <a:r>
              <a:rPr lang="it-IT" b="1" dirty="0" err="1">
                <a:latin typeface="Calibri" panose="020F0502020204030204" pitchFamily="34" charset="0"/>
                <a:cs typeface="Calibri" panose="020F0502020204030204" pitchFamily="34" charset="0"/>
              </a:rPr>
              <a:t>ist</a:t>
            </a:r>
            <a:r>
              <a:rPr lang="it-IT" b="1" dirty="0">
                <a:latin typeface="Calibri" panose="020F0502020204030204" pitchFamily="34" charset="0"/>
                <a:cs typeface="Calibri" panose="020F0502020204030204" pitchFamily="34" charset="0"/>
              </a:rPr>
              <a:t> KISS NICHT </a:t>
            </a:r>
            <a:endParaRPr lang="de-DE" dirty="0"/>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23"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4" name="Immagin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610812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Definition des        Prinzips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939540"/>
          </a:xfrm>
          <a:prstGeom prst="rect">
            <a:avLst/>
          </a:prstGeom>
          <a:noFill/>
        </p:spPr>
        <p:txBody>
          <a:bodyPr wrap="square" rtlCol="0">
            <a:spAutoFit/>
          </a:bodyPr>
          <a:lstStyle/>
          <a:p>
            <a:pPr algn="just">
              <a:spcAft>
                <a:spcPts val="600"/>
              </a:spcAft>
            </a:pPr>
            <a:r>
              <a:rPr lang="it-IT" sz="3000" dirty="0">
                <a:latin typeface="Calibri" panose="020F0502020204030204" pitchFamily="34" charset="0"/>
                <a:ea typeface="Calibri" panose="020F0502020204030204" pitchFamily="34" charset="0"/>
                <a:cs typeface="Calibri" panose="020F0502020204030204" pitchFamily="34" charset="0"/>
              </a:rPr>
              <a:t>Das </a:t>
            </a:r>
            <a:r>
              <a:rPr lang="en-GB" sz="3000" dirty="0">
                <a:latin typeface="Calibri" panose="020F0502020204030204" pitchFamily="34" charset="0"/>
                <a:ea typeface="Calibri" panose="020F0502020204030204" pitchFamily="34" charset="0"/>
                <a:cs typeface="Calibri" panose="020F0502020204030204" pitchFamily="34" charset="0"/>
              </a:rPr>
              <a:t>Prinzip </a:t>
            </a:r>
            <a:r>
              <a:rPr lang="en-GB" sz="3000" i="1" dirty="0">
                <a:latin typeface="Calibri" panose="020F0502020204030204" pitchFamily="34" charset="0"/>
                <a:ea typeface="Calibri" panose="020F0502020204030204" pitchFamily="34" charset="0"/>
                <a:cs typeface="Calibri" panose="020F0502020204030204" pitchFamily="34" charset="0"/>
              </a:rPr>
              <a:t>Keep It Short and Simple </a:t>
            </a:r>
            <a:r>
              <a:rPr lang="en-GB" sz="3000" dirty="0">
                <a:latin typeface="Calibri" panose="020F0502020204030204" pitchFamily="34" charset="0"/>
                <a:ea typeface="Calibri" panose="020F0502020204030204" pitchFamily="34" charset="0"/>
                <a:cs typeface="Calibri" panose="020F0502020204030204" pitchFamily="34" charset="0"/>
              </a:rPr>
              <a:t>(</a:t>
            </a:r>
            <a:r>
              <a:rPr lang="en-GB" sz="3000" dirty="0" err="1">
                <a:latin typeface="Calibri" panose="020F0502020204030204" pitchFamily="34" charset="0"/>
                <a:ea typeface="Calibri" panose="020F0502020204030204" pitchFamily="34" charset="0"/>
                <a:cs typeface="Calibri" panose="020F0502020204030204" pitchFamily="34" charset="0"/>
              </a:rPr>
              <a:t>oder</a:t>
            </a:r>
            <a:r>
              <a:rPr lang="en-GB" sz="3000" dirty="0">
                <a:latin typeface="Calibri" panose="020F0502020204030204" pitchFamily="34" charset="0"/>
                <a:ea typeface="Calibri" panose="020F0502020204030204" pitchFamily="34" charset="0"/>
                <a:cs typeface="Calibri" panose="020F0502020204030204" pitchFamily="34" charset="0"/>
              </a:rPr>
              <a:t> </a:t>
            </a:r>
            <a:r>
              <a:rPr lang="en-GB" sz="3000" i="1" dirty="0">
                <a:latin typeface="Calibri" panose="020F0502020204030204" pitchFamily="34" charset="0"/>
                <a:ea typeface="Calibri" panose="020F0502020204030204" pitchFamily="34" charset="0"/>
                <a:cs typeface="Calibri" panose="020F0502020204030204" pitchFamily="34" charset="0"/>
              </a:rPr>
              <a:t>Stupid</a:t>
            </a:r>
            <a:r>
              <a:rPr lang="en-GB" sz="3000" dirty="0">
                <a:latin typeface="Calibri" panose="020F0502020204030204" pitchFamily="34" charset="0"/>
                <a:ea typeface="Calibri" panose="020F0502020204030204" pitchFamily="34" charset="0"/>
                <a:cs typeface="Calibri" panose="020F0502020204030204" pitchFamily="34" charset="0"/>
              </a:rPr>
              <a:t>) ist </a:t>
            </a:r>
            <a:r>
              <a:rPr lang="it-IT" sz="3000" dirty="0">
                <a:latin typeface="Calibri" panose="020F0502020204030204" pitchFamily="34" charset="0"/>
                <a:ea typeface="Calibri" panose="020F0502020204030204" pitchFamily="34" charset="0"/>
                <a:cs typeface="Calibri" panose="020F0502020204030204" pitchFamily="34" charset="0"/>
              </a:rPr>
              <a:t>eine Designregel</a:t>
            </a:r>
            <a:r>
              <a:rPr lang="en-GB" sz="3000" dirty="0">
                <a:latin typeface="Calibri" panose="020F0502020204030204" pitchFamily="34" charset="0"/>
                <a:ea typeface="Calibri" panose="020F0502020204030204" pitchFamily="34" charset="0"/>
                <a:cs typeface="Calibri" panose="020F0502020204030204" pitchFamily="34" charset="0"/>
              </a:rPr>
              <a:t>, die besagt, dass Systeme besser funktionieren, wenn sie einfach und nicht komplex </a:t>
            </a:r>
            <a:r>
              <a:rPr lang="it-IT" sz="3000" dirty="0">
                <a:latin typeface="Calibri" panose="020F0502020204030204" pitchFamily="34" charset="0"/>
                <a:ea typeface="Calibri" panose="020F0502020204030204" pitchFamily="34" charset="0"/>
                <a:cs typeface="Calibri" panose="020F0502020204030204" pitchFamily="34" charset="0"/>
              </a:rPr>
              <a:t>aufgebaut sind. </a:t>
            </a:r>
            <a:r>
              <a:rPr lang="it-IT" sz="3000" dirty="0" err="1">
                <a:latin typeface="Calibri" panose="020F0502020204030204" pitchFamily="34" charset="0"/>
                <a:ea typeface="Calibri" panose="020F0502020204030204" pitchFamily="34" charset="0"/>
                <a:cs typeface="Calibri" panose="020F0502020204030204" pitchFamily="34" charset="0"/>
              </a:rPr>
              <a:t>Das</a:t>
            </a:r>
            <a:r>
              <a:rPr lang="it-IT" sz="3000" dirty="0">
                <a:latin typeface="Calibri" panose="020F0502020204030204" pitchFamily="34" charset="0"/>
                <a:ea typeface="Calibri" panose="020F0502020204030204" pitchFamily="34" charset="0"/>
                <a:cs typeface="Calibri" panose="020F0502020204030204" pitchFamily="34" charset="0"/>
              </a:rPr>
              <a:t> </a:t>
            </a:r>
            <a:r>
              <a:rPr lang="de-DE" sz="3000" dirty="0">
                <a:latin typeface="Calibri" panose="020F0502020204030204" pitchFamily="34" charset="0"/>
                <a:ea typeface="Calibri" panose="020F0502020204030204" pitchFamily="34" charset="0"/>
                <a:cs typeface="Calibri" panose="020F0502020204030204" pitchFamily="34" charset="0"/>
              </a:rPr>
              <a:t>KISS-Prinzip impliziert dabei a</a:t>
            </a:r>
            <a:r>
              <a:rPr lang="it-IT" sz="3000" dirty="0">
                <a:latin typeface="Calibri" panose="020F0502020204030204" pitchFamily="34" charset="0"/>
                <a:ea typeface="Calibri" panose="020F0502020204030204" pitchFamily="34" charset="0"/>
                <a:cs typeface="Calibri" panose="020F0502020204030204" pitchFamily="34" charset="0"/>
              </a:rPr>
              <a:t>ber </a:t>
            </a:r>
            <a:r>
              <a:rPr lang="de-DE" sz="3000" dirty="0">
                <a:latin typeface="Calibri" panose="020F0502020204030204" pitchFamily="34" charset="0"/>
                <a:ea typeface="Calibri" panose="020F0502020204030204" pitchFamily="34" charset="0"/>
                <a:cs typeface="Calibri" panose="020F0502020204030204" pitchFamily="34" charset="0"/>
              </a:rPr>
              <a:t>nicht Dummheit</a:t>
            </a:r>
            <a:r>
              <a:rPr lang="en-GB" sz="3000" dirty="0">
                <a:latin typeface="Calibri" panose="020F0502020204030204" pitchFamily="34" charset="0"/>
                <a:ea typeface="Calibri" panose="020F0502020204030204" pitchFamily="34" charset="0"/>
                <a:cs typeface="Calibri" panose="020F0502020204030204" pitchFamily="34" charset="0"/>
              </a:rPr>
              <a:t>. </a:t>
            </a:r>
          </a:p>
          <a:p>
            <a:pPr algn="just">
              <a:spcAft>
                <a:spcPts val="600"/>
              </a:spcAft>
            </a:pPr>
            <a:endParaRPr lang="en-GB" sz="3000" dirty="0">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r>
              <a:rPr lang="en-GB" sz="3000" dirty="0">
                <a:latin typeface="Calibri" panose="020F0502020204030204" pitchFamily="34" charset="0"/>
                <a:ea typeface="Calibri" panose="020F0502020204030204" pitchFamily="34" charset="0"/>
                <a:cs typeface="Calibri" panose="020F0502020204030204" pitchFamily="34" charset="0"/>
              </a:rPr>
              <a:t>Ganz im Gegenteil, es wird meist </a:t>
            </a:r>
            <a:r>
              <a:rPr lang="it-IT" sz="3000" dirty="0">
                <a:latin typeface="Calibri" panose="020F0502020204030204" pitchFamily="34" charset="0"/>
                <a:ea typeface="Calibri" panose="020F0502020204030204" pitchFamily="34" charset="0"/>
                <a:cs typeface="Calibri" panose="020F0502020204030204" pitchFamily="34" charset="0"/>
              </a:rPr>
              <a:t>mit </a:t>
            </a:r>
            <a:r>
              <a:rPr lang="en-GB" sz="3000" dirty="0">
                <a:latin typeface="Calibri" panose="020F0502020204030204" pitchFamily="34" charset="0"/>
                <a:ea typeface="Calibri" panose="020F0502020204030204" pitchFamily="34" charset="0"/>
                <a:cs typeface="Calibri" panose="020F0502020204030204" pitchFamily="34" charset="0"/>
              </a:rPr>
              <a:t>intelligenten Systemen in Verbindung gebracht, die aufgrund ihrer Einfachheit als dumm fehlinterpretiert </a:t>
            </a:r>
            <a:r>
              <a:rPr lang="en-GB" sz="3000" dirty="0" err="1">
                <a:latin typeface="Calibri" panose="020F0502020204030204" pitchFamily="34" charset="0"/>
                <a:ea typeface="Calibri" panose="020F0502020204030204" pitchFamily="34" charset="0"/>
                <a:cs typeface="Calibri" panose="020F0502020204030204" pitchFamily="34" charset="0"/>
              </a:rPr>
              <a:t>werden</a:t>
            </a:r>
            <a:r>
              <a:rPr lang="en-GB" sz="3000" dirty="0">
                <a:latin typeface="Calibri" panose="020F0502020204030204" pitchFamily="34" charset="0"/>
                <a:ea typeface="Calibri" panose="020F0502020204030204" pitchFamily="34" charset="0"/>
                <a:cs typeface="Calibri" panose="020F0502020204030204" pitchFamily="34" charset="0"/>
              </a:rPr>
              <a:t> </a:t>
            </a:r>
            <a:r>
              <a:rPr lang="en-GB" sz="3000" dirty="0" err="1">
                <a:latin typeface="Calibri" panose="020F0502020204030204" pitchFamily="34" charset="0"/>
                <a:ea typeface="Calibri" panose="020F0502020204030204" pitchFamily="34" charset="0"/>
                <a:cs typeface="Calibri" panose="020F0502020204030204" pitchFamily="34" charset="0"/>
              </a:rPr>
              <a:t>könnten</a:t>
            </a:r>
            <a:r>
              <a:rPr lang="it-IT" sz="3000" dirty="0">
                <a:latin typeface="Calibri" panose="020F0502020204030204" pitchFamily="34" charset="0"/>
                <a:ea typeface="Calibri" panose="020F0502020204030204" pitchFamily="34" charset="0"/>
                <a:cs typeface="Calibri" panose="020F0502020204030204" pitchFamily="34" charset="0"/>
              </a:rPr>
              <a:t>. </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9" name="Imagen 2">
            <a:extLst>
              <a:ext uri="{FF2B5EF4-FFF2-40B4-BE49-F238E27FC236}">
                <a16:creationId xmlns:a16="http://schemas.microsoft.com/office/drawing/2014/main" xmlns="" id="{7291B90B-B471-4728-9D09-5D9FE3CECE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636" y="33720"/>
            <a:ext cx="830997" cy="830997"/>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r>
              <a:rPr lang="en-GB" sz="4800" b="1" dirty="0"/>
              <a:t>Intùiti-Karten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708981"/>
          </a:xfrm>
          <a:prstGeom prst="rect">
            <a:avLst/>
          </a:prstGeom>
          <a:noFill/>
        </p:spPr>
        <p:txBody>
          <a:bodyPr wrap="square" rtlCol="0">
            <a:spAutoFit/>
          </a:bodyPr>
          <a:lstStyle/>
          <a:p>
            <a:pPr algn="just"/>
            <a:r>
              <a:rPr lang="es-ES" sz="3000" dirty="0">
                <a:latin typeface="Calibri" panose="020F0502020204030204" pitchFamily="34" charset="0"/>
                <a:ea typeface="Calibri" panose="020F0502020204030204" pitchFamily="34" charset="0"/>
                <a:cs typeface="Times New Roman" panose="02020603050405020304" pitchFamily="18" charset="0"/>
              </a:rPr>
              <a:t>Es ist ein Werkzeug für kreatives Denken, das auf visuellen und imaginären Assoziationen basiert. Sie müssen also nur das Deck mischen, eine Karte auswählen und das Märchen lesen... und das Ende der Geschichte vorschlagen. </a:t>
            </a:r>
          </a:p>
          <a:p>
            <a:pPr algn="just"/>
            <a:endParaRPr lang="en-GB" sz="3000" b="1" dirty="0">
              <a:latin typeface="Calibri" panose="020F0502020204030204" pitchFamily="34" charset="0"/>
              <a:ea typeface="Calibri" panose="020F0502020204030204" pitchFamily="34" charset="0"/>
            </a:endParaRPr>
          </a:p>
          <a:p>
            <a:pPr algn="just"/>
            <a:r>
              <a:rPr lang="es-ES" sz="3000" dirty="0">
                <a:latin typeface="Calibri" panose="020F0502020204030204" pitchFamily="34" charset="0"/>
                <a:ea typeface="Calibri" panose="020F0502020204030204" pitchFamily="34" charset="0"/>
                <a:cs typeface="Times New Roman" panose="02020603050405020304" pitchFamily="18" charset="0"/>
              </a:rPr>
              <a:t>Jede Karte stellt einen starken Anreiz dar, ist nach Gestaltprinzipien gestaltet und bietet ein anschauliches Märchen, das kein geschriebenes Ende hat. </a:t>
            </a:r>
          </a:p>
          <a:p>
            <a:pPr algn="just"/>
            <a:endParaRPr lang="es-ES" sz="3000" dirty="0">
              <a:latin typeface="Calibri" panose="020F0502020204030204" pitchFamily="34" charset="0"/>
              <a:ea typeface="Calibri" panose="020F0502020204030204" pitchFamily="34" charset="0"/>
              <a:cs typeface="Times New Roman" panose="02020603050405020304" pitchFamily="18" charset="0"/>
            </a:endParaRPr>
          </a:p>
          <a:p>
            <a:pPr algn="just"/>
            <a:r>
              <a:rPr lang="es-ES" sz="3000" dirty="0">
                <a:latin typeface="Calibri" panose="020F0502020204030204" pitchFamily="34" charset="0"/>
                <a:ea typeface="Calibri" panose="020F0502020204030204" pitchFamily="34" charset="0"/>
                <a:cs typeface="Times New Roman" panose="02020603050405020304" pitchFamily="18" charset="0"/>
              </a:rPr>
              <a:t>Erfahren Sie mehr über </a:t>
            </a:r>
            <a:r>
              <a:rPr lang="es-ES" sz="3000" dirty="0">
                <a:latin typeface="Calibri" panose="020F0502020204030204" pitchFamily="34" charset="0"/>
                <a:ea typeface="Calibri" panose="020F0502020204030204" pitchFamily="34" charset="0"/>
                <a:cs typeface="Times New Roman" panose="02020603050405020304" pitchFamily="18" charset="0"/>
                <a:hlinkClick r:id="rId2"/>
              </a:rPr>
              <a:t>Intùiti</a:t>
            </a:r>
            <a:r>
              <a:rPr lang="es-ES" sz="30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192783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Zwei wichtige Hinweise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038753"/>
            <a:ext cx="11416938" cy="5201424"/>
          </a:xfrm>
          <a:prstGeom prst="rect">
            <a:avLst/>
          </a:prstGeom>
          <a:noFill/>
        </p:spPr>
        <p:txBody>
          <a:bodyPr wrap="square" rtlCol="0">
            <a:spAutoFit/>
          </a:bodyPr>
          <a:lstStyle/>
          <a:p>
            <a:pPr algn="just">
              <a:spcAft>
                <a:spcPts val="600"/>
              </a:spcAft>
            </a:pPr>
            <a:r>
              <a:rPr lang="en-GB" sz="2400" b="1" dirty="0">
                <a:latin typeface="Calibri" panose="020F0502020204030204" pitchFamily="34" charset="0"/>
                <a:ea typeface="Calibri" panose="020F0502020204030204" pitchFamily="34" charset="0"/>
              </a:rPr>
              <a:t>Verlieben Sie sich nicht in Ihre Ideen:</a:t>
            </a:r>
          </a:p>
          <a:p>
            <a:pPr algn="just">
              <a:spcAft>
                <a:spcPts val="600"/>
              </a:spcAft>
            </a:pPr>
            <a:r>
              <a:rPr lang="en-GB" sz="2400" dirty="0">
                <a:latin typeface="Calibri" panose="020F0502020204030204" pitchFamily="34" charset="0"/>
                <a:ea typeface="Calibri" panose="020F0502020204030204" pitchFamily="34" charset="0"/>
              </a:rPr>
              <a:t>Die perfekte Idee ist </a:t>
            </a:r>
            <a:r>
              <a:rPr lang="it-IT" sz="2400" dirty="0">
                <a:latin typeface="Calibri" panose="020F0502020204030204" pitchFamily="34" charset="0"/>
                <a:ea typeface="Calibri" panose="020F0502020204030204" pitchFamily="34" charset="0"/>
              </a:rPr>
              <a:t>nur eine </a:t>
            </a:r>
            <a:r>
              <a:rPr lang="en-GB" sz="2400" dirty="0">
                <a:latin typeface="Calibri" panose="020F0502020204030204" pitchFamily="34" charset="0"/>
                <a:ea typeface="Calibri" panose="020F0502020204030204" pitchFamily="34" charset="0"/>
              </a:rPr>
              <a:t>Illusion, die den Prozess unseres kreativen Denkens behindert. Die Herausforderung ist nicht das Generieren von Ideen, sondern die Fähigkeit, die besten Ideen auszuwählen. Viele Ideen zu haben ist gut, wenn wir in der Lage sind, sie zu verwerfen. </a:t>
            </a:r>
          </a:p>
          <a:p>
            <a:pPr algn="just">
              <a:spcAft>
                <a:spcPts val="600"/>
              </a:spcAft>
            </a:pPr>
            <a:endParaRPr lang="en-GB" sz="2400" dirty="0">
              <a:latin typeface="Calibri" panose="020F0502020204030204" pitchFamily="34" charset="0"/>
            </a:endParaRPr>
          </a:p>
          <a:p>
            <a:pPr algn="just">
              <a:spcAft>
                <a:spcPts val="600"/>
              </a:spcAft>
            </a:pPr>
            <a:r>
              <a:rPr lang="en-GB" sz="2400" b="1" dirty="0"/>
              <a:t>Machen Sie jeden Tag etwas anderes </a:t>
            </a:r>
          </a:p>
          <a:p>
            <a:pPr algn="just">
              <a:spcAft>
                <a:spcPts val="600"/>
              </a:spcAft>
            </a:pPr>
            <a:r>
              <a:rPr lang="en-GB" sz="2400" dirty="0"/>
              <a:t>Etwas Neues zu tun und zu schaffen kann das Leben und die Lebendigkeit wiederbeleben und uns bereichern und weiterentwickeln. Jeden Tag etwas Neues in unserem Leben zu schaffen, ist eine sehr einfache Handlung. Wir können anfangen, Stühle zu tauschen, ein Essen wählen, das wir noch nie probiert haben, aber auch etwas mit unseren Händen erschaffen, denn die manuelle Tätigkeit hilft dem Geist, die Lücke zwischen Gedanken und Realität zu schließen.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Schlüsse und Schlussfolgerungen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0" y="1216531"/>
            <a:ext cx="11416938" cy="2400657"/>
          </a:xfrm>
          <a:prstGeom prst="rect">
            <a:avLst/>
          </a:prstGeom>
          <a:noFill/>
        </p:spPr>
        <p:txBody>
          <a:bodyPr wrap="square" rtlCol="0">
            <a:spAutoFit/>
          </a:bodyPr>
          <a:lstStyle/>
          <a:p>
            <a:pPr algn="just">
              <a:spcAft>
                <a:spcPts val="600"/>
              </a:spcAft>
            </a:pPr>
            <a:r>
              <a:rPr lang="en-GB" sz="3000" dirty="0">
                <a:latin typeface="Calibri" panose="020F0502020204030204" pitchFamily="34" charset="0"/>
                <a:ea typeface="Calibri" panose="020F0502020204030204" pitchFamily="34" charset="0"/>
                <a:cs typeface="Times New Roman" panose="02020603050405020304" pitchFamily="18" charset="0"/>
              </a:rPr>
              <a:t>Menschen wollen oft die Lösung ihrer Probleme mit Hilfe von Kreativität finden, da dies ein sofortiges Werkzeug oder eine Methode war. Aber ein vorgegebenes "Rezept" zu verwenden, ist nicht der richtige Weg, man muss daran arbeiten und sein Querdenken, seine Kritikfähigkeit und auch den Mut entwickeln, </a:t>
            </a:r>
            <a:r>
              <a:rPr lang="de-DE" sz="3000" dirty="0">
                <a:latin typeface="Calibri" panose="020F0502020204030204" pitchFamily="34" charset="0"/>
                <a:ea typeface="Calibri" panose="020F0502020204030204" pitchFamily="34" charset="0"/>
                <a:cs typeface="Times New Roman" panose="02020603050405020304" pitchFamily="18" charset="0"/>
              </a:rPr>
              <a:t>Folgendes</a:t>
            </a:r>
            <a:r>
              <a:rPr lang="en-GB" sz="3000" dirty="0">
                <a:latin typeface="Calibri" panose="020F0502020204030204" pitchFamily="34" charset="0"/>
                <a:ea typeface="Calibri" panose="020F0502020204030204" pitchFamily="34" charset="0"/>
                <a:cs typeface="Times New Roman" panose="02020603050405020304" pitchFamily="18" charset="0"/>
              </a:rPr>
              <a:t> </a:t>
            </a:r>
            <a:r>
              <a:rPr lang="en-GB" sz="3000" dirty="0" err="1">
                <a:latin typeface="Calibri" panose="020F0502020204030204" pitchFamily="34" charset="0"/>
                <a:ea typeface="Calibri" panose="020F0502020204030204" pitchFamily="34" charset="0"/>
                <a:cs typeface="Times New Roman" panose="02020603050405020304" pitchFamily="18" charset="0"/>
              </a:rPr>
              <a:t>zu</a:t>
            </a:r>
            <a:r>
              <a:rPr lang="en-GB" sz="3000" dirty="0">
                <a:latin typeface="Calibri" panose="020F0502020204030204" pitchFamily="34" charset="0"/>
                <a:ea typeface="Calibri" panose="020F0502020204030204" pitchFamily="34" charset="0"/>
                <a:cs typeface="Times New Roman" panose="02020603050405020304" pitchFamily="18" charset="0"/>
              </a:rPr>
              <a:t> tun: </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hlinkClick r:id="rId3"/>
            <a:extLst>
              <a:ext uri="{FF2B5EF4-FFF2-40B4-BE49-F238E27FC236}">
                <a16:creationId xmlns:a16="http://schemas.microsoft.com/office/drawing/2014/main" xmlns="" id="{6067694E-AEC1-4C86-B351-7467F704C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216" y="3777232"/>
            <a:ext cx="3969567" cy="2484221"/>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25701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err="1">
                <a:latin typeface="Calibri" panose="020F0502020204030204" pitchFamily="34" charset="0"/>
                <a:ea typeface="Calibri" panose="020F0502020204030204" pitchFamily="34" charset="0"/>
              </a:rPr>
              <a:t>Kreativität</a:t>
            </a:r>
            <a:r>
              <a:rPr lang="en-GB" sz="4800" b="1" dirty="0">
                <a:latin typeface="Calibri" panose="020F0502020204030204" pitchFamily="34" charset="0"/>
                <a:ea typeface="Calibri" panose="020F0502020204030204" pitchFamily="34" charset="0"/>
              </a:rPr>
              <a:t> für </a:t>
            </a:r>
            <a:r>
              <a:rPr lang="en-GB" sz="4800" b="1" dirty="0" err="1">
                <a:latin typeface="Calibri" panose="020F0502020204030204" pitchFamily="34" charset="0"/>
                <a:ea typeface="Calibri" panose="020F0502020204030204" pitchFamily="34" charset="0"/>
              </a:rPr>
              <a:t>lebenslanges</a:t>
            </a:r>
            <a:r>
              <a:rPr lang="en-GB" sz="4800" b="1" dirty="0">
                <a:latin typeface="Calibri" panose="020F0502020204030204" pitchFamily="34" charset="0"/>
                <a:ea typeface="Calibri" panose="020F0502020204030204" pitchFamily="34" charset="0"/>
              </a:rPr>
              <a:t> </a:t>
            </a:r>
            <a:r>
              <a:rPr lang="en-GB" sz="4800" b="1" dirty="0" err="1">
                <a:latin typeface="Calibri" panose="020F0502020204030204" pitchFamily="34" charset="0"/>
                <a:ea typeface="Calibri" panose="020F0502020204030204" pitchFamily="34" charset="0"/>
              </a:rPr>
              <a:t>Lernen</a:t>
            </a:r>
            <a:r>
              <a:rPr lang="en-GB" sz="4800" b="1" dirty="0">
                <a:latin typeface="Calibri" panose="020F0502020204030204" pitchFamily="34" charset="0"/>
                <a:ea typeface="Calibri" panose="020F0502020204030204" pitchFamily="34" charset="0"/>
              </a:rPr>
              <a:t> </a:t>
            </a:r>
            <a:endParaRPr lang="en-GB" sz="72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235131" y="1146516"/>
            <a:ext cx="11416938" cy="4862870"/>
          </a:xfrm>
          <a:prstGeom prst="rect">
            <a:avLst/>
          </a:prstGeom>
          <a:noFill/>
        </p:spPr>
        <p:txBody>
          <a:bodyPr wrap="square" rtlCol="0">
            <a:spAutoFit/>
          </a:bodyPr>
          <a:lstStyle/>
          <a:p>
            <a:pPr algn="just">
              <a:spcAft>
                <a:spcPts val="600"/>
              </a:spcAft>
            </a:pPr>
            <a:r>
              <a:rPr lang="it-IT" sz="3000" dirty="0">
                <a:latin typeface="Calibri" panose="020F0502020204030204" pitchFamily="34" charset="0"/>
                <a:ea typeface="Calibri" panose="020F0502020204030204" pitchFamily="34" charset="0"/>
                <a:cs typeface="Calibri" panose="020F0502020204030204" pitchFamily="34" charset="0"/>
              </a:rPr>
              <a:t>Laut </a:t>
            </a:r>
            <a:r>
              <a:rPr lang="it-IT" sz="3000" dirty="0" err="1">
                <a:latin typeface="Calibri" panose="020F0502020204030204" pitchFamily="34" charset="0"/>
                <a:ea typeface="Calibri" panose="020F0502020204030204" pitchFamily="34" charset="0"/>
                <a:cs typeface="Calibri" panose="020F0502020204030204" pitchFamily="34" charset="0"/>
              </a:rPr>
              <a:t>dem</a:t>
            </a:r>
            <a:r>
              <a:rPr lang="it-IT" sz="3000" dirty="0">
                <a:latin typeface="Calibri" panose="020F0502020204030204" pitchFamily="34" charset="0"/>
                <a:ea typeface="Calibri" panose="020F0502020204030204" pitchFamily="34" charset="0"/>
                <a:cs typeface="Calibri" panose="020F0502020204030204" pitchFamily="34" charset="0"/>
              </a:rPr>
              <a:t> Framework für </a:t>
            </a:r>
            <a:r>
              <a:rPr lang="it-IT" sz="3000" dirty="0" err="1">
                <a:latin typeface="Calibri" panose="020F0502020204030204" pitchFamily="34" charset="0"/>
                <a:ea typeface="Calibri" panose="020F0502020204030204" pitchFamily="34" charset="0"/>
                <a:cs typeface="Calibri" panose="020F0502020204030204" pitchFamily="34" charset="0"/>
              </a:rPr>
              <a:t>unternehmerische</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Kompetenzen</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der</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Europäischen</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Kommission</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bekannt</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als</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EntreComp</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ist</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Kreativität</a:t>
            </a:r>
            <a:r>
              <a:rPr lang="it-IT" sz="3000" dirty="0">
                <a:latin typeface="Calibri" panose="020F0502020204030204" pitchFamily="34" charset="0"/>
                <a:ea typeface="Calibri" panose="020F0502020204030204" pitchFamily="34" charset="0"/>
                <a:cs typeface="Calibri" panose="020F0502020204030204" pitchFamily="34" charset="0"/>
              </a:rPr>
              <a:t> eine der 15 Fähigkeiten, die </a:t>
            </a:r>
            <a:r>
              <a:rPr lang="it-IT" sz="3000" dirty="0" err="1">
                <a:latin typeface="Calibri" panose="020F0502020204030204" pitchFamily="34" charset="0"/>
                <a:ea typeface="Calibri" panose="020F0502020204030204" pitchFamily="34" charset="0"/>
                <a:cs typeface="Calibri" panose="020F0502020204030204" pitchFamily="34" charset="0"/>
              </a:rPr>
              <a:t>jeder</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Schüler</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entwickeln</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sollte</a:t>
            </a:r>
            <a:r>
              <a:rPr lang="it-IT" sz="3000" dirty="0">
                <a:latin typeface="Calibri" panose="020F0502020204030204" pitchFamily="34" charset="0"/>
                <a:ea typeface="Calibri" panose="020F0502020204030204" pitchFamily="34" charset="0"/>
                <a:cs typeface="Calibri" panose="020F0502020204030204" pitchFamily="34" charset="0"/>
              </a:rPr>
              <a:t>, um ein </a:t>
            </a:r>
            <a:r>
              <a:rPr lang="it-IT" sz="3000" dirty="0" err="1">
                <a:latin typeface="Calibri" panose="020F0502020204030204" pitchFamily="34" charset="0"/>
                <a:ea typeface="Calibri" panose="020F0502020204030204" pitchFamily="34" charset="0"/>
                <a:cs typeface="Calibri" panose="020F0502020204030204" pitchFamily="34" charset="0"/>
              </a:rPr>
              <a:t>Unternehmer</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zu</a:t>
            </a:r>
            <a:r>
              <a:rPr lang="it-IT" sz="3000" dirty="0">
                <a:latin typeface="Calibri" panose="020F0502020204030204" pitchFamily="34" charset="0"/>
                <a:ea typeface="Calibri" panose="020F0502020204030204" pitchFamily="34" charset="0"/>
                <a:cs typeface="Calibri" panose="020F0502020204030204" pitchFamily="34" charset="0"/>
              </a:rPr>
              <a:t> </a:t>
            </a:r>
            <a:r>
              <a:rPr lang="it-IT" sz="3000" dirty="0" err="1">
                <a:latin typeface="Calibri" panose="020F0502020204030204" pitchFamily="34" charset="0"/>
                <a:ea typeface="Calibri" panose="020F0502020204030204" pitchFamily="34" charset="0"/>
                <a:cs typeface="Calibri" panose="020F0502020204030204" pitchFamily="34" charset="0"/>
              </a:rPr>
              <a:t>werden</a:t>
            </a:r>
            <a:r>
              <a:rPr lang="it-IT" sz="3000" dirty="0">
                <a:latin typeface="Calibri" panose="020F0502020204030204" pitchFamily="34" charset="0"/>
                <a:ea typeface="Calibri" panose="020F0502020204030204" pitchFamily="34" charset="0"/>
                <a:cs typeface="Calibri" panose="020F0502020204030204" pitchFamily="34" charset="0"/>
              </a:rPr>
              <a:t>. </a:t>
            </a:r>
            <a:endParaRPr lang="en-GB" sz="3000" dirty="0">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endParaRPr lang="en-GB" sz="3000" dirty="0">
              <a:ea typeface="Calibri" panose="020F0502020204030204" pitchFamily="34" charset="0"/>
              <a:cs typeface="Calibri" panose="020F0502020204030204" pitchFamily="34" charset="0"/>
            </a:endParaRPr>
          </a:p>
          <a:p>
            <a:pPr algn="just">
              <a:spcAft>
                <a:spcPts val="600"/>
              </a:spcAft>
            </a:pPr>
            <a:r>
              <a:rPr lang="en-GB" sz="3000" dirty="0" err="1">
                <a:ea typeface="Calibri" panose="020F0502020204030204" pitchFamily="34" charset="0"/>
                <a:cs typeface="Calibri" panose="020F0502020204030204" pitchFamily="34" charset="0"/>
              </a:rPr>
              <a:t>Im</a:t>
            </a:r>
            <a:r>
              <a:rPr lang="en-GB" sz="3000" dirty="0">
                <a:ea typeface="Calibri" panose="020F0502020204030204" pitchFamily="34" charset="0"/>
                <a:cs typeface="Calibri" panose="020F0502020204030204" pitchFamily="34" charset="0"/>
              </a:rPr>
              <a:t> “</a:t>
            </a:r>
            <a:r>
              <a:rPr lang="en-GB" sz="3000" dirty="0" err="1">
                <a:ea typeface="Calibri" panose="020F0502020204030204" pitchFamily="34" charset="0"/>
                <a:cs typeface="Calibri" panose="020F0502020204030204" pitchFamily="34" charset="0"/>
              </a:rPr>
              <a:t>EntreComp</a:t>
            </a:r>
            <a:r>
              <a:rPr lang="en-GB" sz="3000" dirty="0">
                <a:ea typeface="Calibri" panose="020F0502020204030204" pitchFamily="34" charset="0"/>
                <a:cs typeface="Calibri" panose="020F0502020204030204" pitchFamily="34" charset="0"/>
              </a:rPr>
              <a:t>” </a:t>
            </a:r>
            <a:r>
              <a:rPr lang="en-GB" sz="3000" dirty="0" err="1">
                <a:ea typeface="Calibri" panose="020F0502020204030204" pitchFamily="34" charset="0"/>
                <a:cs typeface="Calibri" panose="020F0502020204030204" pitchFamily="34" charset="0"/>
              </a:rPr>
              <a:t>wird</a:t>
            </a:r>
            <a:r>
              <a:rPr lang="en-GB" sz="3000" dirty="0">
                <a:ea typeface="Calibri" panose="020F0502020204030204" pitchFamily="34" charset="0"/>
                <a:cs typeface="Calibri" panose="020F0502020204030204" pitchFamily="34" charset="0"/>
              </a:rPr>
              <a:t> Kreativität als eine der Schlüsselkompetenzen im Bereich "Ideen und Möglichkeiten" dargestellt, obwohl der kreative Prozess sowohl die Nutzung von Ressourcen als auch die Fähigkeit beinhaltet, auf Ideen einzuwirken, um ihren Wert zu gestalten und zu nutzen. </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01315"/>
            <a:ext cx="1755570" cy="398758"/>
          </a:xfrm>
          <a:prstGeom prst="rect">
            <a:avLst/>
          </a:prstGeom>
        </p:spPr>
      </p:pic>
      <p:sp>
        <p:nvSpPr>
          <p:cNvPr id="16"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ea typeface="Calibri" panose="020F0502020204030204" pitchFamily="34" charset="0"/>
              </a:rPr>
              <a:t>Kreativität für lebenslanges Lernen </a:t>
            </a:r>
            <a:endParaRPr lang="en-GB" sz="72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400657"/>
          </a:xfrm>
          <a:prstGeom prst="rect">
            <a:avLst/>
          </a:prstGeom>
          <a:noFill/>
        </p:spPr>
        <p:txBody>
          <a:bodyPr wrap="square" rtlCol="0">
            <a:spAutoFit/>
          </a:bodyPr>
          <a:lstStyle/>
          <a:p>
            <a:pPr algn="just">
              <a:spcAft>
                <a:spcPts val="600"/>
              </a:spcAft>
            </a:pPr>
            <a:r>
              <a:rPr lang="de-DE" sz="3000"/>
              <a:t>Dieser Leitfaden soll mehr Akteure in ganz Europa und darüber hinaus dazu inspirieren, sich zu engagieren und sich einer Gemeinschaft von Teilnehmern anzuschließen, die sich dafür einsetzen, diese Kompetenzen für das Leben in Bildung, Gesellschaft, Arbeit und Unternehmen zu verankern.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CF6F1185-E11C-42A7-A72A-8AF926F4A4AA}"/>
              </a:ext>
            </a:extLst>
          </p:cNvPr>
          <p:cNvPicPr>
            <a:picLocks noChangeAspect="1"/>
          </p:cNvPicPr>
          <p:nvPr/>
        </p:nvPicPr>
        <p:blipFill>
          <a:blip r:embed="rId3"/>
          <a:stretch>
            <a:fillRect/>
          </a:stretch>
        </p:blipFill>
        <p:spPr>
          <a:xfrm>
            <a:off x="1592621" y="4099576"/>
            <a:ext cx="9019819" cy="1879129"/>
          </a:xfrm>
          <a:prstGeom prst="rect">
            <a:avLst/>
          </a:prstGeom>
        </p:spPr>
      </p:pic>
      <p:sp>
        <p:nvSpPr>
          <p:cNvPr id="3" name="CasellaDiTesto 2">
            <a:extLst>
              <a:ext uri="{FF2B5EF4-FFF2-40B4-BE49-F238E27FC236}">
                <a16:creationId xmlns:a16="http://schemas.microsoft.com/office/drawing/2014/main" xmlns="" id="{DB9A5E3F-FFDE-4A1A-B16A-A14F0B7A4E6F}"/>
              </a:ext>
            </a:extLst>
          </p:cNvPr>
          <p:cNvSpPr txBox="1"/>
          <p:nvPr/>
        </p:nvSpPr>
        <p:spPr>
          <a:xfrm>
            <a:off x="1592621" y="5895181"/>
            <a:ext cx="9019819" cy="276999"/>
          </a:xfrm>
          <a:prstGeom prst="rect">
            <a:avLst/>
          </a:prstGeom>
          <a:noFill/>
        </p:spPr>
        <p:txBody>
          <a:bodyPr wrap="square" rtlCol="0">
            <a:spAutoFit/>
          </a:bodyPr>
          <a:lstStyle/>
          <a:p>
            <a:r>
              <a:rPr lang="en-GB" sz="1200" dirty="0"/>
              <a:t>Quelle: Das konzeptionelle Modell von </a:t>
            </a:r>
            <a:r>
              <a:rPr lang="en-GB" sz="1200" dirty="0" err="1"/>
              <a:t>EntreComp </a:t>
            </a:r>
            <a:r>
              <a:rPr lang="en-GB" sz="1200" dirty="0"/>
              <a:t>(Tab.1)</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8"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461956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ea typeface="Calibri" panose="020F0502020204030204" pitchFamily="34" charset="0"/>
              </a:rPr>
              <a:t>Kreativität als Fähigkeit </a:t>
            </a:r>
            <a:endParaRPr lang="en-GB" sz="72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481511" y="1245487"/>
            <a:ext cx="6170023" cy="3893374"/>
          </a:xfrm>
          <a:prstGeom prst="rect">
            <a:avLst/>
          </a:prstGeom>
          <a:noFill/>
        </p:spPr>
        <p:txBody>
          <a:bodyPr wrap="square" rtlCol="0">
            <a:spAutoFit/>
          </a:bodyPr>
          <a:lstStyle/>
          <a:p>
            <a:pPr algn="just">
              <a:spcAft>
                <a:spcPts val="600"/>
              </a:spcAft>
            </a:pPr>
            <a:r>
              <a:rPr lang="en-GB" sz="2200" dirty="0">
                <a:latin typeface="Calibri" panose="020F0502020204030204" pitchFamily="34" charset="0"/>
                <a:ea typeface="Calibri" panose="020F0502020204030204" pitchFamily="34" charset="0"/>
                <a:cs typeface="Calibri" panose="020F0502020204030204" pitchFamily="34" charset="0"/>
              </a:rPr>
              <a:t>Dank des </a:t>
            </a:r>
            <a:r>
              <a:rPr lang="en-GB" sz="2200" dirty="0" err="1">
                <a:latin typeface="Calibri" panose="020F0502020204030204" pitchFamily="34" charset="0"/>
                <a:ea typeface="Calibri" panose="020F0502020204030204" pitchFamily="34" charset="0"/>
                <a:cs typeface="Calibri" panose="020F0502020204030204" pitchFamily="34" charset="0"/>
              </a:rPr>
              <a:t>Entrecomp </a:t>
            </a:r>
            <a:r>
              <a:rPr lang="en-GB" sz="2200" dirty="0">
                <a:latin typeface="Calibri" panose="020F0502020204030204" pitchFamily="34" charset="0"/>
                <a:ea typeface="Calibri" panose="020F0502020204030204" pitchFamily="34" charset="0"/>
                <a:cs typeface="Calibri" panose="020F0502020204030204" pitchFamily="34" charset="0"/>
              </a:rPr>
              <a:t>Frameworks wird Kreativität nicht als seltene Gabe betrachtet, die glücklichen Studenten oder Auserwählten zuteil wird, sondern sie ist eine Kompetenz, die von jedem entwickelt und trainiert werden kann. </a:t>
            </a:r>
          </a:p>
          <a:p>
            <a:pPr algn="just">
              <a:spcAft>
                <a:spcPts val="600"/>
              </a:spcAft>
            </a:pPr>
            <a:r>
              <a:rPr lang="en-GB" sz="2200" dirty="0">
                <a:latin typeface="Calibri" panose="020F0502020204030204" pitchFamily="34" charset="0"/>
                <a:ea typeface="Calibri" panose="020F0502020204030204" pitchFamily="34" charset="0"/>
                <a:cs typeface="Calibri" panose="020F0502020204030204" pitchFamily="34" charset="0"/>
              </a:rPr>
              <a:t>Kreativität ist die Fähigkeit, an eine Aufgabe oder ein Problem auf eine neue oder andere Weise zu denken, oder die Fähigkeit, Phantasie einzusetzen, um neue Ideen zu generieren. Es ist die Fähigkeit, komplexe Probleme zu lösen oder interessante Wege zu finden, neue Lösungen vorzuschlagen. </a:t>
            </a:r>
            <a:endParaRPr lang="en-GB"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extLst>
              <a:ext uri="{FF2B5EF4-FFF2-40B4-BE49-F238E27FC236}">
                <a16:creationId xmlns:a16="http://schemas.microsoft.com/office/drawing/2014/main" xmlns="" id="{B717020A-7D1F-4C3B-8C68-DE6580F80E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441" y="1369416"/>
            <a:ext cx="3765762" cy="3507940"/>
          </a:xfrm>
          <a:prstGeom prst="rect">
            <a:avLst/>
          </a:prstGeom>
        </p:spPr>
      </p:pic>
      <p:sp>
        <p:nvSpPr>
          <p:cNvPr id="9" name="Rechteck 1">
            <a:extLst>
              <a:ext uri="{FF2B5EF4-FFF2-40B4-BE49-F238E27FC236}">
                <a16:creationId xmlns:a16="http://schemas.microsoft.com/office/drawing/2014/main" xmlns="" id="{D60BBFFD-2583-4B7B-8508-0689EE3C3D7E}"/>
              </a:ext>
            </a:extLst>
          </p:cNvPr>
          <p:cNvSpPr/>
          <p:nvPr/>
        </p:nvSpPr>
        <p:spPr>
          <a:xfrm>
            <a:off x="481511" y="5515665"/>
            <a:ext cx="6587931" cy="6332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Kreativität = Kompetenz für alle = Problemlösungswerkzeug für alle</a:t>
            </a:r>
          </a:p>
        </p:txBody>
      </p:sp>
      <p:sp>
        <p:nvSpPr>
          <p:cNvPr id="16" name="Pfeil: nach unten 2">
            <a:extLst>
              <a:ext uri="{FF2B5EF4-FFF2-40B4-BE49-F238E27FC236}">
                <a16:creationId xmlns:a16="http://schemas.microsoft.com/office/drawing/2014/main" xmlns="" id="{D09343D1-7A58-4C29-9957-EAE37D8FF81E}"/>
              </a:ext>
            </a:extLst>
          </p:cNvPr>
          <p:cNvSpPr/>
          <p:nvPr/>
        </p:nvSpPr>
        <p:spPr>
          <a:xfrm>
            <a:off x="3418609" y="5098200"/>
            <a:ext cx="322118" cy="2911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9"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0" name="Immagin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206877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99508" y="9781"/>
            <a:ext cx="9385663" cy="830997"/>
          </a:xfrm>
          <a:prstGeom prst="rect">
            <a:avLst/>
          </a:prstGeom>
          <a:noFill/>
        </p:spPr>
        <p:txBody>
          <a:bodyPr wrap="square" rtlCol="0">
            <a:spAutoFit/>
          </a:bodyPr>
          <a:lstStyle/>
          <a:p>
            <a:pPr algn="just"/>
            <a:r>
              <a:rPr lang="en-GB" sz="4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'Die Kunst des Denkens' </a:t>
            </a:r>
            <a:endParaRPr lang="en-GB" sz="48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1" y="1121677"/>
            <a:ext cx="11416938" cy="592085"/>
          </a:xfrm>
          <a:prstGeom prst="rect">
            <a:avLst/>
          </a:prstGeom>
          <a:noFill/>
        </p:spPr>
        <p:txBody>
          <a:bodyPr wrap="square" rtlCol="0">
            <a:spAutoFit/>
          </a:bodyPr>
          <a:lstStyle/>
          <a:p>
            <a:pPr algn="ctr">
              <a:lnSpc>
                <a:spcPct val="115000"/>
              </a:lnSpc>
              <a:spcAft>
                <a:spcPts val="1000"/>
              </a:spcAft>
            </a:pPr>
            <a:r>
              <a:rPr lang="en-GB" sz="3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Der kreative Prozess umfasst die folgenden vier Phasen </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CasellaDiTesto 8">
            <a:extLst>
              <a:ext uri="{FF2B5EF4-FFF2-40B4-BE49-F238E27FC236}">
                <a16:creationId xmlns:a16="http://schemas.microsoft.com/office/drawing/2014/main" xmlns="" id="{38856F1F-CAAB-4FC3-A141-55576779BCAB}"/>
              </a:ext>
            </a:extLst>
          </p:cNvPr>
          <p:cNvSpPr txBox="1"/>
          <p:nvPr/>
        </p:nvSpPr>
        <p:spPr>
          <a:xfrm>
            <a:off x="-1173481" y="7023787"/>
            <a:ext cx="5525589" cy="369332"/>
          </a:xfrm>
          <a:prstGeom prst="rect">
            <a:avLst/>
          </a:prstGeom>
          <a:noFill/>
        </p:spPr>
        <p:txBody>
          <a:bodyPr wrap="square" rtlCol="0">
            <a:spAutoFit/>
          </a:bodyPr>
          <a:lstStyle/>
          <a:p>
            <a:pPr algn="ctr"/>
            <a:r>
              <a:rPr lang="en-GB" dirty="0"/>
              <a:t>Quelle: </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Die Kunst des Denkens, Graham </a:t>
            </a:r>
            <a:r>
              <a:rPr lang="en-GB"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Wallas </a:t>
            </a:r>
            <a:endParaRPr lang="en-GB" dirty="0"/>
          </a:p>
        </p:txBody>
      </p:sp>
      <p:pic>
        <p:nvPicPr>
          <p:cNvPr id="4" name="Grafik 3">
            <a:extLst>
              <a:ext uri="{FF2B5EF4-FFF2-40B4-BE49-F238E27FC236}">
                <a16:creationId xmlns:a16="http://schemas.microsoft.com/office/drawing/2014/main" xmlns="" id="{57F498BE-653C-4D4F-9820-46487A033BCB}"/>
              </a:ext>
            </a:extLst>
          </p:cNvPr>
          <p:cNvPicPr>
            <a:picLocks noChangeAspect="1"/>
          </p:cNvPicPr>
          <p:nvPr/>
        </p:nvPicPr>
        <p:blipFill rotWithShape="1">
          <a:blip r:embed="rId3">
            <a:extLst>
              <a:ext uri="{28A0092B-C50C-407E-A947-70E740481C1C}">
                <a14:useLocalDpi xmlns:a14="http://schemas.microsoft.com/office/drawing/2010/main" val="0"/>
              </a:ext>
            </a:extLst>
          </a:blip>
          <a:srcRect t="6153" b="7570"/>
          <a:stretch/>
        </p:blipFill>
        <p:spPr>
          <a:xfrm>
            <a:off x="2997760" y="1747422"/>
            <a:ext cx="6209541" cy="4442748"/>
          </a:xfrm>
          <a:prstGeom prst="rect">
            <a:avLst/>
          </a:prstGeom>
        </p:spPr>
      </p:pic>
      <p:sp>
        <p:nvSpPr>
          <p:cNvPr id="5" name="Textfeld 4">
            <a:extLst>
              <a:ext uri="{FF2B5EF4-FFF2-40B4-BE49-F238E27FC236}">
                <a16:creationId xmlns:a16="http://schemas.microsoft.com/office/drawing/2014/main" xmlns="" id="{A5DC90D5-3050-448E-979E-5B0B84C63D37}"/>
              </a:ext>
            </a:extLst>
          </p:cNvPr>
          <p:cNvSpPr txBox="1"/>
          <p:nvPr/>
        </p:nvSpPr>
        <p:spPr>
          <a:xfrm>
            <a:off x="7201177" y="1842893"/>
            <a:ext cx="2715708" cy="646331"/>
          </a:xfrm>
          <a:prstGeom prst="rect">
            <a:avLst/>
          </a:prstGeom>
          <a:noFill/>
        </p:spPr>
        <p:txBody>
          <a:bodyPr wrap="square" rtlCol="0">
            <a:spAutoFit/>
          </a:bodyPr>
          <a:lstStyle/>
          <a:p>
            <a:r>
              <a:rPr lang="de-DE" sz="1200" dirty="0"/>
              <a:t>Sammeln von Hintergrundinformationen &amp; Fokussierung auf das Problem oder die Gelegenheit</a:t>
            </a:r>
          </a:p>
        </p:txBody>
      </p:sp>
      <p:sp>
        <p:nvSpPr>
          <p:cNvPr id="16" name="Textfeld 15">
            <a:extLst>
              <a:ext uri="{FF2B5EF4-FFF2-40B4-BE49-F238E27FC236}">
                <a16:creationId xmlns:a16="http://schemas.microsoft.com/office/drawing/2014/main" xmlns="" id="{87F88CC2-D05A-42D6-B302-482BF8D5F389}"/>
              </a:ext>
            </a:extLst>
          </p:cNvPr>
          <p:cNvSpPr txBox="1"/>
          <p:nvPr/>
        </p:nvSpPr>
        <p:spPr>
          <a:xfrm>
            <a:off x="9084406" y="3520402"/>
            <a:ext cx="2182308" cy="646331"/>
          </a:xfrm>
          <a:prstGeom prst="rect">
            <a:avLst/>
          </a:prstGeom>
          <a:noFill/>
        </p:spPr>
        <p:txBody>
          <a:bodyPr wrap="square" rtlCol="0">
            <a:spAutoFit/>
          </a:bodyPr>
          <a:lstStyle/>
          <a:p>
            <a:r>
              <a:rPr lang="de-DE" sz="1200" dirty="0"/>
              <a:t>Nach der Überprüfung und Verarbeitung von Informationen schlafen Sie darüber!</a:t>
            </a:r>
          </a:p>
        </p:txBody>
      </p:sp>
      <p:sp>
        <p:nvSpPr>
          <p:cNvPr id="17" name="Textfeld 16">
            <a:extLst>
              <a:ext uri="{FF2B5EF4-FFF2-40B4-BE49-F238E27FC236}">
                <a16:creationId xmlns:a16="http://schemas.microsoft.com/office/drawing/2014/main" xmlns="" id="{353C68FA-2E0D-4000-9D6A-D46A6EECD8A6}"/>
              </a:ext>
            </a:extLst>
          </p:cNvPr>
          <p:cNvSpPr txBox="1"/>
          <p:nvPr/>
        </p:nvSpPr>
        <p:spPr>
          <a:xfrm>
            <a:off x="2743755" y="5455950"/>
            <a:ext cx="2182308" cy="646331"/>
          </a:xfrm>
          <a:prstGeom prst="rect">
            <a:avLst/>
          </a:prstGeom>
          <a:noFill/>
        </p:spPr>
        <p:txBody>
          <a:bodyPr wrap="square" rtlCol="0">
            <a:spAutoFit/>
          </a:bodyPr>
          <a:lstStyle/>
          <a:p>
            <a:pPr algn="r"/>
            <a:r>
              <a:rPr lang="de-DE" sz="1200" dirty="0"/>
              <a:t>Oft, wenn man es am wenigsten erwartet, blitzt eine Idee in Ihrem Kopf auf. Heureka!</a:t>
            </a:r>
          </a:p>
        </p:txBody>
      </p:sp>
      <p:sp>
        <p:nvSpPr>
          <p:cNvPr id="18" name="Textfeld 17">
            <a:extLst>
              <a:ext uri="{FF2B5EF4-FFF2-40B4-BE49-F238E27FC236}">
                <a16:creationId xmlns:a16="http://schemas.microsoft.com/office/drawing/2014/main" xmlns="" id="{4F5B74E2-C787-43CC-B826-B498CDC25DFF}"/>
              </a:ext>
            </a:extLst>
          </p:cNvPr>
          <p:cNvSpPr txBox="1"/>
          <p:nvPr/>
        </p:nvSpPr>
        <p:spPr>
          <a:xfrm>
            <a:off x="938347" y="3627203"/>
            <a:ext cx="2046352" cy="646331"/>
          </a:xfrm>
          <a:prstGeom prst="rect">
            <a:avLst/>
          </a:prstGeom>
          <a:noFill/>
        </p:spPr>
        <p:txBody>
          <a:bodyPr wrap="square" rtlCol="0">
            <a:spAutoFit/>
          </a:bodyPr>
          <a:lstStyle/>
          <a:p>
            <a:pPr algn="r"/>
            <a:r>
              <a:rPr lang="de-DE" sz="1200" dirty="0"/>
              <a:t>Entwickeln Sie einen Plan zur Umsetzung der Idee und testen Sie diese.</a:t>
            </a:r>
          </a:p>
        </p:txBody>
      </p:sp>
      <p:sp>
        <p:nvSpPr>
          <p:cNvPr id="1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21"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2" name="Immagin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4008201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199" y="173365"/>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05606"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2" y="3429000"/>
            <a:ext cx="11662953" cy="1754326"/>
          </a:xfrm>
          <a:prstGeom prst="rect">
            <a:avLst/>
          </a:prstGeom>
          <a:noFill/>
        </p:spPr>
        <p:txBody>
          <a:bodyPr wrap="square" rtlCol="0">
            <a:spAutoFit/>
          </a:bodyPr>
          <a:lstStyle/>
          <a:p>
            <a:pPr algn="ctr"/>
            <a:r>
              <a:rPr lang="en-GB" sz="4400" b="1" dirty="0"/>
              <a:t>1.2 Kreativität </a:t>
            </a:r>
          </a:p>
          <a:p>
            <a:pPr algn="ctr"/>
            <a:endParaRPr lang="en-GB" sz="1600" b="1" dirty="0"/>
          </a:p>
          <a:p>
            <a:pPr algn="ctr"/>
            <a:r>
              <a:rPr lang="en-GB" sz="4400" b="1" dirty="0"/>
              <a:t>1.2.B Stimulierung der Kreativität</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2"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319746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69441"/>
          </a:xfrm>
          <a:prstGeom prst="rect">
            <a:avLst/>
          </a:prstGeom>
          <a:noFill/>
        </p:spPr>
        <p:txBody>
          <a:bodyPr wrap="square" rtlCol="0">
            <a:spAutoFit/>
          </a:bodyPr>
          <a:lstStyle/>
          <a:p>
            <a:pPr algn="just"/>
            <a:r>
              <a:rPr lang="en-GB" sz="4400" b="1" dirty="0">
                <a:latin typeface="Calibri" panose="020F0502020204030204" pitchFamily="34" charset="0"/>
              </a:rPr>
              <a:t>Übungen zur Stimulierung Ihres Geistes </a:t>
            </a:r>
            <a:endParaRPr lang="en-GB" sz="4400"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785926"/>
          </a:xfrm>
          <a:prstGeom prst="rect">
            <a:avLst/>
          </a:prstGeom>
          <a:noFill/>
        </p:spPr>
        <p:txBody>
          <a:bodyPr wrap="square" rtlCol="0">
            <a:spAutoFit/>
          </a:bodyPr>
          <a:lstStyle/>
          <a:p>
            <a:pPr>
              <a:spcAft>
                <a:spcPts val="600"/>
              </a:spcAft>
            </a:pPr>
            <a:r>
              <a:rPr lang="en-GB" sz="2800" dirty="0">
                <a:cs typeface="Calibri" panose="020F0502020204030204" pitchFamily="34" charset="0"/>
              </a:rPr>
              <a:t>4 Vorüberlegungen: </a:t>
            </a:r>
          </a:p>
          <a:p>
            <a:pPr marL="285750" indent="-285750">
              <a:spcAft>
                <a:spcPts val="600"/>
              </a:spcAft>
              <a:buFont typeface="Arial" panose="020B0604020202020204" pitchFamily="34" charset="0"/>
              <a:buChar char="•"/>
            </a:pPr>
            <a:r>
              <a:rPr lang="de-DE" sz="2800" dirty="0">
                <a:solidFill>
                  <a:srgbClr val="000000"/>
                </a:solidFill>
                <a:ea typeface="Times New Roman" panose="02020603050405020304" pitchFamily="18" charset="0"/>
              </a:rPr>
              <a:t>Es gibt verschiedene Arten von Aktionen, die genutzt </a:t>
            </a:r>
            <a:br>
              <a:rPr lang="de-DE" sz="2800" dirty="0">
                <a:solidFill>
                  <a:srgbClr val="000000"/>
                </a:solidFill>
                <a:ea typeface="Times New Roman" panose="02020603050405020304" pitchFamily="18" charset="0"/>
              </a:rPr>
            </a:br>
            <a:r>
              <a:rPr lang="de-DE" sz="2800" dirty="0">
                <a:solidFill>
                  <a:srgbClr val="000000"/>
                </a:solidFill>
                <a:ea typeface="Times New Roman" panose="02020603050405020304" pitchFamily="18" charset="0"/>
              </a:rPr>
              <a:t>werden können, um kreativer zu werden und Querdenken zu entwickeln</a:t>
            </a:r>
          </a:p>
          <a:p>
            <a:pPr marL="285750" indent="-285750">
              <a:spcAft>
                <a:spcPts val="600"/>
              </a:spcAft>
              <a:buFont typeface="Arial" panose="020B0604020202020204" pitchFamily="34" charset="0"/>
              <a:buChar char="•"/>
            </a:pPr>
            <a:r>
              <a:rPr lang="de-DE" sz="2800" dirty="0"/>
              <a:t>Diese Übungen bringen Ideen, die sehr unterschiedliche Bedürfnisse oder Interessen bedienen, zu einem neuen Konzept zusammen</a:t>
            </a:r>
            <a:endParaRPr lang="de-DE" sz="2800" dirty="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de-DE" sz="2800" dirty="0"/>
              <a:t>Diese Techniken können zwar zu etwas albernen Ergebnissen führen, sind aber letztlich eine hilfreiche Methode, um Ihren Geist aus einem kreativen Trott herauszuholen</a:t>
            </a:r>
          </a:p>
          <a:p>
            <a:pPr marL="285750" indent="-285750">
              <a:spcAft>
                <a:spcPts val="600"/>
              </a:spcAft>
              <a:buFont typeface="Arial" panose="020B0604020202020204" pitchFamily="34" charset="0"/>
              <a:buChar char="•"/>
            </a:pPr>
            <a:r>
              <a:rPr lang="de-DE" sz="2800" dirty="0"/>
              <a:t>Die Teilnehmer müssen ihren Gedanken freien Lauf lassen und noch unentdeckte Ideen kreiere</a:t>
            </a:r>
            <a:r>
              <a:rPr lang="en-US" sz="2800" dirty="0"/>
              <a:t>n</a:t>
            </a:r>
            <a:endParaRPr lang="es-ES" sz="2800" dirty="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Imagen 3">
            <a:extLst>
              <a:ext uri="{FF2B5EF4-FFF2-40B4-BE49-F238E27FC236}">
                <a16:creationId xmlns:a16="http://schemas.microsoft.com/office/drawing/2014/main" xmlns="" id="{8563C92A-457B-4ACE-BC64-2C462E039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6127" y="996016"/>
            <a:ext cx="2458856" cy="1382579"/>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552329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ea typeface="Calibri" panose="020F0502020204030204" pitchFamily="34" charset="0"/>
                <a:cs typeface="Calibri" panose="020F0502020204030204" pitchFamily="34" charset="0"/>
              </a:rPr>
              <a:t>Paraphrasierungsfragen, Pkt. 1</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401205"/>
          </a:xfrm>
          <a:prstGeom prst="rect">
            <a:avLst/>
          </a:prstGeom>
          <a:noFill/>
        </p:spPr>
        <p:txBody>
          <a:bodyPr wrap="square" rtlCol="0">
            <a:spAutoFit/>
          </a:bodyPr>
          <a:lstStyle/>
          <a:p>
            <a:pPr>
              <a:spcAft>
                <a:spcPts val="600"/>
              </a:spcAft>
            </a:pPr>
            <a:r>
              <a:rPr lang="en-GB" sz="3000" dirty="0">
                <a:latin typeface="Calibri" panose="020F0502020204030204" pitchFamily="34" charset="0"/>
                <a:ea typeface="Calibri" panose="020F0502020204030204" pitchFamily="34" charset="0"/>
                <a:cs typeface="Calibri" panose="020F0502020204030204" pitchFamily="34" charset="0"/>
              </a:rPr>
              <a:t>Stellen Sie sich vor, Sie müssen diese sehr einfache Frage beantworten: "Wie viel ist 5+5?". Natürlich gibt es nur </a:t>
            </a:r>
            <a:r>
              <a:rPr lang="en-GB" sz="3000" b="1" dirty="0">
                <a:latin typeface="Calibri" panose="020F0502020204030204" pitchFamily="34" charset="0"/>
                <a:ea typeface="Calibri" panose="020F0502020204030204" pitchFamily="34" charset="0"/>
                <a:cs typeface="Calibri" panose="020F0502020204030204" pitchFamily="34" charset="0"/>
              </a:rPr>
              <a:t>eine </a:t>
            </a:r>
            <a:r>
              <a:rPr lang="en-GB" sz="3000" dirty="0">
                <a:latin typeface="Calibri" panose="020F0502020204030204" pitchFamily="34" charset="0"/>
                <a:ea typeface="Calibri" panose="020F0502020204030204" pitchFamily="34" charset="0"/>
                <a:cs typeface="Calibri" panose="020F0502020204030204" pitchFamily="34" charset="0"/>
              </a:rPr>
              <a:t>einzige richtige Antwort: 10!</a:t>
            </a:r>
          </a:p>
          <a:p>
            <a:pPr>
              <a:spcAft>
                <a:spcPts val="600"/>
              </a:spcAft>
            </a:pPr>
            <a:endParaRPr lang="en-GB" sz="3000"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de-DE" sz="3000" dirty="0">
                <a:latin typeface="Calibri" panose="020F0502020204030204" pitchFamily="34" charset="0"/>
                <a:ea typeface="Calibri" panose="020F0502020204030204" pitchFamily="34" charset="0"/>
                <a:cs typeface="Calibri" panose="020F0502020204030204" pitchFamily="34" charset="0"/>
              </a:rPr>
              <a:t>Was wäre, wenn Ihnen dieselbe Frage auf andere Weise gestellt würde, z. B.: "Welche Zahlen ergeben 10 als Summe?" – </a:t>
            </a:r>
            <a:br>
              <a:rPr lang="de-DE" sz="3000" dirty="0">
                <a:latin typeface="Calibri" panose="020F0502020204030204" pitchFamily="34" charset="0"/>
                <a:ea typeface="Calibri" panose="020F0502020204030204" pitchFamily="34" charset="0"/>
                <a:cs typeface="Calibri" panose="020F0502020204030204" pitchFamily="34" charset="0"/>
              </a:rPr>
            </a:br>
            <a:r>
              <a:rPr lang="de-DE" sz="3000" dirty="0">
                <a:latin typeface="Calibri" panose="020F0502020204030204" pitchFamily="34" charset="0"/>
                <a:ea typeface="Calibri" panose="020F0502020204030204" pitchFamily="34" charset="0"/>
                <a:cs typeface="Calibri" panose="020F0502020204030204" pitchFamily="34" charset="0"/>
              </a:rPr>
              <a:t>Wie viele Antworten gäbe es nun? Unendlich viele, </a:t>
            </a:r>
            <a:br>
              <a:rPr lang="de-DE" sz="3000" dirty="0">
                <a:latin typeface="Calibri" panose="020F0502020204030204" pitchFamily="34" charset="0"/>
                <a:ea typeface="Calibri" panose="020F0502020204030204" pitchFamily="34" charset="0"/>
                <a:cs typeface="Calibri" panose="020F0502020204030204" pitchFamily="34" charset="0"/>
              </a:rPr>
            </a:br>
            <a:r>
              <a:rPr lang="de-DE" sz="3000" dirty="0">
                <a:latin typeface="Calibri" panose="020F0502020204030204" pitchFamily="34" charset="0"/>
                <a:ea typeface="Calibri" panose="020F0502020204030204" pitchFamily="34" charset="0"/>
                <a:cs typeface="Calibri" panose="020F0502020204030204" pitchFamily="34" charset="0"/>
              </a:rPr>
              <a:t>ebenso wie unendlich viele Wege, um zur gleichen </a:t>
            </a:r>
            <a:br>
              <a:rPr lang="de-DE" sz="3000" dirty="0">
                <a:latin typeface="Calibri" panose="020F0502020204030204" pitchFamily="34" charset="0"/>
                <a:ea typeface="Calibri" panose="020F0502020204030204" pitchFamily="34" charset="0"/>
                <a:cs typeface="Calibri" panose="020F0502020204030204" pitchFamily="34" charset="0"/>
              </a:rPr>
            </a:br>
            <a:r>
              <a:rPr lang="de-DE" sz="3000" dirty="0">
                <a:latin typeface="Calibri" panose="020F0502020204030204" pitchFamily="34" charset="0"/>
                <a:ea typeface="Calibri" panose="020F0502020204030204" pitchFamily="34" charset="0"/>
                <a:cs typeface="Calibri" panose="020F0502020204030204" pitchFamily="34" charset="0"/>
              </a:rPr>
              <a:t>Antwort zu kommen</a:t>
            </a:r>
            <a:r>
              <a:rPr lang="en-GB" sz="3000" dirty="0">
                <a:latin typeface="Calibri" panose="020F0502020204030204" pitchFamily="34" charset="0"/>
                <a:ea typeface="Calibri" panose="020F0502020204030204" pitchFamily="34" charset="0"/>
                <a:cs typeface="Calibri" panose="020F0502020204030204" pitchFamily="34" charset="0"/>
              </a:rPr>
              <a:t>. </a:t>
            </a:r>
            <a:endParaRPr lang="en-GB" sz="3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6" name="Picture 2" descr="Bildergebnis für fragen und antworten bilder">
            <a:extLst>
              <a:ext uri="{FF2B5EF4-FFF2-40B4-BE49-F238E27FC236}">
                <a16:creationId xmlns:a16="http://schemas.microsoft.com/office/drawing/2014/main" xmlns="" id="{8FFF87F2-A497-45C3-95DD-D2AEBB094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6078">
            <a:off x="9410857" y="4277532"/>
            <a:ext cx="1775911" cy="13058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3">
            <a:extLst>
              <a:ext uri="{FF2B5EF4-FFF2-40B4-BE49-F238E27FC236}">
                <a16:creationId xmlns:a16="http://schemas.microsoft.com/office/drawing/2014/main" xmlns="" id="{0A9F6B98-7394-464D-B1FF-A96BC3914FBB}"/>
              </a:ext>
            </a:extLst>
          </p:cNvPr>
          <p:cNvSpPr txBox="1"/>
          <p:nvPr/>
        </p:nvSpPr>
        <p:spPr>
          <a:xfrm>
            <a:off x="9453371" y="5570583"/>
            <a:ext cx="1690881" cy="261610"/>
          </a:xfrm>
          <a:prstGeom prst="rect">
            <a:avLst/>
          </a:prstGeom>
          <a:noFill/>
        </p:spPr>
        <p:txBody>
          <a:bodyPr wrap="square" rtlCol="0">
            <a:spAutoFit/>
          </a:bodyPr>
          <a:lstStyle/>
          <a:p>
            <a:r>
              <a:rPr lang="de-DE" sz="1100" dirty="0"/>
              <a:t>Quelle: VCD Deutschland </a:t>
            </a:r>
          </a:p>
        </p:txBody>
      </p:sp>
      <p:sp>
        <p:nvSpPr>
          <p:cNvPr id="1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20"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2868130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latin typeface="Calibri" panose="020F0502020204030204" pitchFamily="34" charset="0"/>
                <a:ea typeface="Calibri" panose="020F0502020204030204" pitchFamily="34" charset="0"/>
                <a:cs typeface="Calibri" panose="020F0502020204030204" pitchFamily="34" charset="0"/>
              </a:rPr>
              <a:t>Paraphrasierungsfragen, Pkt. 2</a:t>
            </a:r>
            <a:endParaRPr lang="en-GB"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697901"/>
          </a:xfrm>
          <a:prstGeom prst="rect">
            <a:avLst/>
          </a:prstGeom>
          <a:noFill/>
        </p:spPr>
        <p:txBody>
          <a:bodyPr wrap="square" rtlCol="0">
            <a:spAutoFit/>
          </a:bodyPr>
          <a:lstStyle/>
          <a:p>
            <a:pPr algn="just">
              <a:spcAft>
                <a:spcPts val="1000"/>
              </a:spcAft>
            </a:pPr>
            <a:r>
              <a:rPr lang="en-GB" sz="3200" dirty="0">
                <a:latin typeface="Calibri" panose="020F0502020204030204" pitchFamily="34" charset="0"/>
                <a:ea typeface="Calibri" panose="020F0502020204030204" pitchFamily="34" charset="0"/>
                <a:cs typeface="Calibri" panose="020F0502020204030204" pitchFamily="34" charset="0"/>
              </a:rPr>
              <a:t>Stellen Sie sich vor, Sie haben "Löwe" als Antwort und denken an drei verschiedene Fragen. </a:t>
            </a:r>
          </a:p>
          <a:p>
            <a:pPr algn="just">
              <a:spcAft>
                <a:spcPts val="1000"/>
              </a:spcAft>
            </a:pPr>
            <a:r>
              <a:rPr lang="en-GB" sz="3200" dirty="0">
                <a:latin typeface="Calibri" panose="020F0502020204030204" pitchFamily="34" charset="0"/>
                <a:ea typeface="Calibri" panose="020F0502020204030204" pitchFamily="34" charset="0"/>
                <a:cs typeface="Calibri" panose="020F0502020204030204" pitchFamily="34" charset="0"/>
              </a:rPr>
              <a:t>z. B. </a:t>
            </a:r>
            <a:r>
              <a:rPr lang="en-GB" sz="3200" b="1" dirty="0">
                <a:latin typeface="Calibri" panose="020F0502020204030204" pitchFamily="34" charset="0"/>
                <a:ea typeface="Calibri" panose="020F0502020204030204" pitchFamily="34" charset="0"/>
                <a:cs typeface="Calibri" panose="020F0502020204030204" pitchFamily="34" charset="0"/>
              </a:rPr>
              <a:t>Welches Tier ist der König </a:t>
            </a:r>
            <a:r>
              <a:rPr lang="it-IT" sz="3200" b="1" dirty="0">
                <a:latin typeface="Calibri" panose="020F0502020204030204" pitchFamily="34" charset="0"/>
                <a:ea typeface="Calibri" panose="020F0502020204030204" pitchFamily="34" charset="0"/>
                <a:cs typeface="Calibri" panose="020F0502020204030204" pitchFamily="34" charset="0"/>
              </a:rPr>
              <a:t>des Dschungels?</a:t>
            </a:r>
            <a:endParaRPr lang="en-GB"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18" name="Imagen 3">
            <a:extLst>
              <a:ext uri="{FF2B5EF4-FFF2-40B4-BE49-F238E27FC236}">
                <a16:creationId xmlns:a16="http://schemas.microsoft.com/office/drawing/2014/main" xmlns="" id="{68E44114-7388-4D64-A73D-0032D9477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942" y="3429000"/>
            <a:ext cx="3818116" cy="247698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01315"/>
            <a:ext cx="1755570" cy="398758"/>
          </a:xfrm>
          <a:prstGeom prst="rect">
            <a:avLst/>
          </a:prstGeom>
        </p:spPr>
      </p:pic>
      <p:sp>
        <p:nvSpPr>
          <p:cNvPr id="17" name="CasellaDiTesto 17"/>
          <p:cNvSpPr txBox="1"/>
          <p:nvPr/>
        </p:nvSpPr>
        <p:spPr>
          <a:xfrm>
            <a:off x="7326893"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14377"/>
            <a:ext cx="976864" cy="348582"/>
          </a:xfrm>
          <a:prstGeom prst="rect">
            <a:avLst/>
          </a:prstGeom>
        </p:spPr>
      </p:pic>
    </p:spTree>
    <p:extLst>
      <p:ext uri="{BB962C8B-B14F-4D97-AF65-F5344CB8AC3E}">
        <p14:creationId xmlns:p14="http://schemas.microsoft.com/office/powerpoint/2010/main" val="3660916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2479</Words>
  <Application>Microsoft Office PowerPoint</Application>
  <PresentationFormat>Widescreen</PresentationFormat>
  <Paragraphs>101</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34</cp:revision>
  <dcterms:created xsi:type="dcterms:W3CDTF">2020-06-03T14:30:57Z</dcterms:created>
  <dcterms:modified xsi:type="dcterms:W3CDTF">2022-06-14T08:57:08Z</dcterms:modified>
</cp:coreProperties>
</file>