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63" r:id="rId2"/>
    <p:sldId id="264" r:id="rId3"/>
    <p:sldId id="267" r:id="rId4"/>
    <p:sldId id="269" r:id="rId5"/>
    <p:sldId id="268" r:id="rId6"/>
    <p:sldId id="271" r:id="rId7"/>
    <p:sldId id="270" r:id="rId8"/>
    <p:sldId id="272" r:id="rId9"/>
    <p:sldId id="273" r:id="rId10"/>
    <p:sldId id="274" r:id="rId11"/>
    <p:sldId id="275" r:id="rId12"/>
    <p:sldId id="276" r:id="rId13"/>
    <p:sldId id="265" r:id="rId14"/>
    <p:sldId id="277" r:id="rId15"/>
    <p:sldId id="266"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37" autoAdjust="0"/>
  </p:normalViewPr>
  <p:slideViewPr>
    <p:cSldViewPr snapToGrid="0">
      <p:cViewPr varScale="1">
        <p:scale>
          <a:sx n="70" d="100"/>
          <a:sy n="70" d="100"/>
        </p:scale>
        <p:origin x="73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 xmlns:a16="http://schemas.microsoft.com/office/drawing/2014/main"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 xmlns:a16="http://schemas.microsoft.com/office/drawing/2014/main"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 xmlns:a16="http://schemas.microsoft.com/office/drawing/2014/main"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 xmlns:a16="http://schemas.microsoft.com/office/drawing/2014/main"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 xmlns:a16="http://schemas.microsoft.com/office/drawing/2014/main"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 xmlns:a16="http://schemas.microsoft.com/office/drawing/2014/main"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 xmlns:a16="http://schemas.microsoft.com/office/drawing/2014/main"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 xmlns:a16="http://schemas.microsoft.com/office/drawing/2014/main"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 xmlns:a16="http://schemas.microsoft.com/office/drawing/2014/main"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 xmlns:a16="http://schemas.microsoft.com/office/drawing/2014/main"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 xmlns:a16="http://schemas.microsoft.com/office/drawing/2014/main"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 xmlns:a16="http://schemas.microsoft.com/office/drawing/2014/main"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ntuiti.it/"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hyperlink" Target="Source:%20OIP%20Pictures"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 xmlns:a16="http://schemas.microsoft.com/office/drawing/2014/main" id="{EEB9CAE6-1F3B-4B21-914E-48C152BC7073}"/>
              </a:ext>
            </a:extLst>
          </p:cNvPr>
          <p:cNvPicPr>
            <a:picLocks noChangeAspect="1"/>
          </p:cNvPicPr>
          <p:nvPr/>
        </p:nvPicPr>
        <p:blipFill>
          <a:blip r:embed="rId3" cstate="print"/>
          <a:stretch>
            <a:fillRect/>
          </a:stretch>
        </p:blipFill>
        <p:spPr>
          <a:xfrm>
            <a:off x="131692" y="39200"/>
            <a:ext cx="2886891" cy="807606"/>
          </a:xfrm>
          <a:prstGeom prst="rect">
            <a:avLst/>
          </a:prstGeom>
        </p:spPr>
      </p:pic>
      <p:sp>
        <p:nvSpPr>
          <p:cNvPr id="8" name="CasellaDiTesto 11">
            <a:extLst>
              <a:ext uri="{FF2B5EF4-FFF2-40B4-BE49-F238E27FC236}">
                <a16:creationId xmlns="" xmlns:a16="http://schemas.microsoft.com/office/drawing/2014/main"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1.2 </a:t>
            </a:r>
            <a:r>
              <a:rPr lang="ro-RO" sz="4400" b="1" dirty="0" smtClean="0"/>
              <a:t>Creativitate</a:t>
            </a:r>
            <a:r>
              <a:rPr lang="en-GB" sz="4400" b="1" dirty="0" smtClean="0"/>
              <a:t> </a:t>
            </a:r>
            <a:endParaRPr lang="en-GB" sz="4400" b="1" dirty="0"/>
          </a:p>
          <a:p>
            <a:pPr algn="ctr"/>
            <a:endParaRPr lang="en-GB" sz="1600" b="1" dirty="0"/>
          </a:p>
          <a:p>
            <a:pPr algn="ctr"/>
            <a:r>
              <a:rPr lang="en-GB" sz="4400" b="1" dirty="0"/>
              <a:t>1.2.A </a:t>
            </a:r>
            <a:r>
              <a:rPr lang="ro-RO" sz="4400" b="1" dirty="0" smtClean="0"/>
              <a:t>Creativitate în EntreComp</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34283"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0" y="6301315"/>
            <a:ext cx="1755570" cy="398758"/>
          </a:xfrm>
          <a:prstGeom prst="rect">
            <a:avLst/>
          </a:prstGeom>
        </p:spPr>
      </p:pic>
      <p:sp>
        <p:nvSpPr>
          <p:cNvPr id="12" name="CasellaDiTesto 17"/>
          <p:cNvSpPr txBox="1"/>
          <p:nvPr/>
        </p:nvSpPr>
        <p:spPr>
          <a:xfrm>
            <a:off x="7255047"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14377"/>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dirty="0" smtClean="0"/>
              <a:t>Conectarea și combinarea</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3746667"/>
          </a:xfrm>
          <a:prstGeom prst="rect">
            <a:avLst/>
          </a:prstGeom>
          <a:noFill/>
        </p:spPr>
        <p:txBody>
          <a:bodyPr wrap="square" rtlCol="0">
            <a:spAutoFit/>
          </a:bodyPr>
          <a:lstStyle/>
          <a:p>
            <a:pPr>
              <a:lnSpc>
                <a:spcPct val="115000"/>
              </a:lnSpc>
              <a:spcAft>
                <a:spcPts val="1000"/>
              </a:spcAft>
            </a:pPr>
            <a:r>
              <a:rPr lang="es-ES" sz="3200" i="1" dirty="0" err="1">
                <a:latin typeface="Calibri" panose="020F0502020204030204" pitchFamily="34" charset="0"/>
                <a:ea typeface="Calibri" panose="020F0502020204030204" pitchFamily="34" charset="0"/>
                <a:cs typeface="Times New Roman" panose="02020603050405020304" pitchFamily="18" charset="0"/>
              </a:rPr>
              <a:t>Chindogu</a:t>
            </a:r>
            <a:r>
              <a:rPr lang="es-ES" sz="3200" dirty="0">
                <a:latin typeface="Calibri" panose="020F0502020204030204" pitchFamily="34" charset="0"/>
                <a:ea typeface="Calibri" panose="020F0502020204030204" pitchFamily="34" charset="0"/>
                <a:cs typeface="Times New Roman" panose="02020603050405020304" pitchFamily="18" charset="0"/>
              </a:rPr>
              <a:t> </a:t>
            </a:r>
            <a:r>
              <a:rPr lang="vi-VN" sz="2800" dirty="0" smtClean="0"/>
              <a:t>este cunoscut ca arta japoneză de a crea invenții esențial inutile care ar putea fi folosite pentru rezolvarea problemelor de zi cu zi de bază, dar o fac într-un mod ridicol (adică Conectarea și combinarea ideilor aparent opuse)</a:t>
            </a:r>
            <a:r>
              <a:rPr lang="en-GB" sz="3200" dirty="0" smtClean="0">
                <a:latin typeface="Calibri" panose="020F0502020204030204" pitchFamily="34" charset="0"/>
                <a:ea typeface="Calibri" panose="020F0502020204030204" pitchFamily="34" charset="0"/>
              </a:rPr>
              <a:t>.</a:t>
            </a:r>
            <a:endParaRPr lang="en-GB" sz="3200" dirty="0">
              <a:latin typeface="Calibri" panose="020F0502020204030204" pitchFamily="34" charset="0"/>
              <a:ea typeface="Calibri" panose="020F0502020204030204" pitchFamily="34" charset="0"/>
            </a:endParaRPr>
          </a:p>
          <a:p>
            <a:pPr>
              <a:lnSpc>
                <a:spcPct val="115000"/>
              </a:lnSpc>
              <a:spcAft>
                <a:spcPts val="1000"/>
              </a:spcAft>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8" name="Immagine 1">
            <a:extLst>
              <a:ext uri="{FF2B5EF4-FFF2-40B4-BE49-F238E27FC236}">
                <a16:creationId xmlns="" xmlns:a16="http://schemas.microsoft.com/office/drawing/2014/main" id="{1AEC1154-01F7-449F-83A7-B7658AA7CFDD}"/>
              </a:ext>
            </a:extLst>
          </p:cNvPr>
          <p:cNvPicPr/>
          <p:nvPr/>
        </p:nvPicPr>
        <p:blipFill>
          <a:blip r:embed="rId3">
            <a:extLst>
              <a:ext uri="{28A0092B-C50C-407E-A947-70E740481C1C}">
                <a14:useLocalDpi xmlns:a14="http://schemas.microsoft.com/office/drawing/2010/main" val="0"/>
              </a:ext>
            </a:extLst>
          </a:blip>
          <a:stretch>
            <a:fillRect/>
          </a:stretch>
        </p:blipFill>
        <p:spPr>
          <a:xfrm>
            <a:off x="4201886" y="3496843"/>
            <a:ext cx="3788227" cy="2494272"/>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93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913"/>
            <a:ext cx="1755570" cy="398758"/>
          </a:xfrm>
          <a:prstGeom prst="rect">
            <a:avLst/>
          </a:prstGeom>
        </p:spPr>
      </p:pic>
      <p:sp>
        <p:nvSpPr>
          <p:cNvPr id="17" name="CasellaDiTesto 17"/>
          <p:cNvSpPr txBox="1"/>
          <p:nvPr/>
        </p:nvSpPr>
        <p:spPr>
          <a:xfrm>
            <a:off x="7326893" y="615682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975"/>
            <a:ext cx="976864" cy="348582"/>
          </a:xfrm>
          <a:prstGeom prst="rect">
            <a:avLst/>
          </a:prstGeom>
        </p:spPr>
      </p:pic>
    </p:spTree>
    <p:extLst>
      <p:ext uri="{BB962C8B-B14F-4D97-AF65-F5344CB8AC3E}">
        <p14:creationId xmlns:p14="http://schemas.microsoft.com/office/powerpoint/2010/main" val="1778298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dirty="0" smtClean="0"/>
              <a:t>Exerciții sineptice</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3804118"/>
          </a:xfrm>
          <a:prstGeom prst="rect">
            <a:avLst/>
          </a:prstGeom>
          <a:noFill/>
        </p:spPr>
        <p:txBody>
          <a:bodyPr wrap="square" rtlCol="0">
            <a:spAutoFit/>
          </a:bodyPr>
          <a:lstStyle/>
          <a:p>
            <a:pPr algn="just">
              <a:lnSpc>
                <a:spcPct val="115000"/>
              </a:lnSpc>
              <a:spcAft>
                <a:spcPts val="1000"/>
              </a:spcAft>
            </a:pPr>
            <a:r>
              <a:rPr lang="vi-VN" sz="2800" dirty="0" smtClean="0"/>
              <a:t>Se referă la capacitatea de a putea găsi conexiuni și relații între concepte, obiecte și idei care aparent nu au nicio legătură</a:t>
            </a:r>
            <a:r>
              <a:rPr lang="en-GB" sz="3200" dirty="0" smtClean="0">
                <a:latin typeface="Calibri" panose="020F0502020204030204" pitchFamily="34" charset="0"/>
                <a:ea typeface="Calibri" panose="020F0502020204030204" pitchFamily="34" charset="0"/>
                <a:cs typeface="Calibri" panose="020F0502020204030204" pitchFamily="34" charset="0"/>
              </a:rPr>
              <a:t>. </a:t>
            </a:r>
            <a:endParaRPr lang="en-GB" sz="32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it-IT" sz="3200" dirty="0" smtClean="0">
                <a:latin typeface="Calibri" panose="020F0502020204030204" pitchFamily="34" charset="0"/>
                <a:ea typeface="Calibri" panose="020F0502020204030204" pitchFamily="34" charset="0"/>
                <a:cs typeface="Calibri" panose="020F0502020204030204" pitchFamily="34" charset="0"/>
              </a:rPr>
              <a:t>De </a:t>
            </a:r>
            <a:r>
              <a:rPr lang="en-GB" sz="3200" dirty="0" smtClean="0">
                <a:latin typeface="Calibri" panose="020F0502020204030204" pitchFamily="34" charset="0"/>
                <a:ea typeface="Calibri" panose="020F0502020204030204" pitchFamily="34" charset="0"/>
                <a:cs typeface="Calibri" panose="020F0502020204030204" pitchFamily="34" charset="0"/>
              </a:rPr>
              <a:t>exemplu</a:t>
            </a:r>
            <a:r>
              <a:rPr lang="it-IT" sz="3200" dirty="0" smtClean="0">
                <a:latin typeface="Calibri" panose="020F0502020204030204" pitchFamily="34" charset="0"/>
                <a:ea typeface="Calibri" panose="020F0502020204030204" pitchFamily="34" charset="0"/>
                <a:cs typeface="Calibri" panose="020F0502020204030204" pitchFamily="34" charset="0"/>
              </a:rPr>
              <a:t>:</a:t>
            </a:r>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Arial" panose="020B0604020202020204" pitchFamily="34" charset="0"/>
              <a:buChar char="•"/>
            </a:pPr>
            <a:r>
              <a:rPr lang="vi-VN" sz="2800" dirty="0" smtClean="0"/>
              <a:t>Ce pot face cu o agrafă și o lingură? </a:t>
            </a:r>
            <a:endParaRPr lang="en-US" sz="2800" dirty="0" smtClean="0"/>
          </a:p>
          <a:p>
            <a:pPr marL="457200" indent="-457200" algn="just">
              <a:lnSpc>
                <a:spcPct val="115000"/>
              </a:lnSpc>
              <a:spcAft>
                <a:spcPts val="1000"/>
              </a:spcAft>
              <a:buFont typeface="Arial" panose="020B0604020202020204" pitchFamily="34" charset="0"/>
              <a:buChar char="•"/>
            </a:pPr>
            <a:r>
              <a:rPr lang="vi-VN" sz="2800" dirty="0" smtClean="0"/>
              <a:t>Ce asemănări ar putea exista între râul Limpopo din Africa și lacul Baikal din Siberia</a:t>
            </a:r>
            <a:r>
              <a:rPr lang="it-IT" sz="3200" dirty="0" smtClean="0">
                <a:latin typeface="Calibri" panose="020F0502020204030204" pitchFamily="34" charset="0"/>
                <a:ea typeface="Calibri" panose="020F0502020204030204" pitchFamily="34" charset="0"/>
                <a:cs typeface="Calibri" panose="020F0502020204030204" pitchFamily="34" charset="0"/>
              </a:rPr>
              <a:t>?</a:t>
            </a:r>
            <a:endParaRPr lang="es-E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BCB47FC2-85C9-458E-ACEE-7DD9D83E2257}"/>
              </a:ext>
            </a:extLst>
          </p:cNvPr>
          <p:cNvPicPr>
            <a:picLocks noChangeAspect="1"/>
          </p:cNvPicPr>
          <p:nvPr/>
        </p:nvPicPr>
        <p:blipFill>
          <a:blip r:embed="rId3"/>
          <a:stretch>
            <a:fillRect/>
          </a:stretch>
        </p:blipFill>
        <p:spPr>
          <a:xfrm>
            <a:off x="8675665" y="2804328"/>
            <a:ext cx="1968068" cy="1963615"/>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93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913"/>
            <a:ext cx="1755570" cy="398758"/>
          </a:xfrm>
          <a:prstGeom prst="rect">
            <a:avLst/>
          </a:prstGeom>
        </p:spPr>
      </p:pic>
      <p:sp>
        <p:nvSpPr>
          <p:cNvPr id="17" name="CasellaDiTesto 17"/>
          <p:cNvSpPr txBox="1"/>
          <p:nvPr/>
        </p:nvSpPr>
        <p:spPr>
          <a:xfrm>
            <a:off x="7326893" y="615682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975"/>
            <a:ext cx="976864" cy="348582"/>
          </a:xfrm>
          <a:prstGeom prst="rect">
            <a:avLst/>
          </a:prstGeom>
        </p:spPr>
      </p:pic>
    </p:spTree>
    <p:extLst>
      <p:ext uri="{BB962C8B-B14F-4D97-AF65-F5344CB8AC3E}">
        <p14:creationId xmlns:p14="http://schemas.microsoft.com/office/powerpoint/2010/main" val="3787986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smtClean="0">
                <a:latin typeface="Calibri" panose="020F0502020204030204" pitchFamily="34" charset="0"/>
                <a:ea typeface="Calibri" panose="020F0502020204030204" pitchFamily="34" charset="0"/>
                <a:cs typeface="Calibri" panose="020F0502020204030204" pitchFamily="34" charset="0"/>
              </a:rPr>
              <a:t>Principiul </a:t>
            </a:r>
            <a:r>
              <a:rPr lang="en-GB" sz="4800" b="1" dirty="0">
                <a:latin typeface="Calibri" panose="020F0502020204030204" pitchFamily="34" charset="0"/>
                <a:ea typeface="Calibri" panose="020F0502020204030204" pitchFamily="34" charset="0"/>
                <a:cs typeface="Calibri" panose="020F0502020204030204" pitchFamily="34" charset="0"/>
              </a:rPr>
              <a:t>K.I.S.S. </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625428"/>
          </a:xfrm>
          <a:prstGeom prst="rect">
            <a:avLst/>
          </a:prstGeom>
          <a:noFill/>
        </p:spPr>
        <p:txBody>
          <a:bodyPr wrap="square" rtlCol="0">
            <a:spAutoFit/>
          </a:bodyPr>
          <a:lstStyle/>
          <a:p>
            <a:pPr>
              <a:lnSpc>
                <a:spcPct val="115000"/>
              </a:lnSpc>
              <a:spcAft>
                <a:spcPts val="1000"/>
              </a:spcAft>
            </a:pPr>
            <a:r>
              <a:rPr lang="vi-VN" sz="2800" dirty="0" smtClean="0"/>
              <a:t>„Păstrați-l simplu, prost!” principiu într-un instantaneu</a:t>
            </a:r>
            <a:r>
              <a:rPr lang="en-GB" sz="3200" dirty="0" smtClean="0">
                <a:latin typeface="Calibri" panose="020F0502020204030204" pitchFamily="34" charset="0"/>
                <a:ea typeface="Calibri" panose="020F0502020204030204" pitchFamily="34" charset="0"/>
                <a:cs typeface="Calibri" panose="020F0502020204030204" pitchFamily="34" charset="0"/>
              </a:rPr>
              <a:t>:</a:t>
            </a:r>
            <a:endParaRPr lang="es-E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9" name="Grafik 5">
            <a:extLst>
              <a:ext uri="{FF2B5EF4-FFF2-40B4-BE49-F238E27FC236}">
                <a16:creationId xmlns="" xmlns:a16="http://schemas.microsoft.com/office/drawing/2014/main" id="{7F4FB043-E641-402F-B27A-C152CF668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928" y="2248406"/>
            <a:ext cx="5320145" cy="3546764"/>
          </a:xfrm>
          <a:prstGeom prst="rect">
            <a:avLst/>
          </a:prstGeom>
        </p:spPr>
      </p:pic>
      <p:sp>
        <p:nvSpPr>
          <p:cNvPr id="16" name="Textfeld 6">
            <a:extLst>
              <a:ext uri="{FF2B5EF4-FFF2-40B4-BE49-F238E27FC236}">
                <a16:creationId xmlns="" xmlns:a16="http://schemas.microsoft.com/office/drawing/2014/main" id="{8163C639-9AAA-4A87-9EE8-00FE68872F7B}"/>
              </a:ext>
            </a:extLst>
          </p:cNvPr>
          <p:cNvSpPr txBox="1"/>
          <p:nvPr/>
        </p:nvSpPr>
        <p:spPr>
          <a:xfrm>
            <a:off x="883920" y="2472660"/>
            <a:ext cx="1391018" cy="369332"/>
          </a:xfrm>
          <a:prstGeom prst="rect">
            <a:avLst/>
          </a:prstGeom>
          <a:noFill/>
        </p:spPr>
        <p:txBody>
          <a:bodyPr wrap="square" rtlCol="0">
            <a:spAutoFit/>
          </a:bodyPr>
          <a:lstStyle/>
          <a:p>
            <a:r>
              <a:rPr lang="it-IT" b="1" dirty="0" smtClean="0">
                <a:latin typeface="Calibri" panose="020F0502020204030204" pitchFamily="34" charset="0"/>
                <a:cs typeface="Calibri" panose="020F0502020204030204" pitchFamily="34" charset="0"/>
              </a:rPr>
              <a:t>Ce este </a:t>
            </a:r>
            <a:r>
              <a:rPr lang="it-IT" b="1" dirty="0">
                <a:latin typeface="Calibri" panose="020F0502020204030204" pitchFamily="34" charset="0"/>
                <a:cs typeface="Calibri" panose="020F0502020204030204" pitchFamily="34" charset="0"/>
              </a:rPr>
              <a:t>KISS</a:t>
            </a:r>
            <a:endParaRPr lang="de-DE" dirty="0"/>
          </a:p>
        </p:txBody>
      </p:sp>
      <p:sp>
        <p:nvSpPr>
          <p:cNvPr id="18" name="Pfeil: nach rechts 8">
            <a:extLst>
              <a:ext uri="{FF2B5EF4-FFF2-40B4-BE49-F238E27FC236}">
                <a16:creationId xmlns="" xmlns:a16="http://schemas.microsoft.com/office/drawing/2014/main" id="{30CB2C14-F692-45CD-9D17-AE7B3E742D22}"/>
              </a:ext>
            </a:extLst>
          </p:cNvPr>
          <p:cNvSpPr/>
          <p:nvPr/>
        </p:nvSpPr>
        <p:spPr>
          <a:xfrm>
            <a:off x="2307302" y="2420377"/>
            <a:ext cx="975338" cy="473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rechts 18">
            <a:extLst>
              <a:ext uri="{FF2B5EF4-FFF2-40B4-BE49-F238E27FC236}">
                <a16:creationId xmlns="" xmlns:a16="http://schemas.microsoft.com/office/drawing/2014/main" id="{0302A8DC-8A0A-4CEF-8B7D-4C561E46FEAB}"/>
              </a:ext>
            </a:extLst>
          </p:cNvPr>
          <p:cNvSpPr/>
          <p:nvPr/>
        </p:nvSpPr>
        <p:spPr>
          <a:xfrm>
            <a:off x="2258028" y="45050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CasellaDiTesto 20">
            <a:extLst>
              <a:ext uri="{FF2B5EF4-FFF2-40B4-BE49-F238E27FC236}">
                <a16:creationId xmlns="" xmlns:a16="http://schemas.microsoft.com/office/drawing/2014/main" id="{3148AB8C-6626-493A-9008-4D21C320CC41}"/>
              </a:ext>
            </a:extLst>
          </p:cNvPr>
          <p:cNvSpPr txBox="1"/>
          <p:nvPr/>
        </p:nvSpPr>
        <p:spPr>
          <a:xfrm>
            <a:off x="3333206" y="5891349"/>
            <a:ext cx="5525589" cy="369332"/>
          </a:xfrm>
          <a:prstGeom prst="rect">
            <a:avLst/>
          </a:prstGeom>
          <a:noFill/>
        </p:spPr>
        <p:txBody>
          <a:bodyPr wrap="square" rtlCol="0">
            <a:spAutoFit/>
          </a:bodyPr>
          <a:lstStyle/>
          <a:p>
            <a:pPr algn="ctr"/>
            <a:r>
              <a:rPr lang="en-GB" dirty="0" smtClean="0"/>
              <a:t>Sursa:</a:t>
            </a:r>
            <a:r>
              <a:rPr lang="de-DE" dirty="0" smtClean="0"/>
              <a:t> </a:t>
            </a:r>
            <a:r>
              <a:rPr lang="de-DE" dirty="0"/>
              <a:t>t2informatik GmbH, Berlin</a:t>
            </a:r>
            <a:endParaRPr lang="en-GB" dirty="0"/>
          </a:p>
        </p:txBody>
      </p:sp>
      <p:sp>
        <p:nvSpPr>
          <p:cNvPr id="22" name="Textfeld 6">
            <a:extLst>
              <a:ext uri="{FF2B5EF4-FFF2-40B4-BE49-F238E27FC236}">
                <a16:creationId xmlns="" xmlns:a16="http://schemas.microsoft.com/office/drawing/2014/main" id="{A15BCB57-6262-4D76-81CE-9998692BC384}"/>
              </a:ext>
            </a:extLst>
          </p:cNvPr>
          <p:cNvSpPr txBox="1"/>
          <p:nvPr/>
        </p:nvSpPr>
        <p:spPr>
          <a:xfrm>
            <a:off x="385412" y="4562696"/>
            <a:ext cx="1861457" cy="369332"/>
          </a:xfrm>
          <a:prstGeom prst="rect">
            <a:avLst/>
          </a:prstGeom>
          <a:noFill/>
        </p:spPr>
        <p:txBody>
          <a:bodyPr wrap="square" rtlCol="0">
            <a:spAutoFit/>
          </a:bodyPr>
          <a:lstStyle/>
          <a:p>
            <a:r>
              <a:rPr lang="it-IT" b="1" dirty="0" smtClean="0">
                <a:latin typeface="Calibri" panose="020F0502020204030204" pitchFamily="34" charset="0"/>
                <a:cs typeface="Calibri" panose="020F0502020204030204" pitchFamily="34" charset="0"/>
              </a:rPr>
              <a:t>Ce NU este </a:t>
            </a:r>
            <a:r>
              <a:rPr lang="it-IT" b="1" dirty="0">
                <a:latin typeface="Calibri" panose="020F0502020204030204" pitchFamily="34" charset="0"/>
                <a:cs typeface="Calibri" panose="020F0502020204030204" pitchFamily="34" charset="0"/>
              </a:rPr>
              <a:t>KISS</a:t>
            </a:r>
            <a:endParaRPr lang="de-DE" dirty="0"/>
          </a:p>
        </p:txBody>
      </p:sp>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93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913"/>
            <a:ext cx="1755570" cy="398758"/>
          </a:xfrm>
          <a:prstGeom prst="rect">
            <a:avLst/>
          </a:prstGeom>
        </p:spPr>
      </p:pic>
      <p:sp>
        <p:nvSpPr>
          <p:cNvPr id="23" name="CasellaDiTesto 17"/>
          <p:cNvSpPr txBox="1"/>
          <p:nvPr/>
        </p:nvSpPr>
        <p:spPr>
          <a:xfrm>
            <a:off x="7326893" y="615682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4" name="Immagin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975"/>
            <a:ext cx="976864" cy="348582"/>
          </a:xfrm>
          <a:prstGeom prst="rect">
            <a:avLst/>
          </a:prstGeom>
        </p:spPr>
      </p:pic>
    </p:spTree>
    <p:extLst>
      <p:ext uri="{BB962C8B-B14F-4D97-AF65-F5344CB8AC3E}">
        <p14:creationId xmlns:p14="http://schemas.microsoft.com/office/powerpoint/2010/main" val="3610812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err="1" smtClean="0"/>
              <a:t>Definirea</a:t>
            </a:r>
            <a:r>
              <a:rPr lang="en-US" sz="4800" b="1" dirty="0" smtClean="0"/>
              <a:t>            </a:t>
            </a:r>
            <a:r>
              <a:rPr lang="en-US" sz="4800" b="1" dirty="0" err="1" smtClean="0"/>
              <a:t>principiului</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4154984"/>
          </a:xfrm>
          <a:prstGeom prst="rect">
            <a:avLst/>
          </a:prstGeom>
          <a:noFill/>
        </p:spPr>
        <p:txBody>
          <a:bodyPr wrap="square" rtlCol="0">
            <a:spAutoFit/>
          </a:bodyPr>
          <a:lstStyle/>
          <a:p>
            <a:pPr algn="just"/>
            <a:r>
              <a:rPr lang="vi-VN" sz="2800" dirty="0" smtClean="0"/>
              <a:t>Principiul Keep It Short and Simple (sau prost) este o regulă de proiectare care afirmă că sistemele funcționează mai bine atunci când au designuri simple, mai degrabă decât complexe. Sărutul nu este destinat să implice prostie.</a:t>
            </a:r>
            <a:endParaRPr lang="en-US" sz="2800" dirty="0" smtClean="0"/>
          </a:p>
          <a:p>
            <a:pPr algn="just"/>
            <a:endParaRPr lang="en-US" sz="2800" dirty="0" smtClean="0"/>
          </a:p>
          <a:p>
            <a:pPr algn="just"/>
            <a:r>
              <a:rPr lang="vi-VN" sz="2800" dirty="0" smtClean="0"/>
              <a:t>Dimpotrivă, este de obicei asociat cu sisteme inteligente care pot fi interpretate greșit ca prost din cauza simplității lor</a:t>
            </a:r>
            <a:r>
              <a:rPr lang="it-IT" sz="3200" dirty="0" smtClean="0">
                <a:latin typeface="Calibri" panose="020F0502020204030204" pitchFamily="34" charset="0"/>
                <a:ea typeface="Calibri" panose="020F0502020204030204" pitchFamily="34" charset="0"/>
                <a:cs typeface="Calibri" panose="020F0502020204030204" pitchFamily="34" charset="0"/>
              </a:rPr>
              <a:t>. </a:t>
            </a:r>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n-GB" sz="3200" dirty="0"/>
          </a:p>
          <a:p>
            <a:pPr algn="just"/>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9" name="Imagen 2">
            <a:extLst>
              <a:ext uri="{FF2B5EF4-FFF2-40B4-BE49-F238E27FC236}">
                <a16:creationId xmlns="" xmlns:a16="http://schemas.microsoft.com/office/drawing/2014/main" id="{7291B90B-B471-4728-9D09-5D9FE3CECE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339" y="18217"/>
            <a:ext cx="830997" cy="830997"/>
          </a:xfrm>
          <a:prstGeom prst="rect">
            <a:avLst/>
          </a:prstGeom>
        </p:spPr>
      </p:pic>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93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913"/>
            <a:ext cx="1755570" cy="398758"/>
          </a:xfrm>
          <a:prstGeom prst="rect">
            <a:avLst/>
          </a:prstGeom>
        </p:spPr>
      </p:pic>
      <p:sp>
        <p:nvSpPr>
          <p:cNvPr id="18" name="CasellaDiTesto 17"/>
          <p:cNvSpPr txBox="1"/>
          <p:nvPr/>
        </p:nvSpPr>
        <p:spPr>
          <a:xfrm>
            <a:off x="7326893" y="615682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975"/>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r>
              <a:rPr lang="ro-RO" sz="4800" b="1" dirty="0" smtClean="0"/>
              <a:t>Carduri Intùiti</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3724096"/>
          </a:xfrm>
          <a:prstGeom prst="rect">
            <a:avLst/>
          </a:prstGeom>
          <a:noFill/>
        </p:spPr>
        <p:txBody>
          <a:bodyPr wrap="square" rtlCol="0">
            <a:spAutoFit/>
          </a:bodyPr>
          <a:lstStyle/>
          <a:p>
            <a:pPr algn="just"/>
            <a:r>
              <a:rPr lang="vi-VN" sz="2800" dirty="0" smtClean="0"/>
              <a:t>Este un instrument pentru gândirea creativă bazat pe asociații vizuale și imaginare, așa că trebuie doar să amestecați pachetul, să alegeți o carte și să citiți basmul ... și să sugerați sfârșitul poveștii. </a:t>
            </a:r>
            <a:endParaRPr lang="en-US" sz="2800" dirty="0" smtClean="0"/>
          </a:p>
          <a:p>
            <a:pPr algn="just"/>
            <a:endParaRPr lang="en-US" sz="2800" dirty="0" smtClean="0"/>
          </a:p>
          <a:p>
            <a:pPr algn="just"/>
            <a:r>
              <a:rPr lang="vi-VN" sz="2800" dirty="0" smtClean="0"/>
              <a:t>Fiecare carte reprezintă un stimulent puternic, este concepută folosind principiile Gestalt și oferă un basm evocator care nu are un final scris</a:t>
            </a:r>
            <a:r>
              <a:rPr lang="es-ES" sz="3200" dirty="0" smtClean="0">
                <a:latin typeface="Calibri" panose="020F0502020204030204" pitchFamily="34" charset="0"/>
                <a:ea typeface="Calibri" panose="020F0502020204030204" pitchFamily="34" charset="0"/>
                <a:cs typeface="Times New Roman" panose="02020603050405020304" pitchFamily="18" charset="0"/>
              </a:rPr>
              <a:t>. </a:t>
            </a:r>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s-ES" sz="3200" dirty="0">
              <a:latin typeface="Calibri" panose="020F0502020204030204" pitchFamily="34" charset="0"/>
              <a:ea typeface="Calibri" panose="020F0502020204030204" pitchFamily="34" charset="0"/>
              <a:cs typeface="Times New Roman" panose="02020603050405020304" pitchFamily="18" charset="0"/>
            </a:endParaRPr>
          </a:p>
          <a:p>
            <a:pPr algn="just"/>
            <a:r>
              <a:rPr lang="vi-VN" sz="2800" dirty="0" smtClean="0"/>
              <a:t>Află mai multe despre</a:t>
            </a:r>
            <a:r>
              <a:rPr lang="es-ES" sz="3200" dirty="0" smtClean="0">
                <a:latin typeface="Calibri" panose="020F0502020204030204" pitchFamily="34" charset="0"/>
                <a:ea typeface="Calibri" panose="020F0502020204030204" pitchFamily="34" charset="0"/>
                <a:cs typeface="Times New Roman" panose="02020603050405020304" pitchFamily="18" charset="0"/>
              </a:rPr>
              <a:t> </a:t>
            </a:r>
            <a:r>
              <a:rPr lang="es-ES" sz="3200" dirty="0">
                <a:latin typeface="Calibri" panose="020F0502020204030204" pitchFamily="34" charset="0"/>
                <a:ea typeface="Calibri" panose="020F0502020204030204" pitchFamily="34" charset="0"/>
                <a:cs typeface="Times New Roman" panose="02020603050405020304" pitchFamily="18" charset="0"/>
                <a:hlinkClick r:id="rId2"/>
              </a:rPr>
              <a:t>Intùiti</a:t>
            </a:r>
            <a:endParaRPr lang="es-E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93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913"/>
            <a:ext cx="1755570" cy="398758"/>
          </a:xfrm>
          <a:prstGeom prst="rect">
            <a:avLst/>
          </a:prstGeom>
        </p:spPr>
      </p:pic>
      <p:sp>
        <p:nvSpPr>
          <p:cNvPr id="16" name="CasellaDiTesto 17"/>
          <p:cNvSpPr txBox="1"/>
          <p:nvPr/>
        </p:nvSpPr>
        <p:spPr>
          <a:xfrm>
            <a:off x="7326893" y="615682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975"/>
            <a:ext cx="976864" cy="348582"/>
          </a:xfrm>
          <a:prstGeom prst="rect">
            <a:avLst/>
          </a:prstGeom>
        </p:spPr>
      </p:pic>
    </p:spTree>
    <p:extLst>
      <p:ext uri="{BB962C8B-B14F-4D97-AF65-F5344CB8AC3E}">
        <p14:creationId xmlns:p14="http://schemas.microsoft.com/office/powerpoint/2010/main" val="1927839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769441"/>
          </a:xfrm>
          <a:prstGeom prst="rect">
            <a:avLst/>
          </a:prstGeom>
          <a:noFill/>
        </p:spPr>
        <p:txBody>
          <a:bodyPr wrap="square" rtlCol="0">
            <a:spAutoFit/>
          </a:bodyPr>
          <a:lstStyle/>
          <a:p>
            <a:pPr algn="just"/>
            <a:r>
              <a:rPr lang="vi-VN" sz="4400" dirty="0" smtClean="0"/>
              <a:t>Două memento-uri importante</a:t>
            </a:r>
            <a:endParaRPr lang="en-GB" sz="44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4924425"/>
          </a:xfrm>
          <a:prstGeom prst="rect">
            <a:avLst/>
          </a:prstGeom>
          <a:noFill/>
        </p:spPr>
        <p:txBody>
          <a:bodyPr wrap="square" rtlCol="0">
            <a:spAutoFit/>
          </a:bodyPr>
          <a:lstStyle/>
          <a:p>
            <a:pPr algn="just"/>
            <a:r>
              <a:rPr lang="vi-VN" sz="3200" dirty="0" smtClean="0"/>
              <a:t>Nu te îndrăgosti de ideile tale </a:t>
            </a:r>
            <a:r>
              <a:rPr lang="en-GB" sz="3200" b="1" dirty="0" smtClean="0">
                <a:latin typeface="Calibri" panose="020F0502020204030204" pitchFamily="34" charset="0"/>
                <a:ea typeface="Calibri" panose="020F0502020204030204" pitchFamily="34" charset="0"/>
              </a:rPr>
              <a:t>:</a:t>
            </a:r>
            <a:endParaRPr lang="en-GB" sz="3200" b="1" dirty="0">
              <a:latin typeface="Calibri" panose="020F0502020204030204" pitchFamily="34" charset="0"/>
              <a:ea typeface="Calibri" panose="020F0502020204030204" pitchFamily="34" charset="0"/>
            </a:endParaRPr>
          </a:p>
          <a:p>
            <a:pPr algn="just"/>
            <a:r>
              <a:rPr lang="vi-VN" sz="2400" dirty="0" smtClean="0"/>
              <a:t>Ideea perfectă este doar o iluzie care împiedică procesul gândirii noastre creative. Provocarea nu este generarea de idei, ci abilitatea de a selecta cele mai bune idei. A avea o mulțime de idei este bine dacă suntem capabili să le aruncăm</a:t>
            </a:r>
            <a:r>
              <a:rPr lang="en-GB" sz="2600" dirty="0" smtClean="0">
                <a:latin typeface="Calibri" panose="020F0502020204030204" pitchFamily="34" charset="0"/>
                <a:ea typeface="Calibri" panose="020F0502020204030204" pitchFamily="34" charset="0"/>
              </a:rPr>
              <a:t>. </a:t>
            </a:r>
            <a:endParaRPr lang="en-GB" sz="2600" dirty="0">
              <a:latin typeface="Calibri" panose="020F0502020204030204" pitchFamily="34" charset="0"/>
              <a:ea typeface="Calibri" panose="020F0502020204030204" pitchFamily="34" charset="0"/>
            </a:endParaRPr>
          </a:p>
          <a:p>
            <a:pPr algn="just"/>
            <a:endParaRPr lang="en-GB" sz="3200" dirty="0">
              <a:latin typeface="Calibri" panose="020F0502020204030204" pitchFamily="34" charset="0"/>
            </a:endParaRPr>
          </a:p>
          <a:p>
            <a:r>
              <a:rPr lang="vi-VN" sz="3200" dirty="0" smtClean="0"/>
              <a:t>Fă ceva diferit în fiecare zi</a:t>
            </a:r>
          </a:p>
          <a:p>
            <a:r>
              <a:rPr lang="vi-VN" sz="2400" dirty="0" smtClean="0"/>
              <a:t>A face și a crea ceva nou poate reaprinde viața și vioiciunea, permițându-ne să ne îmbogățim și să evoluăm. A crea ceva nou în viața noastră în fiecare zi este o acțiune foarte simplă. Putem începe să schimbăm scaunele, să alegem un aliment pe care nu l-am gustat niciodată, dar, de asemenea, să creăm ceva cu mâinile noastre, deoarece activitatea manuală ajută mintea la decalajul dintre gânduri și realitate</a:t>
            </a:r>
            <a:r>
              <a:rPr lang="en-GB" sz="2400" dirty="0" smtClean="0"/>
              <a:t>.</a:t>
            </a:r>
            <a:endParaRPr lang="en-GB" sz="24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93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913"/>
            <a:ext cx="1755570" cy="398758"/>
          </a:xfrm>
          <a:prstGeom prst="rect">
            <a:avLst/>
          </a:prstGeom>
        </p:spPr>
      </p:pic>
      <p:sp>
        <p:nvSpPr>
          <p:cNvPr id="16" name="CasellaDiTesto 17"/>
          <p:cNvSpPr txBox="1"/>
          <p:nvPr/>
        </p:nvSpPr>
        <p:spPr>
          <a:xfrm>
            <a:off x="7326893" y="615682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975"/>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it-IT" sz="4800" dirty="0" smtClean="0"/>
              <a:t>Concluzii</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1932837"/>
          </a:xfrm>
          <a:prstGeom prst="rect">
            <a:avLst/>
          </a:prstGeom>
          <a:noFill/>
        </p:spPr>
        <p:txBody>
          <a:bodyPr wrap="square" rtlCol="0">
            <a:spAutoFit/>
          </a:bodyPr>
          <a:lstStyle/>
          <a:p>
            <a:pPr algn="just">
              <a:lnSpc>
                <a:spcPct val="115000"/>
              </a:lnSpc>
              <a:spcAft>
                <a:spcPts val="1000"/>
              </a:spcAft>
            </a:pPr>
            <a:r>
              <a:rPr lang="vi-VN" sz="2400" dirty="0" smtClean="0"/>
              <a:t>Oamenii doresc adesea să găsească soluția la problemele lor folosind creativitatea, deoarece a fost un instrument sau o metodă imediată. Dar folosirea unei „rețete” date nu este calea corectă, trebuie să lucrați și să vă dezvoltați gândirea laterală, aptitudinea critică și, de asemenea, curajul de a </a:t>
            </a:r>
            <a:r>
              <a:rPr lang="en-GB" sz="3200" dirty="0" smtClean="0">
                <a:latin typeface="Calibri" panose="020F0502020204030204" pitchFamily="34" charset="0"/>
                <a:ea typeface="Calibri" panose="020F0502020204030204" pitchFamily="34" charset="0"/>
                <a:cs typeface="Times New Roman" panose="02020603050405020304" pitchFamily="18" charset="0"/>
              </a:rPr>
              <a:t>….</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Imagen 3">
            <a:hlinkClick r:id="rId3"/>
            <a:extLst>
              <a:ext uri="{FF2B5EF4-FFF2-40B4-BE49-F238E27FC236}">
                <a16:creationId xmlns="" xmlns:a16="http://schemas.microsoft.com/office/drawing/2014/main" id="{6067694E-AEC1-4C86-B351-7467F704C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418" y="3654610"/>
            <a:ext cx="4299034" cy="2690407"/>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93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5" cstate="print"/>
          <a:stretch>
            <a:fillRect/>
          </a:stretch>
        </p:blipFill>
        <p:spPr>
          <a:xfrm>
            <a:off x="71846" y="6309913"/>
            <a:ext cx="1755570" cy="398758"/>
          </a:xfrm>
          <a:prstGeom prst="rect">
            <a:avLst/>
          </a:prstGeom>
        </p:spPr>
      </p:pic>
      <p:sp>
        <p:nvSpPr>
          <p:cNvPr id="17" name="CasellaDiTesto 17"/>
          <p:cNvSpPr txBox="1"/>
          <p:nvPr/>
        </p:nvSpPr>
        <p:spPr>
          <a:xfrm>
            <a:off x="7326893" y="615682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84109" y="6322975"/>
            <a:ext cx="976864" cy="348582"/>
          </a:xfrm>
          <a:prstGeom prst="rect">
            <a:avLst/>
          </a:prstGeom>
        </p:spPr>
      </p:pic>
    </p:spTree>
    <p:extLst>
      <p:ext uri="{BB962C8B-B14F-4D97-AF65-F5344CB8AC3E}">
        <p14:creationId xmlns:p14="http://schemas.microsoft.com/office/powerpoint/2010/main" val="3257017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1569660"/>
          </a:xfrm>
          <a:prstGeom prst="rect">
            <a:avLst/>
          </a:prstGeom>
          <a:noFill/>
        </p:spPr>
        <p:txBody>
          <a:bodyPr wrap="square" rtlCol="0">
            <a:spAutoFit/>
          </a:bodyPr>
          <a:lstStyle/>
          <a:p>
            <a:pPr algn="just"/>
            <a:r>
              <a:rPr lang="vi-VN" sz="4800" dirty="0" smtClean="0"/>
              <a:t>Creativitate pentru învățarea pe tot parcursul vieții</a:t>
            </a:r>
            <a:endParaRPr lang="en-GB" sz="7200"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4843890"/>
          </a:xfrm>
          <a:prstGeom prst="rect">
            <a:avLst/>
          </a:prstGeom>
          <a:noFill/>
        </p:spPr>
        <p:txBody>
          <a:bodyPr wrap="square" rtlCol="0">
            <a:spAutoFit/>
          </a:bodyPr>
          <a:lstStyle/>
          <a:p>
            <a:pPr algn="just">
              <a:lnSpc>
                <a:spcPct val="115000"/>
              </a:lnSpc>
              <a:spcAft>
                <a:spcPts val="1000"/>
              </a:spcAft>
            </a:pPr>
            <a:r>
              <a:rPr lang="vi-VN" sz="2800" dirty="0" smtClean="0"/>
              <a:t>Potrivit cadrului de competență antreprenorială al Comisiei Europene cunoscut sub numele de „EntreComp”, creativitatea este una dintre cele 15 abilități pe care fiecare student le poate dezvolta pentru a deveni antreprenor</a:t>
            </a:r>
            <a:r>
              <a:rPr lang="it-IT" sz="2800" dirty="0" smtClean="0">
                <a:latin typeface="Calibri" panose="020F0502020204030204" pitchFamily="34" charset="0"/>
                <a:ea typeface="Calibri" panose="020F0502020204030204" pitchFamily="34" charset="0"/>
                <a:cs typeface="Calibri" panose="020F0502020204030204" pitchFamily="34" charset="0"/>
              </a:rPr>
              <a:t>. </a:t>
            </a:r>
            <a:endParaRPr lang="en-GB" sz="2800" dirty="0">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endParaRPr lang="en-GB" sz="3000" dirty="0">
              <a:ea typeface="Calibri" panose="020F0502020204030204" pitchFamily="34" charset="0"/>
              <a:cs typeface="Calibri" panose="020F0502020204030204" pitchFamily="34" charset="0"/>
            </a:endParaRPr>
          </a:p>
          <a:p>
            <a:pPr algn="just">
              <a:lnSpc>
                <a:spcPct val="115000"/>
              </a:lnSpc>
              <a:spcAft>
                <a:spcPts val="1000"/>
              </a:spcAft>
            </a:pPr>
            <a:r>
              <a:rPr lang="vi-VN" sz="2800" dirty="0" smtClean="0"/>
              <a:t>În EntreComp creativitatea este prezentată ca una dintre competențele cheie din zona numită „Idei și oportunități”, deși procesul creativ implică atât utilizarea resurselor, cât și capacitatea de a acționa pe idei pentru a le modela și valorifica valoarea</a:t>
            </a:r>
            <a:r>
              <a:rPr lang="en-GB" sz="2800" dirty="0" smtClean="0">
                <a:ea typeface="Calibri" panose="020F0502020204030204" pitchFamily="34" charset="0"/>
                <a:cs typeface="Calibri" panose="020F0502020204030204" pitchFamily="34" charset="0"/>
              </a:rPr>
              <a:t>.</a:t>
            </a:r>
            <a:endParaRPr lang="en-GB" sz="28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93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9913"/>
            <a:ext cx="1755570" cy="398758"/>
          </a:xfrm>
          <a:prstGeom prst="rect">
            <a:avLst/>
          </a:prstGeom>
        </p:spPr>
      </p:pic>
      <p:sp>
        <p:nvSpPr>
          <p:cNvPr id="16" name="CasellaDiTesto 17"/>
          <p:cNvSpPr txBox="1"/>
          <p:nvPr/>
        </p:nvSpPr>
        <p:spPr>
          <a:xfrm>
            <a:off x="7326893" y="615682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22975"/>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1569660"/>
          </a:xfrm>
          <a:prstGeom prst="rect">
            <a:avLst/>
          </a:prstGeom>
          <a:noFill/>
        </p:spPr>
        <p:txBody>
          <a:bodyPr wrap="square" rtlCol="0">
            <a:spAutoFit/>
          </a:bodyPr>
          <a:lstStyle/>
          <a:p>
            <a:pPr algn="just"/>
            <a:r>
              <a:rPr lang="vi-VN" sz="4800" dirty="0" smtClean="0"/>
              <a:t>Creativitate pentru învățarea pe tot parcursul vieții</a:t>
            </a:r>
            <a:endParaRPr lang="en-GB" sz="4800" dirty="0">
              <a:latin typeface="Calibri" pitchFamily="34" charset="0"/>
            </a:endParaRPr>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2910540"/>
          </a:xfrm>
          <a:prstGeom prst="rect">
            <a:avLst/>
          </a:prstGeom>
          <a:noFill/>
        </p:spPr>
        <p:txBody>
          <a:bodyPr wrap="square" rtlCol="0">
            <a:spAutoFit/>
          </a:bodyPr>
          <a:lstStyle/>
          <a:p>
            <a:pPr algn="just">
              <a:lnSpc>
                <a:spcPct val="115000"/>
              </a:lnSpc>
              <a:spcAft>
                <a:spcPts val="1000"/>
              </a:spcAft>
            </a:pPr>
            <a:r>
              <a:rPr lang="vi-VN" sz="3000" dirty="0" smtClean="0"/>
              <a:t>Acest ghid este destinat să inspire mai mulți actori din întreaga Europă și nu numai să se implice, să se alăture unei comunități de participanți care se angajează să încorporeze aceste competențe pentru viață în educație, comunități, muncă și întreprindere</a:t>
            </a:r>
            <a:endParaRPr lang="en-US" sz="3000" dirty="0">
              <a:latin typeface="Calibri" pitchFamily="34" charset="0"/>
            </a:endParaRPr>
          </a:p>
          <a:p>
            <a:pPr algn="just">
              <a:lnSpc>
                <a:spcPct val="115000"/>
              </a:lnSpc>
              <a:spcAft>
                <a:spcPts val="1000"/>
              </a:spcAft>
            </a:pPr>
            <a:endParaRPr lang="en-GB" sz="30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CF6F1185-E11C-42A7-A72A-8AF926F4A4AA}"/>
              </a:ext>
            </a:extLst>
          </p:cNvPr>
          <p:cNvPicPr>
            <a:picLocks noChangeAspect="1"/>
          </p:cNvPicPr>
          <p:nvPr/>
        </p:nvPicPr>
        <p:blipFill>
          <a:blip r:embed="rId3"/>
          <a:stretch>
            <a:fillRect/>
          </a:stretch>
        </p:blipFill>
        <p:spPr>
          <a:xfrm>
            <a:off x="1592621" y="3852576"/>
            <a:ext cx="9019819" cy="1879129"/>
          </a:xfrm>
          <a:prstGeom prst="rect">
            <a:avLst/>
          </a:prstGeom>
        </p:spPr>
      </p:pic>
      <p:sp>
        <p:nvSpPr>
          <p:cNvPr id="3" name="CasellaDiTesto 2">
            <a:extLst>
              <a:ext uri="{FF2B5EF4-FFF2-40B4-BE49-F238E27FC236}">
                <a16:creationId xmlns="" xmlns:a16="http://schemas.microsoft.com/office/drawing/2014/main" id="{DB9A5E3F-FFDE-4A1A-B16A-A14F0B7A4E6F}"/>
              </a:ext>
            </a:extLst>
          </p:cNvPr>
          <p:cNvSpPr txBox="1"/>
          <p:nvPr/>
        </p:nvSpPr>
        <p:spPr>
          <a:xfrm>
            <a:off x="3333205" y="5826034"/>
            <a:ext cx="5525589" cy="369332"/>
          </a:xfrm>
          <a:prstGeom prst="rect">
            <a:avLst/>
          </a:prstGeom>
          <a:noFill/>
        </p:spPr>
        <p:txBody>
          <a:bodyPr wrap="square" rtlCol="0">
            <a:spAutoFit/>
          </a:bodyPr>
          <a:lstStyle/>
          <a:p>
            <a:pPr algn="ctr"/>
            <a:r>
              <a:rPr lang="en-GB" dirty="0"/>
              <a:t>Source: The </a:t>
            </a:r>
            <a:r>
              <a:rPr lang="en-GB" dirty="0" err="1"/>
              <a:t>EntreComp</a:t>
            </a:r>
            <a:r>
              <a:rPr lang="en-GB" dirty="0"/>
              <a:t> conceptual model (Table1)</a:t>
            </a:r>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93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913"/>
            <a:ext cx="1755570" cy="398758"/>
          </a:xfrm>
          <a:prstGeom prst="rect">
            <a:avLst/>
          </a:prstGeom>
        </p:spPr>
      </p:pic>
      <p:sp>
        <p:nvSpPr>
          <p:cNvPr id="18" name="CasellaDiTesto 17"/>
          <p:cNvSpPr txBox="1"/>
          <p:nvPr/>
        </p:nvSpPr>
        <p:spPr>
          <a:xfrm>
            <a:off x="7326893" y="615682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975"/>
            <a:ext cx="976864" cy="348582"/>
          </a:xfrm>
          <a:prstGeom prst="rect">
            <a:avLst/>
          </a:prstGeom>
        </p:spPr>
      </p:pic>
    </p:spTree>
    <p:extLst>
      <p:ext uri="{BB962C8B-B14F-4D97-AF65-F5344CB8AC3E}">
        <p14:creationId xmlns:p14="http://schemas.microsoft.com/office/powerpoint/2010/main" val="3461956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Creativitatea ca abilitate</a:t>
            </a:r>
            <a:endParaRPr lang="en-GB" sz="72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6170023" cy="3669979"/>
          </a:xfrm>
          <a:prstGeom prst="rect">
            <a:avLst/>
          </a:prstGeom>
          <a:noFill/>
        </p:spPr>
        <p:txBody>
          <a:bodyPr wrap="square" rtlCol="0">
            <a:spAutoFit/>
          </a:bodyPr>
          <a:lstStyle/>
          <a:p>
            <a:pPr algn="just">
              <a:lnSpc>
                <a:spcPct val="115000"/>
              </a:lnSpc>
              <a:spcAft>
                <a:spcPts val="1000"/>
              </a:spcAft>
            </a:pPr>
            <a:r>
              <a:rPr lang="vi-VN" sz="2000" dirty="0" smtClean="0"/>
              <a:t>Datorită cadrului Entrecomp, creativitatea nu este considerată un cadou rar acordat studenților norocoși sau aleșilor, ci este o competență care poate fi dezvoltată și instruită de toată lumea. Creativitatea este abilitatea de a gândi la o sarcină sau o problemă într-un mod nou sau diferit sau abilitatea de a folosi imaginația pentru a genera idei noi. Este capacitatea de a rezolva probleme complexe sau de a găsi modalități interesante de a sugera noi soluții</a:t>
            </a:r>
            <a:r>
              <a:rPr lang="en-GB" sz="2200" dirty="0" smtClean="0">
                <a:latin typeface="Calibri" pitchFamily="34" charset="0"/>
                <a:ea typeface="Calibri" panose="020F0502020204030204" pitchFamily="34" charset="0"/>
                <a:cs typeface="Calibri" panose="020F0502020204030204" pitchFamily="34" charset="0"/>
              </a:rPr>
              <a:t>. </a:t>
            </a:r>
            <a:endParaRPr lang="en-GB" sz="2200" dirty="0">
              <a:latin typeface="Calibri"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Imagen 3">
            <a:extLst>
              <a:ext uri="{FF2B5EF4-FFF2-40B4-BE49-F238E27FC236}">
                <a16:creationId xmlns="" xmlns:a16="http://schemas.microsoft.com/office/drawing/2014/main" id="{B717020A-7D1F-4C3B-8C68-DE6580F80E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127" y="1675030"/>
            <a:ext cx="3765762" cy="3507940"/>
          </a:xfrm>
          <a:prstGeom prst="rect">
            <a:avLst/>
          </a:prstGeom>
        </p:spPr>
      </p:pic>
      <p:sp>
        <p:nvSpPr>
          <p:cNvPr id="9" name="Rechteck 1">
            <a:extLst>
              <a:ext uri="{FF2B5EF4-FFF2-40B4-BE49-F238E27FC236}">
                <a16:creationId xmlns="" xmlns:a16="http://schemas.microsoft.com/office/drawing/2014/main" id="{D60BBFFD-2583-4B7B-8508-0689EE3C3D7E}"/>
              </a:ext>
            </a:extLst>
          </p:cNvPr>
          <p:cNvSpPr/>
          <p:nvPr/>
        </p:nvSpPr>
        <p:spPr>
          <a:xfrm>
            <a:off x="740196" y="5514254"/>
            <a:ext cx="5652654" cy="633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Creativitate = competență pentru toți = instrument de rezolvare a problemelor pentru toți</a:t>
            </a:r>
            <a:endParaRPr lang="en-GB" dirty="0"/>
          </a:p>
        </p:txBody>
      </p:sp>
      <p:sp>
        <p:nvSpPr>
          <p:cNvPr id="16" name="Pfeil: nach unten 2">
            <a:extLst>
              <a:ext uri="{FF2B5EF4-FFF2-40B4-BE49-F238E27FC236}">
                <a16:creationId xmlns="" xmlns:a16="http://schemas.microsoft.com/office/drawing/2014/main" id="{D09343D1-7A58-4C29-9957-EAE37D8FF81E}"/>
              </a:ext>
            </a:extLst>
          </p:cNvPr>
          <p:cNvSpPr/>
          <p:nvPr/>
        </p:nvSpPr>
        <p:spPr>
          <a:xfrm>
            <a:off x="3418609" y="5098200"/>
            <a:ext cx="322118" cy="2911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93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913"/>
            <a:ext cx="1755570" cy="398758"/>
          </a:xfrm>
          <a:prstGeom prst="rect">
            <a:avLst/>
          </a:prstGeom>
        </p:spPr>
      </p:pic>
      <p:sp>
        <p:nvSpPr>
          <p:cNvPr id="19" name="CasellaDiTesto 17"/>
          <p:cNvSpPr txBox="1"/>
          <p:nvPr/>
        </p:nvSpPr>
        <p:spPr>
          <a:xfrm>
            <a:off x="7326893" y="615682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0" name="Immagin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975"/>
            <a:ext cx="976864" cy="348582"/>
          </a:xfrm>
          <a:prstGeom prst="rect">
            <a:avLst/>
          </a:prstGeom>
        </p:spPr>
      </p:pic>
    </p:spTree>
    <p:extLst>
      <p:ext uri="{BB962C8B-B14F-4D97-AF65-F5344CB8AC3E}">
        <p14:creationId xmlns:p14="http://schemas.microsoft.com/office/powerpoint/2010/main" val="2206877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599508" y="9781"/>
            <a:ext cx="9385663" cy="830997"/>
          </a:xfrm>
          <a:prstGeom prst="rect">
            <a:avLst/>
          </a:prstGeom>
          <a:noFill/>
        </p:spPr>
        <p:txBody>
          <a:bodyPr wrap="square" rtlCol="0">
            <a:spAutoFit/>
          </a:bodyPr>
          <a:lstStyle/>
          <a:p>
            <a:pPr algn="just"/>
            <a:r>
              <a:rPr lang="en-GB" sz="48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ro-RO" sz="4800" dirty="0" smtClean="0"/>
              <a:t>Arta gândirii</a:t>
            </a:r>
            <a:r>
              <a:rPr lang="en-GB" sz="48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GB" sz="4800"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622222"/>
          </a:xfrm>
          <a:prstGeom prst="rect">
            <a:avLst/>
          </a:prstGeom>
          <a:noFill/>
        </p:spPr>
        <p:txBody>
          <a:bodyPr wrap="square" rtlCol="0">
            <a:spAutoFit/>
          </a:bodyPr>
          <a:lstStyle/>
          <a:p>
            <a:pPr algn="just">
              <a:lnSpc>
                <a:spcPct val="115000"/>
              </a:lnSpc>
              <a:spcAft>
                <a:spcPts val="1000"/>
              </a:spcAft>
            </a:pPr>
            <a:r>
              <a:rPr lang="vi-VN" sz="3200" dirty="0" smtClean="0"/>
              <a:t>Procesul creativ include următoarele patru etape</a:t>
            </a:r>
            <a:endParaRPr lang="en-GB" sz="3000" dirty="0">
              <a:latin typeface="Calibri" pitchFamily="34"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272D0A00-8553-4383-8B52-23E16C8FBAE8}"/>
              </a:ext>
            </a:extLst>
          </p:cNvPr>
          <p:cNvPicPr>
            <a:picLocks noChangeAspect="1"/>
          </p:cNvPicPr>
          <p:nvPr/>
        </p:nvPicPr>
        <p:blipFill>
          <a:blip r:embed="rId3"/>
          <a:stretch>
            <a:fillRect/>
          </a:stretch>
        </p:blipFill>
        <p:spPr>
          <a:xfrm>
            <a:off x="2365188" y="2262187"/>
            <a:ext cx="7461624" cy="3135674"/>
          </a:xfrm>
          <a:prstGeom prst="rect">
            <a:avLst/>
          </a:prstGeom>
        </p:spPr>
      </p:pic>
      <p:sp>
        <p:nvSpPr>
          <p:cNvPr id="9" name="CasellaDiTesto 8">
            <a:extLst>
              <a:ext uri="{FF2B5EF4-FFF2-40B4-BE49-F238E27FC236}">
                <a16:creationId xmlns="" xmlns:a16="http://schemas.microsoft.com/office/drawing/2014/main" id="{38856F1F-CAAB-4FC3-A141-55576779BCAB}"/>
              </a:ext>
            </a:extLst>
          </p:cNvPr>
          <p:cNvSpPr txBox="1"/>
          <p:nvPr/>
        </p:nvSpPr>
        <p:spPr>
          <a:xfrm>
            <a:off x="3333205" y="5826034"/>
            <a:ext cx="5525589" cy="369332"/>
          </a:xfrm>
          <a:prstGeom prst="rect">
            <a:avLst/>
          </a:prstGeom>
          <a:noFill/>
        </p:spPr>
        <p:txBody>
          <a:bodyPr wrap="square" rtlCol="0">
            <a:spAutoFit/>
          </a:bodyPr>
          <a:lstStyle/>
          <a:p>
            <a:pPr algn="ctr"/>
            <a:r>
              <a:rPr lang="ro-RO" dirty="0" smtClean="0"/>
              <a:t>Sursa: Arta gândirii, Graham Wal</a:t>
            </a:r>
            <a:r>
              <a:rPr lang="en-GB"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las</a:t>
            </a:r>
            <a:endParaRPr lang="en-GB" dirty="0"/>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93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913"/>
            <a:ext cx="1755570" cy="398758"/>
          </a:xfrm>
          <a:prstGeom prst="rect">
            <a:avLst/>
          </a:prstGeom>
        </p:spPr>
      </p:pic>
      <p:sp>
        <p:nvSpPr>
          <p:cNvPr id="18" name="CasellaDiTesto 17"/>
          <p:cNvSpPr txBox="1"/>
          <p:nvPr/>
        </p:nvSpPr>
        <p:spPr>
          <a:xfrm>
            <a:off x="7326893" y="615682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975"/>
            <a:ext cx="976864" cy="348582"/>
          </a:xfrm>
          <a:prstGeom prst="rect">
            <a:avLst/>
          </a:prstGeom>
        </p:spPr>
      </p:pic>
    </p:spTree>
    <p:extLst>
      <p:ext uri="{BB962C8B-B14F-4D97-AF65-F5344CB8AC3E}">
        <p14:creationId xmlns:p14="http://schemas.microsoft.com/office/powerpoint/2010/main" val="4008201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 xmlns:a16="http://schemas.microsoft.com/office/drawing/2014/main"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 xmlns:a16="http://schemas.microsoft.com/office/drawing/2014/main"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1.2 </a:t>
            </a:r>
            <a:r>
              <a:rPr lang="en-GB" sz="4400" b="1" dirty="0" smtClean="0"/>
              <a:t>Creativitate </a:t>
            </a:r>
            <a:endParaRPr lang="en-GB" sz="4400" b="1" dirty="0"/>
          </a:p>
          <a:p>
            <a:pPr algn="ctr"/>
            <a:endParaRPr lang="en-GB" sz="1600" b="1" dirty="0"/>
          </a:p>
          <a:p>
            <a:pPr algn="ctr"/>
            <a:r>
              <a:rPr lang="en-GB" sz="4400" b="1" dirty="0"/>
              <a:t>1.2.B </a:t>
            </a:r>
            <a:r>
              <a:rPr lang="vi-VN" sz="4400" dirty="0" smtClean="0"/>
              <a:t>Stimularea creativității</a:t>
            </a:r>
            <a:endParaRPr lang="en-GB" sz="4400" b="1" dirty="0">
              <a:latin typeface="Calibri" pitchFamily="34" charset="0"/>
            </a:endParaRP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93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913"/>
            <a:ext cx="1755570" cy="398758"/>
          </a:xfrm>
          <a:prstGeom prst="rect">
            <a:avLst/>
          </a:prstGeom>
        </p:spPr>
      </p:pic>
      <p:sp>
        <p:nvSpPr>
          <p:cNvPr id="12" name="CasellaDiTesto 17"/>
          <p:cNvSpPr txBox="1"/>
          <p:nvPr/>
        </p:nvSpPr>
        <p:spPr>
          <a:xfrm>
            <a:off x="7326893" y="615682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975"/>
            <a:ext cx="976864" cy="348582"/>
          </a:xfrm>
          <a:prstGeom prst="rect">
            <a:avLst/>
          </a:prstGeom>
        </p:spPr>
      </p:pic>
    </p:spTree>
    <p:extLst>
      <p:ext uri="{BB962C8B-B14F-4D97-AF65-F5344CB8AC3E}">
        <p14:creationId xmlns:p14="http://schemas.microsoft.com/office/powerpoint/2010/main" val="2319746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ro-RO" sz="4800" b="1" dirty="0" smtClean="0"/>
              <a:t>Exerciții pentru stimularea minții</a:t>
            </a:r>
            <a:endParaRPr lang="en-GB" sz="72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4569456"/>
          </a:xfrm>
          <a:prstGeom prst="rect">
            <a:avLst/>
          </a:prstGeom>
          <a:noFill/>
        </p:spPr>
        <p:txBody>
          <a:bodyPr wrap="square" rtlCol="0">
            <a:spAutoFit/>
          </a:bodyPr>
          <a:lstStyle/>
          <a:p>
            <a:pPr algn="just">
              <a:lnSpc>
                <a:spcPct val="115000"/>
              </a:lnSpc>
              <a:spcAft>
                <a:spcPts val="1000"/>
              </a:spcAft>
            </a:pPr>
            <a:r>
              <a:rPr lang="en-GB" sz="3200" dirty="0">
                <a:cs typeface="Calibri" panose="020F0502020204030204" pitchFamily="34" charset="0"/>
              </a:rPr>
              <a:t>4 </a:t>
            </a:r>
            <a:r>
              <a:rPr lang="ro-RO" sz="3200" dirty="0" smtClean="0"/>
              <a:t>considerente preliminare </a:t>
            </a:r>
            <a:r>
              <a:rPr lang="en-GB" sz="3200" dirty="0" smtClean="0">
                <a:cs typeface="Calibri" panose="020F0502020204030204" pitchFamily="34" charset="0"/>
              </a:rPr>
              <a:t>: </a:t>
            </a:r>
            <a:endParaRPr lang="en-GB" sz="3200" dirty="0">
              <a:cs typeface="Calibri" panose="020F0502020204030204" pitchFamily="34" charset="0"/>
            </a:endParaRPr>
          </a:p>
          <a:p>
            <a:pPr marL="285750" indent="-285750" algn="just">
              <a:lnSpc>
                <a:spcPct val="115000"/>
              </a:lnSpc>
              <a:spcAft>
                <a:spcPts val="1000"/>
              </a:spcAft>
              <a:buFont typeface="Arial" panose="020B0604020202020204" pitchFamily="34" charset="0"/>
              <a:buChar char="•"/>
            </a:pPr>
            <a:r>
              <a:rPr lang="vi-VN" sz="2400" dirty="0" smtClean="0"/>
              <a:t>Există diferite tipuri de acțiuni care pot fi folosite pentru a deveni mai creativi și pentru a dezvolta gândirea laterală</a:t>
            </a:r>
            <a:endParaRPr lang="en-US" sz="2400" dirty="0" smtClean="0">
              <a:latin typeface="Calibri" pitchFamily="34" charset="0"/>
            </a:endParaRPr>
          </a:p>
          <a:p>
            <a:pPr marL="285750" indent="-285750" algn="just">
              <a:lnSpc>
                <a:spcPct val="115000"/>
              </a:lnSpc>
              <a:spcAft>
                <a:spcPts val="1000"/>
              </a:spcAft>
              <a:buFont typeface="Arial" panose="020B0604020202020204" pitchFamily="34" charset="0"/>
              <a:buChar char="•"/>
            </a:pPr>
            <a:r>
              <a:rPr lang="vi-VN" sz="2400" dirty="0" smtClean="0"/>
              <a:t>Aceste exerciții reunesc idei care servesc nevoi sau interese foarte diferite pentru a forma un concept nou</a:t>
            </a:r>
            <a:endParaRPr lang="en-US" sz="2400" dirty="0" smtClean="0">
              <a:latin typeface="Calibri" pitchFamily="34" charset="0"/>
            </a:endParaRPr>
          </a:p>
          <a:p>
            <a:pPr marL="285750" indent="-285750" algn="just">
              <a:lnSpc>
                <a:spcPct val="115000"/>
              </a:lnSpc>
              <a:spcAft>
                <a:spcPts val="1000"/>
              </a:spcAft>
              <a:buFont typeface="Arial" panose="020B0604020202020204" pitchFamily="34" charset="0"/>
              <a:buChar char="•"/>
            </a:pPr>
            <a:r>
              <a:rPr lang="vi-VN" sz="2400" dirty="0" smtClean="0"/>
              <a:t>Aceste tehnici pot produce rezultate prostești, dar în cele din urmă este un mod util de a-ți scoate mintea dintr-o rutină creativă</a:t>
            </a:r>
            <a:endParaRPr lang="en-US" sz="2400" dirty="0" smtClean="0">
              <a:latin typeface="Calibri" pitchFamily="34" charset="0"/>
            </a:endParaRPr>
          </a:p>
          <a:p>
            <a:pPr marL="285750" indent="-285750" algn="just">
              <a:lnSpc>
                <a:spcPct val="115000"/>
              </a:lnSpc>
              <a:spcAft>
                <a:spcPts val="1000"/>
              </a:spcAft>
              <a:buFont typeface="Arial" panose="020B0604020202020204" pitchFamily="34" charset="0"/>
              <a:buChar char="•"/>
            </a:pPr>
            <a:r>
              <a:rPr lang="vi-VN" sz="2400" dirty="0" smtClean="0"/>
              <a:t>Participanții vor trebui să-și lase mintea liberă să rătăcească și să creeze idei încă nedescoperite</a:t>
            </a:r>
            <a:endParaRPr lang="es-ES" sz="2400" dirty="0">
              <a:latin typeface="Calibri"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Imagen 3">
            <a:extLst>
              <a:ext uri="{FF2B5EF4-FFF2-40B4-BE49-F238E27FC236}">
                <a16:creationId xmlns="" xmlns:a16="http://schemas.microsoft.com/office/drawing/2014/main" id="{8563C92A-457B-4ACE-BC64-2C462E039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5613" y="931233"/>
            <a:ext cx="2458856" cy="1382579"/>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93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913"/>
            <a:ext cx="1755570" cy="398758"/>
          </a:xfrm>
          <a:prstGeom prst="rect">
            <a:avLst/>
          </a:prstGeom>
        </p:spPr>
      </p:pic>
      <p:sp>
        <p:nvSpPr>
          <p:cNvPr id="17" name="CasellaDiTesto 17"/>
          <p:cNvSpPr txBox="1"/>
          <p:nvPr/>
        </p:nvSpPr>
        <p:spPr>
          <a:xfrm>
            <a:off x="7326893" y="615682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975"/>
            <a:ext cx="976864" cy="348582"/>
          </a:xfrm>
          <a:prstGeom prst="rect">
            <a:avLst/>
          </a:prstGeom>
        </p:spPr>
      </p:pic>
    </p:spTree>
    <p:extLst>
      <p:ext uri="{BB962C8B-B14F-4D97-AF65-F5344CB8AC3E}">
        <p14:creationId xmlns:p14="http://schemas.microsoft.com/office/powerpoint/2010/main" val="3552329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vi-VN" sz="4800" dirty="0" smtClean="0"/>
              <a:t>Parafrazarea întrebărilor, pct. 1</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3857466"/>
          </a:xfrm>
          <a:prstGeom prst="rect">
            <a:avLst/>
          </a:prstGeom>
          <a:noFill/>
        </p:spPr>
        <p:txBody>
          <a:bodyPr wrap="square" rtlCol="0">
            <a:spAutoFit/>
          </a:bodyPr>
          <a:lstStyle/>
          <a:p>
            <a:pPr algn="just">
              <a:spcAft>
                <a:spcPts val="1000"/>
              </a:spcAft>
            </a:pPr>
            <a:r>
              <a:rPr lang="vi-VN" sz="2800" dirty="0" smtClean="0">
                <a:ea typeface="Calibri" panose="020F0502020204030204" pitchFamily="34" charset="0"/>
                <a:cs typeface="Calibri" panose="020F0502020204030204" pitchFamily="34" charset="0"/>
              </a:rPr>
              <a:t>Imaginați-vă că trebuie să răspundeți la această întrebare foarte simplă: „Cât costă 5 + 5?”. Desigur, există un singur răspuns corect unic: 10</a:t>
            </a:r>
            <a:r>
              <a:rPr lang="en-GB" sz="2800" dirty="0" smtClean="0">
                <a:ea typeface="Calibri" panose="020F0502020204030204" pitchFamily="34" charset="0"/>
                <a:cs typeface="Calibri" panose="020F0502020204030204" pitchFamily="34" charset="0"/>
              </a:rPr>
              <a:t>!</a:t>
            </a:r>
          </a:p>
          <a:p>
            <a:pPr algn="just">
              <a:spcAft>
                <a:spcPts val="1000"/>
              </a:spcAft>
            </a:pPr>
            <a:endParaRPr lang="en-GB" sz="2800" dirty="0">
              <a:ea typeface="Calibri" panose="020F0502020204030204" pitchFamily="34" charset="0"/>
              <a:cs typeface="Calibri" panose="020F0502020204030204" pitchFamily="34" charset="0"/>
            </a:endParaRPr>
          </a:p>
          <a:p>
            <a:pPr algn="just">
              <a:spcAft>
                <a:spcPts val="1000"/>
              </a:spcAft>
            </a:pPr>
            <a:r>
              <a:rPr lang="vi-VN" sz="2800" dirty="0" smtClean="0"/>
              <a:t>Ce se întâmplă dacă vi se va pune aceeași întrebare într-un mod diferit, cum ar fi: „Ce cifre dau 10 ca sumă?” - Câte răspunsuri ar exista acum? Numere infinite, precum și modalități infinite de a ajunge la același răspuns</a:t>
            </a:r>
            <a:r>
              <a:rPr lang="en-GB" sz="3200" dirty="0" smtClean="0">
                <a:latin typeface="Calibri" panose="020F0502020204030204" pitchFamily="34" charset="0"/>
                <a:ea typeface="Calibri" panose="020F0502020204030204" pitchFamily="34" charset="0"/>
                <a:cs typeface="Calibri" panose="020F0502020204030204" pitchFamily="34" charset="0"/>
              </a:rPr>
              <a:t>. </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6" name="Picture 2" descr="Bildergebnis für fragen und antworten bilder">
            <a:extLst>
              <a:ext uri="{FF2B5EF4-FFF2-40B4-BE49-F238E27FC236}">
                <a16:creationId xmlns="" xmlns:a16="http://schemas.microsoft.com/office/drawing/2014/main" id="{8FFF87F2-A497-45C3-95DD-D2AEBB094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46078">
            <a:off x="9759200" y="4731382"/>
            <a:ext cx="1775911" cy="1305817"/>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3">
            <a:extLst>
              <a:ext uri="{FF2B5EF4-FFF2-40B4-BE49-F238E27FC236}">
                <a16:creationId xmlns="" xmlns:a16="http://schemas.microsoft.com/office/drawing/2014/main" id="{0A9F6B98-7394-464D-B1FF-A96BC3914FBB}"/>
              </a:ext>
            </a:extLst>
          </p:cNvPr>
          <p:cNvSpPr txBox="1"/>
          <p:nvPr/>
        </p:nvSpPr>
        <p:spPr>
          <a:xfrm>
            <a:off x="9993076" y="5991115"/>
            <a:ext cx="1690881" cy="261610"/>
          </a:xfrm>
          <a:prstGeom prst="rect">
            <a:avLst/>
          </a:prstGeom>
          <a:noFill/>
        </p:spPr>
        <p:txBody>
          <a:bodyPr wrap="square" rtlCol="0">
            <a:spAutoFit/>
          </a:bodyPr>
          <a:lstStyle/>
          <a:p>
            <a:r>
              <a:rPr lang="de-DE" sz="1100" dirty="0"/>
              <a:t>Source: VCD Germany </a:t>
            </a:r>
          </a:p>
        </p:txBody>
      </p:sp>
      <p:sp>
        <p:nvSpPr>
          <p:cNvPr id="1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93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913"/>
            <a:ext cx="1755570" cy="398758"/>
          </a:xfrm>
          <a:prstGeom prst="rect">
            <a:avLst/>
          </a:prstGeom>
        </p:spPr>
      </p:pic>
      <p:sp>
        <p:nvSpPr>
          <p:cNvPr id="20" name="CasellaDiTesto 17"/>
          <p:cNvSpPr txBox="1"/>
          <p:nvPr/>
        </p:nvSpPr>
        <p:spPr>
          <a:xfrm>
            <a:off x="7326893" y="615682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975"/>
            <a:ext cx="976864" cy="348582"/>
          </a:xfrm>
          <a:prstGeom prst="rect">
            <a:avLst/>
          </a:prstGeom>
        </p:spPr>
      </p:pic>
    </p:spTree>
    <p:extLst>
      <p:ext uri="{BB962C8B-B14F-4D97-AF65-F5344CB8AC3E}">
        <p14:creationId xmlns:p14="http://schemas.microsoft.com/office/powerpoint/2010/main" val="2868130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1569660"/>
          </a:xfrm>
          <a:prstGeom prst="rect">
            <a:avLst/>
          </a:prstGeom>
          <a:noFill/>
        </p:spPr>
        <p:txBody>
          <a:bodyPr wrap="square" rtlCol="0">
            <a:spAutoFit/>
          </a:bodyPr>
          <a:lstStyle/>
          <a:p>
            <a:pPr algn="just"/>
            <a:r>
              <a:rPr lang="vi-VN" sz="4800" dirty="0" smtClean="0"/>
              <a:t>Parafrazarea întrebărilor, pct. </a:t>
            </a:r>
            <a:r>
              <a:rPr lang="en-US" sz="4800" dirty="0" smtClean="0"/>
              <a:t>2</a:t>
            </a:r>
            <a:endParaRPr lang="en-GB" sz="4800" dirty="0" smtClean="0">
              <a:latin typeface="Calibri" panose="020F0502020204030204" pitchFamily="34" charset="0"/>
              <a:ea typeface="Calibri" panose="020F0502020204030204" pitchFamily="34" charset="0"/>
              <a:cs typeface="Times New Roman" panose="02020603050405020304" pitchFamily="18" charset="0"/>
            </a:endParaRPr>
          </a:p>
          <a:p>
            <a:pPr algn="just"/>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1697901"/>
          </a:xfrm>
          <a:prstGeom prst="rect">
            <a:avLst/>
          </a:prstGeom>
          <a:noFill/>
        </p:spPr>
        <p:txBody>
          <a:bodyPr wrap="square" rtlCol="0">
            <a:spAutoFit/>
          </a:bodyPr>
          <a:lstStyle/>
          <a:p>
            <a:pPr algn="just">
              <a:spcAft>
                <a:spcPts val="1000"/>
              </a:spcAft>
            </a:pPr>
            <a:r>
              <a:rPr lang="vi-VN" sz="2800" dirty="0" smtClean="0"/>
              <a:t>Imaginați-vă că aveți „leul” ca răspuns și gândiți-vă la trei întrebări diferite</a:t>
            </a:r>
            <a:r>
              <a:rPr lang="en-GB" sz="3200" dirty="0" smtClean="0">
                <a:latin typeface="Calibri" panose="020F0502020204030204" pitchFamily="34" charset="0"/>
                <a:ea typeface="Calibri" panose="020F0502020204030204" pitchFamily="34" charset="0"/>
                <a:cs typeface="Calibri" panose="020F0502020204030204" pitchFamily="34" charset="0"/>
              </a:rPr>
              <a:t>. </a:t>
            </a:r>
            <a:endParaRPr lang="en-GB" sz="3200" dirty="0">
              <a:latin typeface="Calibri" panose="020F0502020204030204" pitchFamily="34" charset="0"/>
              <a:ea typeface="Calibri" panose="020F0502020204030204" pitchFamily="34" charset="0"/>
              <a:cs typeface="Calibri" panose="020F0502020204030204" pitchFamily="34" charset="0"/>
            </a:endParaRPr>
          </a:p>
          <a:p>
            <a:pPr algn="just">
              <a:spcAft>
                <a:spcPts val="1000"/>
              </a:spcAft>
            </a:pPr>
            <a:r>
              <a:rPr lang="en-GB" sz="3200" dirty="0" smtClean="0">
                <a:latin typeface="Calibri" panose="020F0502020204030204" pitchFamily="34" charset="0"/>
                <a:ea typeface="Calibri" panose="020F0502020204030204" pitchFamily="34" charset="0"/>
                <a:cs typeface="Calibri" panose="020F0502020204030204" pitchFamily="34" charset="0"/>
              </a:rPr>
              <a:t>de exemplu </a:t>
            </a:r>
            <a:r>
              <a:rPr lang="ro-RO" sz="3200" b="1" dirty="0" smtClean="0"/>
              <a:t>Care animal este regele junglei</a:t>
            </a:r>
            <a:r>
              <a:rPr lang="it-IT" sz="3200" b="1" dirty="0" smtClean="0">
                <a:latin typeface="Calibri" panose="020F0502020204030204" pitchFamily="34" charset="0"/>
                <a:ea typeface="Calibri" panose="020F0502020204030204" pitchFamily="34" charset="0"/>
                <a:cs typeface="Calibri" panose="020F0502020204030204" pitchFamily="34" charset="0"/>
              </a:rPr>
              <a:t>?</a:t>
            </a:r>
            <a:endParaRPr lang="en-GB"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8" name="Imagen 3">
            <a:extLst>
              <a:ext uri="{FF2B5EF4-FFF2-40B4-BE49-F238E27FC236}">
                <a16:creationId xmlns="" xmlns:a16="http://schemas.microsoft.com/office/drawing/2014/main" id="{68E44114-7388-4D64-A73D-0032D9477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942" y="3429000"/>
            <a:ext cx="3818116" cy="2476986"/>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27934"/>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9913"/>
            <a:ext cx="1755570" cy="398758"/>
          </a:xfrm>
          <a:prstGeom prst="rect">
            <a:avLst/>
          </a:prstGeom>
        </p:spPr>
      </p:pic>
      <p:sp>
        <p:nvSpPr>
          <p:cNvPr id="17" name="CasellaDiTesto 17"/>
          <p:cNvSpPr txBox="1"/>
          <p:nvPr/>
        </p:nvSpPr>
        <p:spPr>
          <a:xfrm>
            <a:off x="7326893" y="6156821"/>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22975"/>
            <a:ext cx="976864" cy="348582"/>
          </a:xfrm>
          <a:prstGeom prst="rect">
            <a:avLst/>
          </a:prstGeom>
        </p:spPr>
      </p:pic>
    </p:spTree>
    <p:extLst>
      <p:ext uri="{BB962C8B-B14F-4D97-AF65-F5344CB8AC3E}">
        <p14:creationId xmlns:p14="http://schemas.microsoft.com/office/powerpoint/2010/main" val="3660916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2597</Words>
  <Application>Microsoft Office PowerPoint</Application>
  <PresentationFormat>Widescreen</PresentationFormat>
  <Paragraphs>95</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34</cp:revision>
  <dcterms:created xsi:type="dcterms:W3CDTF">2020-06-03T14:30:57Z</dcterms:created>
  <dcterms:modified xsi:type="dcterms:W3CDTF">2022-06-14T09:07:02Z</dcterms:modified>
</cp:coreProperties>
</file>