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sldIdLst>
    <p:sldId id="263" r:id="rId2"/>
    <p:sldId id="264" r:id="rId3"/>
    <p:sldId id="265" r:id="rId4"/>
    <p:sldId id="266" r:id="rId5"/>
    <p:sldId id="267" r:id="rId6"/>
    <p:sldId id="268" r:id="rId7"/>
    <p:sldId id="271" r:id="rId8"/>
    <p:sldId id="269" r:id="rId9"/>
    <p:sldId id="270" r:id="rId10"/>
    <p:sldId id="272" r:id="rId11"/>
    <p:sldId id="273" r:id="rId12"/>
    <p:sldId id="280" r:id="rId13"/>
    <p:sldId id="274" r:id="rId14"/>
    <p:sldId id="275" r:id="rId15"/>
    <p:sldId id="276" r:id="rId16"/>
    <p:sldId id="277" r:id="rId17"/>
    <p:sldId id="278" r:id="rId18"/>
    <p:sldId id="279"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cardo di marco" initials="rdm" lastIdx="3" clrIdx="0">
    <p:extLst>
      <p:ext uri="{19B8F6BF-5375-455C-9EA6-DF929625EA0E}">
        <p15:presenceInfo xmlns:p15="http://schemas.microsoft.com/office/powerpoint/2012/main" userId="5bc2f121f2b6788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CE8"/>
    <a:srgbClr val="E08041"/>
    <a:srgbClr val="F8D7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6505" autoAdjust="0"/>
  </p:normalViewPr>
  <p:slideViewPr>
    <p:cSldViewPr snapToGrid="0">
      <p:cViewPr varScale="1">
        <p:scale>
          <a:sx n="64" d="100"/>
          <a:sy n="64" d="100"/>
        </p:scale>
        <p:origin x="97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3E0635-85DE-436F-BB28-D728E9161C45}" type="doc">
      <dgm:prSet loTypeId="urn:microsoft.com/office/officeart/2005/8/layout/process1" loCatId="process" qsTypeId="urn:microsoft.com/office/officeart/2005/8/quickstyle/simple1" qsCatId="simple" csTypeId="urn:microsoft.com/office/officeart/2005/8/colors/accent1_2" csCatId="accent1" phldr="1"/>
      <dgm:spPr/>
    </dgm:pt>
    <dgm:pt modelId="{DB7C9706-8643-4250-BE43-B11D66AFFB41}">
      <dgm:prSet phldrT="[Text]" custT="1"/>
      <dgm:spPr>
        <a:solidFill>
          <a:srgbClr val="E08041"/>
        </a:solidFill>
      </dgm:spPr>
      <dgm:t>
        <a:bodyPr/>
        <a:lstStyle/>
        <a:p>
          <a:r>
            <a:rPr lang="de-DE" sz="2000" dirty="0" err="1"/>
            <a:t>Mittente</a:t>
          </a:r>
          <a:r>
            <a:rPr lang="de-DE" sz="2000" dirty="0"/>
            <a:t> (</a:t>
          </a:r>
          <a:r>
            <a:rPr lang="en-US" sz="2000" noProof="0" dirty="0"/>
            <a:t>idee</a:t>
          </a:r>
          <a:r>
            <a:rPr lang="de-DE" sz="2000" dirty="0"/>
            <a:t>)</a:t>
          </a:r>
        </a:p>
      </dgm:t>
    </dgm:pt>
    <dgm:pt modelId="{EA65E803-11AD-400A-A98C-6B713F1FFF83}" type="parTrans" cxnId="{5E84AC48-608A-406D-95F4-8EC6A68513FF}">
      <dgm:prSet/>
      <dgm:spPr/>
      <dgm:t>
        <a:bodyPr/>
        <a:lstStyle/>
        <a:p>
          <a:endParaRPr lang="de-DE"/>
        </a:p>
      </dgm:t>
    </dgm:pt>
    <dgm:pt modelId="{EF3378F3-0737-4D05-998E-70E863A3CDF1}" type="sibTrans" cxnId="{5E84AC48-608A-406D-95F4-8EC6A68513FF}">
      <dgm:prSet/>
      <dgm:spPr>
        <a:solidFill>
          <a:srgbClr val="F8D7CD"/>
        </a:solidFill>
      </dgm:spPr>
      <dgm:t>
        <a:bodyPr/>
        <a:lstStyle/>
        <a:p>
          <a:endParaRPr lang="de-DE"/>
        </a:p>
      </dgm:t>
    </dgm:pt>
    <dgm:pt modelId="{709B4B1F-78BB-46E3-ABA7-5297ACEC41CC}">
      <dgm:prSet custT="1"/>
      <dgm:spPr>
        <a:solidFill>
          <a:srgbClr val="E08041"/>
        </a:solidFill>
      </dgm:spPr>
      <dgm:t>
        <a:bodyPr/>
        <a:lstStyle/>
        <a:p>
          <a:r>
            <a:rPr lang="de-DE" sz="2000" dirty="0" err="1"/>
            <a:t>Segnali</a:t>
          </a:r>
          <a:endParaRPr lang="de-DE" sz="2000" dirty="0"/>
        </a:p>
      </dgm:t>
    </dgm:pt>
    <dgm:pt modelId="{DEBB81AE-3520-4991-81D6-AE3636EC021B}" type="parTrans" cxnId="{0EE88CC9-CBA9-4B6A-82A0-B3DBD70B4AEE}">
      <dgm:prSet/>
      <dgm:spPr/>
      <dgm:t>
        <a:bodyPr/>
        <a:lstStyle/>
        <a:p>
          <a:endParaRPr lang="de-DE"/>
        </a:p>
      </dgm:t>
    </dgm:pt>
    <dgm:pt modelId="{5326422F-9ECD-49AE-8E7D-142EC131AA8D}" type="sibTrans" cxnId="{0EE88CC9-CBA9-4B6A-82A0-B3DBD70B4AEE}">
      <dgm:prSet/>
      <dgm:spPr>
        <a:solidFill>
          <a:srgbClr val="F8D7CD"/>
        </a:solidFill>
      </dgm:spPr>
      <dgm:t>
        <a:bodyPr/>
        <a:lstStyle/>
        <a:p>
          <a:endParaRPr lang="de-DE"/>
        </a:p>
      </dgm:t>
    </dgm:pt>
    <dgm:pt modelId="{676C4F3A-6145-4866-967A-7180B61170D9}">
      <dgm:prSet custT="1"/>
      <dgm:spPr>
        <a:solidFill>
          <a:srgbClr val="E08041"/>
        </a:solidFill>
      </dgm:spPr>
      <dgm:t>
        <a:bodyPr/>
        <a:lstStyle/>
        <a:p>
          <a:r>
            <a:rPr lang="en-US" sz="2000" noProof="0" dirty="0" err="1"/>
            <a:t>Ricevitore</a:t>
          </a:r>
          <a:r>
            <a:rPr lang="en-US" sz="2000" noProof="0" dirty="0"/>
            <a:t> (</a:t>
          </a:r>
          <a:r>
            <a:rPr lang="en-US" sz="2000" noProof="0" dirty="0" err="1"/>
            <a:t>significato</a:t>
          </a:r>
          <a:r>
            <a:rPr lang="de-DE" sz="2000" dirty="0"/>
            <a:t>)</a:t>
          </a:r>
        </a:p>
      </dgm:t>
    </dgm:pt>
    <dgm:pt modelId="{F9276B2D-3ADC-4D62-8E05-FA05B06BD52C}" type="parTrans" cxnId="{C5351E6E-F21E-49DE-9B65-3DF1CD37FD84}">
      <dgm:prSet/>
      <dgm:spPr/>
      <dgm:t>
        <a:bodyPr/>
        <a:lstStyle/>
        <a:p>
          <a:endParaRPr lang="de-DE"/>
        </a:p>
      </dgm:t>
    </dgm:pt>
    <dgm:pt modelId="{5011A512-5C9E-43EF-BD25-E3348CE58E6C}" type="sibTrans" cxnId="{C5351E6E-F21E-49DE-9B65-3DF1CD37FD84}">
      <dgm:prSet/>
      <dgm:spPr/>
      <dgm:t>
        <a:bodyPr/>
        <a:lstStyle/>
        <a:p>
          <a:endParaRPr lang="de-DE"/>
        </a:p>
      </dgm:t>
    </dgm:pt>
    <dgm:pt modelId="{3853ED69-A2B0-4FAC-A6AA-4F5665191A27}">
      <dgm:prSet custT="1"/>
      <dgm:spPr>
        <a:solidFill>
          <a:srgbClr val="E08041"/>
        </a:solidFill>
      </dgm:spPr>
      <dgm:t>
        <a:bodyPr/>
        <a:lstStyle/>
        <a:p>
          <a:r>
            <a:rPr lang="de-DE" sz="2000" dirty="0" err="1"/>
            <a:t>Messaggi</a:t>
          </a:r>
          <a:r>
            <a:rPr lang="de-DE" sz="2000" dirty="0"/>
            <a:t> (</a:t>
          </a:r>
          <a:r>
            <a:rPr lang="de-DE" sz="2000" dirty="0" err="1"/>
            <a:t>codificare</a:t>
          </a:r>
          <a:r>
            <a:rPr lang="de-DE" sz="2000" dirty="0"/>
            <a:t>)</a:t>
          </a:r>
        </a:p>
      </dgm:t>
    </dgm:pt>
    <dgm:pt modelId="{932E6F30-B957-4245-96CD-6A8149D2F1FA}" type="parTrans" cxnId="{88D3EF1B-CE50-43E7-AC25-BE696F935457}">
      <dgm:prSet/>
      <dgm:spPr/>
      <dgm:t>
        <a:bodyPr/>
        <a:lstStyle/>
        <a:p>
          <a:endParaRPr lang="de-DE"/>
        </a:p>
      </dgm:t>
    </dgm:pt>
    <dgm:pt modelId="{FC1A0939-A4DD-4007-90AE-D7974CFB77A8}" type="sibTrans" cxnId="{88D3EF1B-CE50-43E7-AC25-BE696F935457}">
      <dgm:prSet/>
      <dgm:spPr>
        <a:solidFill>
          <a:srgbClr val="F8D7CD"/>
        </a:solidFill>
      </dgm:spPr>
      <dgm:t>
        <a:bodyPr/>
        <a:lstStyle/>
        <a:p>
          <a:endParaRPr lang="de-DE"/>
        </a:p>
      </dgm:t>
    </dgm:pt>
    <dgm:pt modelId="{691D5445-B0DD-479C-867D-E13F4C83ACBB}">
      <dgm:prSet custT="1"/>
      <dgm:spPr>
        <a:solidFill>
          <a:srgbClr val="E08041"/>
        </a:solidFill>
      </dgm:spPr>
      <dgm:t>
        <a:bodyPr/>
        <a:lstStyle/>
        <a:p>
          <a:r>
            <a:rPr lang="en-US" sz="2000" noProof="0" dirty="0" err="1"/>
            <a:t>Recipienti</a:t>
          </a:r>
          <a:r>
            <a:rPr lang="en-US" sz="2000" noProof="0" dirty="0"/>
            <a:t> (</a:t>
          </a:r>
          <a:r>
            <a:rPr lang="en-US" sz="2000" noProof="0" dirty="0" err="1"/>
            <a:t>decifrare</a:t>
          </a:r>
          <a:r>
            <a:rPr lang="de-DE" sz="2000" dirty="0"/>
            <a:t>)</a:t>
          </a:r>
        </a:p>
      </dgm:t>
    </dgm:pt>
    <dgm:pt modelId="{8164B300-6059-4A6C-B7BE-C23D4C0BAFE2}" type="parTrans" cxnId="{2F087233-0B21-4D57-AC85-46CB481A5576}">
      <dgm:prSet/>
      <dgm:spPr/>
      <dgm:t>
        <a:bodyPr/>
        <a:lstStyle/>
        <a:p>
          <a:endParaRPr lang="de-DE"/>
        </a:p>
      </dgm:t>
    </dgm:pt>
    <dgm:pt modelId="{D6632E80-CC1B-404C-9A24-7C1287ED1BAE}" type="sibTrans" cxnId="{2F087233-0B21-4D57-AC85-46CB481A5576}">
      <dgm:prSet/>
      <dgm:spPr>
        <a:solidFill>
          <a:srgbClr val="F8D7CD"/>
        </a:solidFill>
      </dgm:spPr>
      <dgm:t>
        <a:bodyPr/>
        <a:lstStyle/>
        <a:p>
          <a:endParaRPr lang="de-DE"/>
        </a:p>
      </dgm:t>
    </dgm:pt>
    <dgm:pt modelId="{6400612D-7ACC-4054-9084-DDBE15F4C221}" type="pres">
      <dgm:prSet presAssocID="{4D3E0635-85DE-436F-BB28-D728E9161C45}" presName="Name0" presStyleCnt="0">
        <dgm:presLayoutVars>
          <dgm:dir/>
          <dgm:resizeHandles val="exact"/>
        </dgm:presLayoutVars>
      </dgm:prSet>
      <dgm:spPr/>
    </dgm:pt>
    <dgm:pt modelId="{9A15FD1F-3256-4EC6-B392-69E163E94F90}" type="pres">
      <dgm:prSet presAssocID="{DB7C9706-8643-4250-BE43-B11D66AFFB41}" presName="node" presStyleLbl="node1" presStyleIdx="0" presStyleCnt="5">
        <dgm:presLayoutVars>
          <dgm:bulletEnabled val="1"/>
        </dgm:presLayoutVars>
      </dgm:prSet>
      <dgm:spPr/>
      <dgm:t>
        <a:bodyPr/>
        <a:lstStyle/>
        <a:p>
          <a:endParaRPr lang="it-IT"/>
        </a:p>
      </dgm:t>
    </dgm:pt>
    <dgm:pt modelId="{79E30955-D3DC-4260-9ACB-2BF184BA8B0D}" type="pres">
      <dgm:prSet presAssocID="{EF3378F3-0737-4D05-998E-70E863A3CDF1}" presName="sibTrans" presStyleLbl="sibTrans2D1" presStyleIdx="0" presStyleCnt="4"/>
      <dgm:spPr/>
      <dgm:t>
        <a:bodyPr/>
        <a:lstStyle/>
        <a:p>
          <a:endParaRPr lang="it-IT"/>
        </a:p>
      </dgm:t>
    </dgm:pt>
    <dgm:pt modelId="{C5BA0446-AAA8-4651-82E2-1C78F9958083}" type="pres">
      <dgm:prSet presAssocID="{EF3378F3-0737-4D05-998E-70E863A3CDF1}" presName="connectorText" presStyleLbl="sibTrans2D1" presStyleIdx="0" presStyleCnt="4"/>
      <dgm:spPr/>
      <dgm:t>
        <a:bodyPr/>
        <a:lstStyle/>
        <a:p>
          <a:endParaRPr lang="it-IT"/>
        </a:p>
      </dgm:t>
    </dgm:pt>
    <dgm:pt modelId="{E8121C6F-C1B8-4BAB-A1F6-DFB453CA04A9}" type="pres">
      <dgm:prSet presAssocID="{3853ED69-A2B0-4FAC-A6AA-4F5665191A27}" presName="node" presStyleLbl="node1" presStyleIdx="1" presStyleCnt="5">
        <dgm:presLayoutVars>
          <dgm:bulletEnabled val="1"/>
        </dgm:presLayoutVars>
      </dgm:prSet>
      <dgm:spPr/>
      <dgm:t>
        <a:bodyPr/>
        <a:lstStyle/>
        <a:p>
          <a:endParaRPr lang="it-IT"/>
        </a:p>
      </dgm:t>
    </dgm:pt>
    <dgm:pt modelId="{FAF57BA5-8DEA-4664-B4BD-0692AF4F4CCF}" type="pres">
      <dgm:prSet presAssocID="{FC1A0939-A4DD-4007-90AE-D7974CFB77A8}" presName="sibTrans" presStyleLbl="sibTrans2D1" presStyleIdx="1" presStyleCnt="4"/>
      <dgm:spPr/>
      <dgm:t>
        <a:bodyPr/>
        <a:lstStyle/>
        <a:p>
          <a:endParaRPr lang="it-IT"/>
        </a:p>
      </dgm:t>
    </dgm:pt>
    <dgm:pt modelId="{097144EE-D108-4407-B4B9-8C873DD5F83C}" type="pres">
      <dgm:prSet presAssocID="{FC1A0939-A4DD-4007-90AE-D7974CFB77A8}" presName="connectorText" presStyleLbl="sibTrans2D1" presStyleIdx="1" presStyleCnt="4"/>
      <dgm:spPr/>
      <dgm:t>
        <a:bodyPr/>
        <a:lstStyle/>
        <a:p>
          <a:endParaRPr lang="it-IT"/>
        </a:p>
      </dgm:t>
    </dgm:pt>
    <dgm:pt modelId="{758359CE-3CAE-43EC-85CB-EE7B638A5D28}" type="pres">
      <dgm:prSet presAssocID="{709B4B1F-78BB-46E3-ABA7-5297ACEC41CC}" presName="node" presStyleLbl="node1" presStyleIdx="2" presStyleCnt="5">
        <dgm:presLayoutVars>
          <dgm:bulletEnabled val="1"/>
        </dgm:presLayoutVars>
      </dgm:prSet>
      <dgm:spPr/>
      <dgm:t>
        <a:bodyPr/>
        <a:lstStyle/>
        <a:p>
          <a:endParaRPr lang="it-IT"/>
        </a:p>
      </dgm:t>
    </dgm:pt>
    <dgm:pt modelId="{6334E80B-B729-4FDD-9C72-598158A94C56}" type="pres">
      <dgm:prSet presAssocID="{5326422F-9ECD-49AE-8E7D-142EC131AA8D}" presName="sibTrans" presStyleLbl="sibTrans2D1" presStyleIdx="2" presStyleCnt="4"/>
      <dgm:spPr/>
      <dgm:t>
        <a:bodyPr/>
        <a:lstStyle/>
        <a:p>
          <a:endParaRPr lang="it-IT"/>
        </a:p>
      </dgm:t>
    </dgm:pt>
    <dgm:pt modelId="{35D244F8-7EE5-4606-92AD-88682C0478A6}" type="pres">
      <dgm:prSet presAssocID="{5326422F-9ECD-49AE-8E7D-142EC131AA8D}" presName="connectorText" presStyleLbl="sibTrans2D1" presStyleIdx="2" presStyleCnt="4"/>
      <dgm:spPr/>
      <dgm:t>
        <a:bodyPr/>
        <a:lstStyle/>
        <a:p>
          <a:endParaRPr lang="it-IT"/>
        </a:p>
      </dgm:t>
    </dgm:pt>
    <dgm:pt modelId="{905E7B83-AAC9-4F9E-B984-A49038750B2C}" type="pres">
      <dgm:prSet presAssocID="{691D5445-B0DD-479C-867D-E13F4C83ACBB}" presName="node" presStyleLbl="node1" presStyleIdx="3" presStyleCnt="5">
        <dgm:presLayoutVars>
          <dgm:bulletEnabled val="1"/>
        </dgm:presLayoutVars>
      </dgm:prSet>
      <dgm:spPr/>
      <dgm:t>
        <a:bodyPr/>
        <a:lstStyle/>
        <a:p>
          <a:endParaRPr lang="it-IT"/>
        </a:p>
      </dgm:t>
    </dgm:pt>
    <dgm:pt modelId="{91FA1D23-AF2D-486B-9140-216C8FC0B3CE}" type="pres">
      <dgm:prSet presAssocID="{D6632E80-CC1B-404C-9A24-7C1287ED1BAE}" presName="sibTrans" presStyleLbl="sibTrans2D1" presStyleIdx="3" presStyleCnt="4"/>
      <dgm:spPr/>
      <dgm:t>
        <a:bodyPr/>
        <a:lstStyle/>
        <a:p>
          <a:endParaRPr lang="it-IT"/>
        </a:p>
      </dgm:t>
    </dgm:pt>
    <dgm:pt modelId="{DE0EF612-AF95-474F-BC09-5C79375BB7DF}" type="pres">
      <dgm:prSet presAssocID="{D6632E80-CC1B-404C-9A24-7C1287ED1BAE}" presName="connectorText" presStyleLbl="sibTrans2D1" presStyleIdx="3" presStyleCnt="4"/>
      <dgm:spPr/>
      <dgm:t>
        <a:bodyPr/>
        <a:lstStyle/>
        <a:p>
          <a:endParaRPr lang="it-IT"/>
        </a:p>
      </dgm:t>
    </dgm:pt>
    <dgm:pt modelId="{6ED076FD-7FFE-4982-93C3-76700BE1F788}" type="pres">
      <dgm:prSet presAssocID="{676C4F3A-6145-4866-967A-7180B61170D9}" presName="node" presStyleLbl="node1" presStyleIdx="4" presStyleCnt="5">
        <dgm:presLayoutVars>
          <dgm:bulletEnabled val="1"/>
        </dgm:presLayoutVars>
      </dgm:prSet>
      <dgm:spPr/>
      <dgm:t>
        <a:bodyPr/>
        <a:lstStyle/>
        <a:p>
          <a:endParaRPr lang="it-IT"/>
        </a:p>
      </dgm:t>
    </dgm:pt>
  </dgm:ptLst>
  <dgm:cxnLst>
    <dgm:cxn modelId="{0EE88CC9-CBA9-4B6A-82A0-B3DBD70B4AEE}" srcId="{4D3E0635-85DE-436F-BB28-D728E9161C45}" destId="{709B4B1F-78BB-46E3-ABA7-5297ACEC41CC}" srcOrd="2" destOrd="0" parTransId="{DEBB81AE-3520-4991-81D6-AE3636EC021B}" sibTransId="{5326422F-9ECD-49AE-8E7D-142EC131AA8D}"/>
    <dgm:cxn modelId="{9D66E0E3-2675-4183-AE7E-65A4F037F747}" type="presOf" srcId="{709B4B1F-78BB-46E3-ABA7-5297ACEC41CC}" destId="{758359CE-3CAE-43EC-85CB-EE7B638A5D28}" srcOrd="0" destOrd="0" presId="urn:microsoft.com/office/officeart/2005/8/layout/process1"/>
    <dgm:cxn modelId="{D7A1B546-82A5-4934-8E38-2FB34A4BDA96}" type="presOf" srcId="{691D5445-B0DD-479C-867D-E13F4C83ACBB}" destId="{905E7B83-AAC9-4F9E-B984-A49038750B2C}" srcOrd="0" destOrd="0" presId="urn:microsoft.com/office/officeart/2005/8/layout/process1"/>
    <dgm:cxn modelId="{A6CE03D9-E06D-4E31-9E8D-5F06DAE8C763}" type="presOf" srcId="{5326422F-9ECD-49AE-8E7D-142EC131AA8D}" destId="{6334E80B-B729-4FDD-9C72-598158A94C56}" srcOrd="0" destOrd="0" presId="urn:microsoft.com/office/officeart/2005/8/layout/process1"/>
    <dgm:cxn modelId="{5802EC11-AC75-4E0E-92C4-1DB34DCD95B5}" type="presOf" srcId="{DB7C9706-8643-4250-BE43-B11D66AFFB41}" destId="{9A15FD1F-3256-4EC6-B392-69E163E94F90}" srcOrd="0" destOrd="0" presId="urn:microsoft.com/office/officeart/2005/8/layout/process1"/>
    <dgm:cxn modelId="{72C310B5-0D70-4050-8B16-7DEDE1356551}" type="presOf" srcId="{676C4F3A-6145-4866-967A-7180B61170D9}" destId="{6ED076FD-7FFE-4982-93C3-76700BE1F788}" srcOrd="0" destOrd="0" presId="urn:microsoft.com/office/officeart/2005/8/layout/process1"/>
    <dgm:cxn modelId="{C5351E6E-F21E-49DE-9B65-3DF1CD37FD84}" srcId="{4D3E0635-85DE-436F-BB28-D728E9161C45}" destId="{676C4F3A-6145-4866-967A-7180B61170D9}" srcOrd="4" destOrd="0" parTransId="{F9276B2D-3ADC-4D62-8E05-FA05B06BD52C}" sibTransId="{5011A512-5C9E-43EF-BD25-E3348CE58E6C}"/>
    <dgm:cxn modelId="{5E84AC48-608A-406D-95F4-8EC6A68513FF}" srcId="{4D3E0635-85DE-436F-BB28-D728E9161C45}" destId="{DB7C9706-8643-4250-BE43-B11D66AFFB41}" srcOrd="0" destOrd="0" parTransId="{EA65E803-11AD-400A-A98C-6B713F1FFF83}" sibTransId="{EF3378F3-0737-4D05-998E-70E863A3CDF1}"/>
    <dgm:cxn modelId="{BDD56D27-D41B-4B75-B405-EA42E9E495DA}" type="presOf" srcId="{4D3E0635-85DE-436F-BB28-D728E9161C45}" destId="{6400612D-7ACC-4054-9084-DDBE15F4C221}" srcOrd="0" destOrd="0" presId="urn:microsoft.com/office/officeart/2005/8/layout/process1"/>
    <dgm:cxn modelId="{791B4D03-7F91-4522-B51B-CF24C0F2D364}" type="presOf" srcId="{D6632E80-CC1B-404C-9A24-7C1287ED1BAE}" destId="{DE0EF612-AF95-474F-BC09-5C79375BB7DF}" srcOrd="1" destOrd="0" presId="urn:microsoft.com/office/officeart/2005/8/layout/process1"/>
    <dgm:cxn modelId="{AC916BAF-6779-4DE5-A7DA-FD41565A1E22}" type="presOf" srcId="{EF3378F3-0737-4D05-998E-70E863A3CDF1}" destId="{79E30955-D3DC-4260-9ACB-2BF184BA8B0D}" srcOrd="0" destOrd="0" presId="urn:microsoft.com/office/officeart/2005/8/layout/process1"/>
    <dgm:cxn modelId="{19DCD59F-53A1-4122-9073-00AC7CD87A83}" type="presOf" srcId="{5326422F-9ECD-49AE-8E7D-142EC131AA8D}" destId="{35D244F8-7EE5-4606-92AD-88682C0478A6}" srcOrd="1" destOrd="0" presId="urn:microsoft.com/office/officeart/2005/8/layout/process1"/>
    <dgm:cxn modelId="{949B895B-F9A2-491C-8814-1F24282E8D25}" type="presOf" srcId="{D6632E80-CC1B-404C-9A24-7C1287ED1BAE}" destId="{91FA1D23-AF2D-486B-9140-216C8FC0B3CE}" srcOrd="0" destOrd="0" presId="urn:microsoft.com/office/officeart/2005/8/layout/process1"/>
    <dgm:cxn modelId="{97B39AB7-F6B8-4655-AFFC-7EDE422F7018}" type="presOf" srcId="{EF3378F3-0737-4D05-998E-70E863A3CDF1}" destId="{C5BA0446-AAA8-4651-82E2-1C78F9958083}" srcOrd="1" destOrd="0" presId="urn:microsoft.com/office/officeart/2005/8/layout/process1"/>
    <dgm:cxn modelId="{47E25F63-C5D2-40F9-885E-602EEC945F7D}" type="presOf" srcId="{FC1A0939-A4DD-4007-90AE-D7974CFB77A8}" destId="{FAF57BA5-8DEA-4664-B4BD-0692AF4F4CCF}" srcOrd="0" destOrd="0" presId="urn:microsoft.com/office/officeart/2005/8/layout/process1"/>
    <dgm:cxn modelId="{BCE5EB65-D356-4EAB-B58F-4421588A0CDD}" type="presOf" srcId="{3853ED69-A2B0-4FAC-A6AA-4F5665191A27}" destId="{E8121C6F-C1B8-4BAB-A1F6-DFB453CA04A9}" srcOrd="0" destOrd="0" presId="urn:microsoft.com/office/officeart/2005/8/layout/process1"/>
    <dgm:cxn modelId="{88D3EF1B-CE50-43E7-AC25-BE696F935457}" srcId="{4D3E0635-85DE-436F-BB28-D728E9161C45}" destId="{3853ED69-A2B0-4FAC-A6AA-4F5665191A27}" srcOrd="1" destOrd="0" parTransId="{932E6F30-B957-4245-96CD-6A8149D2F1FA}" sibTransId="{FC1A0939-A4DD-4007-90AE-D7974CFB77A8}"/>
    <dgm:cxn modelId="{2F087233-0B21-4D57-AC85-46CB481A5576}" srcId="{4D3E0635-85DE-436F-BB28-D728E9161C45}" destId="{691D5445-B0DD-479C-867D-E13F4C83ACBB}" srcOrd="3" destOrd="0" parTransId="{8164B300-6059-4A6C-B7BE-C23D4C0BAFE2}" sibTransId="{D6632E80-CC1B-404C-9A24-7C1287ED1BAE}"/>
    <dgm:cxn modelId="{E5513CCF-561A-4627-BDFD-F60DDA7594CE}" type="presOf" srcId="{FC1A0939-A4DD-4007-90AE-D7974CFB77A8}" destId="{097144EE-D108-4407-B4B9-8C873DD5F83C}" srcOrd="1" destOrd="0" presId="urn:microsoft.com/office/officeart/2005/8/layout/process1"/>
    <dgm:cxn modelId="{504AFC3B-B41A-4785-9708-69C81792938B}" type="presParOf" srcId="{6400612D-7ACC-4054-9084-DDBE15F4C221}" destId="{9A15FD1F-3256-4EC6-B392-69E163E94F90}" srcOrd="0" destOrd="0" presId="urn:microsoft.com/office/officeart/2005/8/layout/process1"/>
    <dgm:cxn modelId="{845B99F1-0E33-4D0B-ABE6-ACA94FBA9F32}" type="presParOf" srcId="{6400612D-7ACC-4054-9084-DDBE15F4C221}" destId="{79E30955-D3DC-4260-9ACB-2BF184BA8B0D}" srcOrd="1" destOrd="0" presId="urn:microsoft.com/office/officeart/2005/8/layout/process1"/>
    <dgm:cxn modelId="{4FF5543D-44E0-4242-BC10-76EBD9F7A9F6}" type="presParOf" srcId="{79E30955-D3DC-4260-9ACB-2BF184BA8B0D}" destId="{C5BA0446-AAA8-4651-82E2-1C78F9958083}" srcOrd="0" destOrd="0" presId="urn:microsoft.com/office/officeart/2005/8/layout/process1"/>
    <dgm:cxn modelId="{D0AC7E6B-2291-47D1-839C-31777E0D3D41}" type="presParOf" srcId="{6400612D-7ACC-4054-9084-DDBE15F4C221}" destId="{E8121C6F-C1B8-4BAB-A1F6-DFB453CA04A9}" srcOrd="2" destOrd="0" presId="urn:microsoft.com/office/officeart/2005/8/layout/process1"/>
    <dgm:cxn modelId="{9B1C6900-7EEC-4115-AAD1-F24601A01CA6}" type="presParOf" srcId="{6400612D-7ACC-4054-9084-DDBE15F4C221}" destId="{FAF57BA5-8DEA-4664-B4BD-0692AF4F4CCF}" srcOrd="3" destOrd="0" presId="urn:microsoft.com/office/officeart/2005/8/layout/process1"/>
    <dgm:cxn modelId="{6B9405CE-DD49-441E-9A4E-0636D3E3E5F4}" type="presParOf" srcId="{FAF57BA5-8DEA-4664-B4BD-0692AF4F4CCF}" destId="{097144EE-D108-4407-B4B9-8C873DD5F83C}" srcOrd="0" destOrd="0" presId="urn:microsoft.com/office/officeart/2005/8/layout/process1"/>
    <dgm:cxn modelId="{4E64903B-F470-49FE-9D32-7FFD6B41D4CA}" type="presParOf" srcId="{6400612D-7ACC-4054-9084-DDBE15F4C221}" destId="{758359CE-3CAE-43EC-85CB-EE7B638A5D28}" srcOrd="4" destOrd="0" presId="urn:microsoft.com/office/officeart/2005/8/layout/process1"/>
    <dgm:cxn modelId="{77C1952A-0A2D-456D-9234-1BB015A5419D}" type="presParOf" srcId="{6400612D-7ACC-4054-9084-DDBE15F4C221}" destId="{6334E80B-B729-4FDD-9C72-598158A94C56}" srcOrd="5" destOrd="0" presId="urn:microsoft.com/office/officeart/2005/8/layout/process1"/>
    <dgm:cxn modelId="{5F817EA1-4C80-45A8-911F-02134471B44E}" type="presParOf" srcId="{6334E80B-B729-4FDD-9C72-598158A94C56}" destId="{35D244F8-7EE5-4606-92AD-88682C0478A6}" srcOrd="0" destOrd="0" presId="urn:microsoft.com/office/officeart/2005/8/layout/process1"/>
    <dgm:cxn modelId="{BF0B9B49-4059-4645-BAB7-3B25865EA0DA}" type="presParOf" srcId="{6400612D-7ACC-4054-9084-DDBE15F4C221}" destId="{905E7B83-AAC9-4F9E-B984-A49038750B2C}" srcOrd="6" destOrd="0" presId="urn:microsoft.com/office/officeart/2005/8/layout/process1"/>
    <dgm:cxn modelId="{D4941947-DBD0-4749-9123-19F6C461A1D1}" type="presParOf" srcId="{6400612D-7ACC-4054-9084-DDBE15F4C221}" destId="{91FA1D23-AF2D-486B-9140-216C8FC0B3CE}" srcOrd="7" destOrd="0" presId="urn:microsoft.com/office/officeart/2005/8/layout/process1"/>
    <dgm:cxn modelId="{EC52E315-CCF2-4B56-9261-E4AA0FAABCDD}" type="presParOf" srcId="{91FA1D23-AF2D-486B-9140-216C8FC0B3CE}" destId="{DE0EF612-AF95-474F-BC09-5C79375BB7DF}" srcOrd="0" destOrd="0" presId="urn:microsoft.com/office/officeart/2005/8/layout/process1"/>
    <dgm:cxn modelId="{FF97972C-AFAD-4BFF-A207-60CA335EA427}" type="presParOf" srcId="{6400612D-7ACC-4054-9084-DDBE15F4C221}" destId="{6ED076FD-7FFE-4982-93C3-76700BE1F788}"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1E55E4-8A73-41FE-8C76-23EFE1FF6048}" type="doc">
      <dgm:prSet loTypeId="urn:microsoft.com/office/officeart/2005/8/layout/process1" loCatId="process" qsTypeId="urn:microsoft.com/office/officeart/2005/8/quickstyle/simple1" qsCatId="simple" csTypeId="urn:microsoft.com/office/officeart/2005/8/colors/accent1_2" csCatId="accent1" phldr="1"/>
      <dgm:spPr/>
    </dgm:pt>
    <dgm:pt modelId="{FE24D34A-1613-4376-BA60-0724F945E95F}">
      <dgm:prSet phldrT="[Text]" custT="1"/>
      <dgm:spPr>
        <a:solidFill>
          <a:srgbClr val="E08041"/>
        </a:solidFill>
      </dgm:spPr>
      <dgm:t>
        <a:bodyPr/>
        <a:lstStyle/>
        <a:p>
          <a:r>
            <a:rPr lang="en-US" sz="2000" dirty="0" err="1"/>
            <a:t>Comunica</a:t>
          </a:r>
          <a:r>
            <a:rPr lang="en-US" sz="2000" dirty="0"/>
            <a:t> in </a:t>
          </a:r>
          <a:r>
            <a:rPr lang="en-US" sz="2000" dirty="0" err="1"/>
            <a:t>maniera</a:t>
          </a:r>
          <a:r>
            <a:rPr lang="en-US" sz="2000" dirty="0"/>
            <a:t> </a:t>
          </a:r>
          <a:r>
            <a:rPr lang="en-US" sz="2000" dirty="0" err="1"/>
            <a:t>chiara</a:t>
          </a:r>
          <a:endParaRPr lang="de-DE" sz="2000" dirty="0"/>
        </a:p>
      </dgm:t>
    </dgm:pt>
    <dgm:pt modelId="{1BAB75A0-53E8-48D5-B3AC-A6841957A075}" type="parTrans" cxnId="{D43BC05F-B4C7-4F00-B7E6-535E493D0FE9}">
      <dgm:prSet/>
      <dgm:spPr/>
      <dgm:t>
        <a:bodyPr/>
        <a:lstStyle/>
        <a:p>
          <a:endParaRPr lang="de-DE" sz="2000"/>
        </a:p>
      </dgm:t>
    </dgm:pt>
    <dgm:pt modelId="{CA8D637F-9882-4988-A8DC-C80CD77CA165}" type="sibTrans" cxnId="{D43BC05F-B4C7-4F00-B7E6-535E493D0FE9}">
      <dgm:prSet custT="1"/>
      <dgm:spPr>
        <a:solidFill>
          <a:srgbClr val="F8D7CD"/>
        </a:solidFill>
        <a:ln>
          <a:solidFill>
            <a:srgbClr val="F8D7CD"/>
          </a:solidFill>
        </a:ln>
      </dgm:spPr>
      <dgm:t>
        <a:bodyPr/>
        <a:lstStyle/>
        <a:p>
          <a:endParaRPr lang="de-DE" sz="2000"/>
        </a:p>
      </dgm:t>
    </dgm:pt>
    <dgm:pt modelId="{6A08331F-780E-48CE-BF3A-EAEA6BB0EA58}">
      <dgm:prSet custT="1"/>
      <dgm:spPr>
        <a:solidFill>
          <a:srgbClr val="E08041"/>
        </a:solidFill>
      </dgm:spPr>
      <dgm:t>
        <a:bodyPr/>
        <a:lstStyle/>
        <a:p>
          <a:r>
            <a:rPr lang="it-IT" sz="2000" dirty="0"/>
            <a:t>Usa tutte le tue possibilità per ottenere feedback</a:t>
          </a:r>
          <a:endParaRPr lang="de-DE" sz="2000" dirty="0"/>
        </a:p>
      </dgm:t>
    </dgm:pt>
    <dgm:pt modelId="{E0249CCE-6A82-41DE-90E2-C450B626B2CB}" type="parTrans" cxnId="{EC91B0C3-F8CE-4DEA-A1E6-3462C6D09E78}">
      <dgm:prSet/>
      <dgm:spPr/>
      <dgm:t>
        <a:bodyPr/>
        <a:lstStyle/>
        <a:p>
          <a:endParaRPr lang="de-DE" sz="2000"/>
        </a:p>
      </dgm:t>
    </dgm:pt>
    <dgm:pt modelId="{55196829-139A-4188-B3B1-208712ADF1EE}" type="sibTrans" cxnId="{EC91B0C3-F8CE-4DEA-A1E6-3462C6D09E78}">
      <dgm:prSet custT="1"/>
      <dgm:spPr>
        <a:solidFill>
          <a:srgbClr val="F8D7CD"/>
        </a:solidFill>
        <a:ln>
          <a:solidFill>
            <a:srgbClr val="F8D7CD"/>
          </a:solidFill>
        </a:ln>
      </dgm:spPr>
      <dgm:t>
        <a:bodyPr/>
        <a:lstStyle/>
        <a:p>
          <a:endParaRPr lang="de-DE" sz="2000"/>
        </a:p>
      </dgm:t>
    </dgm:pt>
    <dgm:pt modelId="{E7A12FE0-BED2-4B39-AA27-D427CB27BEC2}">
      <dgm:prSet custT="1"/>
      <dgm:spPr>
        <a:solidFill>
          <a:srgbClr val="E08041"/>
        </a:solidFill>
      </dgm:spPr>
      <dgm:t>
        <a:bodyPr/>
        <a:lstStyle/>
        <a:p>
          <a:r>
            <a:rPr lang="en-US" sz="2000" dirty="0" err="1"/>
            <a:t>Sii</a:t>
          </a:r>
          <a:r>
            <a:rPr lang="en-US" sz="2000" dirty="0"/>
            <a:t> sempre </a:t>
          </a:r>
          <a:r>
            <a:rPr lang="en-US" sz="2000" dirty="0" err="1"/>
            <a:t>critico</a:t>
          </a:r>
          <a:r>
            <a:rPr lang="en-US" sz="2000" dirty="0"/>
            <a:t> </a:t>
          </a:r>
          <a:r>
            <a:rPr lang="en-US" sz="2000" dirty="0" err="1"/>
            <a:t>nei</a:t>
          </a:r>
          <a:r>
            <a:rPr lang="en-US" sz="2000" dirty="0"/>
            <a:t> </a:t>
          </a:r>
          <a:r>
            <a:rPr lang="en-US" sz="2000" dirty="0" err="1"/>
            <a:t>tuoi</a:t>
          </a:r>
          <a:r>
            <a:rPr lang="en-US" sz="2000" dirty="0"/>
            <a:t> </a:t>
          </a:r>
          <a:r>
            <a:rPr lang="en-US" sz="2000" dirty="0" err="1"/>
            <a:t>confronti</a:t>
          </a:r>
          <a:endParaRPr lang="de-DE" sz="2000" dirty="0"/>
        </a:p>
      </dgm:t>
    </dgm:pt>
    <dgm:pt modelId="{69E54FEB-F6C8-417D-B959-8EF7284C3009}" type="parTrans" cxnId="{A5348BB6-3FF2-480B-A8C7-9628BF52D9E2}">
      <dgm:prSet/>
      <dgm:spPr/>
      <dgm:t>
        <a:bodyPr/>
        <a:lstStyle/>
        <a:p>
          <a:endParaRPr lang="de-DE" sz="2000"/>
        </a:p>
      </dgm:t>
    </dgm:pt>
    <dgm:pt modelId="{6F80D9CB-A6CF-4819-87E7-EB83D966442B}" type="sibTrans" cxnId="{A5348BB6-3FF2-480B-A8C7-9628BF52D9E2}">
      <dgm:prSet/>
      <dgm:spPr/>
      <dgm:t>
        <a:bodyPr/>
        <a:lstStyle/>
        <a:p>
          <a:endParaRPr lang="de-DE" sz="2000"/>
        </a:p>
      </dgm:t>
    </dgm:pt>
    <dgm:pt modelId="{B4DDE780-B7AC-4B81-9E5F-DBA45B7BF18D}" type="pres">
      <dgm:prSet presAssocID="{461E55E4-8A73-41FE-8C76-23EFE1FF6048}" presName="Name0" presStyleCnt="0">
        <dgm:presLayoutVars>
          <dgm:dir/>
          <dgm:resizeHandles val="exact"/>
        </dgm:presLayoutVars>
      </dgm:prSet>
      <dgm:spPr/>
    </dgm:pt>
    <dgm:pt modelId="{755B3483-1E21-4E58-B46F-E787654E23BB}" type="pres">
      <dgm:prSet presAssocID="{FE24D34A-1613-4376-BA60-0724F945E95F}" presName="node" presStyleLbl="node1" presStyleIdx="0" presStyleCnt="3">
        <dgm:presLayoutVars>
          <dgm:bulletEnabled val="1"/>
        </dgm:presLayoutVars>
      </dgm:prSet>
      <dgm:spPr/>
      <dgm:t>
        <a:bodyPr/>
        <a:lstStyle/>
        <a:p>
          <a:endParaRPr lang="it-IT"/>
        </a:p>
      </dgm:t>
    </dgm:pt>
    <dgm:pt modelId="{19055676-AD57-47CA-8670-F913B3DF2316}" type="pres">
      <dgm:prSet presAssocID="{CA8D637F-9882-4988-A8DC-C80CD77CA165}" presName="sibTrans" presStyleLbl="sibTrans2D1" presStyleIdx="0" presStyleCnt="2"/>
      <dgm:spPr/>
      <dgm:t>
        <a:bodyPr/>
        <a:lstStyle/>
        <a:p>
          <a:endParaRPr lang="it-IT"/>
        </a:p>
      </dgm:t>
    </dgm:pt>
    <dgm:pt modelId="{0DA139BD-0AD3-47A9-AF80-B5E86CBEEC94}" type="pres">
      <dgm:prSet presAssocID="{CA8D637F-9882-4988-A8DC-C80CD77CA165}" presName="connectorText" presStyleLbl="sibTrans2D1" presStyleIdx="0" presStyleCnt="2"/>
      <dgm:spPr/>
      <dgm:t>
        <a:bodyPr/>
        <a:lstStyle/>
        <a:p>
          <a:endParaRPr lang="it-IT"/>
        </a:p>
      </dgm:t>
    </dgm:pt>
    <dgm:pt modelId="{248D6C44-A458-425E-81BC-E710FE54DADC}" type="pres">
      <dgm:prSet presAssocID="{6A08331F-780E-48CE-BF3A-EAEA6BB0EA58}" presName="node" presStyleLbl="node1" presStyleIdx="1" presStyleCnt="3">
        <dgm:presLayoutVars>
          <dgm:bulletEnabled val="1"/>
        </dgm:presLayoutVars>
      </dgm:prSet>
      <dgm:spPr/>
      <dgm:t>
        <a:bodyPr/>
        <a:lstStyle/>
        <a:p>
          <a:endParaRPr lang="it-IT"/>
        </a:p>
      </dgm:t>
    </dgm:pt>
    <dgm:pt modelId="{F0E978EE-4DB7-4AFE-9A70-ACF537D969E7}" type="pres">
      <dgm:prSet presAssocID="{55196829-139A-4188-B3B1-208712ADF1EE}" presName="sibTrans" presStyleLbl="sibTrans2D1" presStyleIdx="1" presStyleCnt="2"/>
      <dgm:spPr/>
      <dgm:t>
        <a:bodyPr/>
        <a:lstStyle/>
        <a:p>
          <a:endParaRPr lang="it-IT"/>
        </a:p>
      </dgm:t>
    </dgm:pt>
    <dgm:pt modelId="{8C21E29B-274F-4B08-8A4F-5D739B164DC3}" type="pres">
      <dgm:prSet presAssocID="{55196829-139A-4188-B3B1-208712ADF1EE}" presName="connectorText" presStyleLbl="sibTrans2D1" presStyleIdx="1" presStyleCnt="2"/>
      <dgm:spPr/>
      <dgm:t>
        <a:bodyPr/>
        <a:lstStyle/>
        <a:p>
          <a:endParaRPr lang="it-IT"/>
        </a:p>
      </dgm:t>
    </dgm:pt>
    <dgm:pt modelId="{4A31DC19-D046-45EF-A1CF-8A0BE43955DF}" type="pres">
      <dgm:prSet presAssocID="{E7A12FE0-BED2-4B39-AA27-D427CB27BEC2}" presName="node" presStyleLbl="node1" presStyleIdx="2" presStyleCnt="3">
        <dgm:presLayoutVars>
          <dgm:bulletEnabled val="1"/>
        </dgm:presLayoutVars>
      </dgm:prSet>
      <dgm:spPr/>
      <dgm:t>
        <a:bodyPr/>
        <a:lstStyle/>
        <a:p>
          <a:endParaRPr lang="it-IT"/>
        </a:p>
      </dgm:t>
    </dgm:pt>
  </dgm:ptLst>
  <dgm:cxnLst>
    <dgm:cxn modelId="{EC91B0C3-F8CE-4DEA-A1E6-3462C6D09E78}" srcId="{461E55E4-8A73-41FE-8C76-23EFE1FF6048}" destId="{6A08331F-780E-48CE-BF3A-EAEA6BB0EA58}" srcOrd="1" destOrd="0" parTransId="{E0249CCE-6A82-41DE-90E2-C450B626B2CB}" sibTransId="{55196829-139A-4188-B3B1-208712ADF1EE}"/>
    <dgm:cxn modelId="{D43BC05F-B4C7-4F00-B7E6-535E493D0FE9}" srcId="{461E55E4-8A73-41FE-8C76-23EFE1FF6048}" destId="{FE24D34A-1613-4376-BA60-0724F945E95F}" srcOrd="0" destOrd="0" parTransId="{1BAB75A0-53E8-48D5-B3AC-A6841957A075}" sibTransId="{CA8D637F-9882-4988-A8DC-C80CD77CA165}"/>
    <dgm:cxn modelId="{40BDCE89-250C-4598-BF86-6828DF679D7A}" type="presOf" srcId="{CA8D637F-9882-4988-A8DC-C80CD77CA165}" destId="{0DA139BD-0AD3-47A9-AF80-B5E86CBEEC94}" srcOrd="1" destOrd="0" presId="urn:microsoft.com/office/officeart/2005/8/layout/process1"/>
    <dgm:cxn modelId="{AE8F19FC-7D4E-47FD-A4BF-20D6D710433D}" type="presOf" srcId="{CA8D637F-9882-4988-A8DC-C80CD77CA165}" destId="{19055676-AD57-47CA-8670-F913B3DF2316}" srcOrd="0" destOrd="0" presId="urn:microsoft.com/office/officeart/2005/8/layout/process1"/>
    <dgm:cxn modelId="{ABD1CDC8-8FCD-4FEE-BEE7-CF05512E9FF3}" type="presOf" srcId="{55196829-139A-4188-B3B1-208712ADF1EE}" destId="{8C21E29B-274F-4B08-8A4F-5D739B164DC3}" srcOrd="1" destOrd="0" presId="urn:microsoft.com/office/officeart/2005/8/layout/process1"/>
    <dgm:cxn modelId="{C7039DC8-ABED-4980-9497-EB8D3B747B8D}" type="presOf" srcId="{E7A12FE0-BED2-4B39-AA27-D427CB27BEC2}" destId="{4A31DC19-D046-45EF-A1CF-8A0BE43955DF}" srcOrd="0" destOrd="0" presId="urn:microsoft.com/office/officeart/2005/8/layout/process1"/>
    <dgm:cxn modelId="{EBD51154-D9A4-4190-B8FC-654F526C9127}" type="presOf" srcId="{FE24D34A-1613-4376-BA60-0724F945E95F}" destId="{755B3483-1E21-4E58-B46F-E787654E23BB}" srcOrd="0" destOrd="0" presId="urn:microsoft.com/office/officeart/2005/8/layout/process1"/>
    <dgm:cxn modelId="{1F6E4684-3260-4DAB-B9C6-88B0508971F7}" type="presOf" srcId="{461E55E4-8A73-41FE-8C76-23EFE1FF6048}" destId="{B4DDE780-B7AC-4B81-9E5F-DBA45B7BF18D}" srcOrd="0" destOrd="0" presId="urn:microsoft.com/office/officeart/2005/8/layout/process1"/>
    <dgm:cxn modelId="{E6EE152D-2A38-43AD-8119-F854523C3572}" type="presOf" srcId="{55196829-139A-4188-B3B1-208712ADF1EE}" destId="{F0E978EE-4DB7-4AFE-9A70-ACF537D969E7}" srcOrd="0" destOrd="0" presId="urn:microsoft.com/office/officeart/2005/8/layout/process1"/>
    <dgm:cxn modelId="{4AA12AB5-9810-45E8-824B-80A80F76DFFD}" type="presOf" srcId="{6A08331F-780E-48CE-BF3A-EAEA6BB0EA58}" destId="{248D6C44-A458-425E-81BC-E710FE54DADC}" srcOrd="0" destOrd="0" presId="urn:microsoft.com/office/officeart/2005/8/layout/process1"/>
    <dgm:cxn modelId="{A5348BB6-3FF2-480B-A8C7-9628BF52D9E2}" srcId="{461E55E4-8A73-41FE-8C76-23EFE1FF6048}" destId="{E7A12FE0-BED2-4B39-AA27-D427CB27BEC2}" srcOrd="2" destOrd="0" parTransId="{69E54FEB-F6C8-417D-B959-8EF7284C3009}" sibTransId="{6F80D9CB-A6CF-4819-87E7-EB83D966442B}"/>
    <dgm:cxn modelId="{AF286C66-6BDD-4502-80FB-DA64EB5371E1}" type="presParOf" srcId="{B4DDE780-B7AC-4B81-9E5F-DBA45B7BF18D}" destId="{755B3483-1E21-4E58-B46F-E787654E23BB}" srcOrd="0" destOrd="0" presId="urn:microsoft.com/office/officeart/2005/8/layout/process1"/>
    <dgm:cxn modelId="{129BFE10-BE80-41BD-AEB3-530A20E4BCCD}" type="presParOf" srcId="{B4DDE780-B7AC-4B81-9E5F-DBA45B7BF18D}" destId="{19055676-AD57-47CA-8670-F913B3DF2316}" srcOrd="1" destOrd="0" presId="urn:microsoft.com/office/officeart/2005/8/layout/process1"/>
    <dgm:cxn modelId="{6F05A78B-FD7E-46EE-B721-DEB25444036E}" type="presParOf" srcId="{19055676-AD57-47CA-8670-F913B3DF2316}" destId="{0DA139BD-0AD3-47A9-AF80-B5E86CBEEC94}" srcOrd="0" destOrd="0" presId="urn:microsoft.com/office/officeart/2005/8/layout/process1"/>
    <dgm:cxn modelId="{45B96D48-7241-4422-A158-73274D2D0514}" type="presParOf" srcId="{B4DDE780-B7AC-4B81-9E5F-DBA45B7BF18D}" destId="{248D6C44-A458-425E-81BC-E710FE54DADC}" srcOrd="2" destOrd="0" presId="urn:microsoft.com/office/officeart/2005/8/layout/process1"/>
    <dgm:cxn modelId="{89F4426A-8A1D-4A51-B7E6-794DD57CC3CB}" type="presParOf" srcId="{B4DDE780-B7AC-4B81-9E5F-DBA45B7BF18D}" destId="{F0E978EE-4DB7-4AFE-9A70-ACF537D969E7}" srcOrd="3" destOrd="0" presId="urn:microsoft.com/office/officeart/2005/8/layout/process1"/>
    <dgm:cxn modelId="{405CE9AD-477D-4694-B2E2-E07541314AA4}" type="presParOf" srcId="{F0E978EE-4DB7-4AFE-9A70-ACF537D969E7}" destId="{8C21E29B-274F-4B08-8A4F-5D739B164DC3}" srcOrd="0" destOrd="0" presId="urn:microsoft.com/office/officeart/2005/8/layout/process1"/>
    <dgm:cxn modelId="{71B6DBC8-B14B-4A35-94F9-E9A332D221A4}" type="presParOf" srcId="{B4DDE780-B7AC-4B81-9E5F-DBA45B7BF18D}" destId="{4A31DC19-D046-45EF-A1CF-8A0BE43955DF}"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28E551-B635-3E40-913F-9E790601A02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1B223985-34BA-5941-A350-70D8DD6E84BE}">
      <dgm:prSet/>
      <dgm:spPr>
        <a:solidFill>
          <a:srgbClr val="F8D7CD"/>
        </a:solidFill>
        <a:ln>
          <a:solidFill>
            <a:srgbClr val="F8D7CD"/>
          </a:solidFill>
        </a:ln>
      </dgm:spPr>
      <dgm:t>
        <a:bodyPr/>
        <a:lstStyle/>
        <a:p>
          <a:r>
            <a:rPr lang="en-GB" dirty="0" err="1">
              <a:solidFill>
                <a:schemeClr val="tx1"/>
              </a:solidFill>
            </a:rPr>
            <a:t>Proponi</a:t>
          </a:r>
          <a:r>
            <a:rPr lang="en-GB" dirty="0">
              <a:solidFill>
                <a:schemeClr val="tx1"/>
              </a:solidFill>
            </a:rPr>
            <a:t> la </a:t>
          </a:r>
          <a:r>
            <a:rPr lang="en-GB" dirty="0" err="1">
              <a:solidFill>
                <a:schemeClr val="tx1"/>
              </a:solidFill>
            </a:rPr>
            <a:t>tua</a:t>
          </a:r>
          <a:r>
            <a:rPr lang="en-GB" dirty="0">
              <a:solidFill>
                <a:schemeClr val="tx1"/>
              </a:solidFill>
            </a:rPr>
            <a:t> idea in modo </a:t>
          </a:r>
          <a:r>
            <a:rPr lang="en-GB" dirty="0" err="1">
              <a:solidFill>
                <a:schemeClr val="tx1"/>
              </a:solidFill>
            </a:rPr>
            <a:t>efficace</a:t>
          </a:r>
          <a:endParaRPr lang="x-none" dirty="0">
            <a:solidFill>
              <a:schemeClr val="tx1"/>
            </a:solidFill>
          </a:endParaRPr>
        </a:p>
      </dgm:t>
    </dgm:pt>
    <dgm:pt modelId="{1A6F98E1-5375-6D49-BFCD-5E243AE0AC9B}" type="parTrans" cxnId="{92AD2A11-C166-1D48-9DD4-576BA34737F6}">
      <dgm:prSet/>
      <dgm:spPr/>
      <dgm:t>
        <a:bodyPr/>
        <a:lstStyle/>
        <a:p>
          <a:endParaRPr lang="en-GB"/>
        </a:p>
      </dgm:t>
    </dgm:pt>
    <dgm:pt modelId="{15DDBB93-5E50-6C4E-9F26-1716676408F9}" type="sibTrans" cxnId="{92AD2A11-C166-1D48-9DD4-576BA34737F6}">
      <dgm:prSet/>
      <dgm:spPr/>
      <dgm:t>
        <a:bodyPr/>
        <a:lstStyle/>
        <a:p>
          <a:endParaRPr lang="en-GB"/>
        </a:p>
      </dgm:t>
    </dgm:pt>
    <dgm:pt modelId="{6B481F94-BDB4-B14F-96B3-E9CB2CC11D3F}">
      <dgm:prSet/>
      <dgm:spPr>
        <a:solidFill>
          <a:srgbClr val="F8D7CD"/>
        </a:solidFill>
        <a:ln>
          <a:solidFill>
            <a:srgbClr val="F8D7CD"/>
          </a:solidFill>
        </a:ln>
      </dgm:spPr>
      <dgm:t>
        <a:bodyPr/>
        <a:lstStyle/>
        <a:p>
          <a:r>
            <a:rPr lang="en-GB" dirty="0" err="1">
              <a:solidFill>
                <a:schemeClr val="tx1"/>
              </a:solidFill>
            </a:rPr>
            <a:t>Crea</a:t>
          </a:r>
          <a:r>
            <a:rPr lang="en-GB" dirty="0">
              <a:solidFill>
                <a:schemeClr val="tx1"/>
              </a:solidFill>
            </a:rPr>
            <a:t> una “call of action” per </a:t>
          </a:r>
          <a:r>
            <a:rPr lang="en-GB" dirty="0" err="1">
              <a:solidFill>
                <a:schemeClr val="tx1"/>
              </a:solidFill>
            </a:rPr>
            <a:t>coinvolgerli</a:t>
          </a:r>
          <a:endParaRPr lang="x-none" dirty="0">
            <a:solidFill>
              <a:schemeClr val="tx1"/>
            </a:solidFill>
          </a:endParaRPr>
        </a:p>
      </dgm:t>
    </dgm:pt>
    <dgm:pt modelId="{C18560FC-5C6D-EA4C-9902-A465F79ADE71}" type="parTrans" cxnId="{DFC96D2F-392E-E645-89C9-77F274D69D65}">
      <dgm:prSet/>
      <dgm:spPr/>
      <dgm:t>
        <a:bodyPr/>
        <a:lstStyle/>
        <a:p>
          <a:endParaRPr lang="en-GB"/>
        </a:p>
      </dgm:t>
    </dgm:pt>
    <dgm:pt modelId="{5C69691D-016B-BE47-87DB-7F65C2894183}" type="sibTrans" cxnId="{DFC96D2F-392E-E645-89C9-77F274D69D65}">
      <dgm:prSet/>
      <dgm:spPr/>
      <dgm:t>
        <a:bodyPr/>
        <a:lstStyle/>
        <a:p>
          <a:endParaRPr lang="en-GB"/>
        </a:p>
      </dgm:t>
    </dgm:pt>
    <dgm:pt modelId="{48C0A269-1081-3A40-94D2-403F5F995C88}">
      <dgm:prSet/>
      <dgm:spPr>
        <a:solidFill>
          <a:srgbClr val="F8D7CD"/>
        </a:solidFill>
        <a:ln>
          <a:solidFill>
            <a:srgbClr val="F8D7CD"/>
          </a:solidFill>
        </a:ln>
      </dgm:spPr>
      <dgm:t>
        <a:bodyPr/>
        <a:lstStyle/>
        <a:p>
          <a:r>
            <a:rPr lang="en-GB" dirty="0" err="1">
              <a:solidFill>
                <a:schemeClr val="tx1"/>
              </a:solidFill>
            </a:rPr>
            <a:t>Negozia</a:t>
          </a:r>
          <a:r>
            <a:rPr lang="en-GB" dirty="0">
              <a:solidFill>
                <a:schemeClr val="tx1"/>
              </a:solidFill>
            </a:rPr>
            <a:t> il support per la </a:t>
          </a:r>
          <a:r>
            <a:rPr lang="en-GB" dirty="0" err="1">
              <a:solidFill>
                <a:schemeClr val="tx1"/>
              </a:solidFill>
            </a:rPr>
            <a:t>tua</a:t>
          </a:r>
          <a:r>
            <a:rPr lang="en-GB" dirty="0">
              <a:solidFill>
                <a:schemeClr val="tx1"/>
              </a:solidFill>
            </a:rPr>
            <a:t> idea</a:t>
          </a:r>
          <a:endParaRPr lang="x-none" dirty="0">
            <a:solidFill>
              <a:schemeClr val="tx1"/>
            </a:solidFill>
          </a:endParaRPr>
        </a:p>
      </dgm:t>
    </dgm:pt>
    <dgm:pt modelId="{EE39376B-6B77-6648-9611-C16BF1706C61}" type="parTrans" cxnId="{E110AC74-F0F5-9747-80F4-C4047F8DF0C3}">
      <dgm:prSet/>
      <dgm:spPr/>
      <dgm:t>
        <a:bodyPr/>
        <a:lstStyle/>
        <a:p>
          <a:endParaRPr lang="en-GB"/>
        </a:p>
      </dgm:t>
    </dgm:pt>
    <dgm:pt modelId="{BE541B01-516D-BE42-B029-AB414F4AC92B}" type="sibTrans" cxnId="{E110AC74-F0F5-9747-80F4-C4047F8DF0C3}">
      <dgm:prSet/>
      <dgm:spPr/>
      <dgm:t>
        <a:bodyPr/>
        <a:lstStyle/>
        <a:p>
          <a:endParaRPr lang="en-GB"/>
        </a:p>
      </dgm:t>
    </dgm:pt>
    <dgm:pt modelId="{4A327089-A8D9-AC43-B779-7A9B1F97C43C}">
      <dgm:prSet/>
      <dgm:spPr>
        <a:solidFill>
          <a:srgbClr val="F8D7CD"/>
        </a:solidFill>
        <a:ln>
          <a:solidFill>
            <a:srgbClr val="F8D7CD"/>
          </a:solidFill>
        </a:ln>
      </dgm:spPr>
      <dgm:t>
        <a:bodyPr/>
        <a:lstStyle/>
        <a:p>
          <a:r>
            <a:rPr lang="en-GB" dirty="0" err="1">
              <a:solidFill>
                <a:schemeClr val="tx1"/>
              </a:solidFill>
            </a:rPr>
            <a:t>Tocca</a:t>
          </a:r>
          <a:r>
            <a:rPr lang="en-GB" dirty="0">
              <a:solidFill>
                <a:schemeClr val="tx1"/>
              </a:solidFill>
            </a:rPr>
            <a:t> le </a:t>
          </a:r>
          <a:r>
            <a:rPr lang="en-GB" dirty="0" err="1">
              <a:solidFill>
                <a:schemeClr val="tx1"/>
              </a:solidFill>
            </a:rPr>
            <a:t>loro</a:t>
          </a:r>
          <a:r>
            <a:rPr lang="en-GB" dirty="0">
              <a:solidFill>
                <a:schemeClr val="tx1"/>
              </a:solidFill>
            </a:rPr>
            <a:t> </a:t>
          </a:r>
          <a:r>
            <a:rPr lang="en-GB" dirty="0" err="1">
              <a:solidFill>
                <a:schemeClr val="tx1"/>
              </a:solidFill>
            </a:rPr>
            <a:t>emozioni</a:t>
          </a:r>
          <a:endParaRPr lang="en-GB" dirty="0">
            <a:solidFill>
              <a:schemeClr val="tx1"/>
            </a:solidFill>
          </a:endParaRPr>
        </a:p>
      </dgm:t>
    </dgm:pt>
    <dgm:pt modelId="{0B7B0741-5951-3344-A659-32914DE27D01}" type="parTrans" cxnId="{3A2E522C-ACB2-C84C-8EF5-674CA9618627}">
      <dgm:prSet/>
      <dgm:spPr/>
      <dgm:t>
        <a:bodyPr/>
        <a:lstStyle/>
        <a:p>
          <a:endParaRPr lang="en-GB"/>
        </a:p>
      </dgm:t>
    </dgm:pt>
    <dgm:pt modelId="{0D70DED6-6CC5-974C-830C-8D3CC8F29A2F}" type="sibTrans" cxnId="{3A2E522C-ACB2-C84C-8EF5-674CA9618627}">
      <dgm:prSet/>
      <dgm:spPr/>
      <dgm:t>
        <a:bodyPr/>
        <a:lstStyle/>
        <a:p>
          <a:endParaRPr lang="en-GB"/>
        </a:p>
      </dgm:t>
    </dgm:pt>
    <dgm:pt modelId="{5EB126FB-6CC1-7E4D-9CDA-9D25C71417B3}" type="pres">
      <dgm:prSet presAssocID="{4E28E551-B635-3E40-913F-9E790601A02F}" presName="CompostProcess" presStyleCnt="0">
        <dgm:presLayoutVars>
          <dgm:dir/>
          <dgm:resizeHandles val="exact"/>
        </dgm:presLayoutVars>
      </dgm:prSet>
      <dgm:spPr/>
      <dgm:t>
        <a:bodyPr/>
        <a:lstStyle/>
        <a:p>
          <a:endParaRPr lang="it-IT"/>
        </a:p>
      </dgm:t>
    </dgm:pt>
    <dgm:pt modelId="{E874A5AE-8DA9-5446-BD2C-F29407EA2550}" type="pres">
      <dgm:prSet presAssocID="{4E28E551-B635-3E40-913F-9E790601A02F}" presName="arrow" presStyleLbl="bgShp" presStyleIdx="0" presStyleCnt="1" custLinFactNeighborX="637" custLinFactNeighborY="432"/>
      <dgm:spPr>
        <a:solidFill>
          <a:srgbClr val="E08041"/>
        </a:solidFill>
      </dgm:spPr>
    </dgm:pt>
    <dgm:pt modelId="{BBEA4D1F-6388-4048-9914-66E5A7BFE878}" type="pres">
      <dgm:prSet presAssocID="{4E28E551-B635-3E40-913F-9E790601A02F}" presName="linearProcess" presStyleCnt="0"/>
      <dgm:spPr/>
    </dgm:pt>
    <dgm:pt modelId="{277DF75A-3BDD-424C-B0B5-73B9A5360BC9}" type="pres">
      <dgm:prSet presAssocID="{1B223985-34BA-5941-A350-70D8DD6E84BE}" presName="textNode" presStyleLbl="node1" presStyleIdx="0" presStyleCnt="4">
        <dgm:presLayoutVars>
          <dgm:bulletEnabled val="1"/>
        </dgm:presLayoutVars>
      </dgm:prSet>
      <dgm:spPr/>
      <dgm:t>
        <a:bodyPr/>
        <a:lstStyle/>
        <a:p>
          <a:endParaRPr lang="it-IT"/>
        </a:p>
      </dgm:t>
    </dgm:pt>
    <dgm:pt modelId="{8EAD8411-0FB6-FB4B-9B75-F692AFBB4910}" type="pres">
      <dgm:prSet presAssocID="{15DDBB93-5E50-6C4E-9F26-1716676408F9}" presName="sibTrans" presStyleCnt="0"/>
      <dgm:spPr/>
    </dgm:pt>
    <dgm:pt modelId="{E2C0A6F6-9ABE-1D46-9C50-5E6479469148}" type="pres">
      <dgm:prSet presAssocID="{4A327089-A8D9-AC43-B779-7A9B1F97C43C}" presName="textNode" presStyleLbl="node1" presStyleIdx="1" presStyleCnt="4">
        <dgm:presLayoutVars>
          <dgm:bulletEnabled val="1"/>
        </dgm:presLayoutVars>
      </dgm:prSet>
      <dgm:spPr/>
      <dgm:t>
        <a:bodyPr/>
        <a:lstStyle/>
        <a:p>
          <a:endParaRPr lang="it-IT"/>
        </a:p>
      </dgm:t>
    </dgm:pt>
    <dgm:pt modelId="{093C4CD6-4CEA-0B41-8DBB-13C36CF3D314}" type="pres">
      <dgm:prSet presAssocID="{0D70DED6-6CC5-974C-830C-8D3CC8F29A2F}" presName="sibTrans" presStyleCnt="0"/>
      <dgm:spPr/>
    </dgm:pt>
    <dgm:pt modelId="{8C8F5DC3-8EA2-DC49-9E99-32EC1F133570}" type="pres">
      <dgm:prSet presAssocID="{6B481F94-BDB4-B14F-96B3-E9CB2CC11D3F}" presName="textNode" presStyleLbl="node1" presStyleIdx="2" presStyleCnt="4">
        <dgm:presLayoutVars>
          <dgm:bulletEnabled val="1"/>
        </dgm:presLayoutVars>
      </dgm:prSet>
      <dgm:spPr/>
      <dgm:t>
        <a:bodyPr/>
        <a:lstStyle/>
        <a:p>
          <a:endParaRPr lang="it-IT"/>
        </a:p>
      </dgm:t>
    </dgm:pt>
    <dgm:pt modelId="{8678EFB2-4C52-9744-90D2-A61338F075B3}" type="pres">
      <dgm:prSet presAssocID="{5C69691D-016B-BE47-87DB-7F65C2894183}" presName="sibTrans" presStyleCnt="0"/>
      <dgm:spPr/>
    </dgm:pt>
    <dgm:pt modelId="{A63BBFAA-1E5D-D04C-A4E6-1C95AC280118}" type="pres">
      <dgm:prSet presAssocID="{48C0A269-1081-3A40-94D2-403F5F995C88}" presName="textNode" presStyleLbl="node1" presStyleIdx="3" presStyleCnt="4">
        <dgm:presLayoutVars>
          <dgm:bulletEnabled val="1"/>
        </dgm:presLayoutVars>
      </dgm:prSet>
      <dgm:spPr/>
      <dgm:t>
        <a:bodyPr/>
        <a:lstStyle/>
        <a:p>
          <a:endParaRPr lang="it-IT"/>
        </a:p>
      </dgm:t>
    </dgm:pt>
  </dgm:ptLst>
  <dgm:cxnLst>
    <dgm:cxn modelId="{3A2E522C-ACB2-C84C-8EF5-674CA9618627}" srcId="{4E28E551-B635-3E40-913F-9E790601A02F}" destId="{4A327089-A8D9-AC43-B779-7A9B1F97C43C}" srcOrd="1" destOrd="0" parTransId="{0B7B0741-5951-3344-A659-32914DE27D01}" sibTransId="{0D70DED6-6CC5-974C-830C-8D3CC8F29A2F}"/>
    <dgm:cxn modelId="{B28193F5-A469-2F4E-853B-C447604E0560}" type="presOf" srcId="{1B223985-34BA-5941-A350-70D8DD6E84BE}" destId="{277DF75A-3BDD-424C-B0B5-73B9A5360BC9}" srcOrd="0" destOrd="0" presId="urn:microsoft.com/office/officeart/2005/8/layout/hProcess9"/>
    <dgm:cxn modelId="{720A485F-1AA0-7548-9123-3DB70B0A2A56}" type="presOf" srcId="{4A327089-A8D9-AC43-B779-7A9B1F97C43C}" destId="{E2C0A6F6-9ABE-1D46-9C50-5E6479469148}" srcOrd="0" destOrd="0" presId="urn:microsoft.com/office/officeart/2005/8/layout/hProcess9"/>
    <dgm:cxn modelId="{92AD2A11-C166-1D48-9DD4-576BA34737F6}" srcId="{4E28E551-B635-3E40-913F-9E790601A02F}" destId="{1B223985-34BA-5941-A350-70D8DD6E84BE}" srcOrd="0" destOrd="0" parTransId="{1A6F98E1-5375-6D49-BFCD-5E243AE0AC9B}" sibTransId="{15DDBB93-5E50-6C4E-9F26-1716676408F9}"/>
    <dgm:cxn modelId="{E110AC74-F0F5-9747-80F4-C4047F8DF0C3}" srcId="{4E28E551-B635-3E40-913F-9E790601A02F}" destId="{48C0A269-1081-3A40-94D2-403F5F995C88}" srcOrd="3" destOrd="0" parTransId="{EE39376B-6B77-6648-9611-C16BF1706C61}" sibTransId="{BE541B01-516D-BE42-B029-AB414F4AC92B}"/>
    <dgm:cxn modelId="{ACC9FAC3-E3D1-5242-9983-52A35F7705B5}" type="presOf" srcId="{6B481F94-BDB4-B14F-96B3-E9CB2CC11D3F}" destId="{8C8F5DC3-8EA2-DC49-9E99-32EC1F133570}" srcOrd="0" destOrd="0" presId="urn:microsoft.com/office/officeart/2005/8/layout/hProcess9"/>
    <dgm:cxn modelId="{7ED464F4-5C4D-9742-B145-6517739D367E}" type="presOf" srcId="{48C0A269-1081-3A40-94D2-403F5F995C88}" destId="{A63BBFAA-1E5D-D04C-A4E6-1C95AC280118}" srcOrd="0" destOrd="0" presId="urn:microsoft.com/office/officeart/2005/8/layout/hProcess9"/>
    <dgm:cxn modelId="{5A58F60A-9202-7648-BAB3-03F1B4315538}" type="presOf" srcId="{4E28E551-B635-3E40-913F-9E790601A02F}" destId="{5EB126FB-6CC1-7E4D-9CDA-9D25C71417B3}" srcOrd="0" destOrd="0" presId="urn:microsoft.com/office/officeart/2005/8/layout/hProcess9"/>
    <dgm:cxn modelId="{DFC96D2F-392E-E645-89C9-77F274D69D65}" srcId="{4E28E551-B635-3E40-913F-9E790601A02F}" destId="{6B481F94-BDB4-B14F-96B3-E9CB2CC11D3F}" srcOrd="2" destOrd="0" parTransId="{C18560FC-5C6D-EA4C-9902-A465F79ADE71}" sibTransId="{5C69691D-016B-BE47-87DB-7F65C2894183}"/>
    <dgm:cxn modelId="{B0CEF14F-5762-A44E-BDA6-F9F62689D7C9}" type="presParOf" srcId="{5EB126FB-6CC1-7E4D-9CDA-9D25C71417B3}" destId="{E874A5AE-8DA9-5446-BD2C-F29407EA2550}" srcOrd="0" destOrd="0" presId="urn:microsoft.com/office/officeart/2005/8/layout/hProcess9"/>
    <dgm:cxn modelId="{A4F5F041-ADE5-264A-800F-D09854B69433}" type="presParOf" srcId="{5EB126FB-6CC1-7E4D-9CDA-9D25C71417B3}" destId="{BBEA4D1F-6388-4048-9914-66E5A7BFE878}" srcOrd="1" destOrd="0" presId="urn:microsoft.com/office/officeart/2005/8/layout/hProcess9"/>
    <dgm:cxn modelId="{B34EC6FE-07FA-4A48-B2D3-4ED964009C16}" type="presParOf" srcId="{BBEA4D1F-6388-4048-9914-66E5A7BFE878}" destId="{277DF75A-3BDD-424C-B0B5-73B9A5360BC9}" srcOrd="0" destOrd="0" presId="urn:microsoft.com/office/officeart/2005/8/layout/hProcess9"/>
    <dgm:cxn modelId="{B683272C-416E-DB4A-9AB8-A35D03224C24}" type="presParOf" srcId="{BBEA4D1F-6388-4048-9914-66E5A7BFE878}" destId="{8EAD8411-0FB6-FB4B-9B75-F692AFBB4910}" srcOrd="1" destOrd="0" presId="urn:microsoft.com/office/officeart/2005/8/layout/hProcess9"/>
    <dgm:cxn modelId="{2FA975C4-7DA7-9345-AB82-E2F631C886EC}" type="presParOf" srcId="{BBEA4D1F-6388-4048-9914-66E5A7BFE878}" destId="{E2C0A6F6-9ABE-1D46-9C50-5E6479469148}" srcOrd="2" destOrd="0" presId="urn:microsoft.com/office/officeart/2005/8/layout/hProcess9"/>
    <dgm:cxn modelId="{7BB6D738-2B2E-9044-AD32-9D228EE99485}" type="presParOf" srcId="{BBEA4D1F-6388-4048-9914-66E5A7BFE878}" destId="{093C4CD6-4CEA-0B41-8DBB-13C36CF3D314}" srcOrd="3" destOrd="0" presId="urn:microsoft.com/office/officeart/2005/8/layout/hProcess9"/>
    <dgm:cxn modelId="{BB9D395C-1586-9B48-B02A-6BD6E9F4D2C9}" type="presParOf" srcId="{BBEA4D1F-6388-4048-9914-66E5A7BFE878}" destId="{8C8F5DC3-8EA2-DC49-9E99-32EC1F133570}" srcOrd="4" destOrd="0" presId="urn:microsoft.com/office/officeart/2005/8/layout/hProcess9"/>
    <dgm:cxn modelId="{5CB6990B-DE25-1D47-83C2-85D08AAEC66D}" type="presParOf" srcId="{BBEA4D1F-6388-4048-9914-66E5A7BFE878}" destId="{8678EFB2-4C52-9744-90D2-A61338F075B3}" srcOrd="5" destOrd="0" presId="urn:microsoft.com/office/officeart/2005/8/layout/hProcess9"/>
    <dgm:cxn modelId="{24C02A19-395F-E940-98B0-D4BA0531EC3C}" type="presParOf" srcId="{BBEA4D1F-6388-4048-9914-66E5A7BFE878}" destId="{A63BBFAA-1E5D-D04C-A4E6-1C95AC280118}"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6D9AE8-08AC-8542-818B-C2FAFE3468FA}" type="doc">
      <dgm:prSet loTypeId="urn:microsoft.com/office/officeart/2005/8/layout/pyramid2" loCatId="pyramid" qsTypeId="urn:microsoft.com/office/officeart/2005/8/quickstyle/simple1" qsCatId="simple" csTypeId="urn:microsoft.com/office/officeart/2005/8/colors/colorful1" csCatId="colorful" phldr="1"/>
      <dgm:spPr/>
    </dgm:pt>
    <dgm:pt modelId="{BF788316-7D28-8540-8DAE-9245BBB94CFD}">
      <dgm:prSet phldrT="[Text]"/>
      <dgm:spPr>
        <a:solidFill>
          <a:srgbClr val="E08041">
            <a:alpha val="90000"/>
          </a:srgbClr>
        </a:solidFill>
        <a:ln>
          <a:solidFill>
            <a:srgbClr val="E08041"/>
          </a:solidFill>
        </a:ln>
      </dgm:spPr>
      <dgm:t>
        <a:bodyPr/>
        <a:lstStyle/>
        <a:p>
          <a:r>
            <a:rPr lang="en-GB" dirty="0"/>
            <a:t>4. </a:t>
          </a:r>
          <a:r>
            <a:rPr lang="en-GB" dirty="0" err="1"/>
            <a:t>Risultato</a:t>
          </a:r>
          <a:endParaRPr lang="en-GB" dirty="0"/>
        </a:p>
      </dgm:t>
    </dgm:pt>
    <dgm:pt modelId="{7B962E28-6159-2B4A-A535-09760E81554A}" type="parTrans" cxnId="{A8EF62F1-4036-9745-86BA-88BE79385382}">
      <dgm:prSet/>
      <dgm:spPr/>
      <dgm:t>
        <a:bodyPr/>
        <a:lstStyle/>
        <a:p>
          <a:endParaRPr lang="en-GB"/>
        </a:p>
      </dgm:t>
    </dgm:pt>
    <dgm:pt modelId="{5DD02D2B-D732-634B-BD2A-EFFDDF5CE76E}" type="sibTrans" cxnId="{A8EF62F1-4036-9745-86BA-88BE79385382}">
      <dgm:prSet/>
      <dgm:spPr/>
      <dgm:t>
        <a:bodyPr/>
        <a:lstStyle/>
        <a:p>
          <a:endParaRPr lang="en-GB"/>
        </a:p>
      </dgm:t>
    </dgm:pt>
    <dgm:pt modelId="{5619ACF5-B0A7-E84D-917E-66D913857E12}">
      <dgm:prSet phldrT="[Text]"/>
      <dgm:spPr>
        <a:solidFill>
          <a:srgbClr val="E08041">
            <a:alpha val="90000"/>
          </a:srgbClr>
        </a:solidFill>
        <a:ln>
          <a:solidFill>
            <a:srgbClr val="E08041"/>
          </a:solidFill>
        </a:ln>
      </dgm:spPr>
      <dgm:t>
        <a:bodyPr/>
        <a:lstStyle/>
        <a:p>
          <a:r>
            <a:rPr lang="en-GB" dirty="0"/>
            <a:t>3. </a:t>
          </a:r>
          <a:r>
            <a:rPr lang="en-GB" dirty="0" err="1"/>
            <a:t>Presentazione</a:t>
          </a:r>
          <a:endParaRPr lang="en-GB" dirty="0"/>
        </a:p>
      </dgm:t>
    </dgm:pt>
    <dgm:pt modelId="{6BA1B4E9-B533-2748-91A8-377F222AB6E5}" type="parTrans" cxnId="{95E11B2B-2A95-6F4F-82D9-5DA6F415C578}">
      <dgm:prSet/>
      <dgm:spPr/>
      <dgm:t>
        <a:bodyPr/>
        <a:lstStyle/>
        <a:p>
          <a:endParaRPr lang="en-GB"/>
        </a:p>
      </dgm:t>
    </dgm:pt>
    <dgm:pt modelId="{1EE787B1-EDFA-2949-8978-5BBB77DEB61F}" type="sibTrans" cxnId="{95E11B2B-2A95-6F4F-82D9-5DA6F415C578}">
      <dgm:prSet/>
      <dgm:spPr/>
      <dgm:t>
        <a:bodyPr/>
        <a:lstStyle/>
        <a:p>
          <a:endParaRPr lang="en-GB"/>
        </a:p>
      </dgm:t>
    </dgm:pt>
    <dgm:pt modelId="{28F67379-ACAC-3843-A7C1-528007C05409}">
      <dgm:prSet phldrT="[Text]"/>
      <dgm:spPr>
        <a:solidFill>
          <a:srgbClr val="E08041">
            <a:alpha val="90000"/>
          </a:srgbClr>
        </a:solidFill>
        <a:ln>
          <a:solidFill>
            <a:srgbClr val="E08041"/>
          </a:solidFill>
        </a:ln>
      </dgm:spPr>
      <dgm:t>
        <a:bodyPr/>
        <a:lstStyle/>
        <a:p>
          <a:r>
            <a:rPr lang="en-GB" dirty="0"/>
            <a:t>2. </a:t>
          </a:r>
          <a:r>
            <a:rPr lang="en-GB" dirty="0" err="1"/>
            <a:t>Preparazione</a:t>
          </a:r>
          <a:endParaRPr lang="en-GB" dirty="0"/>
        </a:p>
      </dgm:t>
    </dgm:pt>
    <dgm:pt modelId="{BBD64778-0684-E14D-A6F6-16E3761AF77E}" type="parTrans" cxnId="{AB053CC5-9FF8-884D-B11F-B63CA2476F11}">
      <dgm:prSet/>
      <dgm:spPr/>
      <dgm:t>
        <a:bodyPr/>
        <a:lstStyle/>
        <a:p>
          <a:endParaRPr lang="en-GB"/>
        </a:p>
      </dgm:t>
    </dgm:pt>
    <dgm:pt modelId="{F2D87B99-1469-3444-A10D-7109FB9D204C}" type="sibTrans" cxnId="{AB053CC5-9FF8-884D-B11F-B63CA2476F11}">
      <dgm:prSet/>
      <dgm:spPr/>
      <dgm:t>
        <a:bodyPr/>
        <a:lstStyle/>
        <a:p>
          <a:endParaRPr lang="en-GB"/>
        </a:p>
      </dgm:t>
    </dgm:pt>
    <dgm:pt modelId="{5577D9F0-E6EE-DF41-94BD-EA76294DE170}">
      <dgm:prSet/>
      <dgm:spPr>
        <a:solidFill>
          <a:srgbClr val="E08041">
            <a:alpha val="90000"/>
          </a:srgbClr>
        </a:solidFill>
        <a:ln>
          <a:solidFill>
            <a:srgbClr val="E08041"/>
          </a:solidFill>
        </a:ln>
      </dgm:spPr>
      <dgm:t>
        <a:bodyPr/>
        <a:lstStyle/>
        <a:p>
          <a:r>
            <a:rPr lang="en-GB" dirty="0"/>
            <a:t>1. </a:t>
          </a:r>
          <a:r>
            <a:rPr lang="en-GB" dirty="0" err="1"/>
            <a:t>Fondamenta</a:t>
          </a:r>
          <a:endParaRPr lang="en-GB" dirty="0"/>
        </a:p>
      </dgm:t>
    </dgm:pt>
    <dgm:pt modelId="{9E6FDAD7-8259-354B-9347-BEDC85961371}" type="parTrans" cxnId="{58C1709C-E2BE-4B4F-BFFB-5D79BE9123A4}">
      <dgm:prSet/>
      <dgm:spPr/>
      <dgm:t>
        <a:bodyPr/>
        <a:lstStyle/>
        <a:p>
          <a:endParaRPr lang="en-GB"/>
        </a:p>
      </dgm:t>
    </dgm:pt>
    <dgm:pt modelId="{5DB7CE16-B01F-4C43-928D-475BE153F83C}" type="sibTrans" cxnId="{58C1709C-E2BE-4B4F-BFFB-5D79BE9123A4}">
      <dgm:prSet/>
      <dgm:spPr/>
      <dgm:t>
        <a:bodyPr/>
        <a:lstStyle/>
        <a:p>
          <a:endParaRPr lang="en-GB"/>
        </a:p>
      </dgm:t>
    </dgm:pt>
    <dgm:pt modelId="{9F1FBACD-4391-0447-9C80-847369E003EB}" type="pres">
      <dgm:prSet presAssocID="{A86D9AE8-08AC-8542-818B-C2FAFE3468FA}" presName="compositeShape" presStyleCnt="0">
        <dgm:presLayoutVars>
          <dgm:dir/>
          <dgm:resizeHandles/>
        </dgm:presLayoutVars>
      </dgm:prSet>
      <dgm:spPr/>
    </dgm:pt>
    <dgm:pt modelId="{BA6655C2-CE5B-D744-BE64-DE264068F45B}" type="pres">
      <dgm:prSet presAssocID="{A86D9AE8-08AC-8542-818B-C2FAFE3468FA}" presName="pyramid" presStyleLbl="node1" presStyleIdx="0" presStyleCnt="1"/>
      <dgm:spPr>
        <a:solidFill>
          <a:schemeClr val="accent2">
            <a:lumMod val="40000"/>
            <a:lumOff val="60000"/>
          </a:schemeClr>
        </a:solidFill>
      </dgm:spPr>
    </dgm:pt>
    <dgm:pt modelId="{A4C5094A-CD4B-5C40-949F-FC586EDC2113}" type="pres">
      <dgm:prSet presAssocID="{A86D9AE8-08AC-8542-818B-C2FAFE3468FA}" presName="theList" presStyleCnt="0"/>
      <dgm:spPr/>
    </dgm:pt>
    <dgm:pt modelId="{C460FA81-880C-B04F-9CAB-4DAF4AFCC155}" type="pres">
      <dgm:prSet presAssocID="{BF788316-7D28-8540-8DAE-9245BBB94CFD}" presName="aNode" presStyleLbl="fgAcc1" presStyleIdx="0" presStyleCnt="4">
        <dgm:presLayoutVars>
          <dgm:bulletEnabled val="1"/>
        </dgm:presLayoutVars>
      </dgm:prSet>
      <dgm:spPr/>
      <dgm:t>
        <a:bodyPr/>
        <a:lstStyle/>
        <a:p>
          <a:endParaRPr lang="it-IT"/>
        </a:p>
      </dgm:t>
    </dgm:pt>
    <dgm:pt modelId="{C7F21833-2528-1440-88D1-363314793C72}" type="pres">
      <dgm:prSet presAssocID="{BF788316-7D28-8540-8DAE-9245BBB94CFD}" presName="aSpace" presStyleCnt="0"/>
      <dgm:spPr/>
    </dgm:pt>
    <dgm:pt modelId="{372BD853-79D6-7B42-B42C-59C2DF668C0C}" type="pres">
      <dgm:prSet presAssocID="{5619ACF5-B0A7-E84D-917E-66D913857E12}" presName="aNode" presStyleLbl="fgAcc1" presStyleIdx="1" presStyleCnt="4">
        <dgm:presLayoutVars>
          <dgm:bulletEnabled val="1"/>
        </dgm:presLayoutVars>
      </dgm:prSet>
      <dgm:spPr/>
      <dgm:t>
        <a:bodyPr/>
        <a:lstStyle/>
        <a:p>
          <a:endParaRPr lang="it-IT"/>
        </a:p>
      </dgm:t>
    </dgm:pt>
    <dgm:pt modelId="{F7B07651-217C-764F-B93A-F6C4391F49C1}" type="pres">
      <dgm:prSet presAssocID="{5619ACF5-B0A7-E84D-917E-66D913857E12}" presName="aSpace" presStyleCnt="0"/>
      <dgm:spPr/>
    </dgm:pt>
    <dgm:pt modelId="{CDEB3A02-4518-0041-8D84-A2E40366513A}" type="pres">
      <dgm:prSet presAssocID="{28F67379-ACAC-3843-A7C1-528007C05409}" presName="aNode" presStyleLbl="fgAcc1" presStyleIdx="2" presStyleCnt="4">
        <dgm:presLayoutVars>
          <dgm:bulletEnabled val="1"/>
        </dgm:presLayoutVars>
      </dgm:prSet>
      <dgm:spPr/>
      <dgm:t>
        <a:bodyPr/>
        <a:lstStyle/>
        <a:p>
          <a:endParaRPr lang="it-IT"/>
        </a:p>
      </dgm:t>
    </dgm:pt>
    <dgm:pt modelId="{FC316FDB-06FF-BF49-A5BF-6A3681997487}" type="pres">
      <dgm:prSet presAssocID="{28F67379-ACAC-3843-A7C1-528007C05409}" presName="aSpace" presStyleCnt="0"/>
      <dgm:spPr/>
    </dgm:pt>
    <dgm:pt modelId="{47AEE6EE-395B-2B4A-8212-FF2B0110C8FF}" type="pres">
      <dgm:prSet presAssocID="{5577D9F0-E6EE-DF41-94BD-EA76294DE170}" presName="aNode" presStyleLbl="fgAcc1" presStyleIdx="3" presStyleCnt="4">
        <dgm:presLayoutVars>
          <dgm:bulletEnabled val="1"/>
        </dgm:presLayoutVars>
      </dgm:prSet>
      <dgm:spPr/>
      <dgm:t>
        <a:bodyPr/>
        <a:lstStyle/>
        <a:p>
          <a:endParaRPr lang="it-IT"/>
        </a:p>
      </dgm:t>
    </dgm:pt>
    <dgm:pt modelId="{31B940F5-5660-AB45-8C6B-D38350936A1A}" type="pres">
      <dgm:prSet presAssocID="{5577D9F0-E6EE-DF41-94BD-EA76294DE170}" presName="aSpace" presStyleCnt="0"/>
      <dgm:spPr/>
    </dgm:pt>
  </dgm:ptLst>
  <dgm:cxnLst>
    <dgm:cxn modelId="{58C1709C-E2BE-4B4F-BFFB-5D79BE9123A4}" srcId="{A86D9AE8-08AC-8542-818B-C2FAFE3468FA}" destId="{5577D9F0-E6EE-DF41-94BD-EA76294DE170}" srcOrd="3" destOrd="0" parTransId="{9E6FDAD7-8259-354B-9347-BEDC85961371}" sibTransId="{5DB7CE16-B01F-4C43-928D-475BE153F83C}"/>
    <dgm:cxn modelId="{A8EF62F1-4036-9745-86BA-88BE79385382}" srcId="{A86D9AE8-08AC-8542-818B-C2FAFE3468FA}" destId="{BF788316-7D28-8540-8DAE-9245BBB94CFD}" srcOrd="0" destOrd="0" parTransId="{7B962E28-6159-2B4A-A535-09760E81554A}" sibTransId="{5DD02D2B-D732-634B-BD2A-EFFDDF5CE76E}"/>
    <dgm:cxn modelId="{5FEC090E-2293-FE41-B969-E32B41D6C8C3}" type="presOf" srcId="{BF788316-7D28-8540-8DAE-9245BBB94CFD}" destId="{C460FA81-880C-B04F-9CAB-4DAF4AFCC155}" srcOrd="0" destOrd="0" presId="urn:microsoft.com/office/officeart/2005/8/layout/pyramid2"/>
    <dgm:cxn modelId="{AB053CC5-9FF8-884D-B11F-B63CA2476F11}" srcId="{A86D9AE8-08AC-8542-818B-C2FAFE3468FA}" destId="{28F67379-ACAC-3843-A7C1-528007C05409}" srcOrd="2" destOrd="0" parTransId="{BBD64778-0684-E14D-A6F6-16E3761AF77E}" sibTransId="{F2D87B99-1469-3444-A10D-7109FB9D204C}"/>
    <dgm:cxn modelId="{8AF6A074-3D8C-1048-9DF8-D869A45FC761}" type="presOf" srcId="{A86D9AE8-08AC-8542-818B-C2FAFE3468FA}" destId="{9F1FBACD-4391-0447-9C80-847369E003EB}" srcOrd="0" destOrd="0" presId="urn:microsoft.com/office/officeart/2005/8/layout/pyramid2"/>
    <dgm:cxn modelId="{A6D79463-A66D-7A46-9588-BB4FD823CD1D}" type="presOf" srcId="{5619ACF5-B0A7-E84D-917E-66D913857E12}" destId="{372BD853-79D6-7B42-B42C-59C2DF668C0C}" srcOrd="0" destOrd="0" presId="urn:microsoft.com/office/officeart/2005/8/layout/pyramid2"/>
    <dgm:cxn modelId="{3FB06F11-626B-454E-8A46-6537F76AB98C}" type="presOf" srcId="{28F67379-ACAC-3843-A7C1-528007C05409}" destId="{CDEB3A02-4518-0041-8D84-A2E40366513A}" srcOrd="0" destOrd="0" presId="urn:microsoft.com/office/officeart/2005/8/layout/pyramid2"/>
    <dgm:cxn modelId="{95E11B2B-2A95-6F4F-82D9-5DA6F415C578}" srcId="{A86D9AE8-08AC-8542-818B-C2FAFE3468FA}" destId="{5619ACF5-B0A7-E84D-917E-66D913857E12}" srcOrd="1" destOrd="0" parTransId="{6BA1B4E9-B533-2748-91A8-377F222AB6E5}" sibTransId="{1EE787B1-EDFA-2949-8978-5BBB77DEB61F}"/>
    <dgm:cxn modelId="{942A6309-B539-364B-8BE7-064F263F24D0}" type="presOf" srcId="{5577D9F0-E6EE-DF41-94BD-EA76294DE170}" destId="{47AEE6EE-395B-2B4A-8212-FF2B0110C8FF}" srcOrd="0" destOrd="0" presId="urn:microsoft.com/office/officeart/2005/8/layout/pyramid2"/>
    <dgm:cxn modelId="{C65B96E9-E073-7441-94E8-9F24EE69515A}" type="presParOf" srcId="{9F1FBACD-4391-0447-9C80-847369E003EB}" destId="{BA6655C2-CE5B-D744-BE64-DE264068F45B}" srcOrd="0" destOrd="0" presId="urn:microsoft.com/office/officeart/2005/8/layout/pyramid2"/>
    <dgm:cxn modelId="{C6F82597-17FF-AA46-ADD3-2B2CCE3541C8}" type="presParOf" srcId="{9F1FBACD-4391-0447-9C80-847369E003EB}" destId="{A4C5094A-CD4B-5C40-949F-FC586EDC2113}" srcOrd="1" destOrd="0" presId="urn:microsoft.com/office/officeart/2005/8/layout/pyramid2"/>
    <dgm:cxn modelId="{B5266238-2984-E445-B89B-BEC81646B64A}" type="presParOf" srcId="{A4C5094A-CD4B-5C40-949F-FC586EDC2113}" destId="{C460FA81-880C-B04F-9CAB-4DAF4AFCC155}" srcOrd="0" destOrd="0" presId="urn:microsoft.com/office/officeart/2005/8/layout/pyramid2"/>
    <dgm:cxn modelId="{6BC8B9A4-E281-1E4B-AC1A-5E38D5009B93}" type="presParOf" srcId="{A4C5094A-CD4B-5C40-949F-FC586EDC2113}" destId="{C7F21833-2528-1440-88D1-363314793C72}" srcOrd="1" destOrd="0" presId="urn:microsoft.com/office/officeart/2005/8/layout/pyramid2"/>
    <dgm:cxn modelId="{8CF3F153-6FB9-3340-893E-90174CF35476}" type="presParOf" srcId="{A4C5094A-CD4B-5C40-949F-FC586EDC2113}" destId="{372BD853-79D6-7B42-B42C-59C2DF668C0C}" srcOrd="2" destOrd="0" presId="urn:microsoft.com/office/officeart/2005/8/layout/pyramid2"/>
    <dgm:cxn modelId="{5A38CE98-67D8-434B-BEA8-48247309F075}" type="presParOf" srcId="{A4C5094A-CD4B-5C40-949F-FC586EDC2113}" destId="{F7B07651-217C-764F-B93A-F6C4391F49C1}" srcOrd="3" destOrd="0" presId="urn:microsoft.com/office/officeart/2005/8/layout/pyramid2"/>
    <dgm:cxn modelId="{47A02A9F-4C6B-1D42-8AF5-EC0035D825EC}" type="presParOf" srcId="{A4C5094A-CD4B-5C40-949F-FC586EDC2113}" destId="{CDEB3A02-4518-0041-8D84-A2E40366513A}" srcOrd="4" destOrd="0" presId="urn:microsoft.com/office/officeart/2005/8/layout/pyramid2"/>
    <dgm:cxn modelId="{9011AB09-E2A9-7841-8D61-7F6ADE39FF5C}" type="presParOf" srcId="{A4C5094A-CD4B-5C40-949F-FC586EDC2113}" destId="{FC316FDB-06FF-BF49-A5BF-6A3681997487}" srcOrd="5" destOrd="0" presId="urn:microsoft.com/office/officeart/2005/8/layout/pyramid2"/>
    <dgm:cxn modelId="{0DBE2DA8-3ED5-9046-8BF7-5F3BDEFDCAF6}" type="presParOf" srcId="{A4C5094A-CD4B-5C40-949F-FC586EDC2113}" destId="{47AEE6EE-395B-2B4A-8212-FF2B0110C8FF}" srcOrd="6" destOrd="0" presId="urn:microsoft.com/office/officeart/2005/8/layout/pyramid2"/>
    <dgm:cxn modelId="{9C243487-5EC2-5143-BD9C-006FD2405A4E}" type="presParOf" srcId="{A4C5094A-CD4B-5C40-949F-FC586EDC2113}" destId="{31B940F5-5660-AB45-8C6B-D38350936A1A}"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496B70-9265-A248-AD43-E30114227EF1}" type="doc">
      <dgm:prSet loTypeId="urn:microsoft.com/office/officeart/2005/8/layout/default" loCatId="relationship" qsTypeId="urn:microsoft.com/office/officeart/2005/8/quickstyle/simple1" qsCatId="simple" csTypeId="urn:microsoft.com/office/officeart/2005/8/colors/colorful1" csCatId="colorful" phldr="1"/>
      <dgm:spPr/>
      <dgm:t>
        <a:bodyPr/>
        <a:lstStyle/>
        <a:p>
          <a:endParaRPr lang="en-GB"/>
        </a:p>
      </dgm:t>
    </dgm:pt>
    <dgm:pt modelId="{E8FAFFB4-89A3-8D4F-924E-C5BC70FBF637}">
      <dgm:prSet phldrT="[Text]"/>
      <dgm:spPr>
        <a:solidFill>
          <a:srgbClr val="F8D7CD"/>
        </a:solidFill>
        <a:ln>
          <a:solidFill>
            <a:srgbClr val="E08041"/>
          </a:solidFill>
        </a:ln>
      </dgm:spPr>
      <dgm:t>
        <a:bodyPr/>
        <a:lstStyle/>
        <a:p>
          <a:r>
            <a:rPr lang="en-GB" dirty="0" err="1">
              <a:solidFill>
                <a:schemeClr val="tx1"/>
              </a:solidFill>
            </a:rPr>
            <a:t>Analizza</a:t>
          </a:r>
          <a:r>
            <a:rPr lang="en-GB" dirty="0">
              <a:solidFill>
                <a:schemeClr val="tx1"/>
              </a:solidFill>
            </a:rPr>
            <a:t> il </a:t>
          </a:r>
          <a:r>
            <a:rPr lang="en-GB" dirty="0" err="1">
              <a:solidFill>
                <a:schemeClr val="tx1"/>
              </a:solidFill>
            </a:rPr>
            <a:t>tuo</a:t>
          </a:r>
          <a:r>
            <a:rPr lang="en-GB" dirty="0">
              <a:solidFill>
                <a:schemeClr val="tx1"/>
              </a:solidFill>
            </a:rPr>
            <a:t> </a:t>
          </a:r>
          <a:r>
            <a:rPr lang="en-GB" dirty="0" err="1">
              <a:solidFill>
                <a:schemeClr val="tx1"/>
              </a:solidFill>
            </a:rPr>
            <a:t>pubblico</a:t>
          </a:r>
          <a:endParaRPr lang="en-GB" dirty="0">
            <a:solidFill>
              <a:schemeClr val="tx1"/>
            </a:solidFill>
          </a:endParaRPr>
        </a:p>
      </dgm:t>
    </dgm:pt>
    <dgm:pt modelId="{94E0653D-B607-6748-A645-60ECD3F26879}" type="parTrans" cxnId="{394CD4B2-F5F4-C64A-AD26-423D5836E1DA}">
      <dgm:prSet/>
      <dgm:spPr/>
      <dgm:t>
        <a:bodyPr/>
        <a:lstStyle/>
        <a:p>
          <a:endParaRPr lang="en-GB"/>
        </a:p>
      </dgm:t>
    </dgm:pt>
    <dgm:pt modelId="{21B99064-0DBC-9F47-A71B-1FF6A7419262}" type="sibTrans" cxnId="{394CD4B2-F5F4-C64A-AD26-423D5836E1DA}">
      <dgm:prSet/>
      <dgm:spPr/>
      <dgm:t>
        <a:bodyPr/>
        <a:lstStyle/>
        <a:p>
          <a:endParaRPr lang="en-GB"/>
        </a:p>
      </dgm:t>
    </dgm:pt>
    <dgm:pt modelId="{27D69D93-E3D3-DA49-92CC-63F1FFCE492B}">
      <dgm:prSet phldrT="[Text]"/>
      <dgm:spPr>
        <a:solidFill>
          <a:srgbClr val="F8D7CD"/>
        </a:solidFill>
        <a:ln>
          <a:solidFill>
            <a:srgbClr val="E08041"/>
          </a:solidFill>
        </a:ln>
      </dgm:spPr>
      <dgm:t>
        <a:bodyPr/>
        <a:lstStyle/>
        <a:p>
          <a:r>
            <a:rPr lang="en-GB" dirty="0" err="1">
              <a:solidFill>
                <a:schemeClr val="tx1"/>
              </a:solidFill>
            </a:rPr>
            <a:t>Stabilisci</a:t>
          </a:r>
          <a:r>
            <a:rPr lang="en-GB" dirty="0">
              <a:solidFill>
                <a:schemeClr val="tx1"/>
              </a:solidFill>
            </a:rPr>
            <a:t> un </a:t>
          </a:r>
          <a:r>
            <a:rPr lang="en-GB" dirty="0" err="1">
              <a:solidFill>
                <a:schemeClr val="tx1"/>
              </a:solidFill>
            </a:rPr>
            <a:t>obiettivo</a:t>
          </a:r>
          <a:endParaRPr lang="en-GB" dirty="0">
            <a:solidFill>
              <a:schemeClr val="tx1"/>
            </a:solidFill>
          </a:endParaRPr>
        </a:p>
      </dgm:t>
    </dgm:pt>
    <dgm:pt modelId="{8D247138-CDEE-C543-880F-D5EA516ACF16}" type="parTrans" cxnId="{1BC25322-A13C-3441-91BA-B2C4754E71B4}">
      <dgm:prSet/>
      <dgm:spPr/>
      <dgm:t>
        <a:bodyPr/>
        <a:lstStyle/>
        <a:p>
          <a:endParaRPr lang="en-GB"/>
        </a:p>
      </dgm:t>
    </dgm:pt>
    <dgm:pt modelId="{6D8C7299-B067-A942-AA4A-FE4A79A707BE}" type="sibTrans" cxnId="{1BC25322-A13C-3441-91BA-B2C4754E71B4}">
      <dgm:prSet/>
      <dgm:spPr/>
      <dgm:t>
        <a:bodyPr/>
        <a:lstStyle/>
        <a:p>
          <a:endParaRPr lang="en-GB"/>
        </a:p>
      </dgm:t>
    </dgm:pt>
    <dgm:pt modelId="{94CFC2CD-9F0E-0040-94C9-E65FF124D38C}">
      <dgm:prSet phldrT="[Text]"/>
      <dgm:spPr>
        <a:solidFill>
          <a:srgbClr val="F8D7CD"/>
        </a:solidFill>
        <a:ln>
          <a:solidFill>
            <a:srgbClr val="E08041"/>
          </a:solidFill>
        </a:ln>
      </dgm:spPr>
      <dgm:t>
        <a:bodyPr/>
        <a:lstStyle/>
        <a:p>
          <a:r>
            <a:rPr lang="en-GB" dirty="0" err="1">
              <a:solidFill>
                <a:schemeClr val="tx1"/>
              </a:solidFill>
            </a:rPr>
            <a:t>Raccogli</a:t>
          </a:r>
          <a:r>
            <a:rPr lang="en-GB" dirty="0">
              <a:solidFill>
                <a:schemeClr val="tx1"/>
              </a:solidFill>
            </a:rPr>
            <a:t> </a:t>
          </a:r>
          <a:r>
            <a:rPr lang="en-GB" dirty="0" err="1">
              <a:solidFill>
                <a:schemeClr val="tx1"/>
              </a:solidFill>
            </a:rPr>
            <a:t>informazioni</a:t>
          </a:r>
          <a:endParaRPr lang="en-GB" dirty="0">
            <a:solidFill>
              <a:schemeClr val="tx1"/>
            </a:solidFill>
          </a:endParaRPr>
        </a:p>
      </dgm:t>
    </dgm:pt>
    <dgm:pt modelId="{4ACDE71C-D33A-4A45-A3AB-2C0EB2B7B390}" type="parTrans" cxnId="{C20CD5DA-E48F-6045-A5C4-2F9040F1C316}">
      <dgm:prSet/>
      <dgm:spPr/>
      <dgm:t>
        <a:bodyPr/>
        <a:lstStyle/>
        <a:p>
          <a:endParaRPr lang="en-GB"/>
        </a:p>
      </dgm:t>
    </dgm:pt>
    <dgm:pt modelId="{A426D63F-3640-894B-B825-AFD5920B7BD0}" type="sibTrans" cxnId="{C20CD5DA-E48F-6045-A5C4-2F9040F1C316}">
      <dgm:prSet/>
      <dgm:spPr/>
      <dgm:t>
        <a:bodyPr/>
        <a:lstStyle/>
        <a:p>
          <a:endParaRPr lang="en-GB"/>
        </a:p>
      </dgm:t>
    </dgm:pt>
    <dgm:pt modelId="{899184AA-000C-CD40-AA2B-20538CE04CCA}">
      <dgm:prSet phldrT="[Text]"/>
      <dgm:spPr>
        <a:solidFill>
          <a:srgbClr val="F8D7CD"/>
        </a:solidFill>
        <a:ln>
          <a:solidFill>
            <a:srgbClr val="E08041"/>
          </a:solidFill>
        </a:ln>
      </dgm:spPr>
      <dgm:t>
        <a:bodyPr/>
        <a:lstStyle/>
        <a:p>
          <a:r>
            <a:rPr lang="en-GB" dirty="0" err="1">
              <a:solidFill>
                <a:schemeClr val="tx1"/>
              </a:solidFill>
            </a:rPr>
            <a:t>Codifica</a:t>
          </a:r>
          <a:r>
            <a:rPr lang="en-GB" dirty="0">
              <a:solidFill>
                <a:schemeClr val="tx1"/>
              </a:solidFill>
            </a:rPr>
            <a:t> il </a:t>
          </a:r>
          <a:r>
            <a:rPr lang="en-GB" dirty="0" err="1">
              <a:solidFill>
                <a:schemeClr val="tx1"/>
              </a:solidFill>
            </a:rPr>
            <a:t>tuo</a:t>
          </a:r>
          <a:r>
            <a:rPr lang="en-GB" dirty="0">
              <a:solidFill>
                <a:schemeClr val="tx1"/>
              </a:solidFill>
            </a:rPr>
            <a:t> </a:t>
          </a:r>
          <a:r>
            <a:rPr lang="en-GB" dirty="0" err="1">
              <a:solidFill>
                <a:schemeClr val="tx1"/>
              </a:solidFill>
            </a:rPr>
            <a:t>messaggio</a:t>
          </a:r>
          <a:endParaRPr lang="en-GB" dirty="0">
            <a:solidFill>
              <a:schemeClr val="tx1"/>
            </a:solidFill>
          </a:endParaRPr>
        </a:p>
      </dgm:t>
    </dgm:pt>
    <dgm:pt modelId="{9DA3772A-FD47-244A-93AD-135E0035ADF2}" type="parTrans" cxnId="{1C0CA0F2-11DB-8B42-9F9D-FD6F0AED6211}">
      <dgm:prSet/>
      <dgm:spPr/>
      <dgm:t>
        <a:bodyPr/>
        <a:lstStyle/>
        <a:p>
          <a:endParaRPr lang="en-GB"/>
        </a:p>
      </dgm:t>
    </dgm:pt>
    <dgm:pt modelId="{391CD10E-4BF4-934D-AF1F-A08DC791DD27}" type="sibTrans" cxnId="{1C0CA0F2-11DB-8B42-9F9D-FD6F0AED6211}">
      <dgm:prSet/>
      <dgm:spPr/>
      <dgm:t>
        <a:bodyPr/>
        <a:lstStyle/>
        <a:p>
          <a:endParaRPr lang="en-GB"/>
        </a:p>
      </dgm:t>
    </dgm:pt>
    <dgm:pt modelId="{69029AF1-5419-C840-8659-0872DFF37D99}">
      <dgm:prSet phldrT="[Text]"/>
      <dgm:spPr>
        <a:solidFill>
          <a:srgbClr val="F8D7CD"/>
        </a:solidFill>
        <a:ln>
          <a:solidFill>
            <a:srgbClr val="E08041"/>
          </a:solidFill>
        </a:ln>
      </dgm:spPr>
      <dgm:t>
        <a:bodyPr/>
        <a:lstStyle/>
        <a:p>
          <a:r>
            <a:rPr lang="en-GB" dirty="0" err="1">
              <a:solidFill>
                <a:schemeClr val="tx1"/>
              </a:solidFill>
            </a:rPr>
            <a:t>Pratica</a:t>
          </a:r>
          <a:r>
            <a:rPr lang="en-GB" dirty="0">
              <a:solidFill>
                <a:schemeClr val="tx1"/>
              </a:solidFill>
            </a:rPr>
            <a:t> </a:t>
          </a:r>
        </a:p>
      </dgm:t>
    </dgm:pt>
    <dgm:pt modelId="{8A5823D1-29F6-B445-897F-CC52972742D5}" type="parTrans" cxnId="{038B2A3A-91FF-AF41-ACFE-C0A453528958}">
      <dgm:prSet/>
      <dgm:spPr/>
      <dgm:t>
        <a:bodyPr/>
        <a:lstStyle/>
        <a:p>
          <a:endParaRPr lang="en-GB"/>
        </a:p>
      </dgm:t>
    </dgm:pt>
    <dgm:pt modelId="{009BDB71-28D1-4841-9786-3D67DD47D0CD}" type="sibTrans" cxnId="{038B2A3A-91FF-AF41-ACFE-C0A453528958}">
      <dgm:prSet/>
      <dgm:spPr/>
      <dgm:t>
        <a:bodyPr/>
        <a:lstStyle/>
        <a:p>
          <a:endParaRPr lang="en-GB"/>
        </a:p>
      </dgm:t>
    </dgm:pt>
    <dgm:pt modelId="{EDE6EA69-4267-3847-B5C2-B7CA4AB856BF}" type="pres">
      <dgm:prSet presAssocID="{1C496B70-9265-A248-AD43-E30114227EF1}" presName="diagram" presStyleCnt="0">
        <dgm:presLayoutVars>
          <dgm:dir/>
          <dgm:resizeHandles val="exact"/>
        </dgm:presLayoutVars>
      </dgm:prSet>
      <dgm:spPr/>
      <dgm:t>
        <a:bodyPr/>
        <a:lstStyle/>
        <a:p>
          <a:endParaRPr lang="it-IT"/>
        </a:p>
      </dgm:t>
    </dgm:pt>
    <dgm:pt modelId="{067CACCD-6295-934E-A702-42A6D0F27929}" type="pres">
      <dgm:prSet presAssocID="{E8FAFFB4-89A3-8D4F-924E-C5BC70FBF637}" presName="node" presStyleLbl="node1" presStyleIdx="0" presStyleCnt="5">
        <dgm:presLayoutVars>
          <dgm:bulletEnabled val="1"/>
        </dgm:presLayoutVars>
      </dgm:prSet>
      <dgm:spPr/>
      <dgm:t>
        <a:bodyPr/>
        <a:lstStyle/>
        <a:p>
          <a:endParaRPr lang="it-IT"/>
        </a:p>
      </dgm:t>
    </dgm:pt>
    <dgm:pt modelId="{8ADF7446-9B0E-BE46-B4FB-56EDFD8A4E12}" type="pres">
      <dgm:prSet presAssocID="{21B99064-0DBC-9F47-A71B-1FF6A7419262}" presName="sibTrans" presStyleCnt="0"/>
      <dgm:spPr/>
    </dgm:pt>
    <dgm:pt modelId="{0EFDB490-F63F-FE40-AAA5-9A74A4E62B99}" type="pres">
      <dgm:prSet presAssocID="{27D69D93-E3D3-DA49-92CC-63F1FFCE492B}" presName="node" presStyleLbl="node1" presStyleIdx="1" presStyleCnt="5">
        <dgm:presLayoutVars>
          <dgm:bulletEnabled val="1"/>
        </dgm:presLayoutVars>
      </dgm:prSet>
      <dgm:spPr/>
      <dgm:t>
        <a:bodyPr/>
        <a:lstStyle/>
        <a:p>
          <a:endParaRPr lang="it-IT"/>
        </a:p>
      </dgm:t>
    </dgm:pt>
    <dgm:pt modelId="{81C324D2-DFCC-0343-8B0C-BB2F3224E6D1}" type="pres">
      <dgm:prSet presAssocID="{6D8C7299-B067-A942-AA4A-FE4A79A707BE}" presName="sibTrans" presStyleCnt="0"/>
      <dgm:spPr/>
    </dgm:pt>
    <dgm:pt modelId="{943B3662-0A0D-8E47-8F93-E8DBE943B7D9}" type="pres">
      <dgm:prSet presAssocID="{94CFC2CD-9F0E-0040-94C9-E65FF124D38C}" presName="node" presStyleLbl="node1" presStyleIdx="2" presStyleCnt="5">
        <dgm:presLayoutVars>
          <dgm:bulletEnabled val="1"/>
        </dgm:presLayoutVars>
      </dgm:prSet>
      <dgm:spPr/>
      <dgm:t>
        <a:bodyPr/>
        <a:lstStyle/>
        <a:p>
          <a:endParaRPr lang="it-IT"/>
        </a:p>
      </dgm:t>
    </dgm:pt>
    <dgm:pt modelId="{C74AF876-3BE1-E649-A842-8DA97CA4D90F}" type="pres">
      <dgm:prSet presAssocID="{A426D63F-3640-894B-B825-AFD5920B7BD0}" presName="sibTrans" presStyleCnt="0"/>
      <dgm:spPr/>
    </dgm:pt>
    <dgm:pt modelId="{9B32FE87-73C7-4F44-AAE2-CFADAE5FF1E3}" type="pres">
      <dgm:prSet presAssocID="{899184AA-000C-CD40-AA2B-20538CE04CCA}" presName="node" presStyleLbl="node1" presStyleIdx="3" presStyleCnt="5">
        <dgm:presLayoutVars>
          <dgm:bulletEnabled val="1"/>
        </dgm:presLayoutVars>
      </dgm:prSet>
      <dgm:spPr/>
      <dgm:t>
        <a:bodyPr/>
        <a:lstStyle/>
        <a:p>
          <a:endParaRPr lang="it-IT"/>
        </a:p>
      </dgm:t>
    </dgm:pt>
    <dgm:pt modelId="{4A594BA3-AC9D-CE4E-837D-BC746A0BDC62}" type="pres">
      <dgm:prSet presAssocID="{391CD10E-4BF4-934D-AF1F-A08DC791DD27}" presName="sibTrans" presStyleCnt="0"/>
      <dgm:spPr/>
    </dgm:pt>
    <dgm:pt modelId="{DD72A954-332F-E643-8C97-C9B7457F5681}" type="pres">
      <dgm:prSet presAssocID="{69029AF1-5419-C840-8659-0872DFF37D99}" presName="node" presStyleLbl="node1" presStyleIdx="4" presStyleCnt="5">
        <dgm:presLayoutVars>
          <dgm:bulletEnabled val="1"/>
        </dgm:presLayoutVars>
      </dgm:prSet>
      <dgm:spPr/>
      <dgm:t>
        <a:bodyPr/>
        <a:lstStyle/>
        <a:p>
          <a:endParaRPr lang="it-IT"/>
        </a:p>
      </dgm:t>
    </dgm:pt>
  </dgm:ptLst>
  <dgm:cxnLst>
    <dgm:cxn modelId="{9C2555EE-6956-B148-83E8-C08D49BC11FF}" type="presOf" srcId="{899184AA-000C-CD40-AA2B-20538CE04CCA}" destId="{9B32FE87-73C7-4F44-AAE2-CFADAE5FF1E3}" srcOrd="0" destOrd="0" presId="urn:microsoft.com/office/officeart/2005/8/layout/default"/>
    <dgm:cxn modelId="{1C0CA0F2-11DB-8B42-9F9D-FD6F0AED6211}" srcId="{1C496B70-9265-A248-AD43-E30114227EF1}" destId="{899184AA-000C-CD40-AA2B-20538CE04CCA}" srcOrd="3" destOrd="0" parTransId="{9DA3772A-FD47-244A-93AD-135E0035ADF2}" sibTransId="{391CD10E-4BF4-934D-AF1F-A08DC791DD27}"/>
    <dgm:cxn modelId="{F7FEE7B5-A648-1C48-8707-9E425C2CED53}" type="presOf" srcId="{E8FAFFB4-89A3-8D4F-924E-C5BC70FBF637}" destId="{067CACCD-6295-934E-A702-42A6D0F27929}" srcOrd="0" destOrd="0" presId="urn:microsoft.com/office/officeart/2005/8/layout/default"/>
    <dgm:cxn modelId="{C20CD5DA-E48F-6045-A5C4-2F9040F1C316}" srcId="{1C496B70-9265-A248-AD43-E30114227EF1}" destId="{94CFC2CD-9F0E-0040-94C9-E65FF124D38C}" srcOrd="2" destOrd="0" parTransId="{4ACDE71C-D33A-4A45-A3AB-2C0EB2B7B390}" sibTransId="{A426D63F-3640-894B-B825-AFD5920B7BD0}"/>
    <dgm:cxn modelId="{3E4CEECC-BB0C-5840-875D-0C8AEB44758C}" type="presOf" srcId="{94CFC2CD-9F0E-0040-94C9-E65FF124D38C}" destId="{943B3662-0A0D-8E47-8F93-E8DBE943B7D9}" srcOrd="0" destOrd="0" presId="urn:microsoft.com/office/officeart/2005/8/layout/default"/>
    <dgm:cxn modelId="{B4B18060-5E1D-3C4A-A49F-C2B9BF0F2793}" type="presOf" srcId="{1C496B70-9265-A248-AD43-E30114227EF1}" destId="{EDE6EA69-4267-3847-B5C2-B7CA4AB856BF}" srcOrd="0" destOrd="0" presId="urn:microsoft.com/office/officeart/2005/8/layout/default"/>
    <dgm:cxn modelId="{9D155A76-DCAD-E641-B6AF-210F7C3854F4}" type="presOf" srcId="{69029AF1-5419-C840-8659-0872DFF37D99}" destId="{DD72A954-332F-E643-8C97-C9B7457F5681}" srcOrd="0" destOrd="0" presId="urn:microsoft.com/office/officeart/2005/8/layout/default"/>
    <dgm:cxn modelId="{394CD4B2-F5F4-C64A-AD26-423D5836E1DA}" srcId="{1C496B70-9265-A248-AD43-E30114227EF1}" destId="{E8FAFFB4-89A3-8D4F-924E-C5BC70FBF637}" srcOrd="0" destOrd="0" parTransId="{94E0653D-B607-6748-A645-60ECD3F26879}" sibTransId="{21B99064-0DBC-9F47-A71B-1FF6A7419262}"/>
    <dgm:cxn modelId="{038B2A3A-91FF-AF41-ACFE-C0A453528958}" srcId="{1C496B70-9265-A248-AD43-E30114227EF1}" destId="{69029AF1-5419-C840-8659-0872DFF37D99}" srcOrd="4" destOrd="0" parTransId="{8A5823D1-29F6-B445-897F-CC52972742D5}" sibTransId="{009BDB71-28D1-4841-9786-3D67DD47D0CD}"/>
    <dgm:cxn modelId="{1BC25322-A13C-3441-91BA-B2C4754E71B4}" srcId="{1C496B70-9265-A248-AD43-E30114227EF1}" destId="{27D69D93-E3D3-DA49-92CC-63F1FFCE492B}" srcOrd="1" destOrd="0" parTransId="{8D247138-CDEE-C543-880F-D5EA516ACF16}" sibTransId="{6D8C7299-B067-A942-AA4A-FE4A79A707BE}"/>
    <dgm:cxn modelId="{69FAB8A4-DA4B-8440-AB71-2AAB6FC26F7F}" type="presOf" srcId="{27D69D93-E3D3-DA49-92CC-63F1FFCE492B}" destId="{0EFDB490-F63F-FE40-AAA5-9A74A4E62B99}" srcOrd="0" destOrd="0" presId="urn:microsoft.com/office/officeart/2005/8/layout/default"/>
    <dgm:cxn modelId="{71EA1CBB-C611-B24B-94A4-77DE95EE397C}" type="presParOf" srcId="{EDE6EA69-4267-3847-B5C2-B7CA4AB856BF}" destId="{067CACCD-6295-934E-A702-42A6D0F27929}" srcOrd="0" destOrd="0" presId="urn:microsoft.com/office/officeart/2005/8/layout/default"/>
    <dgm:cxn modelId="{7D90F544-5402-C240-A98F-75E908783939}" type="presParOf" srcId="{EDE6EA69-4267-3847-B5C2-B7CA4AB856BF}" destId="{8ADF7446-9B0E-BE46-B4FB-56EDFD8A4E12}" srcOrd="1" destOrd="0" presId="urn:microsoft.com/office/officeart/2005/8/layout/default"/>
    <dgm:cxn modelId="{45DA2853-E5EF-414E-8078-E67D439A8B2B}" type="presParOf" srcId="{EDE6EA69-4267-3847-B5C2-B7CA4AB856BF}" destId="{0EFDB490-F63F-FE40-AAA5-9A74A4E62B99}" srcOrd="2" destOrd="0" presId="urn:microsoft.com/office/officeart/2005/8/layout/default"/>
    <dgm:cxn modelId="{F2D88988-E325-6343-8A63-B1CCFCF05394}" type="presParOf" srcId="{EDE6EA69-4267-3847-B5C2-B7CA4AB856BF}" destId="{81C324D2-DFCC-0343-8B0C-BB2F3224E6D1}" srcOrd="3" destOrd="0" presId="urn:microsoft.com/office/officeart/2005/8/layout/default"/>
    <dgm:cxn modelId="{19B80865-BB2B-B34A-B189-E4E4B37801EC}" type="presParOf" srcId="{EDE6EA69-4267-3847-B5C2-B7CA4AB856BF}" destId="{943B3662-0A0D-8E47-8F93-E8DBE943B7D9}" srcOrd="4" destOrd="0" presId="urn:microsoft.com/office/officeart/2005/8/layout/default"/>
    <dgm:cxn modelId="{70D372F4-BE8D-C743-A08B-860F0010A97C}" type="presParOf" srcId="{EDE6EA69-4267-3847-B5C2-B7CA4AB856BF}" destId="{C74AF876-3BE1-E649-A842-8DA97CA4D90F}" srcOrd="5" destOrd="0" presId="urn:microsoft.com/office/officeart/2005/8/layout/default"/>
    <dgm:cxn modelId="{CE910BA2-368D-6747-98B2-6FABC5E5785D}" type="presParOf" srcId="{EDE6EA69-4267-3847-B5C2-B7CA4AB856BF}" destId="{9B32FE87-73C7-4F44-AAE2-CFADAE5FF1E3}" srcOrd="6" destOrd="0" presId="urn:microsoft.com/office/officeart/2005/8/layout/default"/>
    <dgm:cxn modelId="{D9B20830-1934-C349-9F98-8190AD7E8EFD}" type="presParOf" srcId="{EDE6EA69-4267-3847-B5C2-B7CA4AB856BF}" destId="{4A594BA3-AC9D-CE4E-837D-BC746A0BDC62}" srcOrd="7" destOrd="0" presId="urn:microsoft.com/office/officeart/2005/8/layout/default"/>
    <dgm:cxn modelId="{19AF51EA-96B0-554B-8CC7-50C7637BC2D9}" type="presParOf" srcId="{EDE6EA69-4267-3847-B5C2-B7CA4AB856BF}" destId="{DD72A954-332F-E643-8C97-C9B7457F5681}"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E0AC80-876B-6141-9860-358FE3BA86C4}" type="doc">
      <dgm:prSet loTypeId="urn:microsoft.com/office/officeart/2009/3/layout/DescendingProcess" loCatId="process" qsTypeId="urn:microsoft.com/office/officeart/2005/8/quickstyle/simple1" qsCatId="simple" csTypeId="urn:microsoft.com/office/officeart/2005/8/colors/colorful1" csCatId="colorful" phldr="1"/>
      <dgm:spPr/>
      <dgm:t>
        <a:bodyPr/>
        <a:lstStyle/>
        <a:p>
          <a:endParaRPr lang="en-GB"/>
        </a:p>
      </dgm:t>
    </dgm:pt>
    <dgm:pt modelId="{5C271150-551D-774C-B93F-5D855BB7AC3C}">
      <dgm:prSet/>
      <dgm:spPr>
        <a:solidFill>
          <a:srgbClr val="F8D7CD"/>
        </a:solidFill>
        <a:ln>
          <a:solidFill>
            <a:srgbClr val="E08041"/>
          </a:solidFill>
        </a:ln>
      </dgm:spPr>
      <dgm:t>
        <a:bodyPr/>
        <a:lstStyle/>
        <a:p>
          <a:r>
            <a:rPr lang="it-IT" dirty="0"/>
            <a:t>Comunicazione verbale efficace</a:t>
          </a:r>
          <a:endParaRPr lang="x-none" dirty="0"/>
        </a:p>
      </dgm:t>
    </dgm:pt>
    <dgm:pt modelId="{A3EA96E4-7DE8-0F4E-B4C3-BB68EA022E54}" type="parTrans" cxnId="{0C237AFE-4C3D-F941-BC9F-4060B8EF65FD}">
      <dgm:prSet/>
      <dgm:spPr/>
      <dgm:t>
        <a:bodyPr/>
        <a:lstStyle/>
        <a:p>
          <a:endParaRPr lang="en-GB"/>
        </a:p>
      </dgm:t>
    </dgm:pt>
    <dgm:pt modelId="{4E79470C-99AA-A246-986F-117E8F0F48D0}" type="sibTrans" cxnId="{0C237AFE-4C3D-F941-BC9F-4060B8EF65FD}">
      <dgm:prSet/>
      <dgm:spPr/>
      <dgm:t>
        <a:bodyPr/>
        <a:lstStyle/>
        <a:p>
          <a:endParaRPr lang="en-GB"/>
        </a:p>
      </dgm:t>
    </dgm:pt>
    <dgm:pt modelId="{792946B6-630A-5B43-9723-9A099F1CA187}">
      <dgm:prSet/>
      <dgm:spPr>
        <a:solidFill>
          <a:srgbClr val="F8D7CD"/>
        </a:solidFill>
        <a:ln>
          <a:solidFill>
            <a:srgbClr val="E08041"/>
          </a:solidFill>
        </a:ln>
      </dgm:spPr>
      <dgm:t>
        <a:bodyPr/>
        <a:lstStyle/>
        <a:p>
          <a:pPr algn="ctr"/>
          <a:r>
            <a:rPr lang="en-GB" dirty="0" err="1"/>
            <a:t>Ascolta</a:t>
          </a:r>
          <a:endParaRPr lang="x-none" dirty="0"/>
        </a:p>
      </dgm:t>
    </dgm:pt>
    <dgm:pt modelId="{DBDB0CA3-71D9-F145-82FB-72FEA0C55419}" type="parTrans" cxnId="{12FD0EFE-9966-4C4A-A3D8-989A98E3525F}">
      <dgm:prSet/>
      <dgm:spPr/>
      <dgm:t>
        <a:bodyPr/>
        <a:lstStyle/>
        <a:p>
          <a:endParaRPr lang="en-GB"/>
        </a:p>
      </dgm:t>
    </dgm:pt>
    <dgm:pt modelId="{4196241B-A98B-5945-B56E-2EA566DAA3E9}" type="sibTrans" cxnId="{12FD0EFE-9966-4C4A-A3D8-989A98E3525F}">
      <dgm:prSet/>
      <dgm:spPr/>
      <dgm:t>
        <a:bodyPr/>
        <a:lstStyle/>
        <a:p>
          <a:endParaRPr lang="en-GB"/>
        </a:p>
      </dgm:t>
    </dgm:pt>
    <dgm:pt modelId="{B6066CDE-B724-474C-B0A8-133FDE9727D4}">
      <dgm:prSet/>
      <dgm:spPr>
        <a:solidFill>
          <a:srgbClr val="F8D7CD"/>
        </a:solidFill>
        <a:ln>
          <a:solidFill>
            <a:srgbClr val="E08041"/>
          </a:solidFill>
        </a:ln>
      </dgm:spPr>
      <dgm:t>
        <a:bodyPr/>
        <a:lstStyle/>
        <a:p>
          <a:pPr algn="ctr"/>
          <a:r>
            <a:rPr lang="en-US" dirty="0" err="1"/>
            <a:t>Stabilisci</a:t>
          </a:r>
          <a:r>
            <a:rPr lang="en-US" dirty="0"/>
            <a:t> una </a:t>
          </a:r>
          <a:r>
            <a:rPr lang="en-US" dirty="0" err="1"/>
            <a:t>connessione</a:t>
          </a:r>
          <a:endParaRPr lang="x-none" dirty="0"/>
        </a:p>
      </dgm:t>
    </dgm:pt>
    <dgm:pt modelId="{D9373560-1EEB-F549-8E55-E9C75F26D398}" type="parTrans" cxnId="{9C2CE177-8B49-B440-B914-C01A98BAAD07}">
      <dgm:prSet/>
      <dgm:spPr/>
      <dgm:t>
        <a:bodyPr/>
        <a:lstStyle/>
        <a:p>
          <a:endParaRPr lang="en-GB"/>
        </a:p>
      </dgm:t>
    </dgm:pt>
    <dgm:pt modelId="{861B3962-EF37-3144-AA4E-2F6B0C7EDBD8}" type="sibTrans" cxnId="{9C2CE177-8B49-B440-B914-C01A98BAAD07}">
      <dgm:prSet/>
      <dgm:spPr/>
      <dgm:t>
        <a:bodyPr/>
        <a:lstStyle/>
        <a:p>
          <a:endParaRPr lang="en-GB"/>
        </a:p>
      </dgm:t>
    </dgm:pt>
    <dgm:pt modelId="{79ECA22B-ACFB-724F-BCB9-3FED6CE21402}">
      <dgm:prSet/>
      <dgm:spPr>
        <a:solidFill>
          <a:srgbClr val="F8D7CD"/>
        </a:solidFill>
        <a:ln>
          <a:solidFill>
            <a:srgbClr val="E08041"/>
          </a:solidFill>
        </a:ln>
      </dgm:spPr>
      <dgm:t>
        <a:bodyPr/>
        <a:lstStyle/>
        <a:p>
          <a:pPr algn="ctr"/>
          <a:r>
            <a:rPr lang="en-GB" dirty="0"/>
            <a:t>P</a:t>
          </a:r>
          <a:r>
            <a:rPr lang="x-none" dirty="0"/>
            <a:t>roblem Solving</a:t>
          </a:r>
        </a:p>
      </dgm:t>
    </dgm:pt>
    <dgm:pt modelId="{C3928223-21B8-0048-A31C-CBC5A7DF56D5}" type="parTrans" cxnId="{200D5242-6D6C-434F-9C46-9B488804EAD9}">
      <dgm:prSet/>
      <dgm:spPr/>
      <dgm:t>
        <a:bodyPr/>
        <a:lstStyle/>
        <a:p>
          <a:endParaRPr lang="en-GB"/>
        </a:p>
      </dgm:t>
    </dgm:pt>
    <dgm:pt modelId="{EAFF6B7E-931C-1645-A7DA-7688D9752795}" type="sibTrans" cxnId="{200D5242-6D6C-434F-9C46-9B488804EAD9}">
      <dgm:prSet/>
      <dgm:spPr/>
      <dgm:t>
        <a:bodyPr/>
        <a:lstStyle/>
        <a:p>
          <a:endParaRPr lang="en-GB"/>
        </a:p>
      </dgm:t>
    </dgm:pt>
    <dgm:pt modelId="{E1DF05BA-9587-D74A-B537-47FB15D59183}">
      <dgm:prSet/>
      <dgm:spPr>
        <a:solidFill>
          <a:srgbClr val="F8D7CD"/>
        </a:solidFill>
        <a:ln>
          <a:solidFill>
            <a:srgbClr val="E08041"/>
          </a:solidFill>
        </a:ln>
      </dgm:spPr>
      <dgm:t>
        <a:bodyPr/>
        <a:lstStyle/>
        <a:p>
          <a:pPr algn="ctr"/>
          <a:r>
            <a:rPr lang="it-IT" dirty="0"/>
            <a:t>Prendi una decisione</a:t>
          </a:r>
          <a:endParaRPr lang="x-none" dirty="0"/>
        </a:p>
      </dgm:t>
    </dgm:pt>
    <dgm:pt modelId="{5CF100FB-B728-C54D-83B0-64A619D23CD3}" type="parTrans" cxnId="{E91B97AB-B35E-184E-97D0-928628C12FC0}">
      <dgm:prSet/>
      <dgm:spPr/>
      <dgm:t>
        <a:bodyPr/>
        <a:lstStyle/>
        <a:p>
          <a:endParaRPr lang="en-GB"/>
        </a:p>
      </dgm:t>
    </dgm:pt>
    <dgm:pt modelId="{6CB17B00-5DC1-5848-940D-4F2DCF9C4B83}" type="sibTrans" cxnId="{E91B97AB-B35E-184E-97D0-928628C12FC0}">
      <dgm:prSet/>
      <dgm:spPr/>
      <dgm:t>
        <a:bodyPr/>
        <a:lstStyle/>
        <a:p>
          <a:endParaRPr lang="en-GB"/>
        </a:p>
      </dgm:t>
    </dgm:pt>
    <dgm:pt modelId="{DDDA7138-3C7B-1E4A-814A-9CF609AEDFDC}">
      <dgm:prSet/>
      <dgm:spPr>
        <a:noFill/>
      </dgm:spPr>
      <dgm:t>
        <a:bodyPr/>
        <a:lstStyle/>
        <a:p>
          <a:endParaRPr lang="x-none" dirty="0"/>
        </a:p>
      </dgm:t>
    </dgm:pt>
    <dgm:pt modelId="{C091D678-BE7A-FC40-B223-B40572AEB8CA}" type="sibTrans" cxnId="{ACEE0EE7-BEF8-884D-AAFC-E403F533E445}">
      <dgm:prSet/>
      <dgm:spPr/>
      <dgm:t>
        <a:bodyPr/>
        <a:lstStyle/>
        <a:p>
          <a:endParaRPr lang="en-GB"/>
        </a:p>
      </dgm:t>
    </dgm:pt>
    <dgm:pt modelId="{55413F6A-9A2E-504F-B30B-8C22FB239070}" type="parTrans" cxnId="{ACEE0EE7-BEF8-884D-AAFC-E403F533E445}">
      <dgm:prSet/>
      <dgm:spPr/>
      <dgm:t>
        <a:bodyPr/>
        <a:lstStyle/>
        <a:p>
          <a:endParaRPr lang="en-GB"/>
        </a:p>
      </dgm:t>
    </dgm:pt>
    <dgm:pt modelId="{A0BE2F2E-E9D7-304F-B0DC-3307686DCF79}" type="pres">
      <dgm:prSet presAssocID="{1CE0AC80-876B-6141-9860-358FE3BA86C4}" presName="Name0" presStyleCnt="0">
        <dgm:presLayoutVars>
          <dgm:chMax val="7"/>
          <dgm:chPref val="5"/>
        </dgm:presLayoutVars>
      </dgm:prSet>
      <dgm:spPr/>
      <dgm:t>
        <a:bodyPr/>
        <a:lstStyle/>
        <a:p>
          <a:endParaRPr lang="it-IT"/>
        </a:p>
      </dgm:t>
    </dgm:pt>
    <dgm:pt modelId="{E13AF38D-F4A0-4543-8D11-AD8C17810237}" type="pres">
      <dgm:prSet presAssocID="{1CE0AC80-876B-6141-9860-358FE3BA86C4}" presName="arrowNode" presStyleLbl="node1" presStyleIdx="0" presStyleCnt="1" custScaleX="102894"/>
      <dgm:spPr/>
    </dgm:pt>
    <dgm:pt modelId="{88C00C22-8B6A-E44F-80D2-CC7AA6104684}" type="pres">
      <dgm:prSet presAssocID="{5C271150-551D-774C-B93F-5D855BB7AC3C}" presName="txNode1" presStyleLbl="revTx" presStyleIdx="0" presStyleCnt="6" custLinFactNeighborX="11476" custLinFactNeighborY="16131">
        <dgm:presLayoutVars>
          <dgm:bulletEnabled val="1"/>
        </dgm:presLayoutVars>
      </dgm:prSet>
      <dgm:spPr/>
      <dgm:t>
        <a:bodyPr/>
        <a:lstStyle/>
        <a:p>
          <a:endParaRPr lang="it-IT"/>
        </a:p>
      </dgm:t>
    </dgm:pt>
    <dgm:pt modelId="{5F6AAEF8-7191-734F-9CDB-EFA8BAE8C56D}" type="pres">
      <dgm:prSet presAssocID="{792946B6-630A-5B43-9723-9A099F1CA187}" presName="txNode2" presStyleLbl="revTx" presStyleIdx="1" presStyleCnt="6" custScaleX="64167" custLinFactNeighborX="-16449" custLinFactNeighborY="-12084">
        <dgm:presLayoutVars>
          <dgm:bulletEnabled val="1"/>
        </dgm:presLayoutVars>
      </dgm:prSet>
      <dgm:spPr/>
      <dgm:t>
        <a:bodyPr/>
        <a:lstStyle/>
        <a:p>
          <a:endParaRPr lang="it-IT"/>
        </a:p>
      </dgm:t>
    </dgm:pt>
    <dgm:pt modelId="{241AE6FF-7F66-3146-A18A-835CCF5070E9}" type="pres">
      <dgm:prSet presAssocID="{4196241B-A98B-5945-B56E-2EA566DAA3E9}" presName="dotNode2" presStyleCnt="0"/>
      <dgm:spPr/>
    </dgm:pt>
    <dgm:pt modelId="{350A5710-C5EA-054B-9768-F35E59950046}" type="pres">
      <dgm:prSet presAssocID="{4196241B-A98B-5945-B56E-2EA566DAA3E9}" presName="dotRepeatNode" presStyleLbl="fgShp" presStyleIdx="0" presStyleCnt="4"/>
      <dgm:spPr/>
      <dgm:t>
        <a:bodyPr/>
        <a:lstStyle/>
        <a:p>
          <a:endParaRPr lang="it-IT"/>
        </a:p>
      </dgm:t>
    </dgm:pt>
    <dgm:pt modelId="{267E1019-A7D4-D24C-8AA6-224AC257114E}" type="pres">
      <dgm:prSet presAssocID="{B6066CDE-B724-474C-B0A8-133FDE9727D4}" presName="txNode3" presStyleLbl="revTx" presStyleIdx="2" presStyleCnt="6">
        <dgm:presLayoutVars>
          <dgm:bulletEnabled val="1"/>
        </dgm:presLayoutVars>
      </dgm:prSet>
      <dgm:spPr/>
      <dgm:t>
        <a:bodyPr/>
        <a:lstStyle/>
        <a:p>
          <a:endParaRPr lang="it-IT"/>
        </a:p>
      </dgm:t>
    </dgm:pt>
    <dgm:pt modelId="{375B675F-EE89-E54B-9461-98F2F2B0B33E}" type="pres">
      <dgm:prSet presAssocID="{861B3962-EF37-3144-AA4E-2F6B0C7EDBD8}" presName="dotNode3" presStyleCnt="0"/>
      <dgm:spPr/>
    </dgm:pt>
    <dgm:pt modelId="{BC27E7B1-3CF6-B34A-BE01-C77303B101E0}" type="pres">
      <dgm:prSet presAssocID="{861B3962-EF37-3144-AA4E-2F6B0C7EDBD8}" presName="dotRepeatNode" presStyleLbl="fgShp" presStyleIdx="1" presStyleCnt="4"/>
      <dgm:spPr/>
      <dgm:t>
        <a:bodyPr/>
        <a:lstStyle/>
        <a:p>
          <a:endParaRPr lang="it-IT"/>
        </a:p>
      </dgm:t>
    </dgm:pt>
    <dgm:pt modelId="{80768E5C-774D-0C4D-9F0F-150B6AB9C965}" type="pres">
      <dgm:prSet presAssocID="{79ECA22B-ACFB-724F-BCB9-3FED6CE21402}" presName="txNode4" presStyleLbl="revTx" presStyleIdx="3" presStyleCnt="6" custScaleX="69555" custLinFactNeighborX="-8150" custLinFactNeighborY="21071">
        <dgm:presLayoutVars>
          <dgm:bulletEnabled val="1"/>
        </dgm:presLayoutVars>
      </dgm:prSet>
      <dgm:spPr/>
      <dgm:t>
        <a:bodyPr/>
        <a:lstStyle/>
        <a:p>
          <a:endParaRPr lang="it-IT"/>
        </a:p>
      </dgm:t>
    </dgm:pt>
    <dgm:pt modelId="{4DDC7C22-7EAE-3849-BA4A-4F77A70E660E}" type="pres">
      <dgm:prSet presAssocID="{EAFF6B7E-931C-1645-A7DA-7688D9752795}" presName="dotNode4" presStyleCnt="0"/>
      <dgm:spPr/>
    </dgm:pt>
    <dgm:pt modelId="{90CB7D04-C22D-1B45-95AC-EC5EDBD73540}" type="pres">
      <dgm:prSet presAssocID="{EAFF6B7E-931C-1645-A7DA-7688D9752795}" presName="dotRepeatNode" presStyleLbl="fgShp" presStyleIdx="2" presStyleCnt="4"/>
      <dgm:spPr/>
      <dgm:t>
        <a:bodyPr/>
        <a:lstStyle/>
        <a:p>
          <a:endParaRPr lang="it-IT"/>
        </a:p>
      </dgm:t>
    </dgm:pt>
    <dgm:pt modelId="{8C79E238-BF26-B44B-B8E2-79CA0D32AC27}" type="pres">
      <dgm:prSet presAssocID="{E1DF05BA-9587-D74A-B537-47FB15D59183}" presName="txNode5" presStyleLbl="revTx" presStyleIdx="4" presStyleCnt="6" custScaleX="49637" custLinFactNeighborX="16175" custLinFactNeighborY="-20047">
        <dgm:presLayoutVars>
          <dgm:bulletEnabled val="1"/>
        </dgm:presLayoutVars>
      </dgm:prSet>
      <dgm:spPr/>
      <dgm:t>
        <a:bodyPr/>
        <a:lstStyle/>
        <a:p>
          <a:endParaRPr lang="it-IT"/>
        </a:p>
      </dgm:t>
    </dgm:pt>
    <dgm:pt modelId="{C0E91C72-3B52-434C-A546-82F1D43BA3CE}" type="pres">
      <dgm:prSet presAssocID="{6CB17B00-5DC1-5848-940D-4F2DCF9C4B83}" presName="dotNode5" presStyleCnt="0"/>
      <dgm:spPr/>
    </dgm:pt>
    <dgm:pt modelId="{4B05B5BA-EB6D-2341-9C45-36BA27BC4B72}" type="pres">
      <dgm:prSet presAssocID="{6CB17B00-5DC1-5848-940D-4F2DCF9C4B83}" presName="dotRepeatNode" presStyleLbl="fgShp" presStyleIdx="3" presStyleCnt="4"/>
      <dgm:spPr/>
      <dgm:t>
        <a:bodyPr/>
        <a:lstStyle/>
        <a:p>
          <a:endParaRPr lang="it-IT"/>
        </a:p>
      </dgm:t>
    </dgm:pt>
    <dgm:pt modelId="{40EDAC29-40FF-504F-B9A4-095E79E9AEAB}" type="pres">
      <dgm:prSet presAssocID="{DDDA7138-3C7B-1E4A-814A-9CF609AEDFDC}" presName="txNode6" presStyleLbl="revTx" presStyleIdx="5" presStyleCnt="6">
        <dgm:presLayoutVars>
          <dgm:bulletEnabled val="1"/>
        </dgm:presLayoutVars>
      </dgm:prSet>
      <dgm:spPr/>
      <dgm:t>
        <a:bodyPr/>
        <a:lstStyle/>
        <a:p>
          <a:endParaRPr lang="it-IT"/>
        </a:p>
      </dgm:t>
    </dgm:pt>
  </dgm:ptLst>
  <dgm:cxnLst>
    <dgm:cxn modelId="{E91B97AB-B35E-184E-97D0-928628C12FC0}" srcId="{1CE0AC80-876B-6141-9860-358FE3BA86C4}" destId="{E1DF05BA-9587-D74A-B537-47FB15D59183}" srcOrd="4" destOrd="0" parTransId="{5CF100FB-B728-C54D-83B0-64A619D23CD3}" sibTransId="{6CB17B00-5DC1-5848-940D-4F2DCF9C4B83}"/>
    <dgm:cxn modelId="{200D5242-6D6C-434F-9C46-9B488804EAD9}" srcId="{1CE0AC80-876B-6141-9860-358FE3BA86C4}" destId="{79ECA22B-ACFB-724F-BCB9-3FED6CE21402}" srcOrd="3" destOrd="0" parTransId="{C3928223-21B8-0048-A31C-CBC5A7DF56D5}" sibTransId="{EAFF6B7E-931C-1645-A7DA-7688D9752795}"/>
    <dgm:cxn modelId="{7DC6426D-2AFA-C840-BB08-7EC552B6BAEA}" type="presOf" srcId="{E1DF05BA-9587-D74A-B537-47FB15D59183}" destId="{8C79E238-BF26-B44B-B8E2-79CA0D32AC27}" srcOrd="0" destOrd="0" presId="urn:microsoft.com/office/officeart/2009/3/layout/DescendingProcess"/>
    <dgm:cxn modelId="{C2175386-B335-4A4F-BCBA-EDD999A02136}" type="presOf" srcId="{1CE0AC80-876B-6141-9860-358FE3BA86C4}" destId="{A0BE2F2E-E9D7-304F-B0DC-3307686DCF79}" srcOrd="0" destOrd="0" presId="urn:microsoft.com/office/officeart/2009/3/layout/DescendingProcess"/>
    <dgm:cxn modelId="{86A33DF2-C08C-6D40-AD32-E28CEEB8BDDD}" type="presOf" srcId="{5C271150-551D-774C-B93F-5D855BB7AC3C}" destId="{88C00C22-8B6A-E44F-80D2-CC7AA6104684}" srcOrd="0" destOrd="0" presId="urn:microsoft.com/office/officeart/2009/3/layout/DescendingProcess"/>
    <dgm:cxn modelId="{9751EF36-F816-004A-8CDE-87CBBF29E953}" type="presOf" srcId="{DDDA7138-3C7B-1E4A-814A-9CF609AEDFDC}" destId="{40EDAC29-40FF-504F-B9A4-095E79E9AEAB}" srcOrd="0" destOrd="0" presId="urn:microsoft.com/office/officeart/2009/3/layout/DescendingProcess"/>
    <dgm:cxn modelId="{3EFE7E12-5E72-4049-8A4C-452FD7DC34F8}" type="presOf" srcId="{861B3962-EF37-3144-AA4E-2F6B0C7EDBD8}" destId="{BC27E7B1-3CF6-B34A-BE01-C77303B101E0}" srcOrd="0" destOrd="0" presId="urn:microsoft.com/office/officeart/2009/3/layout/DescendingProcess"/>
    <dgm:cxn modelId="{DE16C8E5-6B1C-8843-AE77-799FA1A90D93}" type="presOf" srcId="{792946B6-630A-5B43-9723-9A099F1CA187}" destId="{5F6AAEF8-7191-734F-9CDB-EFA8BAE8C56D}" srcOrd="0" destOrd="0" presId="urn:microsoft.com/office/officeart/2009/3/layout/DescendingProcess"/>
    <dgm:cxn modelId="{C7B75C88-0014-034C-BCE4-75FF8BCFEF28}" type="presOf" srcId="{79ECA22B-ACFB-724F-BCB9-3FED6CE21402}" destId="{80768E5C-774D-0C4D-9F0F-150B6AB9C965}" srcOrd="0" destOrd="0" presId="urn:microsoft.com/office/officeart/2009/3/layout/DescendingProcess"/>
    <dgm:cxn modelId="{12FD0EFE-9966-4C4A-A3D8-989A98E3525F}" srcId="{1CE0AC80-876B-6141-9860-358FE3BA86C4}" destId="{792946B6-630A-5B43-9723-9A099F1CA187}" srcOrd="1" destOrd="0" parTransId="{DBDB0CA3-71D9-F145-82FB-72FEA0C55419}" sibTransId="{4196241B-A98B-5945-B56E-2EA566DAA3E9}"/>
    <dgm:cxn modelId="{0C237AFE-4C3D-F941-BC9F-4060B8EF65FD}" srcId="{1CE0AC80-876B-6141-9860-358FE3BA86C4}" destId="{5C271150-551D-774C-B93F-5D855BB7AC3C}" srcOrd="0" destOrd="0" parTransId="{A3EA96E4-7DE8-0F4E-B4C3-BB68EA022E54}" sibTransId="{4E79470C-99AA-A246-986F-117E8F0F48D0}"/>
    <dgm:cxn modelId="{9C2CE177-8B49-B440-B914-C01A98BAAD07}" srcId="{1CE0AC80-876B-6141-9860-358FE3BA86C4}" destId="{B6066CDE-B724-474C-B0A8-133FDE9727D4}" srcOrd="2" destOrd="0" parTransId="{D9373560-1EEB-F549-8E55-E9C75F26D398}" sibTransId="{861B3962-EF37-3144-AA4E-2F6B0C7EDBD8}"/>
    <dgm:cxn modelId="{043C6DED-F15D-6841-8063-3C706EE20DCB}" type="presOf" srcId="{6CB17B00-5DC1-5848-940D-4F2DCF9C4B83}" destId="{4B05B5BA-EB6D-2341-9C45-36BA27BC4B72}" srcOrd="0" destOrd="0" presId="urn:microsoft.com/office/officeart/2009/3/layout/DescendingProcess"/>
    <dgm:cxn modelId="{E1BC60B6-41A1-C64D-A918-7ECF23DD7B83}" type="presOf" srcId="{B6066CDE-B724-474C-B0A8-133FDE9727D4}" destId="{267E1019-A7D4-D24C-8AA6-224AC257114E}" srcOrd="0" destOrd="0" presId="urn:microsoft.com/office/officeart/2009/3/layout/DescendingProcess"/>
    <dgm:cxn modelId="{5D8203C4-52F4-4941-ACD0-74AE635A89F0}" type="presOf" srcId="{4196241B-A98B-5945-B56E-2EA566DAA3E9}" destId="{350A5710-C5EA-054B-9768-F35E59950046}" srcOrd="0" destOrd="0" presId="urn:microsoft.com/office/officeart/2009/3/layout/DescendingProcess"/>
    <dgm:cxn modelId="{FBCAB755-3D73-1E41-BD31-AF7983AB91B0}" type="presOf" srcId="{EAFF6B7E-931C-1645-A7DA-7688D9752795}" destId="{90CB7D04-C22D-1B45-95AC-EC5EDBD73540}" srcOrd="0" destOrd="0" presId="urn:microsoft.com/office/officeart/2009/3/layout/DescendingProcess"/>
    <dgm:cxn modelId="{ACEE0EE7-BEF8-884D-AAFC-E403F533E445}" srcId="{1CE0AC80-876B-6141-9860-358FE3BA86C4}" destId="{DDDA7138-3C7B-1E4A-814A-9CF609AEDFDC}" srcOrd="5" destOrd="0" parTransId="{55413F6A-9A2E-504F-B30B-8C22FB239070}" sibTransId="{C091D678-BE7A-FC40-B223-B40572AEB8CA}"/>
    <dgm:cxn modelId="{456E8E51-B03F-3348-B3D4-5900BB527A34}" type="presParOf" srcId="{A0BE2F2E-E9D7-304F-B0DC-3307686DCF79}" destId="{E13AF38D-F4A0-4543-8D11-AD8C17810237}" srcOrd="0" destOrd="0" presId="urn:microsoft.com/office/officeart/2009/3/layout/DescendingProcess"/>
    <dgm:cxn modelId="{F33D062E-24E2-894B-B50F-D90865ADF1AC}" type="presParOf" srcId="{A0BE2F2E-E9D7-304F-B0DC-3307686DCF79}" destId="{88C00C22-8B6A-E44F-80D2-CC7AA6104684}" srcOrd="1" destOrd="0" presId="urn:microsoft.com/office/officeart/2009/3/layout/DescendingProcess"/>
    <dgm:cxn modelId="{4FA2079B-E37B-6D46-9ECE-584E7631C921}" type="presParOf" srcId="{A0BE2F2E-E9D7-304F-B0DC-3307686DCF79}" destId="{5F6AAEF8-7191-734F-9CDB-EFA8BAE8C56D}" srcOrd="2" destOrd="0" presId="urn:microsoft.com/office/officeart/2009/3/layout/DescendingProcess"/>
    <dgm:cxn modelId="{EEEBA49E-F30E-DC4A-9721-1D7F69B117C0}" type="presParOf" srcId="{A0BE2F2E-E9D7-304F-B0DC-3307686DCF79}" destId="{241AE6FF-7F66-3146-A18A-835CCF5070E9}" srcOrd="3" destOrd="0" presId="urn:microsoft.com/office/officeart/2009/3/layout/DescendingProcess"/>
    <dgm:cxn modelId="{B731443C-6F4D-ED4D-8357-39961C0DE652}" type="presParOf" srcId="{241AE6FF-7F66-3146-A18A-835CCF5070E9}" destId="{350A5710-C5EA-054B-9768-F35E59950046}" srcOrd="0" destOrd="0" presId="urn:microsoft.com/office/officeart/2009/3/layout/DescendingProcess"/>
    <dgm:cxn modelId="{030074C0-EC42-364D-B021-D33D45344570}" type="presParOf" srcId="{A0BE2F2E-E9D7-304F-B0DC-3307686DCF79}" destId="{267E1019-A7D4-D24C-8AA6-224AC257114E}" srcOrd="4" destOrd="0" presId="urn:microsoft.com/office/officeart/2009/3/layout/DescendingProcess"/>
    <dgm:cxn modelId="{347D136C-D787-984D-9806-37308AECB338}" type="presParOf" srcId="{A0BE2F2E-E9D7-304F-B0DC-3307686DCF79}" destId="{375B675F-EE89-E54B-9461-98F2F2B0B33E}" srcOrd="5" destOrd="0" presId="urn:microsoft.com/office/officeart/2009/3/layout/DescendingProcess"/>
    <dgm:cxn modelId="{45907687-BA98-154D-8911-EA32671F6B91}" type="presParOf" srcId="{375B675F-EE89-E54B-9461-98F2F2B0B33E}" destId="{BC27E7B1-3CF6-B34A-BE01-C77303B101E0}" srcOrd="0" destOrd="0" presId="urn:microsoft.com/office/officeart/2009/3/layout/DescendingProcess"/>
    <dgm:cxn modelId="{DA16DCE6-C773-9A43-A7C4-FB72512A6801}" type="presParOf" srcId="{A0BE2F2E-E9D7-304F-B0DC-3307686DCF79}" destId="{80768E5C-774D-0C4D-9F0F-150B6AB9C965}" srcOrd="6" destOrd="0" presId="urn:microsoft.com/office/officeart/2009/3/layout/DescendingProcess"/>
    <dgm:cxn modelId="{23580857-B55C-D849-88E2-0A7E3D71EEE0}" type="presParOf" srcId="{A0BE2F2E-E9D7-304F-B0DC-3307686DCF79}" destId="{4DDC7C22-7EAE-3849-BA4A-4F77A70E660E}" srcOrd="7" destOrd="0" presId="urn:microsoft.com/office/officeart/2009/3/layout/DescendingProcess"/>
    <dgm:cxn modelId="{F9F441A9-A21A-3E4E-8CCA-019F2C79D9A9}" type="presParOf" srcId="{4DDC7C22-7EAE-3849-BA4A-4F77A70E660E}" destId="{90CB7D04-C22D-1B45-95AC-EC5EDBD73540}" srcOrd="0" destOrd="0" presId="urn:microsoft.com/office/officeart/2009/3/layout/DescendingProcess"/>
    <dgm:cxn modelId="{4B359C72-E33E-8A4F-80F5-EB96CC27B319}" type="presParOf" srcId="{A0BE2F2E-E9D7-304F-B0DC-3307686DCF79}" destId="{8C79E238-BF26-B44B-B8E2-79CA0D32AC27}" srcOrd="8" destOrd="0" presId="urn:microsoft.com/office/officeart/2009/3/layout/DescendingProcess"/>
    <dgm:cxn modelId="{E26BC90F-2C74-9243-BE5B-44D87E0D6A23}" type="presParOf" srcId="{A0BE2F2E-E9D7-304F-B0DC-3307686DCF79}" destId="{C0E91C72-3B52-434C-A546-82F1D43BA3CE}" srcOrd="9" destOrd="0" presId="urn:microsoft.com/office/officeart/2009/3/layout/DescendingProcess"/>
    <dgm:cxn modelId="{D98AF4B2-96D9-9B42-9C1F-F550830A8464}" type="presParOf" srcId="{C0E91C72-3B52-434C-A546-82F1D43BA3CE}" destId="{4B05B5BA-EB6D-2341-9C45-36BA27BC4B72}" srcOrd="0" destOrd="0" presId="urn:microsoft.com/office/officeart/2009/3/layout/DescendingProcess"/>
    <dgm:cxn modelId="{10908262-27D7-FB45-A23E-926076A13DCA}" type="presParOf" srcId="{A0BE2F2E-E9D7-304F-B0DC-3307686DCF79}" destId="{40EDAC29-40FF-504F-B9A4-095E79E9AEAB}" srcOrd="10"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D68F4A-E096-8D40-B526-CA697131727B}"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GB"/>
        </a:p>
      </dgm:t>
    </dgm:pt>
    <dgm:pt modelId="{529C600E-B8CF-874D-8D90-306C4EC7C29A}">
      <dgm:prSet/>
      <dgm:spPr>
        <a:solidFill>
          <a:schemeClr val="accent2">
            <a:lumMod val="20000"/>
            <a:lumOff val="80000"/>
          </a:schemeClr>
        </a:solidFill>
      </dgm:spPr>
      <dgm:t>
        <a:bodyPr/>
        <a:lstStyle/>
        <a:p>
          <a:r>
            <a:rPr lang="x-none" dirty="0">
              <a:solidFill>
                <a:schemeClr val="tx1"/>
              </a:solidFill>
            </a:rPr>
            <a:t>Step 1: Introduc</a:t>
          </a:r>
          <a:r>
            <a:rPr lang="it-IT" dirty="0">
              <a:solidFill>
                <a:schemeClr val="tx1"/>
              </a:solidFill>
            </a:rPr>
            <a:t>i la tua idea usando le 5 parole persuasive;</a:t>
          </a:r>
          <a:r>
            <a:rPr lang="x-none" dirty="0">
              <a:solidFill>
                <a:schemeClr val="tx1"/>
              </a:solidFill>
            </a:rPr>
            <a:t> </a:t>
          </a:r>
        </a:p>
      </dgm:t>
    </dgm:pt>
    <dgm:pt modelId="{3DF3B8E4-ACE8-6D47-A3B9-F33F815A4026}" type="parTrans" cxnId="{0D5DE8AB-73EE-A542-9183-29C85B32DBF9}">
      <dgm:prSet/>
      <dgm:spPr/>
      <dgm:t>
        <a:bodyPr/>
        <a:lstStyle/>
        <a:p>
          <a:endParaRPr lang="en-GB"/>
        </a:p>
      </dgm:t>
    </dgm:pt>
    <dgm:pt modelId="{3B111AF8-035A-F14A-81F7-14F0ADFC5383}" type="sibTrans" cxnId="{0D5DE8AB-73EE-A542-9183-29C85B32DBF9}">
      <dgm:prSet/>
      <dgm:spPr/>
      <dgm:t>
        <a:bodyPr/>
        <a:lstStyle/>
        <a:p>
          <a:endParaRPr lang="en-GB"/>
        </a:p>
      </dgm:t>
    </dgm:pt>
    <dgm:pt modelId="{48ADE356-047E-8B43-937D-E842F6C1BDE7}">
      <dgm:prSet/>
      <dgm:spPr>
        <a:solidFill>
          <a:schemeClr val="accent2">
            <a:lumMod val="40000"/>
            <a:lumOff val="60000"/>
          </a:schemeClr>
        </a:solidFill>
      </dgm:spPr>
      <dgm:t>
        <a:bodyPr/>
        <a:lstStyle/>
        <a:p>
          <a:r>
            <a:rPr lang="x-none" dirty="0">
              <a:solidFill>
                <a:schemeClr val="tx1"/>
              </a:solidFill>
            </a:rPr>
            <a:t>Step 2: Prepar</a:t>
          </a:r>
          <a:r>
            <a:rPr lang="it-IT" dirty="0">
              <a:solidFill>
                <a:schemeClr val="tx1"/>
              </a:solidFill>
            </a:rPr>
            <a:t>a il tuo materiale</a:t>
          </a:r>
          <a:r>
            <a:rPr lang="x-none" dirty="0">
              <a:solidFill>
                <a:schemeClr val="tx1"/>
              </a:solidFill>
            </a:rPr>
            <a:t>. </a:t>
          </a:r>
          <a:r>
            <a:rPr lang="it-IT" dirty="0">
              <a:solidFill>
                <a:schemeClr val="tx1"/>
              </a:solidFill>
            </a:rPr>
            <a:t>S.</a:t>
          </a:r>
          <a:r>
            <a:rPr lang="x-none" dirty="0">
              <a:solidFill>
                <a:schemeClr val="tx1"/>
              </a:solidFill>
            </a:rPr>
            <a:t>g. </a:t>
          </a:r>
          <a:r>
            <a:rPr lang="it-IT" dirty="0">
              <a:solidFill>
                <a:schemeClr val="tx1"/>
              </a:solidFill>
            </a:rPr>
            <a:t>Qual è l’</a:t>
          </a:r>
          <a:r>
            <a:rPr lang="it-IT" dirty="0" err="1">
              <a:solidFill>
                <a:schemeClr val="tx1"/>
              </a:solidFill>
            </a:rPr>
            <a:t>obiettivo?Usa</a:t>
          </a:r>
          <a:r>
            <a:rPr lang="it-IT" dirty="0">
              <a:solidFill>
                <a:schemeClr val="tx1"/>
              </a:solidFill>
            </a:rPr>
            <a:t> due delle attività di preparazione che ti sono venute in mente</a:t>
          </a:r>
          <a:r>
            <a:rPr lang="x-none" dirty="0">
              <a:solidFill>
                <a:schemeClr val="tx1"/>
              </a:solidFill>
            </a:rPr>
            <a:t>.  </a:t>
          </a:r>
        </a:p>
      </dgm:t>
    </dgm:pt>
    <dgm:pt modelId="{0F33F77C-EEAB-F240-8DA3-5EEBCBC0D5A7}" type="parTrans" cxnId="{CBCD9EDE-ACDD-0347-8AA2-88DE55094816}">
      <dgm:prSet/>
      <dgm:spPr/>
      <dgm:t>
        <a:bodyPr/>
        <a:lstStyle/>
        <a:p>
          <a:endParaRPr lang="en-GB"/>
        </a:p>
      </dgm:t>
    </dgm:pt>
    <dgm:pt modelId="{153C9890-D051-8A45-B65D-2EFA11F2684E}" type="sibTrans" cxnId="{CBCD9EDE-ACDD-0347-8AA2-88DE55094816}">
      <dgm:prSet/>
      <dgm:spPr/>
      <dgm:t>
        <a:bodyPr/>
        <a:lstStyle/>
        <a:p>
          <a:endParaRPr lang="en-GB"/>
        </a:p>
      </dgm:t>
    </dgm:pt>
    <dgm:pt modelId="{24CB63A4-7EA4-D34D-BFBD-3C1B3A313EA2}">
      <dgm:prSet/>
      <dgm:spPr>
        <a:solidFill>
          <a:schemeClr val="accent2">
            <a:lumMod val="60000"/>
            <a:lumOff val="40000"/>
          </a:schemeClr>
        </a:solidFill>
      </dgm:spPr>
      <dgm:t>
        <a:bodyPr/>
        <a:lstStyle/>
        <a:p>
          <a:r>
            <a:rPr lang="x-none" dirty="0">
              <a:solidFill>
                <a:schemeClr val="tx1"/>
              </a:solidFill>
            </a:rPr>
            <a:t>Step 3: Pra</a:t>
          </a:r>
          <a:r>
            <a:rPr lang="it-IT" dirty="0" err="1">
              <a:solidFill>
                <a:schemeClr val="tx1"/>
              </a:solidFill>
            </a:rPr>
            <a:t>tica</a:t>
          </a:r>
          <a:r>
            <a:rPr lang="it-IT" dirty="0">
              <a:solidFill>
                <a:schemeClr val="tx1"/>
              </a:solidFill>
            </a:rPr>
            <a:t> la tua presentazione</a:t>
          </a:r>
          <a:r>
            <a:rPr lang="x-none" dirty="0">
              <a:solidFill>
                <a:schemeClr val="tx1"/>
              </a:solidFill>
            </a:rPr>
            <a:t>. E</a:t>
          </a:r>
          <a:r>
            <a:rPr lang="it-IT" dirty="0">
              <a:solidFill>
                <a:schemeClr val="tx1"/>
              </a:solidFill>
            </a:rPr>
            <a:t>s</a:t>
          </a:r>
          <a:r>
            <a:rPr lang="x-none" dirty="0">
              <a:solidFill>
                <a:schemeClr val="tx1"/>
              </a:solidFill>
            </a:rPr>
            <a:t>. </a:t>
          </a:r>
          <a:r>
            <a:rPr lang="it-IT" dirty="0">
              <a:solidFill>
                <a:schemeClr val="tx1"/>
              </a:solidFill>
            </a:rPr>
            <a:t>Quale sarà il tuo linguaggio del corpo</a:t>
          </a:r>
          <a:r>
            <a:rPr lang="x-none" dirty="0">
              <a:solidFill>
                <a:schemeClr val="tx1"/>
              </a:solidFill>
            </a:rPr>
            <a:t>? </a:t>
          </a:r>
        </a:p>
      </dgm:t>
    </dgm:pt>
    <dgm:pt modelId="{8A2FF453-A3DA-F043-B115-1271CC75BF1C}" type="parTrans" cxnId="{FA546326-FD0A-2242-8D5F-D57EC0611CFC}">
      <dgm:prSet/>
      <dgm:spPr/>
      <dgm:t>
        <a:bodyPr/>
        <a:lstStyle/>
        <a:p>
          <a:endParaRPr lang="en-GB"/>
        </a:p>
      </dgm:t>
    </dgm:pt>
    <dgm:pt modelId="{EBE42BEC-7041-CD49-AE09-4F31A62E56FE}" type="sibTrans" cxnId="{FA546326-FD0A-2242-8D5F-D57EC0611CFC}">
      <dgm:prSet/>
      <dgm:spPr/>
      <dgm:t>
        <a:bodyPr/>
        <a:lstStyle/>
        <a:p>
          <a:endParaRPr lang="en-GB"/>
        </a:p>
      </dgm:t>
    </dgm:pt>
    <dgm:pt modelId="{640CDEAB-2462-F946-8AED-DED95A7456E8}">
      <dgm:prSet/>
      <dgm:spPr>
        <a:solidFill>
          <a:schemeClr val="accent2"/>
        </a:solidFill>
      </dgm:spPr>
      <dgm:t>
        <a:bodyPr/>
        <a:lstStyle/>
        <a:p>
          <a:r>
            <a:rPr lang="x-none" dirty="0">
              <a:solidFill>
                <a:schemeClr val="tx1"/>
              </a:solidFill>
            </a:rPr>
            <a:t>Step 4: </a:t>
          </a:r>
          <a:r>
            <a:rPr lang="it-IT" dirty="0">
              <a:solidFill>
                <a:schemeClr val="tx1"/>
              </a:solidFill>
            </a:rPr>
            <a:t>Come interagirai meglio con l'investitore</a:t>
          </a:r>
          <a:r>
            <a:rPr lang="x-none" dirty="0">
              <a:solidFill>
                <a:schemeClr val="tx1"/>
              </a:solidFill>
            </a:rPr>
            <a:t>?</a:t>
          </a:r>
        </a:p>
      </dgm:t>
    </dgm:pt>
    <dgm:pt modelId="{7CBF6E6C-2085-664F-8751-B1342C2C8643}" type="parTrans" cxnId="{2E7FCFB8-6498-514C-92CE-9CEB6451B0D9}">
      <dgm:prSet/>
      <dgm:spPr/>
      <dgm:t>
        <a:bodyPr/>
        <a:lstStyle/>
        <a:p>
          <a:endParaRPr lang="en-GB"/>
        </a:p>
      </dgm:t>
    </dgm:pt>
    <dgm:pt modelId="{100F2022-1466-2545-B086-5CF8AE8D28B1}" type="sibTrans" cxnId="{2E7FCFB8-6498-514C-92CE-9CEB6451B0D9}">
      <dgm:prSet/>
      <dgm:spPr/>
      <dgm:t>
        <a:bodyPr/>
        <a:lstStyle/>
        <a:p>
          <a:endParaRPr lang="en-GB"/>
        </a:p>
      </dgm:t>
    </dgm:pt>
    <dgm:pt modelId="{E478BFE9-FC42-F94B-9A1D-54373FE22EAD}" type="pres">
      <dgm:prSet presAssocID="{8DD68F4A-E096-8D40-B526-CA697131727B}" presName="Name0" presStyleCnt="0">
        <dgm:presLayoutVars>
          <dgm:chMax val="7"/>
          <dgm:chPref val="7"/>
          <dgm:dir/>
        </dgm:presLayoutVars>
      </dgm:prSet>
      <dgm:spPr/>
      <dgm:t>
        <a:bodyPr/>
        <a:lstStyle/>
        <a:p>
          <a:endParaRPr lang="it-IT"/>
        </a:p>
      </dgm:t>
    </dgm:pt>
    <dgm:pt modelId="{5DB8E5F4-3938-0145-97CA-4C14AE6DEDAF}" type="pres">
      <dgm:prSet presAssocID="{8DD68F4A-E096-8D40-B526-CA697131727B}" presName="Name1" presStyleCnt="0"/>
      <dgm:spPr/>
    </dgm:pt>
    <dgm:pt modelId="{8B7D8711-E0C0-6041-A9B9-96D91CA527C7}" type="pres">
      <dgm:prSet presAssocID="{8DD68F4A-E096-8D40-B526-CA697131727B}" presName="cycle" presStyleCnt="0"/>
      <dgm:spPr/>
    </dgm:pt>
    <dgm:pt modelId="{188EFFA2-A587-8446-982B-B0F79F197D6A}" type="pres">
      <dgm:prSet presAssocID="{8DD68F4A-E096-8D40-B526-CA697131727B}" presName="srcNode" presStyleLbl="node1" presStyleIdx="0" presStyleCnt="4"/>
      <dgm:spPr/>
    </dgm:pt>
    <dgm:pt modelId="{D31B1E26-7A21-CE4A-8FB8-097270A72CBD}" type="pres">
      <dgm:prSet presAssocID="{8DD68F4A-E096-8D40-B526-CA697131727B}" presName="conn" presStyleLbl="parChTrans1D2" presStyleIdx="0" presStyleCnt="1"/>
      <dgm:spPr/>
      <dgm:t>
        <a:bodyPr/>
        <a:lstStyle/>
        <a:p>
          <a:endParaRPr lang="it-IT"/>
        </a:p>
      </dgm:t>
    </dgm:pt>
    <dgm:pt modelId="{32548BD7-03D2-774B-9F5B-F93579E97452}" type="pres">
      <dgm:prSet presAssocID="{8DD68F4A-E096-8D40-B526-CA697131727B}" presName="extraNode" presStyleLbl="node1" presStyleIdx="0" presStyleCnt="4"/>
      <dgm:spPr/>
    </dgm:pt>
    <dgm:pt modelId="{DFECD304-16FC-9C45-A3AC-F6DD2600D2F3}" type="pres">
      <dgm:prSet presAssocID="{8DD68F4A-E096-8D40-B526-CA697131727B}" presName="dstNode" presStyleLbl="node1" presStyleIdx="0" presStyleCnt="4"/>
      <dgm:spPr/>
    </dgm:pt>
    <dgm:pt modelId="{15A7DBF1-3056-5549-A8C5-DBDEF20F65A6}" type="pres">
      <dgm:prSet presAssocID="{529C600E-B8CF-874D-8D90-306C4EC7C29A}" presName="text_1" presStyleLbl="node1" presStyleIdx="0" presStyleCnt="4">
        <dgm:presLayoutVars>
          <dgm:bulletEnabled val="1"/>
        </dgm:presLayoutVars>
      </dgm:prSet>
      <dgm:spPr/>
      <dgm:t>
        <a:bodyPr/>
        <a:lstStyle/>
        <a:p>
          <a:endParaRPr lang="it-IT"/>
        </a:p>
      </dgm:t>
    </dgm:pt>
    <dgm:pt modelId="{C2FF6216-26C9-464B-BF5E-87E6106DFF6A}" type="pres">
      <dgm:prSet presAssocID="{529C600E-B8CF-874D-8D90-306C4EC7C29A}" presName="accent_1" presStyleCnt="0"/>
      <dgm:spPr/>
    </dgm:pt>
    <dgm:pt modelId="{512C187B-9972-8F45-8715-33A460286C8A}" type="pres">
      <dgm:prSet presAssocID="{529C600E-B8CF-874D-8D90-306C4EC7C29A}" presName="accentRepeatNode" presStyleLbl="solidFgAcc1" presStyleIdx="0" presStyleCnt="4"/>
      <dgm:spPr>
        <a:solidFill>
          <a:schemeClr val="bg1"/>
        </a:solidFill>
        <a:ln>
          <a:solidFill>
            <a:schemeClr val="accent2">
              <a:lumMod val="40000"/>
              <a:lumOff val="60000"/>
            </a:schemeClr>
          </a:solidFill>
        </a:ln>
      </dgm:spPr>
    </dgm:pt>
    <dgm:pt modelId="{AF3F923F-8FF5-9F47-8D36-C910E6CCFA41}" type="pres">
      <dgm:prSet presAssocID="{48ADE356-047E-8B43-937D-E842F6C1BDE7}" presName="text_2" presStyleLbl="node1" presStyleIdx="1" presStyleCnt="4">
        <dgm:presLayoutVars>
          <dgm:bulletEnabled val="1"/>
        </dgm:presLayoutVars>
      </dgm:prSet>
      <dgm:spPr/>
      <dgm:t>
        <a:bodyPr/>
        <a:lstStyle/>
        <a:p>
          <a:endParaRPr lang="it-IT"/>
        </a:p>
      </dgm:t>
    </dgm:pt>
    <dgm:pt modelId="{FC08E00F-4009-A744-993A-2ED1D7736911}" type="pres">
      <dgm:prSet presAssocID="{48ADE356-047E-8B43-937D-E842F6C1BDE7}" presName="accent_2" presStyleCnt="0"/>
      <dgm:spPr/>
    </dgm:pt>
    <dgm:pt modelId="{89C5C6C6-5CB2-0246-9BFB-9A783E479C98}" type="pres">
      <dgm:prSet presAssocID="{48ADE356-047E-8B43-937D-E842F6C1BDE7}" presName="accentRepeatNode" presStyleLbl="solidFgAcc1" presStyleIdx="1" presStyleCnt="4"/>
      <dgm:spPr>
        <a:ln>
          <a:solidFill>
            <a:schemeClr val="accent2">
              <a:lumMod val="60000"/>
              <a:lumOff val="40000"/>
            </a:schemeClr>
          </a:solidFill>
        </a:ln>
      </dgm:spPr>
    </dgm:pt>
    <dgm:pt modelId="{AFCD7AB8-C17C-FF49-AA5B-7FA013FC15C0}" type="pres">
      <dgm:prSet presAssocID="{24CB63A4-7EA4-D34D-BFBD-3C1B3A313EA2}" presName="text_3" presStyleLbl="node1" presStyleIdx="2" presStyleCnt="4">
        <dgm:presLayoutVars>
          <dgm:bulletEnabled val="1"/>
        </dgm:presLayoutVars>
      </dgm:prSet>
      <dgm:spPr/>
      <dgm:t>
        <a:bodyPr/>
        <a:lstStyle/>
        <a:p>
          <a:endParaRPr lang="it-IT"/>
        </a:p>
      </dgm:t>
    </dgm:pt>
    <dgm:pt modelId="{338A016D-CFCC-2446-BDDA-31259B2FF586}" type="pres">
      <dgm:prSet presAssocID="{24CB63A4-7EA4-D34D-BFBD-3C1B3A313EA2}" presName="accent_3" presStyleCnt="0"/>
      <dgm:spPr/>
    </dgm:pt>
    <dgm:pt modelId="{F5EA6093-9F2A-C449-9B2B-B7AC420B7C51}" type="pres">
      <dgm:prSet presAssocID="{24CB63A4-7EA4-D34D-BFBD-3C1B3A313EA2}" presName="accentRepeatNode" presStyleLbl="solidFgAcc1" presStyleIdx="2" presStyleCnt="4"/>
      <dgm:spPr>
        <a:ln>
          <a:solidFill>
            <a:schemeClr val="accent2">
              <a:lumMod val="75000"/>
            </a:schemeClr>
          </a:solidFill>
        </a:ln>
      </dgm:spPr>
    </dgm:pt>
    <dgm:pt modelId="{08E2B8A2-5D1B-754D-82F6-F60FC293C80B}" type="pres">
      <dgm:prSet presAssocID="{640CDEAB-2462-F946-8AED-DED95A7456E8}" presName="text_4" presStyleLbl="node1" presStyleIdx="3" presStyleCnt="4">
        <dgm:presLayoutVars>
          <dgm:bulletEnabled val="1"/>
        </dgm:presLayoutVars>
      </dgm:prSet>
      <dgm:spPr/>
      <dgm:t>
        <a:bodyPr/>
        <a:lstStyle/>
        <a:p>
          <a:endParaRPr lang="it-IT"/>
        </a:p>
      </dgm:t>
    </dgm:pt>
    <dgm:pt modelId="{230D3340-4D5F-7E49-8ECB-7F3237DF3999}" type="pres">
      <dgm:prSet presAssocID="{640CDEAB-2462-F946-8AED-DED95A7456E8}" presName="accent_4" presStyleCnt="0"/>
      <dgm:spPr/>
    </dgm:pt>
    <dgm:pt modelId="{C3546F41-7450-D440-91B1-F0219E424B21}" type="pres">
      <dgm:prSet presAssocID="{640CDEAB-2462-F946-8AED-DED95A7456E8}" presName="accentRepeatNode" presStyleLbl="solidFgAcc1" presStyleIdx="3" presStyleCnt="4"/>
      <dgm:spPr>
        <a:ln>
          <a:solidFill>
            <a:schemeClr val="accent2">
              <a:lumMod val="50000"/>
            </a:schemeClr>
          </a:solidFill>
        </a:ln>
      </dgm:spPr>
    </dgm:pt>
  </dgm:ptLst>
  <dgm:cxnLst>
    <dgm:cxn modelId="{1E1732A4-7457-4545-9A08-BDE74BE9B8E5}" type="presOf" srcId="{529C600E-B8CF-874D-8D90-306C4EC7C29A}" destId="{15A7DBF1-3056-5549-A8C5-DBDEF20F65A6}" srcOrd="0" destOrd="0" presId="urn:microsoft.com/office/officeart/2008/layout/VerticalCurvedList"/>
    <dgm:cxn modelId="{CBCD9EDE-ACDD-0347-8AA2-88DE55094816}" srcId="{8DD68F4A-E096-8D40-B526-CA697131727B}" destId="{48ADE356-047E-8B43-937D-E842F6C1BDE7}" srcOrd="1" destOrd="0" parTransId="{0F33F77C-EEAB-F240-8DA3-5EEBCBC0D5A7}" sibTransId="{153C9890-D051-8A45-B65D-2EFA11F2684E}"/>
    <dgm:cxn modelId="{0D5DE8AB-73EE-A542-9183-29C85B32DBF9}" srcId="{8DD68F4A-E096-8D40-B526-CA697131727B}" destId="{529C600E-B8CF-874D-8D90-306C4EC7C29A}" srcOrd="0" destOrd="0" parTransId="{3DF3B8E4-ACE8-6D47-A3B9-F33F815A4026}" sibTransId="{3B111AF8-035A-F14A-81F7-14F0ADFC5383}"/>
    <dgm:cxn modelId="{FA546326-FD0A-2242-8D5F-D57EC0611CFC}" srcId="{8DD68F4A-E096-8D40-B526-CA697131727B}" destId="{24CB63A4-7EA4-D34D-BFBD-3C1B3A313EA2}" srcOrd="2" destOrd="0" parTransId="{8A2FF453-A3DA-F043-B115-1271CC75BF1C}" sibTransId="{EBE42BEC-7041-CD49-AE09-4F31A62E56FE}"/>
    <dgm:cxn modelId="{5D4C8C3D-6053-D74E-A2ED-5EA33F0F23F5}" type="presOf" srcId="{3B111AF8-035A-F14A-81F7-14F0ADFC5383}" destId="{D31B1E26-7A21-CE4A-8FB8-097270A72CBD}" srcOrd="0" destOrd="0" presId="urn:microsoft.com/office/officeart/2008/layout/VerticalCurvedList"/>
    <dgm:cxn modelId="{209E10F7-E524-FA4C-8C25-8E21E715B6B4}" type="presOf" srcId="{640CDEAB-2462-F946-8AED-DED95A7456E8}" destId="{08E2B8A2-5D1B-754D-82F6-F60FC293C80B}" srcOrd="0" destOrd="0" presId="urn:microsoft.com/office/officeart/2008/layout/VerticalCurvedList"/>
    <dgm:cxn modelId="{0DAAEFC4-197F-7D49-B4A6-48BDDA0EFBB1}" type="presOf" srcId="{8DD68F4A-E096-8D40-B526-CA697131727B}" destId="{E478BFE9-FC42-F94B-9A1D-54373FE22EAD}" srcOrd="0" destOrd="0" presId="urn:microsoft.com/office/officeart/2008/layout/VerticalCurvedList"/>
    <dgm:cxn modelId="{219E105A-166E-6445-8BCD-D9D353F15BC4}" type="presOf" srcId="{48ADE356-047E-8B43-937D-E842F6C1BDE7}" destId="{AF3F923F-8FF5-9F47-8D36-C910E6CCFA41}" srcOrd="0" destOrd="0" presId="urn:microsoft.com/office/officeart/2008/layout/VerticalCurvedList"/>
    <dgm:cxn modelId="{2E7FCFB8-6498-514C-92CE-9CEB6451B0D9}" srcId="{8DD68F4A-E096-8D40-B526-CA697131727B}" destId="{640CDEAB-2462-F946-8AED-DED95A7456E8}" srcOrd="3" destOrd="0" parTransId="{7CBF6E6C-2085-664F-8751-B1342C2C8643}" sibTransId="{100F2022-1466-2545-B086-5CF8AE8D28B1}"/>
    <dgm:cxn modelId="{9A9096B4-3D87-2949-9E0A-EECF5DE2988A}" type="presOf" srcId="{24CB63A4-7EA4-D34D-BFBD-3C1B3A313EA2}" destId="{AFCD7AB8-C17C-FF49-AA5B-7FA013FC15C0}" srcOrd="0" destOrd="0" presId="urn:microsoft.com/office/officeart/2008/layout/VerticalCurvedList"/>
    <dgm:cxn modelId="{F460F43A-F419-884A-9897-356FF23E4D2C}" type="presParOf" srcId="{E478BFE9-FC42-F94B-9A1D-54373FE22EAD}" destId="{5DB8E5F4-3938-0145-97CA-4C14AE6DEDAF}" srcOrd="0" destOrd="0" presId="urn:microsoft.com/office/officeart/2008/layout/VerticalCurvedList"/>
    <dgm:cxn modelId="{2FED7A6A-BC3B-4C4C-AD00-771D0A118D2F}" type="presParOf" srcId="{5DB8E5F4-3938-0145-97CA-4C14AE6DEDAF}" destId="{8B7D8711-E0C0-6041-A9B9-96D91CA527C7}" srcOrd="0" destOrd="0" presId="urn:microsoft.com/office/officeart/2008/layout/VerticalCurvedList"/>
    <dgm:cxn modelId="{3D71186F-B061-AC4F-8542-F4A5F39A3791}" type="presParOf" srcId="{8B7D8711-E0C0-6041-A9B9-96D91CA527C7}" destId="{188EFFA2-A587-8446-982B-B0F79F197D6A}" srcOrd="0" destOrd="0" presId="urn:microsoft.com/office/officeart/2008/layout/VerticalCurvedList"/>
    <dgm:cxn modelId="{5FC0F452-6C7C-184C-B49C-CB0F8C90DCD1}" type="presParOf" srcId="{8B7D8711-E0C0-6041-A9B9-96D91CA527C7}" destId="{D31B1E26-7A21-CE4A-8FB8-097270A72CBD}" srcOrd="1" destOrd="0" presId="urn:microsoft.com/office/officeart/2008/layout/VerticalCurvedList"/>
    <dgm:cxn modelId="{918C21F5-53E7-004D-BAFE-C0D894BFFA7C}" type="presParOf" srcId="{8B7D8711-E0C0-6041-A9B9-96D91CA527C7}" destId="{32548BD7-03D2-774B-9F5B-F93579E97452}" srcOrd="2" destOrd="0" presId="urn:microsoft.com/office/officeart/2008/layout/VerticalCurvedList"/>
    <dgm:cxn modelId="{4FEE014B-7B65-EE44-A818-060012F3A462}" type="presParOf" srcId="{8B7D8711-E0C0-6041-A9B9-96D91CA527C7}" destId="{DFECD304-16FC-9C45-A3AC-F6DD2600D2F3}" srcOrd="3" destOrd="0" presId="urn:microsoft.com/office/officeart/2008/layout/VerticalCurvedList"/>
    <dgm:cxn modelId="{CBF0B36C-DB58-724F-9D4E-1E7733750706}" type="presParOf" srcId="{5DB8E5F4-3938-0145-97CA-4C14AE6DEDAF}" destId="{15A7DBF1-3056-5549-A8C5-DBDEF20F65A6}" srcOrd="1" destOrd="0" presId="urn:microsoft.com/office/officeart/2008/layout/VerticalCurvedList"/>
    <dgm:cxn modelId="{133BA3D1-2917-B249-AC71-7C0D19428494}" type="presParOf" srcId="{5DB8E5F4-3938-0145-97CA-4C14AE6DEDAF}" destId="{C2FF6216-26C9-464B-BF5E-87E6106DFF6A}" srcOrd="2" destOrd="0" presId="urn:microsoft.com/office/officeart/2008/layout/VerticalCurvedList"/>
    <dgm:cxn modelId="{01F6F33A-C91F-AF4A-B85D-446277C388B9}" type="presParOf" srcId="{C2FF6216-26C9-464B-BF5E-87E6106DFF6A}" destId="{512C187B-9972-8F45-8715-33A460286C8A}" srcOrd="0" destOrd="0" presId="urn:microsoft.com/office/officeart/2008/layout/VerticalCurvedList"/>
    <dgm:cxn modelId="{1F75535C-E648-994D-9E41-083A355235E5}" type="presParOf" srcId="{5DB8E5F4-3938-0145-97CA-4C14AE6DEDAF}" destId="{AF3F923F-8FF5-9F47-8D36-C910E6CCFA41}" srcOrd="3" destOrd="0" presId="urn:microsoft.com/office/officeart/2008/layout/VerticalCurvedList"/>
    <dgm:cxn modelId="{7B91DDE5-F419-1345-A7F0-1C9FAB70CDF0}" type="presParOf" srcId="{5DB8E5F4-3938-0145-97CA-4C14AE6DEDAF}" destId="{FC08E00F-4009-A744-993A-2ED1D7736911}" srcOrd="4" destOrd="0" presId="urn:microsoft.com/office/officeart/2008/layout/VerticalCurvedList"/>
    <dgm:cxn modelId="{E4C9F9B8-B425-954E-BED7-2DBBC4404C54}" type="presParOf" srcId="{FC08E00F-4009-A744-993A-2ED1D7736911}" destId="{89C5C6C6-5CB2-0246-9BFB-9A783E479C98}" srcOrd="0" destOrd="0" presId="urn:microsoft.com/office/officeart/2008/layout/VerticalCurvedList"/>
    <dgm:cxn modelId="{D5C266A3-FD09-7D49-8D5E-016FC8A59D90}" type="presParOf" srcId="{5DB8E5F4-3938-0145-97CA-4C14AE6DEDAF}" destId="{AFCD7AB8-C17C-FF49-AA5B-7FA013FC15C0}" srcOrd="5" destOrd="0" presId="urn:microsoft.com/office/officeart/2008/layout/VerticalCurvedList"/>
    <dgm:cxn modelId="{F88652B7-1AC8-A94C-B7C7-B58B7A577EF0}" type="presParOf" srcId="{5DB8E5F4-3938-0145-97CA-4C14AE6DEDAF}" destId="{338A016D-CFCC-2446-BDDA-31259B2FF586}" srcOrd="6" destOrd="0" presId="urn:microsoft.com/office/officeart/2008/layout/VerticalCurvedList"/>
    <dgm:cxn modelId="{AB7A6965-D867-3F40-A8B1-AF380E520125}" type="presParOf" srcId="{338A016D-CFCC-2446-BDDA-31259B2FF586}" destId="{F5EA6093-9F2A-C449-9B2B-B7AC420B7C51}" srcOrd="0" destOrd="0" presId="urn:microsoft.com/office/officeart/2008/layout/VerticalCurvedList"/>
    <dgm:cxn modelId="{30C6E277-AAAF-CB40-9E16-7A540A2F90DD}" type="presParOf" srcId="{5DB8E5F4-3938-0145-97CA-4C14AE6DEDAF}" destId="{08E2B8A2-5D1B-754D-82F6-F60FC293C80B}" srcOrd="7" destOrd="0" presId="urn:microsoft.com/office/officeart/2008/layout/VerticalCurvedList"/>
    <dgm:cxn modelId="{88693A12-EBA8-2243-9969-7E214ED03C78}" type="presParOf" srcId="{5DB8E5F4-3938-0145-97CA-4C14AE6DEDAF}" destId="{230D3340-4D5F-7E49-8ECB-7F3237DF3999}" srcOrd="8" destOrd="0" presId="urn:microsoft.com/office/officeart/2008/layout/VerticalCurvedList"/>
    <dgm:cxn modelId="{747AD0DA-3414-7241-9E89-396EC1DBCA0F}" type="presParOf" srcId="{230D3340-4D5F-7E49-8ECB-7F3237DF3999}" destId="{C3546F41-7450-D440-91B1-F0219E424B21}" srcOrd="0" destOrd="0" presId="urn:microsoft.com/office/officeart/2008/layout/VerticalCurvedList"/>
  </dgm:cxnLst>
  <dgm:bg>
    <a:solidFill>
      <a:schemeClr val="bg1"/>
    </a:solidFill>
  </dgm:bg>
  <dgm:whole>
    <a:ln>
      <a:solidFill>
        <a:schemeClr val="bg1"/>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5FD1F-3256-4EC6-B392-69E163E94F90}">
      <dsp:nvSpPr>
        <dsp:cNvPr id="0" name=""/>
        <dsp:cNvSpPr/>
      </dsp:nvSpPr>
      <dsp:spPr>
        <a:xfrm>
          <a:off x="5642" y="256690"/>
          <a:ext cx="1749034" cy="1049420"/>
        </a:xfrm>
        <a:prstGeom prst="roundRect">
          <a:avLst>
            <a:gd name="adj" fmla="val 10000"/>
          </a:avLst>
        </a:prstGeom>
        <a:solidFill>
          <a:srgbClr val="E080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kern="1200" dirty="0" err="1"/>
            <a:t>Mittente</a:t>
          </a:r>
          <a:r>
            <a:rPr lang="de-DE" sz="2000" kern="1200" dirty="0"/>
            <a:t> (</a:t>
          </a:r>
          <a:r>
            <a:rPr lang="en-US" sz="2000" kern="1200" noProof="0" dirty="0"/>
            <a:t>idee</a:t>
          </a:r>
          <a:r>
            <a:rPr lang="de-DE" sz="2000" kern="1200" dirty="0"/>
            <a:t>)</a:t>
          </a:r>
        </a:p>
      </dsp:txBody>
      <dsp:txXfrm>
        <a:off x="36378" y="287426"/>
        <a:ext cx="1687562" cy="987948"/>
      </dsp:txXfrm>
    </dsp:sp>
    <dsp:sp modelId="{79E30955-D3DC-4260-9ACB-2BF184BA8B0D}">
      <dsp:nvSpPr>
        <dsp:cNvPr id="0" name=""/>
        <dsp:cNvSpPr/>
      </dsp:nvSpPr>
      <dsp:spPr>
        <a:xfrm>
          <a:off x="1929579" y="564520"/>
          <a:ext cx="370795" cy="433760"/>
        </a:xfrm>
        <a:prstGeom prst="rightArrow">
          <a:avLst>
            <a:gd name="adj1" fmla="val 60000"/>
            <a:gd name="adj2" fmla="val 50000"/>
          </a:avLst>
        </a:prstGeom>
        <a:solidFill>
          <a:srgbClr val="F8D7C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de-DE" sz="1800" kern="1200"/>
        </a:p>
      </dsp:txBody>
      <dsp:txXfrm>
        <a:off x="1929579" y="651272"/>
        <a:ext cx="259557" cy="260256"/>
      </dsp:txXfrm>
    </dsp:sp>
    <dsp:sp modelId="{E8121C6F-C1B8-4BAB-A1F6-DFB453CA04A9}">
      <dsp:nvSpPr>
        <dsp:cNvPr id="0" name=""/>
        <dsp:cNvSpPr/>
      </dsp:nvSpPr>
      <dsp:spPr>
        <a:xfrm>
          <a:off x="2454289" y="256690"/>
          <a:ext cx="1749034" cy="1049420"/>
        </a:xfrm>
        <a:prstGeom prst="roundRect">
          <a:avLst>
            <a:gd name="adj" fmla="val 10000"/>
          </a:avLst>
        </a:prstGeom>
        <a:solidFill>
          <a:srgbClr val="E080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kern="1200" dirty="0" err="1"/>
            <a:t>Messaggi</a:t>
          </a:r>
          <a:r>
            <a:rPr lang="de-DE" sz="2000" kern="1200" dirty="0"/>
            <a:t> (</a:t>
          </a:r>
          <a:r>
            <a:rPr lang="de-DE" sz="2000" kern="1200" dirty="0" err="1"/>
            <a:t>codificare</a:t>
          </a:r>
          <a:r>
            <a:rPr lang="de-DE" sz="2000" kern="1200" dirty="0"/>
            <a:t>)</a:t>
          </a:r>
        </a:p>
      </dsp:txBody>
      <dsp:txXfrm>
        <a:off x="2485025" y="287426"/>
        <a:ext cx="1687562" cy="987948"/>
      </dsp:txXfrm>
    </dsp:sp>
    <dsp:sp modelId="{FAF57BA5-8DEA-4664-B4BD-0692AF4F4CCF}">
      <dsp:nvSpPr>
        <dsp:cNvPr id="0" name=""/>
        <dsp:cNvSpPr/>
      </dsp:nvSpPr>
      <dsp:spPr>
        <a:xfrm>
          <a:off x="4378227" y="564520"/>
          <a:ext cx="370795" cy="433760"/>
        </a:xfrm>
        <a:prstGeom prst="rightArrow">
          <a:avLst>
            <a:gd name="adj1" fmla="val 60000"/>
            <a:gd name="adj2" fmla="val 50000"/>
          </a:avLst>
        </a:prstGeom>
        <a:solidFill>
          <a:srgbClr val="F8D7C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de-DE" sz="1800" kern="1200"/>
        </a:p>
      </dsp:txBody>
      <dsp:txXfrm>
        <a:off x="4378227" y="651272"/>
        <a:ext cx="259557" cy="260256"/>
      </dsp:txXfrm>
    </dsp:sp>
    <dsp:sp modelId="{758359CE-3CAE-43EC-85CB-EE7B638A5D28}">
      <dsp:nvSpPr>
        <dsp:cNvPr id="0" name=""/>
        <dsp:cNvSpPr/>
      </dsp:nvSpPr>
      <dsp:spPr>
        <a:xfrm>
          <a:off x="4902937" y="256690"/>
          <a:ext cx="1749034" cy="1049420"/>
        </a:xfrm>
        <a:prstGeom prst="roundRect">
          <a:avLst>
            <a:gd name="adj" fmla="val 10000"/>
          </a:avLst>
        </a:prstGeom>
        <a:solidFill>
          <a:srgbClr val="E080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kern="1200" dirty="0" err="1"/>
            <a:t>Segnali</a:t>
          </a:r>
          <a:endParaRPr lang="de-DE" sz="2000" kern="1200" dirty="0"/>
        </a:p>
      </dsp:txBody>
      <dsp:txXfrm>
        <a:off x="4933673" y="287426"/>
        <a:ext cx="1687562" cy="987948"/>
      </dsp:txXfrm>
    </dsp:sp>
    <dsp:sp modelId="{6334E80B-B729-4FDD-9C72-598158A94C56}">
      <dsp:nvSpPr>
        <dsp:cNvPr id="0" name=""/>
        <dsp:cNvSpPr/>
      </dsp:nvSpPr>
      <dsp:spPr>
        <a:xfrm>
          <a:off x="6826875" y="564520"/>
          <a:ext cx="370795" cy="433760"/>
        </a:xfrm>
        <a:prstGeom prst="rightArrow">
          <a:avLst>
            <a:gd name="adj1" fmla="val 60000"/>
            <a:gd name="adj2" fmla="val 50000"/>
          </a:avLst>
        </a:prstGeom>
        <a:solidFill>
          <a:srgbClr val="F8D7C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de-DE" sz="1800" kern="1200"/>
        </a:p>
      </dsp:txBody>
      <dsp:txXfrm>
        <a:off x="6826875" y="651272"/>
        <a:ext cx="259557" cy="260256"/>
      </dsp:txXfrm>
    </dsp:sp>
    <dsp:sp modelId="{905E7B83-AAC9-4F9E-B984-A49038750B2C}">
      <dsp:nvSpPr>
        <dsp:cNvPr id="0" name=""/>
        <dsp:cNvSpPr/>
      </dsp:nvSpPr>
      <dsp:spPr>
        <a:xfrm>
          <a:off x="7351585" y="256690"/>
          <a:ext cx="1749034" cy="1049420"/>
        </a:xfrm>
        <a:prstGeom prst="roundRect">
          <a:avLst>
            <a:gd name="adj" fmla="val 10000"/>
          </a:avLst>
        </a:prstGeom>
        <a:solidFill>
          <a:srgbClr val="E080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noProof="0" dirty="0" err="1"/>
            <a:t>Recipienti</a:t>
          </a:r>
          <a:r>
            <a:rPr lang="en-US" sz="2000" kern="1200" noProof="0" dirty="0"/>
            <a:t> (</a:t>
          </a:r>
          <a:r>
            <a:rPr lang="en-US" sz="2000" kern="1200" noProof="0" dirty="0" err="1"/>
            <a:t>decifrare</a:t>
          </a:r>
          <a:r>
            <a:rPr lang="de-DE" sz="2000" kern="1200" dirty="0"/>
            <a:t>)</a:t>
          </a:r>
        </a:p>
      </dsp:txBody>
      <dsp:txXfrm>
        <a:off x="7382321" y="287426"/>
        <a:ext cx="1687562" cy="987948"/>
      </dsp:txXfrm>
    </dsp:sp>
    <dsp:sp modelId="{91FA1D23-AF2D-486B-9140-216C8FC0B3CE}">
      <dsp:nvSpPr>
        <dsp:cNvPr id="0" name=""/>
        <dsp:cNvSpPr/>
      </dsp:nvSpPr>
      <dsp:spPr>
        <a:xfrm>
          <a:off x="9275523" y="564520"/>
          <a:ext cx="370795" cy="433760"/>
        </a:xfrm>
        <a:prstGeom prst="rightArrow">
          <a:avLst>
            <a:gd name="adj1" fmla="val 60000"/>
            <a:gd name="adj2" fmla="val 50000"/>
          </a:avLst>
        </a:prstGeom>
        <a:solidFill>
          <a:srgbClr val="F8D7C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de-DE" sz="1800" kern="1200"/>
        </a:p>
      </dsp:txBody>
      <dsp:txXfrm>
        <a:off x="9275523" y="651272"/>
        <a:ext cx="259557" cy="260256"/>
      </dsp:txXfrm>
    </dsp:sp>
    <dsp:sp modelId="{6ED076FD-7FFE-4982-93C3-76700BE1F788}">
      <dsp:nvSpPr>
        <dsp:cNvPr id="0" name=""/>
        <dsp:cNvSpPr/>
      </dsp:nvSpPr>
      <dsp:spPr>
        <a:xfrm>
          <a:off x="9800233" y="256690"/>
          <a:ext cx="1749034" cy="1049420"/>
        </a:xfrm>
        <a:prstGeom prst="roundRect">
          <a:avLst>
            <a:gd name="adj" fmla="val 10000"/>
          </a:avLst>
        </a:prstGeom>
        <a:solidFill>
          <a:srgbClr val="E080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noProof="0" dirty="0" err="1"/>
            <a:t>Ricevitore</a:t>
          </a:r>
          <a:r>
            <a:rPr lang="en-US" sz="2000" kern="1200" noProof="0" dirty="0"/>
            <a:t> (</a:t>
          </a:r>
          <a:r>
            <a:rPr lang="en-US" sz="2000" kern="1200" noProof="0" dirty="0" err="1"/>
            <a:t>significato</a:t>
          </a:r>
          <a:r>
            <a:rPr lang="de-DE" sz="2000" kern="1200" dirty="0"/>
            <a:t>)</a:t>
          </a:r>
        </a:p>
      </dsp:txBody>
      <dsp:txXfrm>
        <a:off x="9830969" y="287426"/>
        <a:ext cx="1687562" cy="987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5B3483-1E21-4E58-B46F-E787654E23BB}">
      <dsp:nvSpPr>
        <dsp:cNvPr id="0" name=""/>
        <dsp:cNvSpPr/>
      </dsp:nvSpPr>
      <dsp:spPr>
        <a:xfrm>
          <a:off x="10093" y="0"/>
          <a:ext cx="3016709" cy="864000"/>
        </a:xfrm>
        <a:prstGeom prst="roundRect">
          <a:avLst>
            <a:gd name="adj" fmla="val 10000"/>
          </a:avLst>
        </a:prstGeom>
        <a:solidFill>
          <a:srgbClr val="E080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a:t>Comunica</a:t>
          </a:r>
          <a:r>
            <a:rPr lang="en-US" sz="2000" kern="1200" dirty="0"/>
            <a:t> in </a:t>
          </a:r>
          <a:r>
            <a:rPr lang="en-US" sz="2000" kern="1200" dirty="0" err="1"/>
            <a:t>maniera</a:t>
          </a:r>
          <a:r>
            <a:rPr lang="en-US" sz="2000" kern="1200" dirty="0"/>
            <a:t> </a:t>
          </a:r>
          <a:r>
            <a:rPr lang="en-US" sz="2000" kern="1200" dirty="0" err="1"/>
            <a:t>chiara</a:t>
          </a:r>
          <a:endParaRPr lang="de-DE" sz="2000" kern="1200" dirty="0"/>
        </a:p>
      </dsp:txBody>
      <dsp:txXfrm>
        <a:off x="35399" y="25306"/>
        <a:ext cx="2966097" cy="813388"/>
      </dsp:txXfrm>
    </dsp:sp>
    <dsp:sp modelId="{19055676-AD57-47CA-8670-F913B3DF2316}">
      <dsp:nvSpPr>
        <dsp:cNvPr id="0" name=""/>
        <dsp:cNvSpPr/>
      </dsp:nvSpPr>
      <dsp:spPr>
        <a:xfrm>
          <a:off x="3328473" y="57927"/>
          <a:ext cx="639542" cy="748144"/>
        </a:xfrm>
        <a:prstGeom prst="rightArrow">
          <a:avLst>
            <a:gd name="adj1" fmla="val 60000"/>
            <a:gd name="adj2" fmla="val 50000"/>
          </a:avLst>
        </a:prstGeom>
        <a:solidFill>
          <a:srgbClr val="F8D7CD"/>
        </a:solidFill>
        <a:ln>
          <a:solidFill>
            <a:srgbClr val="F8D7CD"/>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de-DE" sz="2000" kern="1200"/>
        </a:p>
      </dsp:txBody>
      <dsp:txXfrm>
        <a:off x="3328473" y="207556"/>
        <a:ext cx="447679" cy="448886"/>
      </dsp:txXfrm>
    </dsp:sp>
    <dsp:sp modelId="{248D6C44-A458-425E-81BC-E710FE54DADC}">
      <dsp:nvSpPr>
        <dsp:cNvPr id="0" name=""/>
        <dsp:cNvSpPr/>
      </dsp:nvSpPr>
      <dsp:spPr>
        <a:xfrm>
          <a:off x="4233486" y="0"/>
          <a:ext cx="3016709" cy="864000"/>
        </a:xfrm>
        <a:prstGeom prst="roundRect">
          <a:avLst>
            <a:gd name="adj" fmla="val 10000"/>
          </a:avLst>
        </a:prstGeom>
        <a:solidFill>
          <a:srgbClr val="E080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kern="1200" dirty="0"/>
            <a:t>Usa tutte le tue possibilità per ottenere feedback</a:t>
          </a:r>
          <a:endParaRPr lang="de-DE" sz="2000" kern="1200" dirty="0"/>
        </a:p>
      </dsp:txBody>
      <dsp:txXfrm>
        <a:off x="4258792" y="25306"/>
        <a:ext cx="2966097" cy="813388"/>
      </dsp:txXfrm>
    </dsp:sp>
    <dsp:sp modelId="{F0E978EE-4DB7-4AFE-9A70-ACF537D969E7}">
      <dsp:nvSpPr>
        <dsp:cNvPr id="0" name=""/>
        <dsp:cNvSpPr/>
      </dsp:nvSpPr>
      <dsp:spPr>
        <a:xfrm>
          <a:off x="7551867" y="57927"/>
          <a:ext cx="639542" cy="748144"/>
        </a:xfrm>
        <a:prstGeom prst="rightArrow">
          <a:avLst>
            <a:gd name="adj1" fmla="val 60000"/>
            <a:gd name="adj2" fmla="val 50000"/>
          </a:avLst>
        </a:prstGeom>
        <a:solidFill>
          <a:srgbClr val="F8D7CD"/>
        </a:solidFill>
        <a:ln>
          <a:solidFill>
            <a:srgbClr val="F8D7CD"/>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de-DE" sz="2000" kern="1200"/>
        </a:p>
      </dsp:txBody>
      <dsp:txXfrm>
        <a:off x="7551867" y="207556"/>
        <a:ext cx="447679" cy="448886"/>
      </dsp:txXfrm>
    </dsp:sp>
    <dsp:sp modelId="{4A31DC19-D046-45EF-A1CF-8A0BE43955DF}">
      <dsp:nvSpPr>
        <dsp:cNvPr id="0" name=""/>
        <dsp:cNvSpPr/>
      </dsp:nvSpPr>
      <dsp:spPr>
        <a:xfrm>
          <a:off x="8456880" y="0"/>
          <a:ext cx="3016709" cy="864000"/>
        </a:xfrm>
        <a:prstGeom prst="roundRect">
          <a:avLst>
            <a:gd name="adj" fmla="val 10000"/>
          </a:avLst>
        </a:prstGeom>
        <a:solidFill>
          <a:srgbClr val="E080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a:t>Sii</a:t>
          </a:r>
          <a:r>
            <a:rPr lang="en-US" sz="2000" kern="1200" dirty="0"/>
            <a:t> sempre </a:t>
          </a:r>
          <a:r>
            <a:rPr lang="en-US" sz="2000" kern="1200" dirty="0" err="1"/>
            <a:t>critico</a:t>
          </a:r>
          <a:r>
            <a:rPr lang="en-US" sz="2000" kern="1200" dirty="0"/>
            <a:t> </a:t>
          </a:r>
          <a:r>
            <a:rPr lang="en-US" sz="2000" kern="1200" dirty="0" err="1"/>
            <a:t>nei</a:t>
          </a:r>
          <a:r>
            <a:rPr lang="en-US" sz="2000" kern="1200" dirty="0"/>
            <a:t> </a:t>
          </a:r>
          <a:r>
            <a:rPr lang="en-US" sz="2000" kern="1200" dirty="0" err="1"/>
            <a:t>tuoi</a:t>
          </a:r>
          <a:r>
            <a:rPr lang="en-US" sz="2000" kern="1200" dirty="0"/>
            <a:t> </a:t>
          </a:r>
          <a:r>
            <a:rPr lang="en-US" sz="2000" kern="1200" dirty="0" err="1"/>
            <a:t>confronti</a:t>
          </a:r>
          <a:endParaRPr lang="de-DE" sz="2000" kern="1200" dirty="0"/>
        </a:p>
      </dsp:txBody>
      <dsp:txXfrm>
        <a:off x="8482186" y="25306"/>
        <a:ext cx="2966097" cy="8133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4A5AE-8DA9-5446-BD2C-F29407EA2550}">
      <dsp:nvSpPr>
        <dsp:cNvPr id="0" name=""/>
        <dsp:cNvSpPr/>
      </dsp:nvSpPr>
      <dsp:spPr>
        <a:xfrm>
          <a:off x="856607" y="0"/>
          <a:ext cx="9054536" cy="3275226"/>
        </a:xfrm>
        <a:prstGeom prst="rightArrow">
          <a:avLst/>
        </a:prstGeom>
        <a:solidFill>
          <a:srgbClr val="E08041"/>
        </a:solidFill>
        <a:ln>
          <a:noFill/>
        </a:ln>
        <a:effectLst/>
      </dsp:spPr>
      <dsp:style>
        <a:lnRef idx="0">
          <a:scrgbClr r="0" g="0" b="0"/>
        </a:lnRef>
        <a:fillRef idx="1">
          <a:scrgbClr r="0" g="0" b="0"/>
        </a:fillRef>
        <a:effectRef idx="0">
          <a:scrgbClr r="0" g="0" b="0"/>
        </a:effectRef>
        <a:fontRef idx="minor"/>
      </dsp:style>
    </dsp:sp>
    <dsp:sp modelId="{277DF75A-3BDD-424C-B0B5-73B9A5360BC9}">
      <dsp:nvSpPr>
        <dsp:cNvPr id="0" name=""/>
        <dsp:cNvSpPr/>
      </dsp:nvSpPr>
      <dsp:spPr>
        <a:xfrm>
          <a:off x="5331" y="982568"/>
          <a:ext cx="2564273" cy="1310090"/>
        </a:xfrm>
        <a:prstGeom prst="roundRect">
          <a:avLst/>
        </a:prstGeom>
        <a:solidFill>
          <a:srgbClr val="F8D7CD"/>
        </a:solidFill>
        <a:ln w="12700" cap="flat" cmpd="sng" algn="ctr">
          <a:solidFill>
            <a:srgbClr val="F8D7C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err="1">
              <a:solidFill>
                <a:schemeClr val="tx1"/>
              </a:solidFill>
            </a:rPr>
            <a:t>Proponi</a:t>
          </a:r>
          <a:r>
            <a:rPr lang="en-GB" sz="2300" kern="1200" dirty="0">
              <a:solidFill>
                <a:schemeClr val="tx1"/>
              </a:solidFill>
            </a:rPr>
            <a:t> la </a:t>
          </a:r>
          <a:r>
            <a:rPr lang="en-GB" sz="2300" kern="1200" dirty="0" err="1">
              <a:solidFill>
                <a:schemeClr val="tx1"/>
              </a:solidFill>
            </a:rPr>
            <a:t>tua</a:t>
          </a:r>
          <a:r>
            <a:rPr lang="en-GB" sz="2300" kern="1200" dirty="0">
              <a:solidFill>
                <a:schemeClr val="tx1"/>
              </a:solidFill>
            </a:rPr>
            <a:t> idea in modo </a:t>
          </a:r>
          <a:r>
            <a:rPr lang="en-GB" sz="2300" kern="1200" dirty="0" err="1">
              <a:solidFill>
                <a:schemeClr val="tx1"/>
              </a:solidFill>
            </a:rPr>
            <a:t>efficace</a:t>
          </a:r>
          <a:endParaRPr lang="x-none" sz="2300" kern="1200" dirty="0">
            <a:solidFill>
              <a:schemeClr val="tx1"/>
            </a:solidFill>
          </a:endParaRPr>
        </a:p>
      </dsp:txBody>
      <dsp:txXfrm>
        <a:off x="69284" y="1046521"/>
        <a:ext cx="2436367" cy="1182184"/>
      </dsp:txXfrm>
    </dsp:sp>
    <dsp:sp modelId="{E2C0A6F6-9ABE-1D46-9C50-5E6479469148}">
      <dsp:nvSpPr>
        <dsp:cNvPr id="0" name=""/>
        <dsp:cNvSpPr/>
      </dsp:nvSpPr>
      <dsp:spPr>
        <a:xfrm>
          <a:off x="2697818" y="982568"/>
          <a:ext cx="2564273" cy="1310090"/>
        </a:xfrm>
        <a:prstGeom prst="roundRect">
          <a:avLst/>
        </a:prstGeom>
        <a:solidFill>
          <a:srgbClr val="F8D7CD"/>
        </a:solidFill>
        <a:ln w="12700" cap="flat" cmpd="sng" algn="ctr">
          <a:solidFill>
            <a:srgbClr val="F8D7C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err="1">
              <a:solidFill>
                <a:schemeClr val="tx1"/>
              </a:solidFill>
            </a:rPr>
            <a:t>Tocca</a:t>
          </a:r>
          <a:r>
            <a:rPr lang="en-GB" sz="2300" kern="1200" dirty="0">
              <a:solidFill>
                <a:schemeClr val="tx1"/>
              </a:solidFill>
            </a:rPr>
            <a:t> le </a:t>
          </a:r>
          <a:r>
            <a:rPr lang="en-GB" sz="2300" kern="1200" dirty="0" err="1">
              <a:solidFill>
                <a:schemeClr val="tx1"/>
              </a:solidFill>
            </a:rPr>
            <a:t>loro</a:t>
          </a:r>
          <a:r>
            <a:rPr lang="en-GB" sz="2300" kern="1200" dirty="0">
              <a:solidFill>
                <a:schemeClr val="tx1"/>
              </a:solidFill>
            </a:rPr>
            <a:t> </a:t>
          </a:r>
          <a:r>
            <a:rPr lang="en-GB" sz="2300" kern="1200" dirty="0" err="1">
              <a:solidFill>
                <a:schemeClr val="tx1"/>
              </a:solidFill>
            </a:rPr>
            <a:t>emozioni</a:t>
          </a:r>
          <a:endParaRPr lang="en-GB" sz="2300" kern="1200" dirty="0">
            <a:solidFill>
              <a:schemeClr val="tx1"/>
            </a:solidFill>
          </a:endParaRPr>
        </a:p>
      </dsp:txBody>
      <dsp:txXfrm>
        <a:off x="2761771" y="1046521"/>
        <a:ext cx="2436367" cy="1182184"/>
      </dsp:txXfrm>
    </dsp:sp>
    <dsp:sp modelId="{8C8F5DC3-8EA2-DC49-9E99-32EC1F133570}">
      <dsp:nvSpPr>
        <dsp:cNvPr id="0" name=""/>
        <dsp:cNvSpPr/>
      </dsp:nvSpPr>
      <dsp:spPr>
        <a:xfrm>
          <a:off x="5390304" y="982568"/>
          <a:ext cx="2564273" cy="1310090"/>
        </a:xfrm>
        <a:prstGeom prst="roundRect">
          <a:avLst/>
        </a:prstGeom>
        <a:solidFill>
          <a:srgbClr val="F8D7CD"/>
        </a:solidFill>
        <a:ln w="12700" cap="flat" cmpd="sng" algn="ctr">
          <a:solidFill>
            <a:srgbClr val="F8D7C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err="1">
              <a:solidFill>
                <a:schemeClr val="tx1"/>
              </a:solidFill>
            </a:rPr>
            <a:t>Crea</a:t>
          </a:r>
          <a:r>
            <a:rPr lang="en-GB" sz="2300" kern="1200" dirty="0">
              <a:solidFill>
                <a:schemeClr val="tx1"/>
              </a:solidFill>
            </a:rPr>
            <a:t> una “call of action” per </a:t>
          </a:r>
          <a:r>
            <a:rPr lang="en-GB" sz="2300" kern="1200" dirty="0" err="1">
              <a:solidFill>
                <a:schemeClr val="tx1"/>
              </a:solidFill>
            </a:rPr>
            <a:t>coinvolgerli</a:t>
          </a:r>
          <a:endParaRPr lang="x-none" sz="2300" kern="1200" dirty="0">
            <a:solidFill>
              <a:schemeClr val="tx1"/>
            </a:solidFill>
          </a:endParaRPr>
        </a:p>
      </dsp:txBody>
      <dsp:txXfrm>
        <a:off x="5454257" y="1046521"/>
        <a:ext cx="2436367" cy="1182184"/>
      </dsp:txXfrm>
    </dsp:sp>
    <dsp:sp modelId="{A63BBFAA-1E5D-D04C-A4E6-1C95AC280118}">
      <dsp:nvSpPr>
        <dsp:cNvPr id="0" name=""/>
        <dsp:cNvSpPr/>
      </dsp:nvSpPr>
      <dsp:spPr>
        <a:xfrm>
          <a:off x="8082791" y="982568"/>
          <a:ext cx="2564273" cy="1310090"/>
        </a:xfrm>
        <a:prstGeom prst="roundRect">
          <a:avLst/>
        </a:prstGeom>
        <a:solidFill>
          <a:srgbClr val="F8D7CD"/>
        </a:solidFill>
        <a:ln w="12700" cap="flat" cmpd="sng" algn="ctr">
          <a:solidFill>
            <a:srgbClr val="F8D7C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err="1">
              <a:solidFill>
                <a:schemeClr val="tx1"/>
              </a:solidFill>
            </a:rPr>
            <a:t>Negozia</a:t>
          </a:r>
          <a:r>
            <a:rPr lang="en-GB" sz="2300" kern="1200" dirty="0">
              <a:solidFill>
                <a:schemeClr val="tx1"/>
              </a:solidFill>
            </a:rPr>
            <a:t> il support per la </a:t>
          </a:r>
          <a:r>
            <a:rPr lang="en-GB" sz="2300" kern="1200" dirty="0" err="1">
              <a:solidFill>
                <a:schemeClr val="tx1"/>
              </a:solidFill>
            </a:rPr>
            <a:t>tua</a:t>
          </a:r>
          <a:r>
            <a:rPr lang="en-GB" sz="2300" kern="1200" dirty="0">
              <a:solidFill>
                <a:schemeClr val="tx1"/>
              </a:solidFill>
            </a:rPr>
            <a:t> idea</a:t>
          </a:r>
          <a:endParaRPr lang="x-none" sz="2300" kern="1200" dirty="0">
            <a:solidFill>
              <a:schemeClr val="tx1"/>
            </a:solidFill>
          </a:endParaRPr>
        </a:p>
      </dsp:txBody>
      <dsp:txXfrm>
        <a:off x="8146744" y="1046521"/>
        <a:ext cx="2436367" cy="11821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655C2-CE5B-D744-BE64-DE264068F45B}">
      <dsp:nvSpPr>
        <dsp:cNvPr id="0" name=""/>
        <dsp:cNvSpPr/>
      </dsp:nvSpPr>
      <dsp:spPr>
        <a:xfrm>
          <a:off x="1294079" y="0"/>
          <a:ext cx="2922895" cy="2922895"/>
        </a:xfrm>
        <a:prstGeom prst="triangle">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60FA81-880C-B04F-9CAB-4DAF4AFCC155}">
      <dsp:nvSpPr>
        <dsp:cNvPr id="0" name=""/>
        <dsp:cNvSpPr/>
      </dsp:nvSpPr>
      <dsp:spPr>
        <a:xfrm>
          <a:off x="2755527" y="292574"/>
          <a:ext cx="1899881" cy="519498"/>
        </a:xfrm>
        <a:prstGeom prst="roundRect">
          <a:avLst/>
        </a:prstGeom>
        <a:solidFill>
          <a:srgbClr val="E08041">
            <a:alpha val="90000"/>
          </a:srgbClr>
        </a:solidFill>
        <a:ln w="12700" cap="flat" cmpd="sng" algn="ctr">
          <a:solidFill>
            <a:srgbClr val="E0804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a:t>4. </a:t>
          </a:r>
          <a:r>
            <a:rPr lang="en-GB" sz="1900" kern="1200" dirty="0" err="1"/>
            <a:t>Risultato</a:t>
          </a:r>
          <a:endParaRPr lang="en-GB" sz="1900" kern="1200" dirty="0"/>
        </a:p>
      </dsp:txBody>
      <dsp:txXfrm>
        <a:off x="2780887" y="317934"/>
        <a:ext cx="1849161" cy="468778"/>
      </dsp:txXfrm>
    </dsp:sp>
    <dsp:sp modelId="{372BD853-79D6-7B42-B42C-59C2DF668C0C}">
      <dsp:nvSpPr>
        <dsp:cNvPr id="0" name=""/>
        <dsp:cNvSpPr/>
      </dsp:nvSpPr>
      <dsp:spPr>
        <a:xfrm>
          <a:off x="2755527" y="877011"/>
          <a:ext cx="1899881" cy="519498"/>
        </a:xfrm>
        <a:prstGeom prst="roundRect">
          <a:avLst/>
        </a:prstGeom>
        <a:solidFill>
          <a:srgbClr val="E08041">
            <a:alpha val="90000"/>
          </a:srgbClr>
        </a:solidFill>
        <a:ln w="12700" cap="flat" cmpd="sng" algn="ctr">
          <a:solidFill>
            <a:srgbClr val="E0804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a:t>3. </a:t>
          </a:r>
          <a:r>
            <a:rPr lang="en-GB" sz="1900" kern="1200" dirty="0" err="1"/>
            <a:t>Presentazione</a:t>
          </a:r>
          <a:endParaRPr lang="en-GB" sz="1900" kern="1200" dirty="0"/>
        </a:p>
      </dsp:txBody>
      <dsp:txXfrm>
        <a:off x="2780887" y="902371"/>
        <a:ext cx="1849161" cy="468778"/>
      </dsp:txXfrm>
    </dsp:sp>
    <dsp:sp modelId="{CDEB3A02-4518-0041-8D84-A2E40366513A}">
      <dsp:nvSpPr>
        <dsp:cNvPr id="0" name=""/>
        <dsp:cNvSpPr/>
      </dsp:nvSpPr>
      <dsp:spPr>
        <a:xfrm>
          <a:off x="2755527" y="1461447"/>
          <a:ext cx="1899881" cy="519498"/>
        </a:xfrm>
        <a:prstGeom prst="roundRect">
          <a:avLst/>
        </a:prstGeom>
        <a:solidFill>
          <a:srgbClr val="E08041">
            <a:alpha val="90000"/>
          </a:srgbClr>
        </a:solidFill>
        <a:ln w="12700" cap="flat" cmpd="sng" algn="ctr">
          <a:solidFill>
            <a:srgbClr val="E0804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a:t>2. </a:t>
          </a:r>
          <a:r>
            <a:rPr lang="en-GB" sz="1900" kern="1200" dirty="0" err="1"/>
            <a:t>Preparazione</a:t>
          </a:r>
          <a:endParaRPr lang="en-GB" sz="1900" kern="1200" dirty="0"/>
        </a:p>
      </dsp:txBody>
      <dsp:txXfrm>
        <a:off x="2780887" y="1486807"/>
        <a:ext cx="1849161" cy="468778"/>
      </dsp:txXfrm>
    </dsp:sp>
    <dsp:sp modelId="{47AEE6EE-395B-2B4A-8212-FF2B0110C8FF}">
      <dsp:nvSpPr>
        <dsp:cNvPr id="0" name=""/>
        <dsp:cNvSpPr/>
      </dsp:nvSpPr>
      <dsp:spPr>
        <a:xfrm>
          <a:off x="2755527" y="2045883"/>
          <a:ext cx="1899881" cy="519498"/>
        </a:xfrm>
        <a:prstGeom prst="roundRect">
          <a:avLst/>
        </a:prstGeom>
        <a:solidFill>
          <a:srgbClr val="E08041">
            <a:alpha val="90000"/>
          </a:srgbClr>
        </a:solidFill>
        <a:ln w="12700" cap="flat" cmpd="sng" algn="ctr">
          <a:solidFill>
            <a:srgbClr val="E0804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a:t>1. </a:t>
          </a:r>
          <a:r>
            <a:rPr lang="en-GB" sz="1900" kern="1200" dirty="0" err="1"/>
            <a:t>Fondamenta</a:t>
          </a:r>
          <a:endParaRPr lang="en-GB" sz="1900" kern="1200" dirty="0"/>
        </a:p>
      </dsp:txBody>
      <dsp:txXfrm>
        <a:off x="2780887" y="2071243"/>
        <a:ext cx="1849161" cy="4687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CACCD-6295-934E-A702-42A6D0F27929}">
      <dsp:nvSpPr>
        <dsp:cNvPr id="0" name=""/>
        <dsp:cNvSpPr/>
      </dsp:nvSpPr>
      <dsp:spPr>
        <a:xfrm>
          <a:off x="463860" y="144"/>
          <a:ext cx="1846992" cy="1108195"/>
        </a:xfrm>
        <a:prstGeom prst="rect">
          <a:avLst/>
        </a:prstGeom>
        <a:solidFill>
          <a:srgbClr val="F8D7CD"/>
        </a:solidFill>
        <a:ln w="12700" cap="flat" cmpd="sng" algn="ctr">
          <a:solidFill>
            <a:srgbClr val="E0804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err="1">
              <a:solidFill>
                <a:schemeClr val="tx1"/>
              </a:solidFill>
            </a:rPr>
            <a:t>Analizza</a:t>
          </a:r>
          <a:r>
            <a:rPr lang="en-GB" sz="2300" kern="1200" dirty="0">
              <a:solidFill>
                <a:schemeClr val="tx1"/>
              </a:solidFill>
            </a:rPr>
            <a:t> il </a:t>
          </a:r>
          <a:r>
            <a:rPr lang="en-GB" sz="2300" kern="1200" dirty="0" err="1">
              <a:solidFill>
                <a:schemeClr val="tx1"/>
              </a:solidFill>
            </a:rPr>
            <a:t>tuo</a:t>
          </a:r>
          <a:r>
            <a:rPr lang="en-GB" sz="2300" kern="1200" dirty="0">
              <a:solidFill>
                <a:schemeClr val="tx1"/>
              </a:solidFill>
            </a:rPr>
            <a:t> </a:t>
          </a:r>
          <a:r>
            <a:rPr lang="en-GB" sz="2300" kern="1200" dirty="0" err="1">
              <a:solidFill>
                <a:schemeClr val="tx1"/>
              </a:solidFill>
            </a:rPr>
            <a:t>pubblico</a:t>
          </a:r>
          <a:endParaRPr lang="en-GB" sz="2300" kern="1200" dirty="0">
            <a:solidFill>
              <a:schemeClr val="tx1"/>
            </a:solidFill>
          </a:endParaRPr>
        </a:p>
      </dsp:txBody>
      <dsp:txXfrm>
        <a:off x="463860" y="144"/>
        <a:ext cx="1846992" cy="1108195"/>
      </dsp:txXfrm>
    </dsp:sp>
    <dsp:sp modelId="{0EFDB490-F63F-FE40-AAA5-9A74A4E62B99}">
      <dsp:nvSpPr>
        <dsp:cNvPr id="0" name=""/>
        <dsp:cNvSpPr/>
      </dsp:nvSpPr>
      <dsp:spPr>
        <a:xfrm>
          <a:off x="2495552" y="144"/>
          <a:ext cx="1846992" cy="1108195"/>
        </a:xfrm>
        <a:prstGeom prst="rect">
          <a:avLst/>
        </a:prstGeom>
        <a:solidFill>
          <a:srgbClr val="F8D7CD"/>
        </a:solidFill>
        <a:ln w="12700" cap="flat" cmpd="sng" algn="ctr">
          <a:solidFill>
            <a:srgbClr val="E0804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err="1">
              <a:solidFill>
                <a:schemeClr val="tx1"/>
              </a:solidFill>
            </a:rPr>
            <a:t>Stabilisci</a:t>
          </a:r>
          <a:r>
            <a:rPr lang="en-GB" sz="2300" kern="1200" dirty="0">
              <a:solidFill>
                <a:schemeClr val="tx1"/>
              </a:solidFill>
            </a:rPr>
            <a:t> un </a:t>
          </a:r>
          <a:r>
            <a:rPr lang="en-GB" sz="2300" kern="1200" dirty="0" err="1">
              <a:solidFill>
                <a:schemeClr val="tx1"/>
              </a:solidFill>
            </a:rPr>
            <a:t>obiettivo</a:t>
          </a:r>
          <a:endParaRPr lang="en-GB" sz="2300" kern="1200" dirty="0">
            <a:solidFill>
              <a:schemeClr val="tx1"/>
            </a:solidFill>
          </a:endParaRPr>
        </a:p>
      </dsp:txBody>
      <dsp:txXfrm>
        <a:off x="2495552" y="144"/>
        <a:ext cx="1846992" cy="1108195"/>
      </dsp:txXfrm>
    </dsp:sp>
    <dsp:sp modelId="{943B3662-0A0D-8E47-8F93-E8DBE943B7D9}">
      <dsp:nvSpPr>
        <dsp:cNvPr id="0" name=""/>
        <dsp:cNvSpPr/>
      </dsp:nvSpPr>
      <dsp:spPr>
        <a:xfrm>
          <a:off x="463860" y="1293039"/>
          <a:ext cx="1846992" cy="1108195"/>
        </a:xfrm>
        <a:prstGeom prst="rect">
          <a:avLst/>
        </a:prstGeom>
        <a:solidFill>
          <a:srgbClr val="F8D7CD"/>
        </a:solidFill>
        <a:ln w="12700" cap="flat" cmpd="sng" algn="ctr">
          <a:solidFill>
            <a:srgbClr val="E0804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err="1">
              <a:solidFill>
                <a:schemeClr val="tx1"/>
              </a:solidFill>
            </a:rPr>
            <a:t>Raccogli</a:t>
          </a:r>
          <a:r>
            <a:rPr lang="en-GB" sz="2300" kern="1200" dirty="0">
              <a:solidFill>
                <a:schemeClr val="tx1"/>
              </a:solidFill>
            </a:rPr>
            <a:t> </a:t>
          </a:r>
          <a:r>
            <a:rPr lang="en-GB" sz="2300" kern="1200" dirty="0" err="1">
              <a:solidFill>
                <a:schemeClr val="tx1"/>
              </a:solidFill>
            </a:rPr>
            <a:t>informazioni</a:t>
          </a:r>
          <a:endParaRPr lang="en-GB" sz="2300" kern="1200" dirty="0">
            <a:solidFill>
              <a:schemeClr val="tx1"/>
            </a:solidFill>
          </a:endParaRPr>
        </a:p>
      </dsp:txBody>
      <dsp:txXfrm>
        <a:off x="463860" y="1293039"/>
        <a:ext cx="1846992" cy="1108195"/>
      </dsp:txXfrm>
    </dsp:sp>
    <dsp:sp modelId="{9B32FE87-73C7-4F44-AAE2-CFADAE5FF1E3}">
      <dsp:nvSpPr>
        <dsp:cNvPr id="0" name=""/>
        <dsp:cNvSpPr/>
      </dsp:nvSpPr>
      <dsp:spPr>
        <a:xfrm>
          <a:off x="2495552" y="1293039"/>
          <a:ext cx="1846992" cy="1108195"/>
        </a:xfrm>
        <a:prstGeom prst="rect">
          <a:avLst/>
        </a:prstGeom>
        <a:solidFill>
          <a:srgbClr val="F8D7CD"/>
        </a:solidFill>
        <a:ln w="12700" cap="flat" cmpd="sng" algn="ctr">
          <a:solidFill>
            <a:srgbClr val="E0804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err="1">
              <a:solidFill>
                <a:schemeClr val="tx1"/>
              </a:solidFill>
            </a:rPr>
            <a:t>Codifica</a:t>
          </a:r>
          <a:r>
            <a:rPr lang="en-GB" sz="2300" kern="1200" dirty="0">
              <a:solidFill>
                <a:schemeClr val="tx1"/>
              </a:solidFill>
            </a:rPr>
            <a:t> il </a:t>
          </a:r>
          <a:r>
            <a:rPr lang="en-GB" sz="2300" kern="1200" dirty="0" err="1">
              <a:solidFill>
                <a:schemeClr val="tx1"/>
              </a:solidFill>
            </a:rPr>
            <a:t>tuo</a:t>
          </a:r>
          <a:r>
            <a:rPr lang="en-GB" sz="2300" kern="1200" dirty="0">
              <a:solidFill>
                <a:schemeClr val="tx1"/>
              </a:solidFill>
            </a:rPr>
            <a:t> </a:t>
          </a:r>
          <a:r>
            <a:rPr lang="en-GB" sz="2300" kern="1200" dirty="0" err="1">
              <a:solidFill>
                <a:schemeClr val="tx1"/>
              </a:solidFill>
            </a:rPr>
            <a:t>messaggio</a:t>
          </a:r>
          <a:endParaRPr lang="en-GB" sz="2300" kern="1200" dirty="0">
            <a:solidFill>
              <a:schemeClr val="tx1"/>
            </a:solidFill>
          </a:endParaRPr>
        </a:p>
      </dsp:txBody>
      <dsp:txXfrm>
        <a:off x="2495552" y="1293039"/>
        <a:ext cx="1846992" cy="1108195"/>
      </dsp:txXfrm>
    </dsp:sp>
    <dsp:sp modelId="{DD72A954-332F-E643-8C97-C9B7457F5681}">
      <dsp:nvSpPr>
        <dsp:cNvPr id="0" name=""/>
        <dsp:cNvSpPr/>
      </dsp:nvSpPr>
      <dsp:spPr>
        <a:xfrm>
          <a:off x="1479706" y="2585934"/>
          <a:ext cx="1846992" cy="1108195"/>
        </a:xfrm>
        <a:prstGeom prst="rect">
          <a:avLst/>
        </a:prstGeom>
        <a:solidFill>
          <a:srgbClr val="F8D7CD"/>
        </a:solidFill>
        <a:ln w="12700" cap="flat" cmpd="sng" algn="ctr">
          <a:solidFill>
            <a:srgbClr val="E0804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err="1">
              <a:solidFill>
                <a:schemeClr val="tx1"/>
              </a:solidFill>
            </a:rPr>
            <a:t>Pratica</a:t>
          </a:r>
          <a:r>
            <a:rPr lang="en-GB" sz="2300" kern="1200" dirty="0">
              <a:solidFill>
                <a:schemeClr val="tx1"/>
              </a:solidFill>
            </a:rPr>
            <a:t> </a:t>
          </a:r>
        </a:p>
      </dsp:txBody>
      <dsp:txXfrm>
        <a:off x="1479706" y="2585934"/>
        <a:ext cx="1846992" cy="11081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3AF38D-F4A0-4543-8D11-AD8C17810237}">
      <dsp:nvSpPr>
        <dsp:cNvPr id="0" name=""/>
        <dsp:cNvSpPr/>
      </dsp:nvSpPr>
      <dsp:spPr>
        <a:xfrm rot="4396374">
          <a:off x="2345724" y="770700"/>
          <a:ext cx="3556420" cy="2618042"/>
        </a:xfrm>
        <a:prstGeom prst="swooshArrow">
          <a:avLst>
            <a:gd name="adj1" fmla="val 16310"/>
            <a:gd name="adj2" fmla="val 313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0A5710-C5EA-054B-9768-F35E59950046}">
      <dsp:nvSpPr>
        <dsp:cNvPr id="0" name=""/>
        <dsp:cNvSpPr/>
      </dsp:nvSpPr>
      <dsp:spPr>
        <a:xfrm>
          <a:off x="3552427" y="1074800"/>
          <a:ext cx="90675" cy="90675"/>
        </a:xfrm>
        <a:prstGeom prst="ellipse">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27E7B1-3CF6-B34A-BE01-C77303B101E0}">
      <dsp:nvSpPr>
        <dsp:cNvPr id="0" name=""/>
        <dsp:cNvSpPr/>
      </dsp:nvSpPr>
      <dsp:spPr>
        <a:xfrm>
          <a:off x="4064412" y="1467867"/>
          <a:ext cx="90675" cy="90675"/>
        </a:xfrm>
        <a:prstGeom prst="ellipse">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CB7D04-C22D-1B45-95AC-EC5EDBD73540}">
      <dsp:nvSpPr>
        <dsp:cNvPr id="0" name=""/>
        <dsp:cNvSpPr/>
      </dsp:nvSpPr>
      <dsp:spPr>
        <a:xfrm>
          <a:off x="4524697" y="1927902"/>
          <a:ext cx="90675" cy="90675"/>
        </a:xfrm>
        <a:prstGeom prst="ellipse">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C00C22-8B6A-E44F-80D2-CC7AA6104684}">
      <dsp:nvSpPr>
        <dsp:cNvPr id="0" name=""/>
        <dsp:cNvSpPr/>
      </dsp:nvSpPr>
      <dsp:spPr>
        <a:xfrm>
          <a:off x="2282163" y="107353"/>
          <a:ext cx="1692893" cy="665511"/>
        </a:xfrm>
        <a:prstGeom prst="rect">
          <a:avLst/>
        </a:prstGeom>
        <a:solidFill>
          <a:srgbClr val="F8D7CD"/>
        </a:solidFill>
        <a:ln>
          <a:solidFill>
            <a:srgbClr val="E08041"/>
          </a:solid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b" anchorCtr="0">
          <a:noAutofit/>
        </a:bodyPr>
        <a:lstStyle/>
        <a:p>
          <a:pPr lvl="0" algn="ctr" defTabSz="889000">
            <a:lnSpc>
              <a:spcPct val="90000"/>
            </a:lnSpc>
            <a:spcBef>
              <a:spcPct val="0"/>
            </a:spcBef>
            <a:spcAft>
              <a:spcPct val="35000"/>
            </a:spcAft>
          </a:pPr>
          <a:r>
            <a:rPr lang="it-IT" sz="2000" kern="1200" dirty="0"/>
            <a:t>Comunicazione verbale efficace</a:t>
          </a:r>
          <a:endParaRPr lang="x-none" sz="2000" kern="1200" dirty="0"/>
        </a:p>
      </dsp:txBody>
      <dsp:txXfrm>
        <a:off x="2282163" y="107353"/>
        <a:ext cx="1692893" cy="665511"/>
      </dsp:txXfrm>
    </dsp:sp>
    <dsp:sp modelId="{5F6AAEF8-7191-734F-9CDB-EFA8BAE8C56D}">
      <dsp:nvSpPr>
        <dsp:cNvPr id="0" name=""/>
        <dsp:cNvSpPr/>
      </dsp:nvSpPr>
      <dsp:spPr>
        <a:xfrm>
          <a:off x="4183740" y="706962"/>
          <a:ext cx="1614739" cy="665511"/>
        </a:xfrm>
        <a:prstGeom prst="rect">
          <a:avLst/>
        </a:prstGeom>
        <a:solidFill>
          <a:srgbClr val="F8D7CD"/>
        </a:solidFill>
        <a:ln>
          <a:solidFill>
            <a:srgbClr val="E08041"/>
          </a:solid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err="1"/>
            <a:t>Ascolta</a:t>
          </a:r>
          <a:endParaRPr lang="x-none" sz="2000" kern="1200" dirty="0"/>
        </a:p>
      </dsp:txBody>
      <dsp:txXfrm>
        <a:off x="4183740" y="706962"/>
        <a:ext cx="1614739" cy="665511"/>
      </dsp:txXfrm>
    </dsp:sp>
    <dsp:sp modelId="{267E1019-A7D4-D24C-8AA6-224AC257114E}">
      <dsp:nvSpPr>
        <dsp:cNvPr id="0" name=""/>
        <dsp:cNvSpPr/>
      </dsp:nvSpPr>
      <dsp:spPr>
        <a:xfrm>
          <a:off x="2087886" y="1180450"/>
          <a:ext cx="1692893" cy="665511"/>
        </a:xfrm>
        <a:prstGeom prst="rect">
          <a:avLst/>
        </a:prstGeom>
        <a:solidFill>
          <a:srgbClr val="F8D7CD"/>
        </a:solidFill>
        <a:ln>
          <a:solidFill>
            <a:srgbClr val="E08041"/>
          </a:solid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a:t>Stabilisci</a:t>
          </a:r>
          <a:r>
            <a:rPr lang="en-US" sz="2000" kern="1200" dirty="0"/>
            <a:t> una </a:t>
          </a:r>
          <a:r>
            <a:rPr lang="en-US" sz="2000" kern="1200" dirty="0" err="1"/>
            <a:t>connessione</a:t>
          </a:r>
          <a:endParaRPr lang="x-none" sz="2000" kern="1200" dirty="0"/>
        </a:p>
      </dsp:txBody>
      <dsp:txXfrm>
        <a:off x="2087886" y="1180450"/>
        <a:ext cx="1692893" cy="665511"/>
      </dsp:txXfrm>
    </dsp:sp>
    <dsp:sp modelId="{4B05B5BA-EB6D-2341-9C45-36BA27BC4B72}">
      <dsp:nvSpPr>
        <dsp:cNvPr id="0" name=""/>
        <dsp:cNvSpPr/>
      </dsp:nvSpPr>
      <dsp:spPr>
        <a:xfrm>
          <a:off x="4857785" y="2434106"/>
          <a:ext cx="90675" cy="90675"/>
        </a:xfrm>
        <a:prstGeom prst="ellipse">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768E5C-774D-0C4D-9F0F-150B6AB9C965}">
      <dsp:nvSpPr>
        <dsp:cNvPr id="0" name=""/>
        <dsp:cNvSpPr/>
      </dsp:nvSpPr>
      <dsp:spPr>
        <a:xfrm>
          <a:off x="5090111" y="1780714"/>
          <a:ext cx="1177492" cy="665511"/>
        </a:xfrm>
        <a:prstGeom prst="rect">
          <a:avLst/>
        </a:prstGeom>
        <a:solidFill>
          <a:srgbClr val="F8D7CD"/>
        </a:solidFill>
        <a:ln>
          <a:solidFill>
            <a:srgbClr val="E08041"/>
          </a:solid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a:t>P</a:t>
          </a:r>
          <a:r>
            <a:rPr lang="x-none" sz="2000" kern="1200" dirty="0"/>
            <a:t>roblem Solving</a:t>
          </a:r>
        </a:p>
      </dsp:txBody>
      <dsp:txXfrm>
        <a:off x="5090111" y="1780714"/>
        <a:ext cx="1177492" cy="665511"/>
      </dsp:txXfrm>
    </dsp:sp>
    <dsp:sp modelId="{8C79E238-BF26-B44B-B8E2-79CA0D32AC27}">
      <dsp:nvSpPr>
        <dsp:cNvPr id="0" name=""/>
        <dsp:cNvSpPr/>
      </dsp:nvSpPr>
      <dsp:spPr>
        <a:xfrm>
          <a:off x="3128608" y="2013274"/>
          <a:ext cx="1249097" cy="665511"/>
        </a:xfrm>
        <a:prstGeom prst="rect">
          <a:avLst/>
        </a:prstGeom>
        <a:solidFill>
          <a:srgbClr val="F8D7CD"/>
        </a:solidFill>
        <a:ln>
          <a:solidFill>
            <a:srgbClr val="E08041"/>
          </a:solid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a:t>Prendi una decisione</a:t>
          </a:r>
          <a:endParaRPr lang="x-none" sz="2000" kern="1200" dirty="0"/>
        </a:p>
      </dsp:txBody>
      <dsp:txXfrm>
        <a:off x="3128608" y="2013274"/>
        <a:ext cx="1249097" cy="665511"/>
      </dsp:txXfrm>
    </dsp:sp>
    <dsp:sp modelId="{40EDAC29-40FF-504F-B9A4-095E79E9AEAB}">
      <dsp:nvSpPr>
        <dsp:cNvPr id="0" name=""/>
        <dsp:cNvSpPr/>
      </dsp:nvSpPr>
      <dsp:spPr>
        <a:xfrm>
          <a:off x="4375581" y="3493932"/>
          <a:ext cx="2287694" cy="665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lvl="0" algn="ctr" defTabSz="889000">
            <a:lnSpc>
              <a:spcPct val="90000"/>
            </a:lnSpc>
            <a:spcBef>
              <a:spcPct val="0"/>
            </a:spcBef>
            <a:spcAft>
              <a:spcPct val="35000"/>
            </a:spcAft>
          </a:pPr>
          <a:endParaRPr lang="x-none" sz="2000" kern="1200" dirty="0"/>
        </a:p>
      </dsp:txBody>
      <dsp:txXfrm>
        <a:off x="4375581" y="3493932"/>
        <a:ext cx="2287694" cy="6655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B1E26-7A21-CE4A-8FB8-097270A72CBD}">
      <dsp:nvSpPr>
        <dsp:cNvPr id="0" name=""/>
        <dsp:cNvSpPr/>
      </dsp:nvSpPr>
      <dsp:spPr>
        <a:xfrm>
          <a:off x="-4643907" y="-711944"/>
          <a:ext cx="5531703" cy="5531703"/>
        </a:xfrm>
        <a:prstGeom prst="blockArc">
          <a:avLst>
            <a:gd name="adj1" fmla="val 18900000"/>
            <a:gd name="adj2" fmla="val 2700000"/>
            <a:gd name="adj3" fmla="val 39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A7DBF1-3056-5549-A8C5-DBDEF20F65A6}">
      <dsp:nvSpPr>
        <dsp:cNvPr id="0" name=""/>
        <dsp:cNvSpPr/>
      </dsp:nvSpPr>
      <dsp:spPr>
        <a:xfrm>
          <a:off x="464992" y="315808"/>
          <a:ext cx="6538120" cy="631946"/>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1607" tIns="43180" rIns="43180" bIns="43180" numCol="1" spcCol="1270" anchor="ctr" anchorCtr="0">
          <a:noAutofit/>
        </a:bodyPr>
        <a:lstStyle/>
        <a:p>
          <a:pPr lvl="0" algn="l" defTabSz="755650">
            <a:lnSpc>
              <a:spcPct val="90000"/>
            </a:lnSpc>
            <a:spcBef>
              <a:spcPct val="0"/>
            </a:spcBef>
            <a:spcAft>
              <a:spcPct val="35000"/>
            </a:spcAft>
          </a:pPr>
          <a:r>
            <a:rPr lang="x-none" sz="1700" kern="1200" dirty="0">
              <a:solidFill>
                <a:schemeClr val="tx1"/>
              </a:solidFill>
            </a:rPr>
            <a:t>Step 1: Introduc</a:t>
          </a:r>
          <a:r>
            <a:rPr lang="it-IT" sz="1700" kern="1200" dirty="0">
              <a:solidFill>
                <a:schemeClr val="tx1"/>
              </a:solidFill>
            </a:rPr>
            <a:t>i la tua idea usando le 5 parole persuasive;</a:t>
          </a:r>
          <a:r>
            <a:rPr lang="x-none" sz="1700" kern="1200" dirty="0">
              <a:solidFill>
                <a:schemeClr val="tx1"/>
              </a:solidFill>
            </a:rPr>
            <a:t> </a:t>
          </a:r>
        </a:p>
      </dsp:txBody>
      <dsp:txXfrm>
        <a:off x="464992" y="315808"/>
        <a:ext cx="6538120" cy="631946"/>
      </dsp:txXfrm>
    </dsp:sp>
    <dsp:sp modelId="{512C187B-9972-8F45-8715-33A460286C8A}">
      <dsp:nvSpPr>
        <dsp:cNvPr id="0" name=""/>
        <dsp:cNvSpPr/>
      </dsp:nvSpPr>
      <dsp:spPr>
        <a:xfrm>
          <a:off x="70025" y="236815"/>
          <a:ext cx="789932" cy="789932"/>
        </a:xfrm>
        <a:prstGeom prst="ellipse">
          <a:avLst/>
        </a:prstGeom>
        <a:solidFill>
          <a:schemeClr val="bg1"/>
        </a:solidFill>
        <a:ln w="12700" cap="flat" cmpd="sng" algn="ctr">
          <a:solidFill>
            <a:schemeClr val="accent2">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 modelId="{AF3F923F-8FF5-9F47-8D36-C910E6CCFA41}">
      <dsp:nvSpPr>
        <dsp:cNvPr id="0" name=""/>
        <dsp:cNvSpPr/>
      </dsp:nvSpPr>
      <dsp:spPr>
        <a:xfrm>
          <a:off x="827301" y="1263892"/>
          <a:ext cx="6175810" cy="631946"/>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1607" tIns="43180" rIns="43180" bIns="43180" numCol="1" spcCol="1270" anchor="ctr" anchorCtr="0">
          <a:noAutofit/>
        </a:bodyPr>
        <a:lstStyle/>
        <a:p>
          <a:pPr lvl="0" algn="l" defTabSz="755650">
            <a:lnSpc>
              <a:spcPct val="90000"/>
            </a:lnSpc>
            <a:spcBef>
              <a:spcPct val="0"/>
            </a:spcBef>
            <a:spcAft>
              <a:spcPct val="35000"/>
            </a:spcAft>
          </a:pPr>
          <a:r>
            <a:rPr lang="x-none" sz="1700" kern="1200" dirty="0">
              <a:solidFill>
                <a:schemeClr val="tx1"/>
              </a:solidFill>
            </a:rPr>
            <a:t>Step 2: Prepar</a:t>
          </a:r>
          <a:r>
            <a:rPr lang="it-IT" sz="1700" kern="1200" dirty="0">
              <a:solidFill>
                <a:schemeClr val="tx1"/>
              </a:solidFill>
            </a:rPr>
            <a:t>a il tuo materiale</a:t>
          </a:r>
          <a:r>
            <a:rPr lang="x-none" sz="1700" kern="1200" dirty="0">
              <a:solidFill>
                <a:schemeClr val="tx1"/>
              </a:solidFill>
            </a:rPr>
            <a:t>. </a:t>
          </a:r>
          <a:r>
            <a:rPr lang="it-IT" sz="1700" kern="1200" dirty="0">
              <a:solidFill>
                <a:schemeClr val="tx1"/>
              </a:solidFill>
            </a:rPr>
            <a:t>S.</a:t>
          </a:r>
          <a:r>
            <a:rPr lang="x-none" sz="1700" kern="1200" dirty="0">
              <a:solidFill>
                <a:schemeClr val="tx1"/>
              </a:solidFill>
            </a:rPr>
            <a:t>g. </a:t>
          </a:r>
          <a:r>
            <a:rPr lang="it-IT" sz="1700" kern="1200" dirty="0">
              <a:solidFill>
                <a:schemeClr val="tx1"/>
              </a:solidFill>
            </a:rPr>
            <a:t>Qual è l’</a:t>
          </a:r>
          <a:r>
            <a:rPr lang="it-IT" sz="1700" kern="1200" dirty="0" err="1">
              <a:solidFill>
                <a:schemeClr val="tx1"/>
              </a:solidFill>
            </a:rPr>
            <a:t>obiettivo?Usa</a:t>
          </a:r>
          <a:r>
            <a:rPr lang="it-IT" sz="1700" kern="1200" dirty="0">
              <a:solidFill>
                <a:schemeClr val="tx1"/>
              </a:solidFill>
            </a:rPr>
            <a:t> due delle attività di preparazione che ti sono venute in mente</a:t>
          </a:r>
          <a:r>
            <a:rPr lang="x-none" sz="1700" kern="1200" dirty="0">
              <a:solidFill>
                <a:schemeClr val="tx1"/>
              </a:solidFill>
            </a:rPr>
            <a:t>.  </a:t>
          </a:r>
        </a:p>
      </dsp:txBody>
      <dsp:txXfrm>
        <a:off x="827301" y="1263892"/>
        <a:ext cx="6175810" cy="631946"/>
      </dsp:txXfrm>
    </dsp:sp>
    <dsp:sp modelId="{89C5C6C6-5CB2-0246-9BFB-9A783E479C98}">
      <dsp:nvSpPr>
        <dsp:cNvPr id="0" name=""/>
        <dsp:cNvSpPr/>
      </dsp:nvSpPr>
      <dsp:spPr>
        <a:xfrm>
          <a:off x="432335" y="1184899"/>
          <a:ext cx="789932" cy="789932"/>
        </a:xfrm>
        <a:prstGeom prst="ellipse">
          <a:avLst/>
        </a:prstGeom>
        <a:solidFill>
          <a:schemeClr val="lt1">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AFCD7AB8-C17C-FF49-AA5B-7FA013FC15C0}">
      <dsp:nvSpPr>
        <dsp:cNvPr id="0" name=""/>
        <dsp:cNvSpPr/>
      </dsp:nvSpPr>
      <dsp:spPr>
        <a:xfrm>
          <a:off x="827301" y="2211976"/>
          <a:ext cx="6175810" cy="631946"/>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1607" tIns="43180" rIns="43180" bIns="43180" numCol="1" spcCol="1270" anchor="ctr" anchorCtr="0">
          <a:noAutofit/>
        </a:bodyPr>
        <a:lstStyle/>
        <a:p>
          <a:pPr lvl="0" algn="l" defTabSz="755650">
            <a:lnSpc>
              <a:spcPct val="90000"/>
            </a:lnSpc>
            <a:spcBef>
              <a:spcPct val="0"/>
            </a:spcBef>
            <a:spcAft>
              <a:spcPct val="35000"/>
            </a:spcAft>
          </a:pPr>
          <a:r>
            <a:rPr lang="x-none" sz="1700" kern="1200" dirty="0">
              <a:solidFill>
                <a:schemeClr val="tx1"/>
              </a:solidFill>
            </a:rPr>
            <a:t>Step 3: Pra</a:t>
          </a:r>
          <a:r>
            <a:rPr lang="it-IT" sz="1700" kern="1200" dirty="0" err="1">
              <a:solidFill>
                <a:schemeClr val="tx1"/>
              </a:solidFill>
            </a:rPr>
            <a:t>tica</a:t>
          </a:r>
          <a:r>
            <a:rPr lang="it-IT" sz="1700" kern="1200" dirty="0">
              <a:solidFill>
                <a:schemeClr val="tx1"/>
              </a:solidFill>
            </a:rPr>
            <a:t> la tua presentazione</a:t>
          </a:r>
          <a:r>
            <a:rPr lang="x-none" sz="1700" kern="1200" dirty="0">
              <a:solidFill>
                <a:schemeClr val="tx1"/>
              </a:solidFill>
            </a:rPr>
            <a:t>. E</a:t>
          </a:r>
          <a:r>
            <a:rPr lang="it-IT" sz="1700" kern="1200" dirty="0">
              <a:solidFill>
                <a:schemeClr val="tx1"/>
              </a:solidFill>
            </a:rPr>
            <a:t>s</a:t>
          </a:r>
          <a:r>
            <a:rPr lang="x-none" sz="1700" kern="1200" dirty="0">
              <a:solidFill>
                <a:schemeClr val="tx1"/>
              </a:solidFill>
            </a:rPr>
            <a:t>. </a:t>
          </a:r>
          <a:r>
            <a:rPr lang="it-IT" sz="1700" kern="1200" dirty="0">
              <a:solidFill>
                <a:schemeClr val="tx1"/>
              </a:solidFill>
            </a:rPr>
            <a:t>Quale sarà il tuo linguaggio del corpo</a:t>
          </a:r>
          <a:r>
            <a:rPr lang="x-none" sz="1700" kern="1200" dirty="0">
              <a:solidFill>
                <a:schemeClr val="tx1"/>
              </a:solidFill>
            </a:rPr>
            <a:t>? </a:t>
          </a:r>
        </a:p>
      </dsp:txBody>
      <dsp:txXfrm>
        <a:off x="827301" y="2211976"/>
        <a:ext cx="6175810" cy="631946"/>
      </dsp:txXfrm>
    </dsp:sp>
    <dsp:sp modelId="{F5EA6093-9F2A-C449-9B2B-B7AC420B7C51}">
      <dsp:nvSpPr>
        <dsp:cNvPr id="0" name=""/>
        <dsp:cNvSpPr/>
      </dsp:nvSpPr>
      <dsp:spPr>
        <a:xfrm>
          <a:off x="432335" y="2132982"/>
          <a:ext cx="789932" cy="789932"/>
        </a:xfrm>
        <a:prstGeom prst="ellipse">
          <a:avLst/>
        </a:prstGeom>
        <a:solidFill>
          <a:schemeClr val="lt1">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08E2B8A2-5D1B-754D-82F6-F60FC293C80B}">
      <dsp:nvSpPr>
        <dsp:cNvPr id="0" name=""/>
        <dsp:cNvSpPr/>
      </dsp:nvSpPr>
      <dsp:spPr>
        <a:xfrm>
          <a:off x="464992" y="3160059"/>
          <a:ext cx="6538120" cy="631946"/>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1607" tIns="43180" rIns="43180" bIns="43180" numCol="1" spcCol="1270" anchor="ctr" anchorCtr="0">
          <a:noAutofit/>
        </a:bodyPr>
        <a:lstStyle/>
        <a:p>
          <a:pPr lvl="0" algn="l" defTabSz="755650">
            <a:lnSpc>
              <a:spcPct val="90000"/>
            </a:lnSpc>
            <a:spcBef>
              <a:spcPct val="0"/>
            </a:spcBef>
            <a:spcAft>
              <a:spcPct val="35000"/>
            </a:spcAft>
          </a:pPr>
          <a:r>
            <a:rPr lang="x-none" sz="1700" kern="1200" dirty="0">
              <a:solidFill>
                <a:schemeClr val="tx1"/>
              </a:solidFill>
            </a:rPr>
            <a:t>Step 4: </a:t>
          </a:r>
          <a:r>
            <a:rPr lang="it-IT" sz="1700" kern="1200" dirty="0">
              <a:solidFill>
                <a:schemeClr val="tx1"/>
              </a:solidFill>
            </a:rPr>
            <a:t>Come interagirai meglio con l'investitore</a:t>
          </a:r>
          <a:r>
            <a:rPr lang="x-none" sz="1700" kern="1200" dirty="0">
              <a:solidFill>
                <a:schemeClr val="tx1"/>
              </a:solidFill>
            </a:rPr>
            <a:t>?</a:t>
          </a:r>
        </a:p>
      </dsp:txBody>
      <dsp:txXfrm>
        <a:off x="464992" y="3160059"/>
        <a:ext cx="6538120" cy="631946"/>
      </dsp:txXfrm>
    </dsp:sp>
    <dsp:sp modelId="{C3546F41-7450-D440-91B1-F0219E424B21}">
      <dsp:nvSpPr>
        <dsp:cNvPr id="0" name=""/>
        <dsp:cNvSpPr/>
      </dsp:nvSpPr>
      <dsp:spPr>
        <a:xfrm>
          <a:off x="70025" y="3081066"/>
          <a:ext cx="789932" cy="789932"/>
        </a:xfrm>
        <a:prstGeom prst="ellipse">
          <a:avLst/>
        </a:prstGeom>
        <a:solidFill>
          <a:schemeClr val="lt1">
            <a:hueOff val="0"/>
            <a:satOff val="0"/>
            <a:lumOff val="0"/>
            <a:alphaOff val="0"/>
          </a:schemeClr>
        </a:solid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750878-071C-47E7-B6E4-B173519A3399}" type="datetimeFigureOut">
              <a:rPr lang="it-IT" smtClean="0"/>
              <a:pPr/>
              <a:t>14/06/2022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351997-847C-4A9C-8656-987B3BB429C2}" type="slidenum">
              <a:rPr lang="it-IT" smtClean="0"/>
              <a:pPr/>
              <a:t>‹N›</a:t>
            </a:fld>
            <a:endParaRPr lang="it-IT"/>
          </a:p>
        </p:txBody>
      </p:sp>
    </p:spTree>
    <p:extLst>
      <p:ext uri="{BB962C8B-B14F-4D97-AF65-F5344CB8AC3E}">
        <p14:creationId xmlns:p14="http://schemas.microsoft.com/office/powerpoint/2010/main" val="3379469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D351997-847C-4A9C-8656-987B3BB429C2}" type="slidenum">
              <a:rPr lang="it-IT" smtClean="0"/>
              <a:pPr/>
              <a:t>31</a:t>
            </a:fld>
            <a:endParaRPr lang="it-IT"/>
          </a:p>
        </p:txBody>
      </p:sp>
    </p:spTree>
    <p:extLst>
      <p:ext uri="{BB962C8B-B14F-4D97-AF65-F5344CB8AC3E}">
        <p14:creationId xmlns:p14="http://schemas.microsoft.com/office/powerpoint/2010/main" val="1377834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FC8F11B-13C9-44E5-9BA2-77D7D608B8E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E06FC33E-0B85-4D46-9966-8436EDADD6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274B4DFA-99A8-4C55-94CF-94A62B34B9FC}"/>
              </a:ext>
            </a:extLst>
          </p:cNvPr>
          <p:cNvSpPr>
            <a:spLocks noGrp="1"/>
          </p:cNvSpPr>
          <p:nvPr>
            <p:ph type="dt" sz="half" idx="10"/>
          </p:nvPr>
        </p:nvSpPr>
        <p:spPr/>
        <p:txBody>
          <a:bodyPr/>
          <a:lstStyle/>
          <a:p>
            <a:fld id="{D6F46B90-B0C1-4E35-94A9-59E200289560}" type="datetime1">
              <a:rPr lang="it-IT" smtClean="0"/>
              <a:pPr/>
              <a:t>14/06/2022</a:t>
            </a:fld>
            <a:endParaRPr lang="it-IT"/>
          </a:p>
        </p:txBody>
      </p:sp>
      <p:sp>
        <p:nvSpPr>
          <p:cNvPr id="5" name="Segnaposto piè di pagina 4">
            <a:extLst>
              <a:ext uri="{FF2B5EF4-FFF2-40B4-BE49-F238E27FC236}">
                <a16:creationId xmlns:a16="http://schemas.microsoft.com/office/drawing/2014/main" xmlns="" id="{CF062715-8626-4C28-A075-27F7AC5FBB8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E7293E1F-109B-42A9-AD34-72DCD2A45405}"/>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402663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1D5D8BF-8E27-40E2-9D74-14DCD0354C8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FD407E5A-0D1C-4B00-A4CC-1B3F37F78DD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0DAD383A-AD84-42CB-8602-E8A24AB71F44}"/>
              </a:ext>
            </a:extLst>
          </p:cNvPr>
          <p:cNvSpPr>
            <a:spLocks noGrp="1"/>
          </p:cNvSpPr>
          <p:nvPr>
            <p:ph type="dt" sz="half" idx="10"/>
          </p:nvPr>
        </p:nvSpPr>
        <p:spPr/>
        <p:txBody>
          <a:bodyPr/>
          <a:lstStyle/>
          <a:p>
            <a:fld id="{D8264E05-3496-4776-B607-C7E8CC9A75A5}" type="datetime1">
              <a:rPr lang="it-IT" smtClean="0"/>
              <a:pPr/>
              <a:t>14/06/2022</a:t>
            </a:fld>
            <a:endParaRPr lang="it-IT"/>
          </a:p>
        </p:txBody>
      </p:sp>
      <p:sp>
        <p:nvSpPr>
          <p:cNvPr id="5" name="Segnaposto piè di pagina 4">
            <a:extLst>
              <a:ext uri="{FF2B5EF4-FFF2-40B4-BE49-F238E27FC236}">
                <a16:creationId xmlns:a16="http://schemas.microsoft.com/office/drawing/2014/main" xmlns="" id="{3C5E6035-7788-4EEB-A61F-37ED27C8992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55B87A56-CF34-43AD-BD5B-D2A48A6B2CFC}"/>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77602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A63B7FF7-70A6-4A0D-AC82-D23B8E82FCD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390E34C1-26C1-421A-8DAF-59E33B7C9FA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E4425875-F45F-4441-95D1-DFC254CCDF21}"/>
              </a:ext>
            </a:extLst>
          </p:cNvPr>
          <p:cNvSpPr>
            <a:spLocks noGrp="1"/>
          </p:cNvSpPr>
          <p:nvPr>
            <p:ph type="dt" sz="half" idx="10"/>
          </p:nvPr>
        </p:nvSpPr>
        <p:spPr/>
        <p:txBody>
          <a:bodyPr/>
          <a:lstStyle/>
          <a:p>
            <a:fld id="{83001D92-9E7A-4D43-9D10-77262061CDD0}" type="datetime1">
              <a:rPr lang="it-IT" smtClean="0"/>
              <a:pPr/>
              <a:t>14/06/2022</a:t>
            </a:fld>
            <a:endParaRPr lang="it-IT"/>
          </a:p>
        </p:txBody>
      </p:sp>
      <p:sp>
        <p:nvSpPr>
          <p:cNvPr id="5" name="Segnaposto piè di pagina 4">
            <a:extLst>
              <a:ext uri="{FF2B5EF4-FFF2-40B4-BE49-F238E27FC236}">
                <a16:creationId xmlns:a16="http://schemas.microsoft.com/office/drawing/2014/main" xmlns="" id="{FAA4377C-9C55-4F12-BB9C-777E4B64210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B521FFD4-3040-4CD6-B98F-4A44C7DDD92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42587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0745394-050B-42F6-955A-2A0F5011421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7BA532A3-3F24-4227-979D-2D0575AF622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E8AA17CD-2B25-4451-A119-BE0C152D1D30}"/>
              </a:ext>
            </a:extLst>
          </p:cNvPr>
          <p:cNvSpPr>
            <a:spLocks noGrp="1"/>
          </p:cNvSpPr>
          <p:nvPr>
            <p:ph type="dt" sz="half" idx="10"/>
          </p:nvPr>
        </p:nvSpPr>
        <p:spPr/>
        <p:txBody>
          <a:bodyPr/>
          <a:lstStyle/>
          <a:p>
            <a:fld id="{F62CF2A8-76A4-49EE-B249-87E15992AE70}" type="datetime1">
              <a:rPr lang="it-IT" smtClean="0"/>
              <a:pPr/>
              <a:t>14/06/2022</a:t>
            </a:fld>
            <a:endParaRPr lang="it-IT"/>
          </a:p>
        </p:txBody>
      </p:sp>
      <p:sp>
        <p:nvSpPr>
          <p:cNvPr id="5" name="Segnaposto piè di pagina 4">
            <a:extLst>
              <a:ext uri="{FF2B5EF4-FFF2-40B4-BE49-F238E27FC236}">
                <a16:creationId xmlns:a16="http://schemas.microsoft.com/office/drawing/2014/main" xmlns="" id="{388EA960-E00E-479B-8396-FAB1D39EF9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1DFF6E6A-E94B-4704-8C70-EFCAABA401A1}"/>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2238453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D59A49C-6E18-4336-9182-D2AFF3D1E00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FCAAE6E8-2271-4CCB-A171-965A8B6256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0EF9ED2A-8882-43E2-9290-DE50E2390918}"/>
              </a:ext>
            </a:extLst>
          </p:cNvPr>
          <p:cNvSpPr>
            <a:spLocks noGrp="1"/>
          </p:cNvSpPr>
          <p:nvPr>
            <p:ph type="dt" sz="half" idx="10"/>
          </p:nvPr>
        </p:nvSpPr>
        <p:spPr/>
        <p:txBody>
          <a:bodyPr/>
          <a:lstStyle/>
          <a:p>
            <a:fld id="{D409BAD9-DAB6-44D0-8E74-06DF3629ACC2}" type="datetime1">
              <a:rPr lang="it-IT" smtClean="0"/>
              <a:pPr/>
              <a:t>14/06/2022</a:t>
            </a:fld>
            <a:endParaRPr lang="it-IT"/>
          </a:p>
        </p:txBody>
      </p:sp>
      <p:sp>
        <p:nvSpPr>
          <p:cNvPr id="5" name="Segnaposto piè di pagina 4">
            <a:extLst>
              <a:ext uri="{FF2B5EF4-FFF2-40B4-BE49-F238E27FC236}">
                <a16:creationId xmlns:a16="http://schemas.microsoft.com/office/drawing/2014/main" xmlns="" id="{268EF66C-6935-4FBD-9C80-1A556ED7A0A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A05AA71B-D4C4-414A-A57D-9670C10C06B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0441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C64E77C-7477-4935-AB53-83C5DC88F45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EF554ACF-6889-45E5-AF55-149F64A95BE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D39A4303-EF24-420E-8DFF-680265F67C0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052852B7-2E2C-4863-A833-31E484A4FDE6}"/>
              </a:ext>
            </a:extLst>
          </p:cNvPr>
          <p:cNvSpPr>
            <a:spLocks noGrp="1"/>
          </p:cNvSpPr>
          <p:nvPr>
            <p:ph type="dt" sz="half" idx="10"/>
          </p:nvPr>
        </p:nvSpPr>
        <p:spPr/>
        <p:txBody>
          <a:bodyPr/>
          <a:lstStyle/>
          <a:p>
            <a:fld id="{02E3BF37-682F-44BF-B713-B551432B5D2A}" type="datetime1">
              <a:rPr lang="it-IT" smtClean="0"/>
              <a:pPr/>
              <a:t>14/06/2022</a:t>
            </a:fld>
            <a:endParaRPr lang="it-IT"/>
          </a:p>
        </p:txBody>
      </p:sp>
      <p:sp>
        <p:nvSpPr>
          <p:cNvPr id="6" name="Segnaposto piè di pagina 5">
            <a:extLst>
              <a:ext uri="{FF2B5EF4-FFF2-40B4-BE49-F238E27FC236}">
                <a16:creationId xmlns:a16="http://schemas.microsoft.com/office/drawing/2014/main" xmlns="" id="{440E4D99-11D8-40F2-9321-B0EEE767C63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5E8767E9-CBFE-42C1-B90C-762C3B7C52C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06180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EBAE119-1245-4E21-B882-1654BD9F7BA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B75DE014-C1EB-4800-88D5-50E1317B3F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3D72B833-00DE-4F44-9C51-8F4F05BD85F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73B8963A-562A-4DF1-B0B1-A58E086EC1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40648B8F-7852-471A-89E4-8F188B8F59F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E95907AD-B0EE-4DDE-90AF-74436A89E6CF}"/>
              </a:ext>
            </a:extLst>
          </p:cNvPr>
          <p:cNvSpPr>
            <a:spLocks noGrp="1"/>
          </p:cNvSpPr>
          <p:nvPr>
            <p:ph type="dt" sz="half" idx="10"/>
          </p:nvPr>
        </p:nvSpPr>
        <p:spPr/>
        <p:txBody>
          <a:bodyPr/>
          <a:lstStyle/>
          <a:p>
            <a:fld id="{219D108E-1D37-42E5-9B3D-3DA8467E92CE}" type="datetime1">
              <a:rPr lang="it-IT" smtClean="0"/>
              <a:pPr/>
              <a:t>14/06/2022</a:t>
            </a:fld>
            <a:endParaRPr lang="it-IT"/>
          </a:p>
        </p:txBody>
      </p:sp>
      <p:sp>
        <p:nvSpPr>
          <p:cNvPr id="8" name="Segnaposto piè di pagina 7">
            <a:extLst>
              <a:ext uri="{FF2B5EF4-FFF2-40B4-BE49-F238E27FC236}">
                <a16:creationId xmlns:a16="http://schemas.microsoft.com/office/drawing/2014/main" xmlns="" id="{21B778B8-4912-434A-88FF-6C40B0A829E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3D8C62EC-74F5-4B7B-845E-A8AE5CF6186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92394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276DCC8-238E-4D30-AC52-67EBB5FD67F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C2A3D5C3-5ED7-4F38-A845-98526BA04568}"/>
              </a:ext>
            </a:extLst>
          </p:cNvPr>
          <p:cNvSpPr>
            <a:spLocks noGrp="1"/>
          </p:cNvSpPr>
          <p:nvPr>
            <p:ph type="dt" sz="half" idx="10"/>
          </p:nvPr>
        </p:nvSpPr>
        <p:spPr/>
        <p:txBody>
          <a:bodyPr/>
          <a:lstStyle/>
          <a:p>
            <a:fld id="{DAF511E8-7DE7-4195-97AA-D9E06E8341B5}" type="datetime1">
              <a:rPr lang="it-IT" smtClean="0"/>
              <a:pPr/>
              <a:t>14/06/2022</a:t>
            </a:fld>
            <a:endParaRPr lang="it-IT"/>
          </a:p>
        </p:txBody>
      </p:sp>
      <p:sp>
        <p:nvSpPr>
          <p:cNvPr id="4" name="Segnaposto piè di pagina 3">
            <a:extLst>
              <a:ext uri="{FF2B5EF4-FFF2-40B4-BE49-F238E27FC236}">
                <a16:creationId xmlns:a16="http://schemas.microsoft.com/office/drawing/2014/main" xmlns="" id="{A28CBE33-B40D-4802-A5B0-196263EF3B8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48865867-B975-4BFB-93E0-DD65890C415D}"/>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03061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BB6ECBF3-96CA-43BA-A471-1C23C7811A93}"/>
              </a:ext>
            </a:extLst>
          </p:cNvPr>
          <p:cNvSpPr>
            <a:spLocks noGrp="1"/>
          </p:cNvSpPr>
          <p:nvPr>
            <p:ph type="dt" sz="half" idx="10"/>
          </p:nvPr>
        </p:nvSpPr>
        <p:spPr/>
        <p:txBody>
          <a:bodyPr/>
          <a:lstStyle/>
          <a:p>
            <a:fld id="{253EF2CE-E826-44E6-BC32-2774DAC7B31A}" type="datetime1">
              <a:rPr lang="it-IT" smtClean="0"/>
              <a:pPr/>
              <a:t>14/06/2022</a:t>
            </a:fld>
            <a:endParaRPr lang="it-IT"/>
          </a:p>
        </p:txBody>
      </p:sp>
      <p:sp>
        <p:nvSpPr>
          <p:cNvPr id="3" name="Segnaposto piè di pagina 2">
            <a:extLst>
              <a:ext uri="{FF2B5EF4-FFF2-40B4-BE49-F238E27FC236}">
                <a16:creationId xmlns:a16="http://schemas.microsoft.com/office/drawing/2014/main" xmlns="" id="{D6C626DC-1C65-468B-A29F-A20EC93AAE1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DE4A115F-E6C1-4A75-A89D-0FC8BA895B6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4184895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FA1F320-6A77-4396-A393-701CCD660B3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DD295D14-0421-4A27-A439-40AE0155D1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7BE010B9-D07C-4F72-AC6E-E02F936D00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EE50A248-F39E-4413-B577-13DE46879447}"/>
              </a:ext>
            </a:extLst>
          </p:cNvPr>
          <p:cNvSpPr>
            <a:spLocks noGrp="1"/>
          </p:cNvSpPr>
          <p:nvPr>
            <p:ph type="dt" sz="half" idx="10"/>
          </p:nvPr>
        </p:nvSpPr>
        <p:spPr/>
        <p:txBody>
          <a:bodyPr/>
          <a:lstStyle/>
          <a:p>
            <a:fld id="{63493EE5-5FC0-4E16-9D56-442EF9888812}" type="datetime1">
              <a:rPr lang="it-IT" smtClean="0"/>
              <a:pPr/>
              <a:t>14/06/2022</a:t>
            </a:fld>
            <a:endParaRPr lang="it-IT"/>
          </a:p>
        </p:txBody>
      </p:sp>
      <p:sp>
        <p:nvSpPr>
          <p:cNvPr id="6" name="Segnaposto piè di pagina 5">
            <a:extLst>
              <a:ext uri="{FF2B5EF4-FFF2-40B4-BE49-F238E27FC236}">
                <a16:creationId xmlns:a16="http://schemas.microsoft.com/office/drawing/2014/main" xmlns="" id="{96ECDD6E-FA29-46C3-B231-55462FC8099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A1E5E37B-8C9C-4742-B328-AE66F24D7E6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164874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7F9C0B5-A746-4EFE-BD46-1AD548B6205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0C865A54-8D07-4B58-AD88-541B409558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62DA38D7-30EB-4708-98EA-DCCFFD0F8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DEB5862E-D824-49D2-9BD2-BBB655E1FCEE}"/>
              </a:ext>
            </a:extLst>
          </p:cNvPr>
          <p:cNvSpPr>
            <a:spLocks noGrp="1"/>
          </p:cNvSpPr>
          <p:nvPr>
            <p:ph type="dt" sz="half" idx="10"/>
          </p:nvPr>
        </p:nvSpPr>
        <p:spPr/>
        <p:txBody>
          <a:bodyPr/>
          <a:lstStyle/>
          <a:p>
            <a:fld id="{21D9A4E3-95CE-460A-B75B-55B6A73FAFD0}" type="datetime1">
              <a:rPr lang="it-IT" smtClean="0"/>
              <a:pPr/>
              <a:t>14/06/2022</a:t>
            </a:fld>
            <a:endParaRPr lang="it-IT"/>
          </a:p>
        </p:txBody>
      </p:sp>
      <p:sp>
        <p:nvSpPr>
          <p:cNvPr id="6" name="Segnaposto piè di pagina 5">
            <a:extLst>
              <a:ext uri="{FF2B5EF4-FFF2-40B4-BE49-F238E27FC236}">
                <a16:creationId xmlns:a16="http://schemas.microsoft.com/office/drawing/2014/main" xmlns="" id="{645CED4E-AB8A-41BF-A7B0-DF07D272009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CFDF0314-595F-451A-8D2E-2FA33311DBCA}"/>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4632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E24BD92A-76FD-46FB-AD60-B41C5D07DB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90428BED-FAF4-44E5-8AA0-2F6AA5624D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D67EFE1B-BE5D-4953-9233-396AD5B9A7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CD881-02F7-4F52-AB65-E3B165BBB37B}" type="datetime1">
              <a:rPr lang="it-IT" smtClean="0"/>
              <a:pPr/>
              <a:t>14/06/2022</a:t>
            </a:fld>
            <a:endParaRPr lang="it-IT"/>
          </a:p>
        </p:txBody>
      </p:sp>
      <p:sp>
        <p:nvSpPr>
          <p:cNvPr id="5" name="Segnaposto piè di pagina 4">
            <a:extLst>
              <a:ext uri="{FF2B5EF4-FFF2-40B4-BE49-F238E27FC236}">
                <a16:creationId xmlns:a16="http://schemas.microsoft.com/office/drawing/2014/main" xmlns="" id="{718958E4-9818-4174-BAC7-EC91489CC4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FB43CD6A-B506-43EB-94EC-F2EF0E6CF6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0392-2C6A-42C2-AFA3-30C85ACD819A}" type="slidenum">
              <a:rPr lang="it-IT" smtClean="0"/>
              <a:pPr/>
              <a:t>‹N›</a:t>
            </a:fld>
            <a:endParaRPr lang="it-IT"/>
          </a:p>
        </p:txBody>
      </p:sp>
    </p:spTree>
    <p:extLst>
      <p:ext uri="{BB962C8B-B14F-4D97-AF65-F5344CB8AC3E}">
        <p14:creationId xmlns:p14="http://schemas.microsoft.com/office/powerpoint/2010/main" val="3096660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s://zeitzuleben.de/kommunikation/"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s://www.zielbar.de/magazine/bessere-interne-Kommunikation-23585/"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hyperlink" Target="https://link.springer.com/chapter/10.1007/978-3-322-83511-6_10" TargetMode="External"/><Relationship Id="rId7" Type="http://schemas.openxmlformats.org/officeDocument/2006/relationships/diagramQuickStyle" Target="../diagrams/quickStyle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Layout" Target="../diagrams/layout2.xml"/><Relationship Id="rId11" Type="http://schemas.openxmlformats.org/officeDocument/2006/relationships/image" Target="../media/image4.jpeg"/><Relationship Id="rId5" Type="http://schemas.openxmlformats.org/officeDocument/2006/relationships/diagramData" Target="../diagrams/data2.xml"/><Relationship Id="rId10" Type="http://schemas.openxmlformats.org/officeDocument/2006/relationships/image" Target="../media/image3.png"/><Relationship Id="rId4" Type="http://schemas.openxmlformats.org/officeDocument/2006/relationships/hyperlink" Target="https://www.fuer-gruender.de/wiisen/unternehmen-gruenden/aussenauftritt/Kommunikation" TargetMode="External"/><Relationship Id="rId9" Type="http://schemas.microsoft.com/office/2007/relationships/diagramDrawing" Target="../diagrams/drawing2.xm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kommunikation-lernen.de/wp-content/uploads/2018/12/Smalltalk-Infografik.png" TargetMode="External"/><Relationship Id="rId7" Type="http://schemas.openxmlformats.org/officeDocument/2006/relationships/image" Target="../media/image16.png"/><Relationship Id="rId12"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3.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hyperlink" Target="https://www.zeitblueten.com/news/interne-kommunikaton/" TargetMode="External"/><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3.png"/><Relationship Id="rId5" Type="http://schemas.openxmlformats.org/officeDocument/2006/relationships/image" Target="../media/image22.png"/><Relationship Id="rId10" Type="http://schemas.openxmlformats.org/officeDocument/2006/relationships/hyperlink" Target="https://www.zeitblueten.com/news/interne-kommunikaton/" TargetMode="External"/><Relationship Id="rId4" Type="http://schemas.openxmlformats.org/officeDocument/2006/relationships/image" Target="../media/image21.png"/><Relationship Id="rId9" Type="http://schemas.openxmlformats.org/officeDocument/2006/relationships/hyperlink" Target="https://kommunikation-lernen.de/wp-content/uploads/2018/12/Smalltalk-Infografik.pn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4.jpeg"/><Relationship Id="rId5" Type="http://schemas.openxmlformats.org/officeDocument/2006/relationships/image" Target="../media/image7.jpeg"/><Relationship Id="rId10" Type="http://schemas.openxmlformats.org/officeDocument/2006/relationships/image" Target="../media/image3.png"/><Relationship Id="rId4" Type="http://schemas.openxmlformats.org/officeDocument/2006/relationships/image" Target="../media/image6.jpe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hyperlink" Target="https://www.kompetenzzentrum-kommunikation.de/artikel/was-macht-gute-onlinekommunikation-aus-2707/"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s://interne-kommunikation.net/interne-kommunikation-2019-das-sind-die-top-5-trend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kompetenzzentrum-kommunikation.de/artikel/was-macht-gute-onlinekommunikation-aus-2707/" TargetMode="External"/><Relationship Id="rId7"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ik-up-de/blog/interne-kommunikation-diese-trends-solltest-du-kennen" TargetMode="External"/><Relationship Id="rId4" Type="http://schemas.openxmlformats.org/officeDocument/2006/relationships/hyperlink" Target="https://interne-kommunikation.net/interne-kommunikation-2019-das-sind-die-5-top-trend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bq8ED2lw_2E" TargetMode="Externa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4.jpeg"/></Relationships>
</file>

<file path=ppt/slides/_rels/slide2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4.jpeg"/><Relationship Id="rId4" Type="http://schemas.openxmlformats.org/officeDocument/2006/relationships/diagramLayout" Target="../diagrams/layout5.xml"/><Relationship Id="rId9"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8" Type="http://schemas.openxmlformats.org/officeDocument/2006/relationships/hyperlink" Target="https://www.success.com/how-to-align-your-career-with-your-personal-definition-of-success/"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6.xml"/><Relationship Id="rId11" Type="http://schemas.openxmlformats.org/officeDocument/2006/relationships/image" Target="../media/image4.jpeg"/><Relationship Id="rId5" Type="http://schemas.openxmlformats.org/officeDocument/2006/relationships/diagramQuickStyle" Target="../diagrams/quickStyle6.xml"/><Relationship Id="rId10" Type="http://schemas.openxmlformats.org/officeDocument/2006/relationships/image" Target="../media/image3.png"/><Relationship Id="rId4" Type="http://schemas.openxmlformats.org/officeDocument/2006/relationships/diagramLayout" Target="../diagrams/layout6.xml"/><Relationship Id="rId9" Type="http://schemas.openxmlformats.org/officeDocument/2006/relationships/image" Target="../media/image33.jpeg"/></Relationships>
</file>

<file path=ppt/slides/_rels/slide3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7.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10" Type="http://schemas.openxmlformats.org/officeDocument/2006/relationships/image" Target="../media/image4.jpeg"/><Relationship Id="rId4" Type="http://schemas.openxmlformats.org/officeDocument/2006/relationships/diagramData" Target="../diagrams/data7.xml"/><Relationship Id="rId9"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202473" y="3920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2369880"/>
          </a:xfrm>
          <a:prstGeom prst="rect">
            <a:avLst/>
          </a:prstGeom>
          <a:noFill/>
        </p:spPr>
        <p:txBody>
          <a:bodyPr wrap="square" rtlCol="0">
            <a:spAutoFit/>
          </a:bodyPr>
          <a:lstStyle/>
          <a:p>
            <a:pPr algn="ctr"/>
            <a:r>
              <a:rPr lang="en-GB" sz="4400" b="1" dirty="0"/>
              <a:t>2.5 </a:t>
            </a:r>
            <a:r>
              <a:rPr lang="en-GB" sz="4400" b="1" dirty="0" err="1"/>
              <a:t>Mobilitare</a:t>
            </a:r>
            <a:r>
              <a:rPr lang="en-GB" sz="4400" b="1" dirty="0"/>
              <a:t> </a:t>
            </a:r>
            <a:r>
              <a:rPr lang="en-GB" sz="4400" b="1" dirty="0" err="1"/>
              <a:t>gli</a:t>
            </a:r>
            <a:r>
              <a:rPr lang="en-GB" sz="4400" b="1" dirty="0"/>
              <a:t> </a:t>
            </a:r>
            <a:r>
              <a:rPr lang="en-GB" sz="4400" b="1" dirty="0" err="1"/>
              <a:t>altri</a:t>
            </a:r>
            <a:r>
              <a:rPr lang="en-GB" sz="4400" b="1" dirty="0"/>
              <a:t> </a:t>
            </a:r>
          </a:p>
          <a:p>
            <a:pPr algn="ctr"/>
            <a:endParaRPr lang="en-GB" sz="1600" b="1" dirty="0"/>
          </a:p>
          <a:p>
            <a:pPr algn="ctr"/>
            <a:r>
              <a:rPr lang="en-GB" sz="4400" b="1" dirty="0"/>
              <a:t>2.5.A </a:t>
            </a:r>
            <a:r>
              <a:rPr lang="en-GB" sz="4400" b="1" dirty="0" err="1"/>
              <a:t>Convincere</a:t>
            </a:r>
            <a:r>
              <a:rPr lang="en-GB" sz="4400" b="1" dirty="0"/>
              <a:t> </a:t>
            </a:r>
            <a:r>
              <a:rPr lang="en-GB" sz="4400" b="1" dirty="0" err="1"/>
              <a:t>attraverso</a:t>
            </a:r>
            <a:r>
              <a:rPr lang="en-GB" sz="4400" b="1" dirty="0"/>
              <a:t> </a:t>
            </a:r>
            <a:r>
              <a:rPr lang="en-GB" sz="4400" b="1" dirty="0" err="1"/>
              <a:t>entusiasmo</a:t>
            </a:r>
            <a:r>
              <a:rPr lang="en-GB" sz="4400" b="1" dirty="0"/>
              <a:t> ed </a:t>
            </a:r>
            <a:r>
              <a:rPr lang="en-GB" sz="4400" b="1" dirty="0" err="1"/>
              <a:t>ispirazione</a:t>
            </a:r>
            <a:endParaRPr lang="en-GB" sz="4400" b="1" dirty="0"/>
          </a:p>
        </p:txBody>
      </p:sp>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1"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0" y="6301315"/>
            <a:ext cx="1755570" cy="398758"/>
          </a:xfrm>
          <a:prstGeom prst="rect">
            <a:avLst/>
          </a:prstGeom>
        </p:spPr>
      </p:pic>
      <p:sp>
        <p:nvSpPr>
          <p:cNvPr id="12" name="CasellaDiTesto 17"/>
          <p:cNvSpPr txBox="1"/>
          <p:nvPr/>
        </p:nvSpPr>
        <p:spPr>
          <a:xfrm>
            <a:off x="7255047"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12263" y="6314377"/>
            <a:ext cx="976864" cy="348582"/>
          </a:xfrm>
          <a:prstGeom prst="rect">
            <a:avLst/>
          </a:prstGeom>
        </p:spPr>
      </p:pic>
    </p:spTree>
    <p:extLst>
      <p:ext uri="{BB962C8B-B14F-4D97-AF65-F5344CB8AC3E}">
        <p14:creationId xmlns:p14="http://schemas.microsoft.com/office/powerpoint/2010/main" val="3560223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La casa </a:t>
            </a:r>
            <a:r>
              <a:rPr lang="en-US" sz="4800" b="1" dirty="0" err="1"/>
              <a:t>dell’Entusiasmo</a:t>
            </a:r>
            <a:endParaRPr lang="en-GB" sz="4800" b="1" baseline="300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CasellaDiTesto 12">
            <a:extLst>
              <a:ext uri="{FF2B5EF4-FFF2-40B4-BE49-F238E27FC236}">
                <a16:creationId xmlns:a16="http://schemas.microsoft.com/office/drawing/2014/main" xmlns="" id="{5119F122-9507-47B5-B0CD-2463F312BDE1}"/>
              </a:ext>
            </a:extLst>
          </p:cNvPr>
          <p:cNvSpPr txBox="1"/>
          <p:nvPr/>
        </p:nvSpPr>
        <p:spPr>
          <a:xfrm>
            <a:off x="9400620" y="5194923"/>
            <a:ext cx="2088000" cy="756000"/>
          </a:xfrm>
          <a:prstGeom prst="rect">
            <a:avLst/>
          </a:prstGeom>
          <a:solidFill>
            <a:srgbClr val="FF9F9F"/>
          </a:solidFill>
          <a:ln w="28575">
            <a:solidFill>
              <a:srgbClr val="C00000"/>
            </a:solidFill>
          </a:ln>
          <a:scene3d>
            <a:camera prst="isometricRightUp">
              <a:rot lat="1200000" lon="18899998" rev="0"/>
            </a:camera>
            <a:lightRig rig="threePt" dir="t"/>
          </a:scene3d>
        </p:spPr>
        <p:txBody>
          <a:bodyPr wrap="square" rtlCol="0" anchor="ctr">
            <a:noAutofit/>
          </a:bodyPr>
          <a:lstStyle/>
          <a:p>
            <a:pPr algn="ctr"/>
            <a:r>
              <a:rPr lang="en-GB" sz="2000" dirty="0"/>
              <a:t>Target group</a:t>
            </a:r>
          </a:p>
        </p:txBody>
      </p:sp>
      <p:sp>
        <p:nvSpPr>
          <p:cNvPr id="9" name="CasellaDiTesto 12">
            <a:extLst>
              <a:ext uri="{FF2B5EF4-FFF2-40B4-BE49-F238E27FC236}">
                <a16:creationId xmlns:a16="http://schemas.microsoft.com/office/drawing/2014/main" xmlns="" id="{0DDD3944-E040-432D-BBDA-3F86082C474E}"/>
              </a:ext>
            </a:extLst>
          </p:cNvPr>
          <p:cNvSpPr txBox="1"/>
          <p:nvPr/>
        </p:nvSpPr>
        <p:spPr>
          <a:xfrm>
            <a:off x="9400620" y="2062923"/>
            <a:ext cx="2088969" cy="2520000"/>
          </a:xfrm>
          <a:prstGeom prst="rect">
            <a:avLst/>
          </a:prstGeom>
          <a:solidFill>
            <a:srgbClr val="FF9F9F"/>
          </a:solidFill>
          <a:ln w="28575">
            <a:solidFill>
              <a:srgbClr val="C00000"/>
            </a:solidFill>
          </a:ln>
          <a:scene3d>
            <a:camera prst="isometricRightUp">
              <a:rot lat="1200000" lon="18899998" rev="0"/>
            </a:camera>
            <a:lightRig rig="threePt" dir="t"/>
          </a:scene3d>
        </p:spPr>
        <p:txBody>
          <a:bodyPr wrap="square" rtlCol="0" anchor="ctr">
            <a:noAutofit/>
          </a:bodyPr>
          <a:lstStyle/>
          <a:p>
            <a:pPr algn="ctr"/>
            <a:r>
              <a:rPr lang="en-GB" sz="2000" dirty="0" err="1"/>
              <a:t>Metodo</a:t>
            </a:r>
            <a:r>
              <a:rPr lang="en-GB" sz="2000" dirty="0"/>
              <a:t>/ </a:t>
            </a:r>
            <a:r>
              <a:rPr lang="en-GB" sz="2000" dirty="0" err="1"/>
              <a:t>Attività</a:t>
            </a:r>
            <a:endParaRPr lang="en-GB" sz="2000" dirty="0"/>
          </a:p>
        </p:txBody>
      </p:sp>
      <p:sp>
        <p:nvSpPr>
          <p:cNvPr id="16" name="CasellaDiTesto 12">
            <a:extLst>
              <a:ext uri="{FF2B5EF4-FFF2-40B4-BE49-F238E27FC236}">
                <a16:creationId xmlns:a16="http://schemas.microsoft.com/office/drawing/2014/main" xmlns="" id="{37356FE8-8AE0-4EC9-B063-B007D8ACA918}"/>
              </a:ext>
            </a:extLst>
          </p:cNvPr>
          <p:cNvSpPr txBox="1"/>
          <p:nvPr/>
        </p:nvSpPr>
        <p:spPr>
          <a:xfrm>
            <a:off x="9400620" y="4474923"/>
            <a:ext cx="2088969" cy="756000"/>
          </a:xfrm>
          <a:prstGeom prst="rect">
            <a:avLst/>
          </a:prstGeom>
          <a:solidFill>
            <a:srgbClr val="FF9F9F"/>
          </a:solidFill>
          <a:ln w="28575">
            <a:solidFill>
              <a:srgbClr val="C00000"/>
            </a:solidFill>
          </a:ln>
          <a:scene3d>
            <a:camera prst="isometricRightUp">
              <a:rot lat="1200000" lon="18899998" rev="0"/>
            </a:camera>
            <a:lightRig rig="threePt" dir="t"/>
          </a:scene3d>
        </p:spPr>
        <p:txBody>
          <a:bodyPr wrap="square" rtlCol="0" anchor="ctr">
            <a:noAutofit/>
          </a:bodyPr>
          <a:lstStyle/>
          <a:p>
            <a:pPr algn="ctr"/>
            <a:r>
              <a:rPr lang="en-GB" sz="2000" dirty="0" err="1"/>
              <a:t>Scopi</a:t>
            </a:r>
            <a:endParaRPr lang="en-GB" sz="2000" dirty="0"/>
          </a:p>
        </p:txBody>
      </p:sp>
      <p:sp>
        <p:nvSpPr>
          <p:cNvPr id="17" name="CasellaDiTesto 12">
            <a:extLst>
              <a:ext uri="{FF2B5EF4-FFF2-40B4-BE49-F238E27FC236}">
                <a16:creationId xmlns:a16="http://schemas.microsoft.com/office/drawing/2014/main" xmlns="" id="{9AAFFBFE-F1E8-43D4-A13B-6317B92CAA12}"/>
              </a:ext>
            </a:extLst>
          </p:cNvPr>
          <p:cNvSpPr txBox="1"/>
          <p:nvPr/>
        </p:nvSpPr>
        <p:spPr>
          <a:xfrm>
            <a:off x="688620" y="5482923"/>
            <a:ext cx="2250000" cy="720000"/>
          </a:xfrm>
          <a:prstGeom prst="rect">
            <a:avLst/>
          </a:prstGeom>
          <a:solidFill>
            <a:schemeClr val="accent1"/>
          </a:solidFill>
          <a:ln w="28575">
            <a:solidFill>
              <a:schemeClr val="accent1"/>
            </a:solidFill>
          </a:ln>
        </p:spPr>
        <p:txBody>
          <a:bodyPr wrap="square" rtlCol="0" anchor="ctr">
            <a:noAutofit/>
          </a:bodyPr>
          <a:lstStyle/>
          <a:p>
            <a:pPr algn="ctr"/>
            <a:r>
              <a:rPr lang="en-GB" sz="2000" dirty="0"/>
              <a:t>Partner</a:t>
            </a:r>
          </a:p>
        </p:txBody>
      </p:sp>
      <p:sp>
        <p:nvSpPr>
          <p:cNvPr id="18" name="CasellaDiTesto 12">
            <a:extLst>
              <a:ext uri="{FF2B5EF4-FFF2-40B4-BE49-F238E27FC236}">
                <a16:creationId xmlns:a16="http://schemas.microsoft.com/office/drawing/2014/main" xmlns="" id="{4290CEF8-FEEE-4FC4-8C28-6402B356312F}"/>
              </a:ext>
            </a:extLst>
          </p:cNvPr>
          <p:cNvSpPr txBox="1"/>
          <p:nvPr/>
        </p:nvSpPr>
        <p:spPr>
          <a:xfrm>
            <a:off x="688620" y="4762923"/>
            <a:ext cx="2250000" cy="720000"/>
          </a:xfrm>
          <a:prstGeom prst="rect">
            <a:avLst/>
          </a:prstGeom>
          <a:noFill/>
          <a:ln w="28575">
            <a:solidFill>
              <a:schemeClr val="accent1"/>
            </a:solidFill>
          </a:ln>
        </p:spPr>
        <p:txBody>
          <a:bodyPr wrap="square" rtlCol="0">
            <a:noAutofit/>
          </a:bodyPr>
          <a:lstStyle/>
          <a:p>
            <a:endParaRPr lang="en-GB" sz="1500" dirty="0"/>
          </a:p>
        </p:txBody>
      </p:sp>
      <p:sp>
        <p:nvSpPr>
          <p:cNvPr id="19" name="CasellaDiTesto 12">
            <a:extLst>
              <a:ext uri="{FF2B5EF4-FFF2-40B4-BE49-F238E27FC236}">
                <a16:creationId xmlns:a16="http://schemas.microsoft.com/office/drawing/2014/main" xmlns="" id="{49B18800-ABAF-4EB0-A88E-21C982BA1BF3}"/>
              </a:ext>
            </a:extLst>
          </p:cNvPr>
          <p:cNvSpPr txBox="1"/>
          <p:nvPr/>
        </p:nvSpPr>
        <p:spPr>
          <a:xfrm>
            <a:off x="688620" y="2386923"/>
            <a:ext cx="2250000" cy="2376000"/>
          </a:xfrm>
          <a:prstGeom prst="rect">
            <a:avLst/>
          </a:prstGeom>
          <a:noFill/>
          <a:ln w="28575">
            <a:solidFill>
              <a:schemeClr val="accent1"/>
            </a:solidFill>
          </a:ln>
        </p:spPr>
        <p:txBody>
          <a:bodyPr wrap="square" rtlCol="0">
            <a:noAutofit/>
          </a:bodyPr>
          <a:lstStyle/>
          <a:p>
            <a:endParaRPr lang="en-GB" sz="1500" dirty="0"/>
          </a:p>
        </p:txBody>
      </p:sp>
      <p:sp>
        <p:nvSpPr>
          <p:cNvPr id="20" name="CasellaDiTesto 12">
            <a:extLst>
              <a:ext uri="{FF2B5EF4-FFF2-40B4-BE49-F238E27FC236}">
                <a16:creationId xmlns:a16="http://schemas.microsoft.com/office/drawing/2014/main" xmlns="" id="{4CDA2673-3D8C-43A3-AE40-F1DE3FF71CCA}"/>
              </a:ext>
            </a:extLst>
          </p:cNvPr>
          <p:cNvSpPr txBox="1"/>
          <p:nvPr/>
        </p:nvSpPr>
        <p:spPr>
          <a:xfrm>
            <a:off x="2938620" y="5482923"/>
            <a:ext cx="2250000" cy="720000"/>
          </a:xfrm>
          <a:prstGeom prst="rect">
            <a:avLst/>
          </a:prstGeom>
          <a:solidFill>
            <a:schemeClr val="accent2"/>
          </a:solidFill>
          <a:ln w="28575">
            <a:solidFill>
              <a:schemeClr val="accent2"/>
            </a:solidFill>
          </a:ln>
        </p:spPr>
        <p:txBody>
          <a:bodyPr wrap="square" rtlCol="0" anchor="ctr">
            <a:noAutofit/>
          </a:bodyPr>
          <a:lstStyle/>
          <a:p>
            <a:pPr algn="ctr"/>
            <a:r>
              <a:rPr lang="en-GB" sz="2000" dirty="0" err="1"/>
              <a:t>Colleghi</a:t>
            </a:r>
            <a:endParaRPr lang="en-GB" sz="2000" dirty="0"/>
          </a:p>
        </p:txBody>
      </p:sp>
      <p:sp>
        <p:nvSpPr>
          <p:cNvPr id="21" name="CasellaDiTesto 12">
            <a:extLst>
              <a:ext uri="{FF2B5EF4-FFF2-40B4-BE49-F238E27FC236}">
                <a16:creationId xmlns:a16="http://schemas.microsoft.com/office/drawing/2014/main" xmlns="" id="{A2E905F6-FD5D-43BD-8FC5-88CC7A01B4B7}"/>
              </a:ext>
            </a:extLst>
          </p:cNvPr>
          <p:cNvSpPr txBox="1"/>
          <p:nvPr/>
        </p:nvSpPr>
        <p:spPr>
          <a:xfrm>
            <a:off x="2938620" y="4762923"/>
            <a:ext cx="2250000" cy="720000"/>
          </a:xfrm>
          <a:prstGeom prst="rect">
            <a:avLst/>
          </a:prstGeom>
          <a:noFill/>
          <a:ln w="28575">
            <a:solidFill>
              <a:schemeClr val="accent2"/>
            </a:solidFill>
          </a:ln>
        </p:spPr>
        <p:txBody>
          <a:bodyPr wrap="square" rtlCol="0">
            <a:noAutofit/>
          </a:bodyPr>
          <a:lstStyle/>
          <a:p>
            <a:r>
              <a:rPr lang="it-IT" sz="1500" dirty="0"/>
              <a:t>es.: per convincere i tuoi colleghi del giusto contenuto della proposta</a:t>
            </a:r>
            <a:endParaRPr lang="en-GB" sz="1500" dirty="0"/>
          </a:p>
        </p:txBody>
      </p:sp>
      <p:sp>
        <p:nvSpPr>
          <p:cNvPr id="22" name="CasellaDiTesto 12">
            <a:extLst>
              <a:ext uri="{FF2B5EF4-FFF2-40B4-BE49-F238E27FC236}">
                <a16:creationId xmlns:a16="http://schemas.microsoft.com/office/drawing/2014/main" xmlns="" id="{D38BD127-930C-4A53-9C49-4DB26912B9B1}"/>
              </a:ext>
            </a:extLst>
          </p:cNvPr>
          <p:cNvSpPr txBox="1"/>
          <p:nvPr/>
        </p:nvSpPr>
        <p:spPr>
          <a:xfrm>
            <a:off x="2938620" y="2386923"/>
            <a:ext cx="2250000" cy="2376000"/>
          </a:xfrm>
          <a:prstGeom prst="rect">
            <a:avLst/>
          </a:prstGeom>
          <a:noFill/>
          <a:ln w="28575">
            <a:solidFill>
              <a:schemeClr val="accent2"/>
            </a:solidFill>
          </a:ln>
        </p:spPr>
        <p:txBody>
          <a:bodyPr wrap="square" rtlCol="0" anchor="ctr">
            <a:noAutofit/>
          </a:bodyPr>
          <a:lstStyle/>
          <a:p>
            <a:pPr marL="342900" indent="-342900">
              <a:buFont typeface="Arial" panose="020B0604020202020204" pitchFamily="34" charset="0"/>
              <a:buChar char="•"/>
            </a:pPr>
            <a:r>
              <a:rPr lang="en-GB" sz="1500" dirty="0" err="1"/>
              <a:t>Discussioni</a:t>
            </a:r>
            <a:r>
              <a:rPr lang="en-GB" sz="1500" dirty="0"/>
              <a:t> Face to Face;</a:t>
            </a:r>
          </a:p>
          <a:p>
            <a:pPr marL="342900" indent="-342900">
              <a:buFont typeface="Arial" panose="020B0604020202020204" pitchFamily="34" charset="0"/>
              <a:buChar char="•"/>
            </a:pPr>
            <a:r>
              <a:rPr lang="en-GB" sz="1500" dirty="0" err="1"/>
              <a:t>Usare</a:t>
            </a:r>
            <a:r>
              <a:rPr lang="en-GB" sz="1500" dirty="0"/>
              <a:t> </a:t>
            </a:r>
            <a:r>
              <a:rPr lang="en-GB" sz="1500" dirty="0" err="1"/>
              <a:t>argomenti</a:t>
            </a:r>
            <a:r>
              <a:rPr lang="en-GB" sz="1500" dirty="0"/>
              <a:t> </a:t>
            </a:r>
            <a:r>
              <a:rPr lang="en-GB" sz="1500" dirty="0" err="1"/>
              <a:t>onesti</a:t>
            </a:r>
            <a:r>
              <a:rPr lang="en-GB" sz="1500" dirty="0"/>
              <a:t> per </a:t>
            </a:r>
            <a:r>
              <a:rPr lang="en-GB" sz="1500" dirty="0" err="1"/>
              <a:t>convincere</a:t>
            </a:r>
            <a:r>
              <a:rPr lang="en-GB" sz="1500" dirty="0"/>
              <a:t>; </a:t>
            </a:r>
          </a:p>
          <a:p>
            <a:pPr marL="342900" indent="-342900">
              <a:buFont typeface="Arial" panose="020B0604020202020204" pitchFamily="34" charset="0"/>
              <a:buChar char="•"/>
            </a:pPr>
            <a:r>
              <a:rPr lang="en-GB" sz="1500" dirty="0" err="1"/>
              <a:t>Usare</a:t>
            </a:r>
            <a:r>
              <a:rPr lang="en-GB" sz="1500" dirty="0"/>
              <a:t> </a:t>
            </a:r>
            <a:r>
              <a:rPr lang="en-GB" sz="1500" dirty="0" err="1"/>
              <a:t>esempi</a:t>
            </a:r>
            <a:r>
              <a:rPr lang="en-GB" sz="1500" dirty="0"/>
              <a:t>;</a:t>
            </a:r>
          </a:p>
          <a:p>
            <a:pPr marL="342900" indent="-342900">
              <a:buFont typeface="Arial" panose="020B0604020202020204" pitchFamily="34" charset="0"/>
              <a:buChar char="•"/>
            </a:pPr>
            <a:r>
              <a:rPr lang="en-GB" sz="1500" dirty="0" err="1"/>
              <a:t>Sottolinea</a:t>
            </a:r>
            <a:r>
              <a:rPr lang="en-GB" sz="1500" dirty="0"/>
              <a:t> </a:t>
            </a:r>
            <a:r>
              <a:rPr lang="en-GB" sz="1500" dirty="0" err="1"/>
              <a:t>i</a:t>
            </a:r>
            <a:r>
              <a:rPr lang="en-GB" sz="1500" dirty="0"/>
              <a:t> </a:t>
            </a:r>
            <a:r>
              <a:rPr lang="en-GB" sz="1500" dirty="0" err="1"/>
              <a:t>vantaggi</a:t>
            </a:r>
            <a:r>
              <a:rPr lang="en-GB" sz="1500" dirty="0"/>
              <a:t> </a:t>
            </a:r>
            <a:r>
              <a:rPr lang="en-GB" sz="1500" dirty="0" err="1"/>
              <a:t>concreti</a:t>
            </a:r>
            <a:r>
              <a:rPr lang="en-GB" sz="1500" dirty="0"/>
              <a:t> del </a:t>
            </a:r>
            <a:r>
              <a:rPr lang="en-GB" sz="1500" dirty="0" err="1"/>
              <a:t>tuo</a:t>
            </a:r>
            <a:r>
              <a:rPr lang="en-GB" sz="1500" dirty="0"/>
              <a:t> </a:t>
            </a:r>
            <a:r>
              <a:rPr lang="en-GB" sz="1500" dirty="0" err="1"/>
              <a:t>aiuto</a:t>
            </a:r>
            <a:r>
              <a:rPr lang="en-GB" sz="1500" dirty="0"/>
              <a:t>.</a:t>
            </a:r>
          </a:p>
        </p:txBody>
      </p:sp>
      <p:sp>
        <p:nvSpPr>
          <p:cNvPr id="23" name="CasellaDiTesto 12">
            <a:extLst>
              <a:ext uri="{FF2B5EF4-FFF2-40B4-BE49-F238E27FC236}">
                <a16:creationId xmlns:a16="http://schemas.microsoft.com/office/drawing/2014/main" xmlns="" id="{46E48F5D-708F-4B76-AB97-1A42D0A7B071}"/>
              </a:ext>
            </a:extLst>
          </p:cNvPr>
          <p:cNvSpPr txBox="1"/>
          <p:nvPr/>
        </p:nvSpPr>
        <p:spPr>
          <a:xfrm>
            <a:off x="5188620" y="5482923"/>
            <a:ext cx="2250000" cy="720000"/>
          </a:xfrm>
          <a:prstGeom prst="rect">
            <a:avLst/>
          </a:prstGeom>
          <a:solidFill>
            <a:schemeClr val="accent3"/>
          </a:solidFill>
          <a:ln w="28575">
            <a:solidFill>
              <a:schemeClr val="accent3"/>
            </a:solidFill>
          </a:ln>
        </p:spPr>
        <p:txBody>
          <a:bodyPr wrap="square" rtlCol="0" anchor="ctr">
            <a:noAutofit/>
          </a:bodyPr>
          <a:lstStyle/>
          <a:p>
            <a:pPr algn="ctr"/>
            <a:r>
              <a:rPr lang="en-GB" sz="2000" dirty="0"/>
              <a:t>Stakeholder</a:t>
            </a:r>
          </a:p>
        </p:txBody>
      </p:sp>
      <p:sp>
        <p:nvSpPr>
          <p:cNvPr id="24" name="CasellaDiTesto 12">
            <a:extLst>
              <a:ext uri="{FF2B5EF4-FFF2-40B4-BE49-F238E27FC236}">
                <a16:creationId xmlns:a16="http://schemas.microsoft.com/office/drawing/2014/main" xmlns="" id="{F2BE7580-0DB1-4A9A-B06F-AC0F03D17293}"/>
              </a:ext>
            </a:extLst>
          </p:cNvPr>
          <p:cNvSpPr txBox="1"/>
          <p:nvPr/>
        </p:nvSpPr>
        <p:spPr>
          <a:xfrm>
            <a:off x="5188620" y="4762923"/>
            <a:ext cx="2250000" cy="720000"/>
          </a:xfrm>
          <a:prstGeom prst="rect">
            <a:avLst/>
          </a:prstGeom>
          <a:noFill/>
          <a:ln w="28575">
            <a:solidFill>
              <a:schemeClr val="accent3"/>
            </a:solidFill>
          </a:ln>
        </p:spPr>
        <p:txBody>
          <a:bodyPr wrap="square" rtlCol="0">
            <a:noAutofit/>
          </a:bodyPr>
          <a:lstStyle/>
          <a:p>
            <a:endParaRPr lang="en-GB" sz="1500" dirty="0"/>
          </a:p>
        </p:txBody>
      </p:sp>
      <p:sp>
        <p:nvSpPr>
          <p:cNvPr id="25" name="CasellaDiTesto 12">
            <a:extLst>
              <a:ext uri="{FF2B5EF4-FFF2-40B4-BE49-F238E27FC236}">
                <a16:creationId xmlns:a16="http://schemas.microsoft.com/office/drawing/2014/main" xmlns="" id="{5AD81316-B518-4A5B-AD6A-FDCF7E06C9F5}"/>
              </a:ext>
            </a:extLst>
          </p:cNvPr>
          <p:cNvSpPr txBox="1"/>
          <p:nvPr/>
        </p:nvSpPr>
        <p:spPr>
          <a:xfrm>
            <a:off x="5188620" y="2386923"/>
            <a:ext cx="2250000" cy="2376000"/>
          </a:xfrm>
          <a:prstGeom prst="rect">
            <a:avLst/>
          </a:prstGeom>
          <a:noFill/>
          <a:ln w="28575">
            <a:solidFill>
              <a:schemeClr val="accent3"/>
            </a:solidFill>
          </a:ln>
        </p:spPr>
        <p:txBody>
          <a:bodyPr wrap="square" rtlCol="0">
            <a:noAutofit/>
          </a:bodyPr>
          <a:lstStyle/>
          <a:p>
            <a:endParaRPr lang="en-GB" sz="1500" dirty="0"/>
          </a:p>
        </p:txBody>
      </p:sp>
      <p:sp>
        <p:nvSpPr>
          <p:cNvPr id="26" name="CasellaDiTesto 12">
            <a:extLst>
              <a:ext uri="{FF2B5EF4-FFF2-40B4-BE49-F238E27FC236}">
                <a16:creationId xmlns:a16="http://schemas.microsoft.com/office/drawing/2014/main" xmlns="" id="{09D5DEA9-1B2A-4D0F-8378-7FC25A464E58}"/>
              </a:ext>
            </a:extLst>
          </p:cNvPr>
          <p:cNvSpPr txBox="1"/>
          <p:nvPr/>
        </p:nvSpPr>
        <p:spPr>
          <a:xfrm>
            <a:off x="7438620" y="5482923"/>
            <a:ext cx="2250000" cy="720000"/>
          </a:xfrm>
          <a:prstGeom prst="rect">
            <a:avLst/>
          </a:prstGeom>
          <a:solidFill>
            <a:schemeClr val="accent6"/>
          </a:solidFill>
          <a:ln w="28575">
            <a:solidFill>
              <a:schemeClr val="accent6"/>
            </a:solidFill>
          </a:ln>
        </p:spPr>
        <p:txBody>
          <a:bodyPr wrap="square" rtlCol="0" anchor="ctr">
            <a:noAutofit/>
          </a:bodyPr>
          <a:lstStyle/>
          <a:p>
            <a:pPr algn="ctr"/>
            <a:r>
              <a:rPr lang="en-GB" sz="2000" dirty="0"/>
              <a:t>Amici</a:t>
            </a:r>
          </a:p>
        </p:txBody>
      </p:sp>
      <p:sp>
        <p:nvSpPr>
          <p:cNvPr id="27" name="CasellaDiTesto 12">
            <a:extLst>
              <a:ext uri="{FF2B5EF4-FFF2-40B4-BE49-F238E27FC236}">
                <a16:creationId xmlns:a16="http://schemas.microsoft.com/office/drawing/2014/main" xmlns="" id="{B6EE5A64-2D3D-4FF0-961B-DCF540207779}"/>
              </a:ext>
            </a:extLst>
          </p:cNvPr>
          <p:cNvSpPr txBox="1"/>
          <p:nvPr/>
        </p:nvSpPr>
        <p:spPr>
          <a:xfrm>
            <a:off x="7438620" y="4762923"/>
            <a:ext cx="2250000" cy="720000"/>
          </a:xfrm>
          <a:prstGeom prst="rect">
            <a:avLst/>
          </a:prstGeom>
          <a:noFill/>
          <a:ln w="28575">
            <a:solidFill>
              <a:schemeClr val="accent6"/>
            </a:solidFill>
          </a:ln>
        </p:spPr>
        <p:txBody>
          <a:bodyPr wrap="square" rtlCol="0">
            <a:noAutofit/>
          </a:bodyPr>
          <a:lstStyle/>
          <a:p>
            <a:endParaRPr lang="en-GB" sz="1500" dirty="0"/>
          </a:p>
        </p:txBody>
      </p:sp>
      <p:sp>
        <p:nvSpPr>
          <p:cNvPr id="28" name="CasellaDiTesto 12">
            <a:extLst>
              <a:ext uri="{FF2B5EF4-FFF2-40B4-BE49-F238E27FC236}">
                <a16:creationId xmlns:a16="http://schemas.microsoft.com/office/drawing/2014/main" xmlns="" id="{C9C4C8FE-07DE-40E6-B15D-E57C67D86DA2}"/>
              </a:ext>
            </a:extLst>
          </p:cNvPr>
          <p:cNvSpPr txBox="1"/>
          <p:nvPr/>
        </p:nvSpPr>
        <p:spPr>
          <a:xfrm>
            <a:off x="7438620" y="2386923"/>
            <a:ext cx="2250000" cy="2376000"/>
          </a:xfrm>
          <a:prstGeom prst="rect">
            <a:avLst/>
          </a:prstGeom>
          <a:noFill/>
          <a:ln w="28575">
            <a:solidFill>
              <a:schemeClr val="accent6"/>
            </a:solidFill>
          </a:ln>
        </p:spPr>
        <p:txBody>
          <a:bodyPr wrap="square" rtlCol="0">
            <a:noAutofit/>
          </a:bodyPr>
          <a:lstStyle/>
          <a:p>
            <a:endParaRPr lang="en-GB" sz="1500" dirty="0"/>
          </a:p>
        </p:txBody>
      </p:sp>
      <p:sp>
        <p:nvSpPr>
          <p:cNvPr id="29" name="Freihandform: Form 21">
            <a:extLst>
              <a:ext uri="{FF2B5EF4-FFF2-40B4-BE49-F238E27FC236}">
                <a16:creationId xmlns:a16="http://schemas.microsoft.com/office/drawing/2014/main" xmlns="" id="{E55D23F7-F4FD-46C5-821E-93D7249C851A}"/>
              </a:ext>
            </a:extLst>
          </p:cNvPr>
          <p:cNvSpPr/>
          <p:nvPr/>
        </p:nvSpPr>
        <p:spPr>
          <a:xfrm>
            <a:off x="683462" y="1261789"/>
            <a:ext cx="9072000" cy="1152000"/>
          </a:xfrm>
          <a:custGeom>
            <a:avLst/>
            <a:gdLst>
              <a:gd name="connsiteX0" fmla="*/ 0 w 9034818"/>
              <a:gd name="connsiteY0" fmla="*/ 1091821 h 1119116"/>
              <a:gd name="connsiteX1" fmla="*/ 9034818 w 9034818"/>
              <a:gd name="connsiteY1" fmla="*/ 1119116 h 1119116"/>
              <a:gd name="connsiteX2" fmla="*/ 4531057 w 9034818"/>
              <a:gd name="connsiteY2" fmla="*/ 0 h 1119116"/>
              <a:gd name="connsiteX3" fmla="*/ 0 w 9034818"/>
              <a:gd name="connsiteY3" fmla="*/ 1091821 h 1119116"/>
            </a:gdLst>
            <a:ahLst/>
            <a:cxnLst>
              <a:cxn ang="0">
                <a:pos x="connsiteX0" y="connsiteY0"/>
              </a:cxn>
              <a:cxn ang="0">
                <a:pos x="connsiteX1" y="connsiteY1"/>
              </a:cxn>
              <a:cxn ang="0">
                <a:pos x="connsiteX2" y="connsiteY2"/>
              </a:cxn>
              <a:cxn ang="0">
                <a:pos x="connsiteX3" y="connsiteY3"/>
              </a:cxn>
            </a:cxnLst>
            <a:rect l="l" t="t" r="r" b="b"/>
            <a:pathLst>
              <a:path w="9034818" h="1119116">
                <a:moveTo>
                  <a:pt x="0" y="1091821"/>
                </a:moveTo>
                <a:lnTo>
                  <a:pt x="9034818" y="1119116"/>
                </a:lnTo>
                <a:lnTo>
                  <a:pt x="4531057" y="0"/>
                </a:lnTo>
                <a:lnTo>
                  <a:pt x="0" y="1091821"/>
                </a:lnTo>
                <a:close/>
              </a:path>
            </a:pathLst>
          </a:cu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Freihandform: Form 23">
            <a:extLst>
              <a:ext uri="{FF2B5EF4-FFF2-40B4-BE49-F238E27FC236}">
                <a16:creationId xmlns:a16="http://schemas.microsoft.com/office/drawing/2014/main" xmlns="" id="{17E1833F-64D5-4346-B3AB-A342AFA05FF1}"/>
              </a:ext>
            </a:extLst>
          </p:cNvPr>
          <p:cNvSpPr/>
          <p:nvPr/>
        </p:nvSpPr>
        <p:spPr>
          <a:xfrm>
            <a:off x="5200871" y="975186"/>
            <a:ext cx="6018662" cy="1419367"/>
          </a:xfrm>
          <a:custGeom>
            <a:avLst/>
            <a:gdLst>
              <a:gd name="connsiteX0" fmla="*/ 0 w 6018662"/>
              <a:gd name="connsiteY0" fmla="*/ 272955 h 1419367"/>
              <a:gd name="connsiteX1" fmla="*/ 4544704 w 6018662"/>
              <a:gd name="connsiteY1" fmla="*/ 1419367 h 1419367"/>
              <a:gd name="connsiteX2" fmla="*/ 6018662 w 6018662"/>
              <a:gd name="connsiteY2" fmla="*/ 900752 h 1419367"/>
              <a:gd name="connsiteX3" fmla="*/ 1924334 w 6018662"/>
              <a:gd name="connsiteY3" fmla="*/ 0 h 1419367"/>
              <a:gd name="connsiteX4" fmla="*/ 0 w 6018662"/>
              <a:gd name="connsiteY4" fmla="*/ 272955 h 141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8662" h="1419367">
                <a:moveTo>
                  <a:pt x="0" y="272955"/>
                </a:moveTo>
                <a:lnTo>
                  <a:pt x="4544704" y="1419367"/>
                </a:lnTo>
                <a:lnTo>
                  <a:pt x="6018662" y="900752"/>
                </a:lnTo>
                <a:lnTo>
                  <a:pt x="1924334" y="0"/>
                </a:lnTo>
                <a:lnTo>
                  <a:pt x="0" y="27295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ttangolo 1">
            <a:extLst>
              <a:ext uri="{FF2B5EF4-FFF2-40B4-BE49-F238E27FC236}">
                <a16:creationId xmlns:a16="http://schemas.microsoft.com/office/drawing/2014/main" xmlns="" id="{155156B0-3572-4719-9FF8-9021F2550E9D}"/>
              </a:ext>
            </a:extLst>
          </p:cNvPr>
          <p:cNvSpPr/>
          <p:nvPr/>
        </p:nvSpPr>
        <p:spPr>
          <a:xfrm>
            <a:off x="0" y="963038"/>
            <a:ext cx="1875835" cy="246221"/>
          </a:xfrm>
          <a:prstGeom prst="rect">
            <a:avLst/>
          </a:prstGeom>
        </p:spPr>
        <p:txBody>
          <a:bodyPr wrap="none">
            <a:spAutoFit/>
          </a:bodyPr>
          <a:lstStyle/>
          <a:p>
            <a:r>
              <a:rPr lang="en-GB" sz="1000" dirty="0">
                <a:cs typeface="Arial" panose="020B0604020202020204" pitchFamily="34" charset="0"/>
              </a:rPr>
              <a:t>Source: 1 © Dorr, d-</a:t>
            </a:r>
            <a:r>
              <a:rPr lang="en-GB" sz="1000" dirty="0" err="1">
                <a:cs typeface="Arial" panose="020B0604020202020204" pitchFamily="34" charset="0"/>
              </a:rPr>
              <a:t>ialogo</a:t>
            </a:r>
            <a:r>
              <a:rPr lang="en-GB" sz="1000" dirty="0">
                <a:cs typeface="Arial" panose="020B0604020202020204" pitchFamily="34" charset="0"/>
              </a:rPr>
              <a:t>, 2020</a:t>
            </a:r>
            <a:endParaRPr lang="en-GB" sz="1000" dirty="0"/>
          </a:p>
        </p:txBody>
      </p:sp>
      <p:sp>
        <p:nvSpPr>
          <p:cNvPr id="31"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32"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1315"/>
            <a:ext cx="1755570" cy="398758"/>
          </a:xfrm>
          <a:prstGeom prst="rect">
            <a:avLst/>
          </a:prstGeom>
        </p:spPr>
      </p:pic>
      <p:sp>
        <p:nvSpPr>
          <p:cNvPr id="33"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34" name="Immagin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2900518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err="1"/>
              <a:t>Guida</a:t>
            </a:r>
            <a:r>
              <a:rPr lang="en-US" sz="4800" b="1" dirty="0"/>
              <a:t> per la casa </a:t>
            </a:r>
            <a:r>
              <a:rPr lang="en-US" sz="4800" b="1" dirty="0" err="1"/>
              <a:t>dell’Entusiasmo</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94062" y="1200099"/>
            <a:ext cx="11416938" cy="5016758"/>
          </a:xfrm>
          <a:prstGeom prst="rect">
            <a:avLst/>
          </a:prstGeom>
          <a:noFill/>
        </p:spPr>
        <p:txBody>
          <a:bodyPr wrap="square" rtlCol="0">
            <a:spAutoFit/>
          </a:bodyPr>
          <a:lstStyle/>
          <a:p>
            <a:pPr marL="457200" indent="-457200" algn="just">
              <a:buFont typeface="+mj-lt"/>
              <a:buAutoNum type="arabicPeriod"/>
            </a:pPr>
            <a:r>
              <a:rPr lang="en-GB" sz="3200" dirty="0" err="1"/>
              <a:t>Definisci</a:t>
            </a:r>
            <a:r>
              <a:rPr lang="en-GB" sz="3200" dirty="0"/>
              <a:t> </a:t>
            </a:r>
            <a:r>
              <a:rPr lang="en-GB" sz="3200" dirty="0" err="1"/>
              <a:t>innanzitutto</a:t>
            </a:r>
            <a:r>
              <a:rPr lang="en-GB" sz="3200" dirty="0"/>
              <a:t> </a:t>
            </a:r>
            <a:r>
              <a:rPr lang="en-GB" sz="3200" dirty="0" err="1"/>
              <a:t>i</a:t>
            </a:r>
            <a:r>
              <a:rPr lang="en-GB" sz="3200" dirty="0"/>
              <a:t> </a:t>
            </a:r>
            <a:r>
              <a:rPr lang="en-GB" sz="3200" dirty="0" err="1"/>
              <a:t>tuoi</a:t>
            </a:r>
            <a:r>
              <a:rPr lang="en-GB" sz="3200" dirty="0"/>
              <a:t> </a:t>
            </a:r>
            <a:r>
              <a:rPr lang="en-GB" sz="3200" dirty="0" err="1"/>
              <a:t>principali</a:t>
            </a:r>
            <a:r>
              <a:rPr lang="en-GB" sz="3200" dirty="0"/>
              <a:t> target group</a:t>
            </a:r>
          </a:p>
          <a:p>
            <a:pPr marL="457200" indent="-457200" algn="just">
              <a:buFont typeface="+mj-lt"/>
              <a:buAutoNum type="arabicPeriod"/>
            </a:pPr>
            <a:endParaRPr lang="en-GB" sz="3200" dirty="0"/>
          </a:p>
          <a:p>
            <a:pPr marL="457200" indent="-457200" algn="just">
              <a:buFont typeface="+mj-lt"/>
              <a:buAutoNum type="arabicPeriod"/>
            </a:pPr>
            <a:r>
              <a:rPr lang="en-GB" sz="3200" dirty="0"/>
              <a:t>Formula </a:t>
            </a:r>
            <a:r>
              <a:rPr lang="en-GB" sz="3200" dirty="0" err="1"/>
              <a:t>almeno</a:t>
            </a:r>
            <a:r>
              <a:rPr lang="en-GB" sz="3200" dirty="0"/>
              <a:t> 3 </a:t>
            </a:r>
            <a:r>
              <a:rPr lang="en-GB" sz="3200" dirty="0" err="1"/>
              <a:t>obiettivi</a:t>
            </a:r>
            <a:r>
              <a:rPr lang="en-GB" sz="3200" dirty="0"/>
              <a:t> </a:t>
            </a:r>
            <a:r>
              <a:rPr lang="en-GB" sz="3200" dirty="0" err="1"/>
              <a:t>concreti</a:t>
            </a:r>
            <a:r>
              <a:rPr lang="en-GB" sz="3200" dirty="0"/>
              <a:t> per </a:t>
            </a:r>
            <a:r>
              <a:rPr lang="en-GB" sz="3200" dirty="0" err="1"/>
              <a:t>ogni</a:t>
            </a:r>
            <a:r>
              <a:rPr lang="en-GB" sz="3200" dirty="0"/>
              <a:t> Gruppo </a:t>
            </a:r>
            <a:r>
              <a:rPr lang="en-GB" sz="3200" dirty="0" err="1"/>
              <a:t>che</a:t>
            </a:r>
            <a:r>
              <a:rPr lang="en-GB" sz="3200" dirty="0"/>
              <a:t> </a:t>
            </a:r>
            <a:r>
              <a:rPr lang="en-GB" sz="3200" dirty="0" err="1"/>
              <a:t>vuoi</a:t>
            </a:r>
            <a:r>
              <a:rPr lang="en-GB" sz="3200" dirty="0"/>
              <a:t> </a:t>
            </a:r>
            <a:r>
              <a:rPr lang="en-GB" sz="3200" dirty="0" err="1"/>
              <a:t>raggiungere</a:t>
            </a:r>
            <a:r>
              <a:rPr lang="en-GB" sz="3200" dirty="0"/>
              <a:t> con le </a:t>
            </a:r>
            <a:r>
              <a:rPr lang="en-GB" sz="3200" dirty="0" err="1"/>
              <a:t>tue</a:t>
            </a:r>
            <a:r>
              <a:rPr lang="en-GB" sz="3200" dirty="0"/>
              <a:t> </a:t>
            </a:r>
            <a:r>
              <a:rPr lang="en-GB" sz="3200" dirty="0" err="1"/>
              <a:t>attività</a:t>
            </a:r>
            <a:r>
              <a:rPr lang="en-GB" sz="3200" dirty="0"/>
              <a:t> di </a:t>
            </a:r>
            <a:r>
              <a:rPr lang="en-GB" sz="3200" dirty="0" err="1"/>
              <a:t>entusiasmo</a:t>
            </a:r>
            <a:r>
              <a:rPr lang="en-GB" sz="3200" dirty="0"/>
              <a:t>; </a:t>
            </a:r>
          </a:p>
          <a:p>
            <a:pPr marL="457200" indent="-457200" algn="just">
              <a:buFont typeface="+mj-lt"/>
              <a:buAutoNum type="arabicPeriod"/>
            </a:pPr>
            <a:endParaRPr lang="en-GB" sz="3200" dirty="0"/>
          </a:p>
          <a:p>
            <a:pPr marL="457200" indent="-457200" algn="just">
              <a:buFont typeface="+mj-lt"/>
              <a:buAutoNum type="arabicPeriod"/>
            </a:pPr>
            <a:r>
              <a:rPr lang="en-GB" sz="3200" dirty="0" err="1"/>
              <a:t>Pensa</a:t>
            </a:r>
            <a:r>
              <a:rPr lang="en-GB" sz="3200" dirty="0"/>
              <a:t> a come </a:t>
            </a:r>
            <a:r>
              <a:rPr lang="en-GB" sz="3200" dirty="0" err="1"/>
              <a:t>ralizzare</a:t>
            </a:r>
            <a:r>
              <a:rPr lang="en-GB" sz="3200" dirty="0"/>
              <a:t> </a:t>
            </a:r>
            <a:r>
              <a:rPr lang="en-GB" sz="3200" dirty="0" err="1"/>
              <a:t>questi</a:t>
            </a:r>
            <a:r>
              <a:rPr lang="en-GB" sz="3200" dirty="0"/>
              <a:t> </a:t>
            </a:r>
            <a:r>
              <a:rPr lang="en-GB" sz="3200" dirty="0" err="1"/>
              <a:t>obiettivi</a:t>
            </a:r>
            <a:r>
              <a:rPr lang="en-GB" sz="3200" dirty="0"/>
              <a:t>: semplice, </a:t>
            </a:r>
            <a:r>
              <a:rPr lang="en-GB" sz="3200" dirty="0" err="1"/>
              <a:t>chiaro</a:t>
            </a:r>
            <a:r>
              <a:rPr lang="en-GB" sz="3200" dirty="0"/>
              <a:t> ed </a:t>
            </a:r>
            <a:r>
              <a:rPr lang="en-GB" sz="3200" dirty="0" err="1"/>
              <a:t>efficace</a:t>
            </a:r>
            <a:endParaRPr lang="en-GB" sz="3200" dirty="0"/>
          </a:p>
          <a:p>
            <a:pPr marL="457200" indent="-457200" algn="just">
              <a:buFont typeface="+mj-lt"/>
              <a:buAutoNum type="arabicPeriod"/>
            </a:pPr>
            <a:endParaRPr lang="en-GB" sz="3200" dirty="0"/>
          </a:p>
          <a:p>
            <a:pPr algn="just"/>
            <a:r>
              <a:rPr lang="en-GB" sz="3200" dirty="0"/>
              <a:t>Nota bene: </a:t>
            </a:r>
            <a:r>
              <a:rPr lang="en-GB" sz="3200" dirty="0" err="1"/>
              <a:t>Ogni</a:t>
            </a:r>
            <a:r>
              <a:rPr lang="en-GB" sz="3200" dirty="0"/>
              <a:t> </a:t>
            </a:r>
            <a:r>
              <a:rPr lang="en-GB" sz="3200" dirty="0" err="1"/>
              <a:t>percorso</a:t>
            </a:r>
            <a:r>
              <a:rPr lang="en-GB" sz="3200" dirty="0"/>
              <a:t> </a:t>
            </a:r>
            <a:r>
              <a:rPr lang="en-GB" sz="3200" dirty="0" err="1"/>
              <a:t>va</a:t>
            </a:r>
            <a:r>
              <a:rPr lang="en-GB" sz="3200" dirty="0"/>
              <a:t> </a:t>
            </a:r>
            <a:r>
              <a:rPr lang="en-GB" sz="3200" dirty="0" err="1"/>
              <a:t>bene.E</a:t>
            </a:r>
            <a:r>
              <a:rPr lang="en-GB" sz="3200" dirty="0"/>
              <a:t>’ sempre una </a:t>
            </a:r>
            <a:r>
              <a:rPr lang="en-GB" sz="3200" dirty="0" err="1"/>
              <a:t>tua</a:t>
            </a:r>
            <a:r>
              <a:rPr lang="en-GB" sz="3200" dirty="0"/>
              <a:t> </a:t>
            </a:r>
            <a:r>
              <a:rPr lang="en-GB" sz="3200" dirty="0" err="1"/>
              <a:t>decisione</a:t>
            </a:r>
            <a:r>
              <a:rPr lang="en-GB" sz="3200" dirty="0"/>
              <a:t> </a:t>
            </a:r>
            <a:r>
              <a:rPr lang="en-GB" sz="3200" dirty="0" err="1"/>
              <a:t>personale</a:t>
            </a:r>
            <a:r>
              <a:rPr lang="en-GB" sz="3200" dirty="0"/>
              <a:t> il </a:t>
            </a:r>
            <a:r>
              <a:rPr lang="en-GB" sz="3200" dirty="0" err="1"/>
              <a:t>percorso</a:t>
            </a:r>
            <a:r>
              <a:rPr lang="en-GB" sz="3200" dirty="0"/>
              <a:t> </a:t>
            </a:r>
            <a:r>
              <a:rPr lang="en-GB" sz="3200" dirty="0" err="1"/>
              <a:t>che</a:t>
            </a:r>
            <a:r>
              <a:rPr lang="en-GB" sz="3200" dirty="0"/>
              <a:t> </a:t>
            </a:r>
            <a:r>
              <a:rPr lang="en-GB" sz="3200" dirty="0" err="1"/>
              <a:t>scegli</a:t>
            </a:r>
            <a:r>
              <a:rPr lang="en-GB" sz="3200" dirty="0"/>
              <a:t>.</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1315"/>
            <a:ext cx="1755570" cy="398758"/>
          </a:xfrm>
          <a:prstGeom prst="rect">
            <a:avLst/>
          </a:prstGeom>
        </p:spPr>
      </p:pic>
      <p:sp>
        <p:nvSpPr>
          <p:cNvPr id="16"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21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202473" y="3920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2369880"/>
          </a:xfrm>
          <a:prstGeom prst="rect">
            <a:avLst/>
          </a:prstGeom>
          <a:noFill/>
        </p:spPr>
        <p:txBody>
          <a:bodyPr wrap="square" rtlCol="0">
            <a:spAutoFit/>
          </a:bodyPr>
          <a:lstStyle/>
          <a:p>
            <a:pPr algn="ctr"/>
            <a:r>
              <a:rPr lang="en-GB" sz="4400" b="1" dirty="0"/>
              <a:t>2.5 </a:t>
            </a:r>
            <a:r>
              <a:rPr lang="en-GB" sz="4400" b="1" dirty="0" err="1"/>
              <a:t>Mobilitare</a:t>
            </a:r>
            <a:r>
              <a:rPr lang="en-GB" sz="4400" b="1" dirty="0"/>
              <a:t> </a:t>
            </a:r>
            <a:r>
              <a:rPr lang="en-GB" sz="4400" b="1" dirty="0" err="1"/>
              <a:t>gli</a:t>
            </a:r>
            <a:r>
              <a:rPr lang="en-GB" sz="4400" b="1" dirty="0"/>
              <a:t> </a:t>
            </a:r>
            <a:r>
              <a:rPr lang="en-GB" sz="4400" b="1" dirty="0" err="1"/>
              <a:t>Altri</a:t>
            </a:r>
            <a:r>
              <a:rPr lang="en-GB" sz="4400" b="1" dirty="0"/>
              <a:t> </a:t>
            </a:r>
          </a:p>
          <a:p>
            <a:pPr algn="ctr"/>
            <a:endParaRPr lang="en-GB" sz="1600" b="1" dirty="0"/>
          </a:p>
          <a:p>
            <a:pPr algn="ctr"/>
            <a:r>
              <a:rPr lang="en-GB" sz="4400" b="1" dirty="0"/>
              <a:t>2.5.B </a:t>
            </a:r>
            <a:r>
              <a:rPr lang="en-GB" sz="4400" b="1" dirty="0" err="1"/>
              <a:t>Comunicazione</a:t>
            </a:r>
            <a:r>
              <a:rPr lang="en-GB" sz="4400" b="1" dirty="0"/>
              <a:t>: </a:t>
            </a:r>
            <a:r>
              <a:rPr lang="en-GB" sz="4400" b="1" dirty="0" err="1"/>
              <a:t>efficace</a:t>
            </a:r>
            <a:r>
              <a:rPr lang="en-GB" sz="4400" b="1" dirty="0"/>
              <a:t>, </a:t>
            </a:r>
            <a:r>
              <a:rPr lang="en-GB" sz="4400" b="1" dirty="0" err="1"/>
              <a:t>orientata</a:t>
            </a:r>
            <a:r>
              <a:rPr lang="en-GB" sz="4400" b="1" dirty="0"/>
              <a:t> ai media e </a:t>
            </a:r>
            <a:r>
              <a:rPr lang="en-GB" sz="4400" b="1" dirty="0" err="1"/>
              <a:t>sostenibile</a:t>
            </a:r>
            <a:endParaRPr lang="en-GB" sz="4400" b="1" dirty="0"/>
          </a:p>
        </p:txBody>
      </p:sp>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1"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01315"/>
            <a:ext cx="1755570" cy="398758"/>
          </a:xfrm>
          <a:prstGeom prst="rect">
            <a:avLst/>
          </a:prstGeom>
        </p:spPr>
      </p:pic>
      <p:sp>
        <p:nvSpPr>
          <p:cNvPr id="12"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2243833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err="1"/>
              <a:t>Cos’è</a:t>
            </a:r>
            <a:r>
              <a:rPr lang="en-GB" sz="4800" b="1" dirty="0"/>
              <a:t> la </a:t>
            </a:r>
            <a:r>
              <a:rPr lang="en-GB" sz="4800" b="1" dirty="0" err="1"/>
              <a:t>comunicazione</a:t>
            </a:r>
            <a:r>
              <a:rPr lang="en-GB" sz="4800" b="1" dirty="0"/>
              <a:t>?</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8" name="Grafik 18">
            <a:extLst>
              <a:ext uri="{FF2B5EF4-FFF2-40B4-BE49-F238E27FC236}">
                <a16:creationId xmlns:a16="http://schemas.microsoft.com/office/drawing/2014/main" xmlns="" id="{3CAAA796-4A23-4B06-A47B-5880A5D6480D}"/>
              </a:ext>
            </a:extLst>
          </p:cNvPr>
          <p:cNvPicPr>
            <a:picLocks noChangeAspect="1"/>
          </p:cNvPicPr>
          <p:nvPr/>
        </p:nvPicPr>
        <p:blipFill>
          <a:blip r:embed="rId3"/>
          <a:stretch>
            <a:fillRect/>
          </a:stretch>
        </p:blipFill>
        <p:spPr>
          <a:xfrm>
            <a:off x="4174458" y="2098187"/>
            <a:ext cx="1846542" cy="2520000"/>
          </a:xfrm>
          <a:prstGeom prst="rect">
            <a:avLst/>
          </a:prstGeom>
        </p:spPr>
      </p:pic>
      <p:pic>
        <p:nvPicPr>
          <p:cNvPr id="9" name="Grafik 20">
            <a:extLst>
              <a:ext uri="{FF2B5EF4-FFF2-40B4-BE49-F238E27FC236}">
                <a16:creationId xmlns:a16="http://schemas.microsoft.com/office/drawing/2014/main" xmlns="" id="{CA0E3BA8-FBD5-4A66-A343-0526F75D193F}"/>
              </a:ext>
            </a:extLst>
          </p:cNvPr>
          <p:cNvPicPr>
            <a:picLocks noChangeAspect="1"/>
          </p:cNvPicPr>
          <p:nvPr/>
        </p:nvPicPr>
        <p:blipFill>
          <a:blip r:embed="rId4"/>
          <a:stretch>
            <a:fillRect/>
          </a:stretch>
        </p:blipFill>
        <p:spPr>
          <a:xfrm>
            <a:off x="6010458" y="2121485"/>
            <a:ext cx="1846542" cy="2520000"/>
          </a:xfrm>
          <a:prstGeom prst="rect">
            <a:avLst/>
          </a:prstGeom>
        </p:spPr>
      </p:pic>
      <p:sp>
        <p:nvSpPr>
          <p:cNvPr id="16" name="Sprechblase: oval 22">
            <a:extLst>
              <a:ext uri="{FF2B5EF4-FFF2-40B4-BE49-F238E27FC236}">
                <a16:creationId xmlns:a16="http://schemas.microsoft.com/office/drawing/2014/main" xmlns="" id="{14AFF030-305A-4D85-AAF0-9C7B01F59794}"/>
              </a:ext>
            </a:extLst>
          </p:cNvPr>
          <p:cNvSpPr>
            <a:spLocks noChangeAspect="1"/>
          </p:cNvSpPr>
          <p:nvPr/>
        </p:nvSpPr>
        <p:spPr>
          <a:xfrm>
            <a:off x="7738458" y="2316836"/>
            <a:ext cx="1235819" cy="828000"/>
          </a:xfrm>
          <a:prstGeom prst="wedgeEllipseCallout">
            <a:avLst>
              <a:gd name="adj1" fmla="val -64117"/>
              <a:gd name="adj2" fmla="val 58045"/>
            </a:avLst>
          </a:prstGeom>
        </p:spPr>
        <p:style>
          <a:lnRef idx="0">
            <a:schemeClr val="accent2"/>
          </a:lnRef>
          <a:fillRef idx="3">
            <a:schemeClr val="accent2"/>
          </a:fillRef>
          <a:effectRef idx="3">
            <a:schemeClr val="accent2"/>
          </a:effectRef>
          <a:fontRef idx="minor">
            <a:schemeClr val="lt1"/>
          </a:fontRef>
        </p:style>
        <p:txBody>
          <a:bodyPr rtlCol="0" anchor="ctr"/>
          <a:lstStyle/>
          <a:p>
            <a:pPr algn="just"/>
            <a:r>
              <a:rPr lang="de-DE" sz="4000" b="1" dirty="0"/>
              <a:t>…</a:t>
            </a:r>
          </a:p>
        </p:txBody>
      </p:sp>
      <p:sp>
        <p:nvSpPr>
          <p:cNvPr id="17" name="Sprechblase: oval 24">
            <a:extLst>
              <a:ext uri="{FF2B5EF4-FFF2-40B4-BE49-F238E27FC236}">
                <a16:creationId xmlns:a16="http://schemas.microsoft.com/office/drawing/2014/main" xmlns="" id="{6A77BCE3-E8D6-4E67-A471-C05DCB78386E}"/>
              </a:ext>
            </a:extLst>
          </p:cNvPr>
          <p:cNvSpPr>
            <a:spLocks noChangeAspect="1"/>
          </p:cNvSpPr>
          <p:nvPr/>
        </p:nvSpPr>
        <p:spPr>
          <a:xfrm>
            <a:off x="3130458" y="2316836"/>
            <a:ext cx="1235819" cy="828000"/>
          </a:xfrm>
          <a:prstGeom prst="wedgeEllipseCallout">
            <a:avLst>
              <a:gd name="adj1" fmla="val 57361"/>
              <a:gd name="adj2" fmla="val 53100"/>
            </a:avLst>
          </a:prstGeom>
        </p:spPr>
        <p:style>
          <a:lnRef idx="0">
            <a:schemeClr val="accent2"/>
          </a:lnRef>
          <a:fillRef idx="3">
            <a:schemeClr val="accent2"/>
          </a:fillRef>
          <a:effectRef idx="3">
            <a:schemeClr val="accent2"/>
          </a:effectRef>
          <a:fontRef idx="minor">
            <a:schemeClr val="lt1"/>
          </a:fontRef>
        </p:style>
        <p:txBody>
          <a:bodyPr rtlCol="0" anchor="ctr"/>
          <a:lstStyle/>
          <a:p>
            <a:pPr algn="just"/>
            <a:r>
              <a:rPr lang="de-DE" sz="4000" b="1" dirty="0"/>
              <a:t>…</a:t>
            </a:r>
          </a:p>
        </p:txBody>
      </p:sp>
      <p:sp>
        <p:nvSpPr>
          <p:cNvPr id="18" name="CasellaDiTesto 12">
            <a:extLst>
              <a:ext uri="{FF2B5EF4-FFF2-40B4-BE49-F238E27FC236}">
                <a16:creationId xmlns:a16="http://schemas.microsoft.com/office/drawing/2014/main" xmlns="" id="{A15F1E32-5424-4B1D-846D-4C663E5A04DB}"/>
              </a:ext>
            </a:extLst>
          </p:cNvPr>
          <p:cNvSpPr txBox="1"/>
          <p:nvPr/>
        </p:nvSpPr>
        <p:spPr>
          <a:xfrm>
            <a:off x="273630" y="1343504"/>
            <a:ext cx="2712457" cy="648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algn="just"/>
            <a:r>
              <a:rPr lang="en-GB" sz="2000" dirty="0" err="1"/>
              <a:t>Scambio</a:t>
            </a:r>
            <a:r>
              <a:rPr lang="en-GB" sz="2000" dirty="0"/>
              <a:t> di </a:t>
            </a:r>
            <a:r>
              <a:rPr lang="en-GB" sz="2000" dirty="0" err="1"/>
              <a:t>informazioni</a:t>
            </a:r>
            <a:r>
              <a:rPr lang="en-GB" sz="2000" dirty="0"/>
              <a:t> </a:t>
            </a:r>
            <a:r>
              <a:rPr lang="en-GB" sz="2000" dirty="0" err="1"/>
              <a:t>tra</a:t>
            </a:r>
            <a:r>
              <a:rPr lang="en-GB" sz="2000" dirty="0"/>
              <a:t> </a:t>
            </a:r>
            <a:r>
              <a:rPr lang="en-GB" sz="2000" dirty="0" err="1"/>
              <a:t>persone</a:t>
            </a:r>
            <a:endParaRPr lang="en-GB" sz="2000" dirty="0"/>
          </a:p>
        </p:txBody>
      </p:sp>
      <p:sp>
        <p:nvSpPr>
          <p:cNvPr id="19" name="CasellaDiTesto 12">
            <a:extLst>
              <a:ext uri="{FF2B5EF4-FFF2-40B4-BE49-F238E27FC236}">
                <a16:creationId xmlns:a16="http://schemas.microsoft.com/office/drawing/2014/main" xmlns="" id="{B2DC0FC0-2636-463B-B0B9-5EE782400822}"/>
              </a:ext>
            </a:extLst>
          </p:cNvPr>
          <p:cNvSpPr txBox="1"/>
          <p:nvPr/>
        </p:nvSpPr>
        <p:spPr>
          <a:xfrm>
            <a:off x="8747999" y="1440000"/>
            <a:ext cx="3276000" cy="64800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algn="just"/>
            <a:r>
              <a:rPr lang="en-GB" sz="2000" dirty="0" err="1"/>
              <a:t>Scambio</a:t>
            </a:r>
            <a:r>
              <a:rPr lang="en-GB" sz="2000" dirty="0"/>
              <a:t> </a:t>
            </a:r>
            <a:r>
              <a:rPr lang="en-GB" sz="2000" dirty="0" err="1"/>
              <a:t>tramite</a:t>
            </a:r>
            <a:r>
              <a:rPr lang="en-GB" sz="2000" dirty="0"/>
              <a:t> lingua e </a:t>
            </a:r>
            <a:r>
              <a:rPr lang="en-GB" sz="2000" dirty="0" err="1"/>
              <a:t>simboli</a:t>
            </a:r>
            <a:endParaRPr lang="en-GB" sz="2000" dirty="0"/>
          </a:p>
          <a:p>
            <a:pPr algn="just"/>
            <a:endParaRPr lang="en-GB" sz="2000" dirty="0"/>
          </a:p>
        </p:txBody>
      </p:sp>
      <p:sp>
        <p:nvSpPr>
          <p:cNvPr id="20" name="CasellaDiTesto 12">
            <a:extLst>
              <a:ext uri="{FF2B5EF4-FFF2-40B4-BE49-F238E27FC236}">
                <a16:creationId xmlns:a16="http://schemas.microsoft.com/office/drawing/2014/main" xmlns="" id="{995667A9-C1AE-44FE-B5DF-D84E620A0175}"/>
              </a:ext>
            </a:extLst>
          </p:cNvPr>
          <p:cNvSpPr txBox="1"/>
          <p:nvPr/>
        </p:nvSpPr>
        <p:spPr>
          <a:xfrm>
            <a:off x="5635917" y="5378063"/>
            <a:ext cx="2736000" cy="32400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algn="just"/>
            <a:r>
              <a:rPr lang="en-GB" sz="2000" dirty="0"/>
              <a:t>E’ </a:t>
            </a:r>
            <a:r>
              <a:rPr lang="en-GB" sz="2000" dirty="0" err="1"/>
              <a:t>alla</a:t>
            </a:r>
            <a:r>
              <a:rPr lang="en-GB" sz="2000" dirty="0"/>
              <a:t> base per vivere </a:t>
            </a:r>
            <a:r>
              <a:rPr lang="en-GB" sz="2000" dirty="0" err="1"/>
              <a:t>insieme</a:t>
            </a:r>
            <a:endParaRPr lang="en-GB" sz="2000" dirty="0"/>
          </a:p>
          <a:p>
            <a:pPr algn="just"/>
            <a:endParaRPr lang="en-GB" sz="2000" dirty="0"/>
          </a:p>
        </p:txBody>
      </p:sp>
      <p:sp>
        <p:nvSpPr>
          <p:cNvPr id="21" name="CasellaDiTesto 12">
            <a:extLst>
              <a:ext uri="{FF2B5EF4-FFF2-40B4-BE49-F238E27FC236}">
                <a16:creationId xmlns:a16="http://schemas.microsoft.com/office/drawing/2014/main" xmlns="" id="{C3C5E410-503F-4DEC-B9A2-36C415707A5D}"/>
              </a:ext>
            </a:extLst>
          </p:cNvPr>
          <p:cNvSpPr txBox="1"/>
          <p:nvPr/>
        </p:nvSpPr>
        <p:spPr>
          <a:xfrm>
            <a:off x="71846" y="2952000"/>
            <a:ext cx="3024153" cy="133200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algn="just"/>
            <a:r>
              <a:rPr lang="en-GB" sz="2000" dirty="0" err="1"/>
              <a:t>Buona</a:t>
            </a:r>
            <a:r>
              <a:rPr lang="en-GB" sz="2000" dirty="0"/>
              <a:t> </a:t>
            </a:r>
            <a:r>
              <a:rPr lang="en-GB" sz="2000" dirty="0" err="1"/>
              <a:t>connessione</a:t>
            </a:r>
            <a:r>
              <a:rPr lang="en-GB" sz="2000" dirty="0"/>
              <a:t> </a:t>
            </a:r>
            <a:r>
              <a:rPr lang="en-GB" sz="2000" dirty="0" err="1"/>
              <a:t>tra</a:t>
            </a:r>
            <a:r>
              <a:rPr lang="en-GB" sz="2000" dirty="0"/>
              <a:t> </a:t>
            </a:r>
            <a:r>
              <a:rPr lang="en-GB" sz="2000" dirty="0" err="1"/>
              <a:t>trasmettitore</a:t>
            </a:r>
            <a:r>
              <a:rPr lang="en-GB" sz="2000" dirty="0"/>
              <a:t> e </a:t>
            </a:r>
            <a:r>
              <a:rPr lang="en-GB" sz="2000" dirty="0" err="1"/>
              <a:t>ricevitore</a:t>
            </a:r>
            <a:endParaRPr lang="en-GB" sz="2000" dirty="0"/>
          </a:p>
        </p:txBody>
      </p:sp>
      <p:sp>
        <p:nvSpPr>
          <p:cNvPr id="22" name="CasellaDiTesto 12">
            <a:extLst>
              <a:ext uri="{FF2B5EF4-FFF2-40B4-BE49-F238E27FC236}">
                <a16:creationId xmlns:a16="http://schemas.microsoft.com/office/drawing/2014/main" xmlns="" id="{DA4C5837-B34C-46A8-8819-4C47F60ABF5F}"/>
              </a:ext>
            </a:extLst>
          </p:cNvPr>
          <p:cNvSpPr txBox="1"/>
          <p:nvPr/>
        </p:nvSpPr>
        <p:spPr>
          <a:xfrm>
            <a:off x="1165015" y="4878000"/>
            <a:ext cx="2808000" cy="108000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algn="just"/>
            <a:r>
              <a:rPr lang="it-IT" sz="2000" dirty="0"/>
              <a:t>La comunicazione necessita di almeno due persone che prendano parte al processo</a:t>
            </a:r>
            <a:endParaRPr lang="en-GB" sz="2000" dirty="0"/>
          </a:p>
          <a:p>
            <a:pPr algn="just"/>
            <a:endParaRPr lang="en-GB" sz="2000" dirty="0"/>
          </a:p>
        </p:txBody>
      </p:sp>
      <p:sp>
        <p:nvSpPr>
          <p:cNvPr id="23" name="CasellaDiTesto 12">
            <a:extLst>
              <a:ext uri="{FF2B5EF4-FFF2-40B4-BE49-F238E27FC236}">
                <a16:creationId xmlns:a16="http://schemas.microsoft.com/office/drawing/2014/main" xmlns="" id="{AF5F16BA-CF02-4925-B895-30F734D4579D}"/>
              </a:ext>
            </a:extLst>
          </p:cNvPr>
          <p:cNvSpPr txBox="1"/>
          <p:nvPr/>
        </p:nvSpPr>
        <p:spPr>
          <a:xfrm>
            <a:off x="8871213" y="4812149"/>
            <a:ext cx="2628000" cy="72000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algn="just"/>
            <a:r>
              <a:rPr lang="en-GB" sz="2000" dirty="0"/>
              <a:t>La </a:t>
            </a:r>
            <a:r>
              <a:rPr lang="en-GB" sz="2000" dirty="0" err="1"/>
              <a:t>Comunicazione</a:t>
            </a:r>
            <a:r>
              <a:rPr lang="en-GB" sz="2000" dirty="0"/>
              <a:t> è </a:t>
            </a:r>
            <a:r>
              <a:rPr lang="en-GB" sz="2000" dirty="0" err="1"/>
              <a:t>alla</a:t>
            </a:r>
            <a:r>
              <a:rPr lang="en-GB" sz="2000" dirty="0"/>
              <a:t> base per </a:t>
            </a:r>
            <a:r>
              <a:rPr lang="en-GB" sz="2000" dirty="0" err="1"/>
              <a:t>l’entusiasmo</a:t>
            </a:r>
            <a:endParaRPr lang="en-GB" sz="2000" dirty="0"/>
          </a:p>
        </p:txBody>
      </p:sp>
      <p:sp>
        <p:nvSpPr>
          <p:cNvPr id="24" name="CasellaDiTesto 12">
            <a:extLst>
              <a:ext uri="{FF2B5EF4-FFF2-40B4-BE49-F238E27FC236}">
                <a16:creationId xmlns:a16="http://schemas.microsoft.com/office/drawing/2014/main" xmlns="" id="{515C2AB5-9112-4532-B38A-F88809264BD3}"/>
              </a:ext>
            </a:extLst>
          </p:cNvPr>
          <p:cNvSpPr txBox="1"/>
          <p:nvPr/>
        </p:nvSpPr>
        <p:spPr>
          <a:xfrm>
            <a:off x="9574458" y="2293913"/>
            <a:ext cx="2290153" cy="133200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algn="just"/>
            <a:r>
              <a:rPr lang="it-IT" sz="2000" dirty="0"/>
              <a:t>La comunicazione può essere realizzata con grande consapevolezza ma anche inconsciamente</a:t>
            </a:r>
            <a:endParaRPr lang="en-GB" sz="2000" dirty="0"/>
          </a:p>
        </p:txBody>
      </p:sp>
      <p:sp>
        <p:nvSpPr>
          <p:cNvPr id="25" name="CasellaDiTesto 12">
            <a:extLst>
              <a:ext uri="{FF2B5EF4-FFF2-40B4-BE49-F238E27FC236}">
                <a16:creationId xmlns:a16="http://schemas.microsoft.com/office/drawing/2014/main" xmlns="" id="{B8FF6DD4-20D8-4FAA-AB72-160B058F5EC6}"/>
              </a:ext>
            </a:extLst>
          </p:cNvPr>
          <p:cNvSpPr txBox="1"/>
          <p:nvPr/>
        </p:nvSpPr>
        <p:spPr>
          <a:xfrm>
            <a:off x="3885099" y="5947458"/>
            <a:ext cx="4434863" cy="257093"/>
          </a:xfrm>
          <a:prstGeom prst="rect">
            <a:avLst/>
          </a:prstGeom>
          <a:noFill/>
        </p:spPr>
        <p:txBody>
          <a:bodyPr wrap="square" rtlCol="0">
            <a:noAutofit/>
          </a:bodyPr>
          <a:lstStyle/>
          <a:p>
            <a:pPr algn="just"/>
            <a:r>
              <a:rPr lang="en-GB" sz="1100" dirty="0"/>
              <a:t>Source: https://www.studienkreis.de/deutsch/kommunikation-ueberblick/</a:t>
            </a:r>
          </a:p>
        </p:txBody>
      </p:sp>
      <p:cxnSp>
        <p:nvCxnSpPr>
          <p:cNvPr id="26" name="Gerade Verbindung mit Pfeil 33">
            <a:extLst>
              <a:ext uri="{FF2B5EF4-FFF2-40B4-BE49-F238E27FC236}">
                <a16:creationId xmlns:a16="http://schemas.microsoft.com/office/drawing/2014/main" xmlns="" id="{E89D2937-751F-4B82-94B4-30960E0D5ADE}"/>
              </a:ext>
            </a:extLst>
          </p:cNvPr>
          <p:cNvCxnSpPr>
            <a:cxnSpLocks/>
          </p:cNvCxnSpPr>
          <p:nvPr/>
        </p:nvCxnSpPr>
        <p:spPr>
          <a:xfrm>
            <a:off x="6167947" y="4671484"/>
            <a:ext cx="586299" cy="654972"/>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27" name="Gerade Verbindung mit Pfeil 34">
            <a:extLst>
              <a:ext uri="{FF2B5EF4-FFF2-40B4-BE49-F238E27FC236}">
                <a16:creationId xmlns:a16="http://schemas.microsoft.com/office/drawing/2014/main" xmlns="" id="{F623208D-4AA8-470F-B61A-06F8A94FF9C1}"/>
              </a:ext>
            </a:extLst>
          </p:cNvPr>
          <p:cNvCxnSpPr>
            <a:cxnSpLocks/>
          </p:cNvCxnSpPr>
          <p:nvPr/>
        </p:nvCxnSpPr>
        <p:spPr>
          <a:xfrm flipH="1">
            <a:off x="3925420" y="4559094"/>
            <a:ext cx="965595" cy="624906"/>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28" name="Gerade Verbindung mit Pfeil 35">
            <a:extLst>
              <a:ext uri="{FF2B5EF4-FFF2-40B4-BE49-F238E27FC236}">
                <a16:creationId xmlns:a16="http://schemas.microsoft.com/office/drawing/2014/main" xmlns="" id="{8CF2238B-8C63-4453-9143-4017BA15E6A4}"/>
              </a:ext>
            </a:extLst>
          </p:cNvPr>
          <p:cNvCxnSpPr>
            <a:cxnSpLocks/>
            <a:endCxn id="21" idx="3"/>
          </p:cNvCxnSpPr>
          <p:nvPr/>
        </p:nvCxnSpPr>
        <p:spPr>
          <a:xfrm flipH="1">
            <a:off x="3095999" y="3580742"/>
            <a:ext cx="756000" cy="37258"/>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29" name="Gerade Verbindung mit Pfeil 36">
            <a:extLst>
              <a:ext uri="{FF2B5EF4-FFF2-40B4-BE49-F238E27FC236}">
                <a16:creationId xmlns:a16="http://schemas.microsoft.com/office/drawing/2014/main" xmlns="" id="{8F37536C-7103-41EA-B059-BC1391FB3FEE}"/>
              </a:ext>
            </a:extLst>
          </p:cNvPr>
          <p:cNvCxnSpPr>
            <a:cxnSpLocks/>
            <a:endCxn id="23" idx="1"/>
          </p:cNvCxnSpPr>
          <p:nvPr/>
        </p:nvCxnSpPr>
        <p:spPr>
          <a:xfrm>
            <a:off x="7922060" y="4673075"/>
            <a:ext cx="949153" cy="499074"/>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30" name="Gerade Verbindung mit Pfeil 37">
            <a:extLst>
              <a:ext uri="{FF2B5EF4-FFF2-40B4-BE49-F238E27FC236}">
                <a16:creationId xmlns:a16="http://schemas.microsoft.com/office/drawing/2014/main" xmlns="" id="{F39BF05D-86EF-47F7-9931-EAEB47C311E5}"/>
              </a:ext>
            </a:extLst>
          </p:cNvPr>
          <p:cNvCxnSpPr>
            <a:cxnSpLocks/>
            <a:endCxn id="24" idx="1"/>
          </p:cNvCxnSpPr>
          <p:nvPr/>
        </p:nvCxnSpPr>
        <p:spPr>
          <a:xfrm flipV="1">
            <a:off x="8636916" y="2959913"/>
            <a:ext cx="937542" cy="36000"/>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31" name="Gerade Verbindung mit Pfeil 38">
            <a:extLst>
              <a:ext uri="{FF2B5EF4-FFF2-40B4-BE49-F238E27FC236}">
                <a16:creationId xmlns:a16="http://schemas.microsoft.com/office/drawing/2014/main" xmlns="" id="{6C3DD600-99E4-457D-98C1-5680FE642739}"/>
              </a:ext>
            </a:extLst>
          </p:cNvPr>
          <p:cNvCxnSpPr>
            <a:cxnSpLocks/>
            <a:endCxn id="19" idx="1"/>
          </p:cNvCxnSpPr>
          <p:nvPr/>
        </p:nvCxnSpPr>
        <p:spPr>
          <a:xfrm flipV="1">
            <a:off x="7857000" y="1764000"/>
            <a:ext cx="890999" cy="402418"/>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32" name="Gerade Verbindung mit Pfeil 27">
            <a:extLst>
              <a:ext uri="{FF2B5EF4-FFF2-40B4-BE49-F238E27FC236}">
                <a16:creationId xmlns:a16="http://schemas.microsoft.com/office/drawing/2014/main" xmlns="" id="{BD5BB540-47A7-4D1B-B04A-4AAEC9735A75}"/>
              </a:ext>
            </a:extLst>
          </p:cNvPr>
          <p:cNvCxnSpPr>
            <a:cxnSpLocks/>
          </p:cNvCxnSpPr>
          <p:nvPr/>
        </p:nvCxnSpPr>
        <p:spPr>
          <a:xfrm flipH="1" flipV="1">
            <a:off x="2880591" y="1667504"/>
            <a:ext cx="883541" cy="350832"/>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sp>
        <p:nvSpPr>
          <p:cNvPr id="33"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34"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5" cstate="print"/>
          <a:stretch>
            <a:fillRect/>
          </a:stretch>
        </p:blipFill>
        <p:spPr>
          <a:xfrm>
            <a:off x="71846" y="6301315"/>
            <a:ext cx="1755570" cy="398758"/>
          </a:xfrm>
          <a:prstGeom prst="rect">
            <a:avLst/>
          </a:prstGeom>
        </p:spPr>
      </p:pic>
      <p:sp>
        <p:nvSpPr>
          <p:cNvPr id="35"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36" name="Immagin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360944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Una </a:t>
            </a:r>
            <a:r>
              <a:rPr lang="en-GB" sz="4800" b="1" dirty="0" err="1"/>
              <a:t>comunicazione</a:t>
            </a:r>
            <a:r>
              <a:rPr lang="en-GB" sz="4800" b="1" dirty="0"/>
              <a:t> di </a:t>
            </a:r>
            <a:r>
              <a:rPr lang="en-GB" sz="4800" b="1" dirty="0" err="1"/>
              <a:t>successo</a:t>
            </a:r>
            <a:r>
              <a:rPr lang="en-GB" sz="4800" b="1" dirty="0"/>
              <a:t>:</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431983"/>
          </a:xfrm>
          <a:prstGeom prst="rect">
            <a:avLst/>
          </a:prstGeom>
          <a:noFill/>
        </p:spPr>
        <p:txBody>
          <a:bodyPr wrap="square" rtlCol="0">
            <a:spAutoFit/>
          </a:bodyPr>
          <a:lstStyle/>
          <a:p>
            <a:pPr algn="just"/>
            <a:r>
              <a:rPr lang="en-GB" sz="3200" dirty="0" err="1"/>
              <a:t>Quando</a:t>
            </a:r>
            <a:r>
              <a:rPr lang="en-GB" sz="3200" dirty="0"/>
              <a:t>?</a:t>
            </a:r>
          </a:p>
          <a:p>
            <a:pPr algn="just"/>
            <a:endParaRPr lang="en-GB" sz="1000" dirty="0"/>
          </a:p>
          <a:p>
            <a:pPr marL="342900" indent="-342900" algn="just">
              <a:buFont typeface="Arial" panose="020B0604020202020204" pitchFamily="34" charset="0"/>
              <a:buChar char="•"/>
            </a:pPr>
            <a:r>
              <a:rPr lang="en-GB" sz="3000" dirty="0"/>
              <a:t>Ci </a:t>
            </a:r>
            <a:r>
              <a:rPr lang="en-GB" sz="3000" dirty="0" err="1"/>
              <a:t>fidiamo</a:t>
            </a:r>
            <a:r>
              <a:rPr lang="en-GB" sz="3000" dirty="0"/>
              <a:t> </a:t>
            </a:r>
            <a:r>
              <a:rPr lang="en-GB" sz="3000" dirty="0" err="1"/>
              <a:t>dell’altra</a:t>
            </a:r>
            <a:r>
              <a:rPr lang="en-GB" sz="3000" dirty="0"/>
              <a:t> </a:t>
            </a:r>
            <a:r>
              <a:rPr lang="en-GB" sz="3000" dirty="0" err="1"/>
              <a:t>parte</a:t>
            </a:r>
            <a:r>
              <a:rPr lang="en-GB" sz="3000" dirty="0"/>
              <a:t>;</a:t>
            </a:r>
          </a:p>
          <a:p>
            <a:pPr marL="342900" indent="-342900" algn="just">
              <a:buFont typeface="Arial" panose="020B0604020202020204" pitchFamily="34" charset="0"/>
              <a:buChar char="•"/>
            </a:pPr>
            <a:r>
              <a:rPr lang="en-GB" sz="3000" dirty="0"/>
              <a:t>I </a:t>
            </a:r>
            <a:r>
              <a:rPr lang="en-GB" sz="3000" dirty="0" err="1"/>
              <a:t>concetti</a:t>
            </a:r>
            <a:r>
              <a:rPr lang="en-GB" sz="3000" dirty="0"/>
              <a:t> </a:t>
            </a:r>
            <a:r>
              <a:rPr lang="en-GB" sz="3000" dirty="0" err="1"/>
              <a:t>sono</a:t>
            </a:r>
            <a:r>
              <a:rPr lang="en-GB" sz="3000" dirty="0"/>
              <a:t> </a:t>
            </a:r>
            <a:r>
              <a:rPr lang="en-GB" sz="3000" dirty="0" err="1"/>
              <a:t>definiti</a:t>
            </a:r>
            <a:r>
              <a:rPr lang="en-GB" sz="3000" dirty="0"/>
              <a:t> in </a:t>
            </a:r>
            <a:r>
              <a:rPr lang="en-GB" sz="3000" dirty="0" err="1"/>
              <a:t>maniera</a:t>
            </a:r>
            <a:r>
              <a:rPr lang="en-GB" sz="3000" dirty="0"/>
              <a:t> </a:t>
            </a:r>
            <a:r>
              <a:rPr lang="en-GB" sz="3000" dirty="0" err="1"/>
              <a:t>chiara</a:t>
            </a:r>
            <a:endParaRPr lang="en-GB" sz="3000" dirty="0"/>
          </a:p>
          <a:p>
            <a:pPr marL="342900" indent="-342900" algn="just">
              <a:buFont typeface="Arial" panose="020B0604020202020204" pitchFamily="34" charset="0"/>
              <a:buChar char="•"/>
            </a:pPr>
            <a:r>
              <a:rPr lang="en-GB" sz="3000" dirty="0"/>
              <a:t>La conversazione è ben </a:t>
            </a:r>
            <a:r>
              <a:rPr lang="en-GB" sz="3000" dirty="0" err="1"/>
              <a:t>preparata</a:t>
            </a:r>
            <a:endParaRPr lang="en-GB" sz="3000" dirty="0"/>
          </a:p>
          <a:p>
            <a:pPr marL="342900" indent="-342900" algn="just">
              <a:buFont typeface="Arial" panose="020B0604020202020204" pitchFamily="34" charset="0"/>
              <a:buChar char="•"/>
            </a:pPr>
            <a:r>
              <a:rPr lang="en-GB" sz="3000" dirty="0"/>
              <a:t>La </a:t>
            </a:r>
            <a:r>
              <a:rPr lang="en-GB" sz="3000" dirty="0" err="1"/>
              <a:t>cooperazione</a:t>
            </a:r>
            <a:r>
              <a:rPr lang="en-GB" sz="3000" dirty="0"/>
              <a:t> con </a:t>
            </a:r>
            <a:r>
              <a:rPr lang="en-GB" sz="3000" dirty="0" err="1"/>
              <a:t>l’altra</a:t>
            </a:r>
            <a:r>
              <a:rPr lang="en-GB" sz="3000" dirty="0"/>
              <a:t> persona è </a:t>
            </a:r>
            <a:r>
              <a:rPr lang="en-GB" sz="3000" dirty="0" err="1"/>
              <a:t>basata</a:t>
            </a:r>
            <a:r>
              <a:rPr lang="en-GB" sz="3000" dirty="0"/>
              <a:t> </a:t>
            </a:r>
            <a:r>
              <a:rPr lang="en-GB" sz="3000" dirty="0" err="1"/>
              <a:t>sulla</a:t>
            </a:r>
            <a:r>
              <a:rPr lang="en-GB" sz="3000" dirty="0"/>
              <a:t> partnership </a:t>
            </a:r>
          </a:p>
          <a:p>
            <a:pPr marL="342900" indent="-342900" algn="just">
              <a:buFont typeface="Arial" panose="020B0604020202020204" pitchFamily="34" charset="0"/>
              <a:buChar char="•"/>
            </a:pPr>
            <a:r>
              <a:rPr lang="en-GB" sz="3000" dirty="0"/>
              <a:t>Si </a:t>
            </a:r>
            <a:r>
              <a:rPr lang="en-GB" sz="3000" dirty="0" err="1"/>
              <a:t>usa</a:t>
            </a:r>
            <a:r>
              <a:rPr lang="en-GB" sz="3000" dirty="0"/>
              <a:t> un </a:t>
            </a:r>
            <a:r>
              <a:rPr lang="en-GB" sz="3000" dirty="0" err="1"/>
              <a:t>linguaggio</a:t>
            </a:r>
            <a:r>
              <a:rPr lang="en-GB" sz="3000" dirty="0"/>
              <a:t> semplice </a:t>
            </a:r>
          </a:p>
          <a:p>
            <a:pPr marL="342900" indent="-342900" algn="just">
              <a:buFont typeface="Arial" panose="020B0604020202020204" pitchFamily="34" charset="0"/>
              <a:buChar char="•"/>
            </a:pPr>
            <a:r>
              <a:rPr lang="en-GB" sz="3000" dirty="0"/>
              <a:t>Si </a:t>
            </a:r>
            <a:r>
              <a:rPr lang="en-GB" sz="3000" dirty="0" err="1"/>
              <a:t>cerca</a:t>
            </a:r>
            <a:r>
              <a:rPr lang="en-GB" sz="3000" dirty="0"/>
              <a:t> di </a:t>
            </a:r>
            <a:r>
              <a:rPr lang="en-GB" sz="3000" dirty="0" err="1"/>
              <a:t>essere</a:t>
            </a:r>
            <a:r>
              <a:rPr lang="en-GB" sz="3000" dirty="0"/>
              <a:t> breve </a:t>
            </a:r>
            <a:r>
              <a:rPr lang="en-GB" sz="3000" dirty="0" err="1"/>
              <a:t>nella</a:t>
            </a:r>
            <a:r>
              <a:rPr lang="en-GB" sz="3000" dirty="0"/>
              <a:t> Conversazione</a:t>
            </a:r>
          </a:p>
          <a:p>
            <a:pPr marL="342900" indent="-342900" algn="just">
              <a:buFont typeface="Arial" panose="020B0604020202020204" pitchFamily="34" charset="0"/>
              <a:buChar char="•"/>
            </a:pPr>
            <a:r>
              <a:rPr lang="en-GB" sz="3000" dirty="0"/>
              <a:t>Non </a:t>
            </a:r>
            <a:r>
              <a:rPr lang="en-GB" sz="3000" dirty="0" err="1"/>
              <a:t>si</a:t>
            </a:r>
            <a:r>
              <a:rPr lang="en-GB" sz="3000" dirty="0"/>
              <a:t> </a:t>
            </a:r>
            <a:r>
              <a:rPr lang="en-GB" sz="3000" dirty="0" err="1"/>
              <a:t>interrompe</a:t>
            </a:r>
            <a:r>
              <a:rPr lang="en-GB" sz="3000" dirty="0"/>
              <a:t> il partner</a:t>
            </a:r>
          </a:p>
          <a:p>
            <a:pPr marL="342900" indent="-342900" algn="just">
              <a:buFont typeface="Arial" panose="020B0604020202020204" pitchFamily="34" charset="0"/>
              <a:buChar char="•"/>
            </a:pPr>
            <a:r>
              <a:rPr lang="en-GB" sz="3000" dirty="0" err="1"/>
              <a:t>Diciamo</a:t>
            </a:r>
            <a:r>
              <a:rPr lang="en-GB" sz="3000" dirty="0"/>
              <a:t> la </a:t>
            </a:r>
            <a:r>
              <a:rPr lang="en-GB" sz="3000" dirty="0" err="1"/>
              <a:t>verità</a:t>
            </a:r>
            <a:r>
              <a:rPr lang="en-GB" sz="3000" dirty="0"/>
              <a:t> e </a:t>
            </a:r>
            <a:r>
              <a:rPr lang="en-GB" sz="3000" dirty="0" err="1"/>
              <a:t>siamo</a:t>
            </a:r>
            <a:r>
              <a:rPr lang="en-GB" sz="3000" dirty="0"/>
              <a:t> </a:t>
            </a:r>
            <a:r>
              <a:rPr lang="en-GB" sz="3000" dirty="0" err="1"/>
              <a:t>credibili</a:t>
            </a:r>
            <a:endParaRPr lang="en-GB" sz="30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CasellaDiTesto 12">
            <a:extLst>
              <a:ext uri="{FF2B5EF4-FFF2-40B4-BE49-F238E27FC236}">
                <a16:creationId xmlns:a16="http://schemas.microsoft.com/office/drawing/2014/main" xmlns="" id="{D7753C07-FF60-4DF1-BAEC-DEE474165154}"/>
              </a:ext>
            </a:extLst>
          </p:cNvPr>
          <p:cNvSpPr txBox="1"/>
          <p:nvPr/>
        </p:nvSpPr>
        <p:spPr>
          <a:xfrm>
            <a:off x="1195251" y="5860427"/>
            <a:ext cx="9834562" cy="319492"/>
          </a:xfrm>
          <a:prstGeom prst="rect">
            <a:avLst/>
          </a:prstGeom>
          <a:noFill/>
        </p:spPr>
        <p:txBody>
          <a:bodyPr wrap="square" rtlCol="0">
            <a:noAutofit/>
          </a:bodyPr>
          <a:lstStyle/>
          <a:p>
            <a:r>
              <a:rPr lang="en-GB" sz="1500" dirty="0"/>
              <a:t>Fonte: </a:t>
            </a:r>
            <a:r>
              <a:rPr lang="en-GB" sz="1500" dirty="0">
                <a:hlinkClick r:id="rId3"/>
              </a:rPr>
              <a:t>https://zeitzuleben.de/kommunikation/</a:t>
            </a:r>
            <a:r>
              <a:rPr lang="en-GB" sz="1500" dirty="0"/>
              <a:t>; </a:t>
            </a:r>
            <a:r>
              <a:rPr lang="en-GB" sz="1500" dirty="0">
                <a:hlinkClick r:id="rId4"/>
              </a:rPr>
              <a:t>https://www.zielbar.de/magazine/bessere-interne-Kommunikation-23585/</a:t>
            </a:r>
            <a:r>
              <a:rPr lang="en-GB" sz="1500" dirty="0"/>
              <a:t>  </a:t>
            </a:r>
          </a:p>
        </p:txBody>
      </p:sp>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5" cstate="print"/>
          <a:stretch>
            <a:fillRect/>
          </a:stretch>
        </p:blipFill>
        <p:spPr>
          <a:xfrm>
            <a:off x="71846" y="6301315"/>
            <a:ext cx="1755570" cy="398758"/>
          </a:xfrm>
          <a:prstGeom prst="rect">
            <a:avLst/>
          </a:prstGeom>
        </p:spPr>
      </p:pic>
      <p:sp>
        <p:nvSpPr>
          <p:cNvPr id="17"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8" name="Immagin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1681809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Il </a:t>
            </a:r>
            <a:r>
              <a:rPr lang="en-GB" sz="4800" b="1" dirty="0" err="1"/>
              <a:t>processo</a:t>
            </a:r>
            <a:r>
              <a:rPr lang="en-GB" sz="4800" b="1" dirty="0"/>
              <a:t> </a:t>
            </a:r>
            <a:r>
              <a:rPr lang="en-GB" sz="4800" b="1" dirty="0" err="1"/>
              <a:t>della</a:t>
            </a:r>
            <a:r>
              <a:rPr lang="en-GB" sz="4800" b="1" dirty="0"/>
              <a:t> </a:t>
            </a:r>
            <a:r>
              <a:rPr lang="en-GB" sz="4800" b="1" dirty="0" err="1"/>
              <a:t>comunicazione</a:t>
            </a:r>
            <a:endParaRPr lang="en-GB" sz="48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8" name="Diagramm 7">
            <a:extLst>
              <a:ext uri="{FF2B5EF4-FFF2-40B4-BE49-F238E27FC236}">
                <a16:creationId xmlns:a16="http://schemas.microsoft.com/office/drawing/2014/main" xmlns="" id="{A5A6197F-9307-405F-BF9B-7E8327D734A0}"/>
              </a:ext>
            </a:extLst>
          </p:cNvPr>
          <p:cNvGraphicFramePr/>
          <p:nvPr>
            <p:extLst>
              <p:ext uri="{D42A27DB-BD31-4B8C-83A1-F6EECF244321}">
                <p14:modId xmlns:p14="http://schemas.microsoft.com/office/powerpoint/2010/main" val="2586840326"/>
              </p:ext>
            </p:extLst>
          </p:nvPr>
        </p:nvGraphicFramePr>
        <p:xfrm>
          <a:off x="378011" y="1975358"/>
          <a:ext cx="11554910" cy="1562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uppieren 15">
            <a:extLst>
              <a:ext uri="{FF2B5EF4-FFF2-40B4-BE49-F238E27FC236}">
                <a16:creationId xmlns:a16="http://schemas.microsoft.com/office/drawing/2014/main" xmlns="" id="{A3A3D039-7957-4721-80DD-D43882F97875}"/>
              </a:ext>
            </a:extLst>
          </p:cNvPr>
          <p:cNvGrpSpPr/>
          <p:nvPr/>
        </p:nvGrpSpPr>
        <p:grpSpPr>
          <a:xfrm rot="9093003">
            <a:off x="7542472" y="4268317"/>
            <a:ext cx="3276000" cy="305117"/>
            <a:chOff x="4802187" y="2075457"/>
            <a:chExt cx="260826" cy="305117"/>
          </a:xfrm>
          <a:solidFill>
            <a:srgbClr val="F8D7CD"/>
          </a:solidFill>
        </p:grpSpPr>
        <p:sp>
          <p:nvSpPr>
            <p:cNvPr id="16" name="Pfeil: nach rechts 16">
              <a:extLst>
                <a:ext uri="{FF2B5EF4-FFF2-40B4-BE49-F238E27FC236}">
                  <a16:creationId xmlns:a16="http://schemas.microsoft.com/office/drawing/2014/main" xmlns="" id="{362186A4-4098-4339-B85E-A27BBC2E9030}"/>
                </a:ext>
              </a:extLst>
            </p:cNvPr>
            <p:cNvSpPr/>
            <p:nvPr/>
          </p:nvSpPr>
          <p:spPr>
            <a:xfrm>
              <a:off x="4802187" y="2075457"/>
              <a:ext cx="260826" cy="305117"/>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7" name="Pfeil: nach rechts 4">
              <a:extLst>
                <a:ext uri="{FF2B5EF4-FFF2-40B4-BE49-F238E27FC236}">
                  <a16:creationId xmlns:a16="http://schemas.microsoft.com/office/drawing/2014/main" xmlns="" id="{BF7C888E-D0FE-4FE6-A980-1092C5CD7854}"/>
                </a:ext>
              </a:extLst>
            </p:cNvPr>
            <p:cNvSpPr txBox="1"/>
            <p:nvPr/>
          </p:nvSpPr>
          <p:spPr>
            <a:xfrm>
              <a:off x="4802187" y="2136480"/>
              <a:ext cx="182578" cy="18307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e-DE" sz="1300" kern="1200"/>
            </a:p>
          </p:txBody>
        </p:sp>
      </p:grpSp>
      <p:grpSp>
        <p:nvGrpSpPr>
          <p:cNvPr id="18" name="Gruppieren 18">
            <a:extLst>
              <a:ext uri="{FF2B5EF4-FFF2-40B4-BE49-F238E27FC236}">
                <a16:creationId xmlns:a16="http://schemas.microsoft.com/office/drawing/2014/main" xmlns="" id="{9AC0DB07-868E-4513-8B2E-CFA9389F7B91}"/>
              </a:ext>
            </a:extLst>
          </p:cNvPr>
          <p:cNvGrpSpPr/>
          <p:nvPr/>
        </p:nvGrpSpPr>
        <p:grpSpPr>
          <a:xfrm>
            <a:off x="4471794" y="4629631"/>
            <a:ext cx="2856333" cy="1043304"/>
            <a:chOff x="3968" y="412306"/>
            <a:chExt cx="1230312" cy="738187"/>
          </a:xfrm>
          <a:solidFill>
            <a:srgbClr val="E08041"/>
          </a:solidFill>
        </p:grpSpPr>
        <p:sp>
          <p:nvSpPr>
            <p:cNvPr id="19" name="Rechteck: abgerundete Ecken 19">
              <a:extLst>
                <a:ext uri="{FF2B5EF4-FFF2-40B4-BE49-F238E27FC236}">
                  <a16:creationId xmlns:a16="http://schemas.microsoft.com/office/drawing/2014/main" xmlns="" id="{0CC8AEDC-8753-445F-99C9-94C7F58217AD}"/>
                </a:ext>
              </a:extLst>
            </p:cNvPr>
            <p:cNvSpPr/>
            <p:nvPr/>
          </p:nvSpPr>
          <p:spPr>
            <a:xfrm>
              <a:off x="3968" y="412306"/>
              <a:ext cx="1230312" cy="738187"/>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echteck: abgerundete Ecken 4">
              <a:extLst>
                <a:ext uri="{FF2B5EF4-FFF2-40B4-BE49-F238E27FC236}">
                  <a16:creationId xmlns:a16="http://schemas.microsoft.com/office/drawing/2014/main" xmlns="" id="{383332F2-5697-4C87-8366-6F440B849312}"/>
                </a:ext>
              </a:extLst>
            </p:cNvPr>
            <p:cNvSpPr txBox="1"/>
            <p:nvPr/>
          </p:nvSpPr>
          <p:spPr>
            <a:xfrm>
              <a:off x="25589" y="433927"/>
              <a:ext cx="1187070" cy="69494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e-DE" sz="2000" kern="1200" dirty="0"/>
                <a:t>Feedback</a:t>
              </a:r>
            </a:p>
          </p:txBody>
        </p:sp>
      </p:grpSp>
      <p:grpSp>
        <p:nvGrpSpPr>
          <p:cNvPr id="21" name="Gruppieren 21">
            <a:extLst>
              <a:ext uri="{FF2B5EF4-FFF2-40B4-BE49-F238E27FC236}">
                <a16:creationId xmlns:a16="http://schemas.microsoft.com/office/drawing/2014/main" xmlns="" id="{55410F70-5F4B-4831-B6CD-FB023A1A4426}"/>
              </a:ext>
            </a:extLst>
          </p:cNvPr>
          <p:cNvGrpSpPr/>
          <p:nvPr/>
        </p:nvGrpSpPr>
        <p:grpSpPr>
          <a:xfrm rot="12589143">
            <a:off x="1112943" y="4204158"/>
            <a:ext cx="3276000" cy="305117"/>
            <a:chOff x="4802187" y="2075457"/>
            <a:chExt cx="260826" cy="305117"/>
          </a:xfrm>
          <a:solidFill>
            <a:srgbClr val="F8D7CD"/>
          </a:solidFill>
        </p:grpSpPr>
        <p:sp>
          <p:nvSpPr>
            <p:cNvPr id="22" name="Pfeil: nach rechts 22">
              <a:extLst>
                <a:ext uri="{FF2B5EF4-FFF2-40B4-BE49-F238E27FC236}">
                  <a16:creationId xmlns:a16="http://schemas.microsoft.com/office/drawing/2014/main" xmlns="" id="{9C914D26-111F-424F-AFA6-0741EE08409D}"/>
                </a:ext>
              </a:extLst>
            </p:cNvPr>
            <p:cNvSpPr/>
            <p:nvPr/>
          </p:nvSpPr>
          <p:spPr>
            <a:xfrm>
              <a:off x="4802187" y="2075457"/>
              <a:ext cx="260826" cy="305117"/>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3" name="Pfeil: nach rechts 4">
              <a:extLst>
                <a:ext uri="{FF2B5EF4-FFF2-40B4-BE49-F238E27FC236}">
                  <a16:creationId xmlns:a16="http://schemas.microsoft.com/office/drawing/2014/main" xmlns="" id="{8FF5080E-0940-4AC8-8FF1-DA6D43D140E4}"/>
                </a:ext>
              </a:extLst>
            </p:cNvPr>
            <p:cNvSpPr txBox="1"/>
            <p:nvPr/>
          </p:nvSpPr>
          <p:spPr>
            <a:xfrm>
              <a:off x="4802187" y="2136480"/>
              <a:ext cx="182578" cy="18307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e-DE" sz="1300" kern="1200"/>
            </a:p>
          </p:txBody>
        </p:sp>
      </p:grpSp>
      <p:sp>
        <p:nvSpPr>
          <p:cNvPr id="24" name="CasellaDiTesto 12">
            <a:extLst>
              <a:ext uri="{FF2B5EF4-FFF2-40B4-BE49-F238E27FC236}">
                <a16:creationId xmlns:a16="http://schemas.microsoft.com/office/drawing/2014/main" xmlns="" id="{B1985198-31BC-4F7F-AC24-09E15D49C517}"/>
              </a:ext>
            </a:extLst>
          </p:cNvPr>
          <p:cNvSpPr txBox="1"/>
          <p:nvPr/>
        </p:nvSpPr>
        <p:spPr>
          <a:xfrm>
            <a:off x="3304575" y="5933100"/>
            <a:ext cx="5595911" cy="207456"/>
          </a:xfrm>
          <a:prstGeom prst="rect">
            <a:avLst/>
          </a:prstGeom>
          <a:noFill/>
        </p:spPr>
        <p:txBody>
          <a:bodyPr wrap="square" rtlCol="0">
            <a:noAutofit/>
          </a:bodyPr>
          <a:lstStyle/>
          <a:p>
            <a:r>
              <a:rPr lang="en-GB" sz="1500" dirty="0"/>
              <a:t>Fonte:  </a:t>
            </a:r>
            <a:r>
              <a:rPr lang="de-DE" sz="1500" dirty="0"/>
              <a:t>Die 6 Phasen im Kommunikationsprozess www.userlike.com</a:t>
            </a:r>
            <a:endParaRPr lang="en-GB" sz="1500" dirty="0"/>
          </a:p>
        </p:txBody>
      </p:sp>
      <p:sp>
        <p:nvSpPr>
          <p:cNvPr id="25"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2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8" cstate="print"/>
          <a:stretch>
            <a:fillRect/>
          </a:stretch>
        </p:blipFill>
        <p:spPr>
          <a:xfrm>
            <a:off x="71846" y="6301315"/>
            <a:ext cx="1755570" cy="398758"/>
          </a:xfrm>
          <a:prstGeom prst="rect">
            <a:avLst/>
          </a:prstGeom>
        </p:spPr>
      </p:pic>
      <p:sp>
        <p:nvSpPr>
          <p:cNvPr id="27"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8" name="Immagin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2401034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err="1"/>
              <a:t>Ispirare</a:t>
            </a:r>
            <a:r>
              <a:rPr lang="en-GB" sz="4800" b="1" dirty="0"/>
              <a:t> </a:t>
            </a:r>
            <a:r>
              <a:rPr lang="en-GB" sz="4800" b="1" dirty="0" err="1"/>
              <a:t>gli</a:t>
            </a:r>
            <a:r>
              <a:rPr lang="en-GB" sz="4800" b="1" dirty="0"/>
              <a:t> </a:t>
            </a:r>
            <a:r>
              <a:rPr lang="en-GB" sz="4800" b="1" dirty="0" err="1"/>
              <a:t>altri</a:t>
            </a:r>
            <a:r>
              <a:rPr lang="en-GB" sz="4800" b="1" dirty="0"/>
              <a:t>…</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CasellaDiTesto 7">
            <a:extLst>
              <a:ext uri="{FF2B5EF4-FFF2-40B4-BE49-F238E27FC236}">
                <a16:creationId xmlns:a16="http://schemas.microsoft.com/office/drawing/2014/main" xmlns="" id="{377E2484-D380-41CC-B04F-C00790050A88}"/>
              </a:ext>
            </a:extLst>
          </p:cNvPr>
          <p:cNvSpPr txBox="1"/>
          <p:nvPr/>
        </p:nvSpPr>
        <p:spPr>
          <a:xfrm>
            <a:off x="1260000" y="1260000"/>
            <a:ext cx="9684000" cy="720000"/>
          </a:xfrm>
          <a:prstGeom prst="downArrow">
            <a:avLst>
              <a:gd name="adj1" fmla="val 100000"/>
              <a:gd name="adj2" fmla="val 50000"/>
            </a:avLst>
          </a:prstGeom>
          <a:solidFill>
            <a:schemeClr val="bg1"/>
          </a:solidFill>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err="1"/>
              <a:t>Combina</a:t>
            </a:r>
            <a:r>
              <a:rPr lang="en-GB" sz="2000" dirty="0"/>
              <a:t> le </a:t>
            </a:r>
            <a:r>
              <a:rPr lang="en-GB" sz="2000" dirty="0" err="1"/>
              <a:t>tue</a:t>
            </a:r>
            <a:r>
              <a:rPr lang="en-GB" sz="2000" dirty="0"/>
              <a:t> </a:t>
            </a:r>
            <a:r>
              <a:rPr lang="en-GB" sz="2000" dirty="0" err="1"/>
              <a:t>attività</a:t>
            </a:r>
            <a:r>
              <a:rPr lang="en-GB" sz="2000" dirty="0"/>
              <a:t> con quelle di </a:t>
            </a:r>
            <a:r>
              <a:rPr lang="en-GB" sz="2000" dirty="0" err="1"/>
              <a:t>pubbliche</a:t>
            </a:r>
            <a:r>
              <a:rPr lang="en-GB" sz="2000" dirty="0"/>
              <a:t> </a:t>
            </a:r>
            <a:r>
              <a:rPr lang="en-GB" sz="2000" dirty="0" err="1"/>
              <a:t>relazioni</a:t>
            </a:r>
            <a:endParaRPr lang="en-GB" sz="2000" dirty="0"/>
          </a:p>
        </p:txBody>
      </p:sp>
      <p:sp>
        <p:nvSpPr>
          <p:cNvPr id="9" name="CasellaDiTesto 12">
            <a:extLst>
              <a:ext uri="{FF2B5EF4-FFF2-40B4-BE49-F238E27FC236}">
                <a16:creationId xmlns:a16="http://schemas.microsoft.com/office/drawing/2014/main" xmlns="" id="{8371C52F-CA7A-49B9-8DA6-783899CC00D8}"/>
              </a:ext>
            </a:extLst>
          </p:cNvPr>
          <p:cNvSpPr txBox="1"/>
          <p:nvPr/>
        </p:nvSpPr>
        <p:spPr>
          <a:xfrm>
            <a:off x="1260000" y="2088000"/>
            <a:ext cx="9684000" cy="720000"/>
          </a:xfrm>
          <a:prstGeom prst="downArrow">
            <a:avLst>
              <a:gd name="adj1" fmla="val 100000"/>
              <a:gd name="adj2" fmla="val 50000"/>
            </a:avLst>
          </a:prstGeom>
          <a:solidFill>
            <a:schemeClr val="accent2">
              <a:lumMod val="20000"/>
              <a:lumOff val="80000"/>
            </a:schemeClr>
          </a:solidFill>
          <a:ln>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err="1"/>
              <a:t>Buona</a:t>
            </a:r>
            <a:r>
              <a:rPr lang="en-GB" sz="2000" dirty="0"/>
              <a:t> </a:t>
            </a:r>
            <a:r>
              <a:rPr lang="en-GB" sz="2000" dirty="0" err="1"/>
              <a:t>comunicazione</a:t>
            </a:r>
            <a:r>
              <a:rPr lang="en-GB" sz="2000" dirty="0"/>
              <a:t> </a:t>
            </a:r>
            <a:r>
              <a:rPr lang="en-GB" sz="2000" dirty="0" err="1"/>
              <a:t>significa</a:t>
            </a:r>
            <a:r>
              <a:rPr lang="en-GB" sz="2000" dirty="0"/>
              <a:t> </a:t>
            </a:r>
            <a:r>
              <a:rPr lang="en-GB" sz="2000" dirty="0" err="1"/>
              <a:t>comunicazione</a:t>
            </a:r>
            <a:r>
              <a:rPr lang="en-GB" sz="2000" dirty="0"/>
              <a:t> </a:t>
            </a:r>
            <a:r>
              <a:rPr lang="en-GB" sz="2000" dirty="0" err="1"/>
              <a:t>attiva</a:t>
            </a:r>
            <a:endParaRPr lang="en-GB" sz="2000" dirty="0"/>
          </a:p>
        </p:txBody>
      </p:sp>
      <p:sp>
        <p:nvSpPr>
          <p:cNvPr id="16" name="CasellaDiTesto 12">
            <a:extLst>
              <a:ext uri="{FF2B5EF4-FFF2-40B4-BE49-F238E27FC236}">
                <a16:creationId xmlns:a16="http://schemas.microsoft.com/office/drawing/2014/main" xmlns="" id="{621E7280-F525-4DCF-9AFF-6BEF7D0A3E78}"/>
              </a:ext>
            </a:extLst>
          </p:cNvPr>
          <p:cNvSpPr txBox="1"/>
          <p:nvPr/>
        </p:nvSpPr>
        <p:spPr>
          <a:xfrm>
            <a:off x="1260000" y="2916000"/>
            <a:ext cx="9684000" cy="707886"/>
          </a:xfrm>
          <a:prstGeom prst="downArrow">
            <a:avLst>
              <a:gd name="adj1" fmla="val 100000"/>
              <a:gd name="adj2" fmla="val 50000"/>
            </a:avLst>
          </a:prstGeom>
          <a:solidFill>
            <a:schemeClr val="accent2">
              <a:lumMod val="40000"/>
              <a:lumOff val="6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err="1"/>
              <a:t>Partecipazione</a:t>
            </a:r>
            <a:r>
              <a:rPr lang="en-GB" sz="2000" dirty="0"/>
              <a:t> da </a:t>
            </a:r>
            <a:r>
              <a:rPr lang="en-GB" sz="2000" dirty="0" err="1"/>
              <a:t>supporto</a:t>
            </a:r>
            <a:r>
              <a:rPr lang="en-GB" sz="2000" dirty="0"/>
              <a:t> di </a:t>
            </a:r>
            <a:r>
              <a:rPr lang="en-GB" sz="2000" dirty="0" err="1"/>
              <a:t>esperti</a:t>
            </a:r>
            <a:r>
              <a:rPr lang="en-GB" sz="2000" dirty="0"/>
              <a:t> </a:t>
            </a:r>
            <a:r>
              <a:rPr lang="en-GB" sz="2000" dirty="0" err="1"/>
              <a:t>esterni</a:t>
            </a:r>
            <a:endParaRPr lang="en-GB" sz="2000" dirty="0"/>
          </a:p>
        </p:txBody>
      </p:sp>
      <p:sp>
        <p:nvSpPr>
          <p:cNvPr id="17" name="CasellaDiTesto 12">
            <a:extLst>
              <a:ext uri="{FF2B5EF4-FFF2-40B4-BE49-F238E27FC236}">
                <a16:creationId xmlns:a16="http://schemas.microsoft.com/office/drawing/2014/main" xmlns="" id="{CDC5C6BF-8B91-4966-B890-953BDB256D9D}"/>
              </a:ext>
            </a:extLst>
          </p:cNvPr>
          <p:cNvSpPr txBox="1"/>
          <p:nvPr/>
        </p:nvSpPr>
        <p:spPr>
          <a:xfrm>
            <a:off x="1260000" y="3744000"/>
            <a:ext cx="9684000" cy="707886"/>
          </a:xfrm>
          <a:prstGeom prst="downArrow">
            <a:avLst>
              <a:gd name="adj1" fmla="val 100000"/>
              <a:gd name="adj2" fmla="val 50000"/>
            </a:avLst>
          </a:prstGeom>
          <a:solidFill>
            <a:schemeClr val="accent2">
              <a:lumMod val="60000"/>
              <a:lumOff val="40000"/>
            </a:schemeClr>
          </a:solidFill>
          <a:ln>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it-IT" sz="2000" dirty="0"/>
              <a:t>La decisione sul giusto canale di comunicazione dipende dal gruppo target</a:t>
            </a:r>
            <a:r>
              <a:rPr lang="en-GB" sz="2000" dirty="0"/>
              <a:t> </a:t>
            </a:r>
          </a:p>
        </p:txBody>
      </p:sp>
      <p:sp>
        <p:nvSpPr>
          <p:cNvPr id="18" name="CasellaDiTesto 12">
            <a:extLst>
              <a:ext uri="{FF2B5EF4-FFF2-40B4-BE49-F238E27FC236}">
                <a16:creationId xmlns:a16="http://schemas.microsoft.com/office/drawing/2014/main" xmlns="" id="{B518957C-E796-4351-B621-78258060F34E}"/>
              </a:ext>
            </a:extLst>
          </p:cNvPr>
          <p:cNvSpPr txBox="1"/>
          <p:nvPr/>
        </p:nvSpPr>
        <p:spPr>
          <a:xfrm>
            <a:off x="1260000" y="4572000"/>
            <a:ext cx="9684000" cy="707886"/>
          </a:xfrm>
          <a:prstGeom prst="downArrow">
            <a:avLst>
              <a:gd name="adj1" fmla="val 100000"/>
              <a:gd name="adj2" fmla="val 50000"/>
            </a:avLst>
          </a:prstGeom>
          <a:solidFill>
            <a:schemeClr val="accent2"/>
          </a:solidFill>
          <a:ln>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it-IT" sz="2000" dirty="0"/>
              <a:t>La comunicazione necessita di vantaggi descritti  chiaramente</a:t>
            </a:r>
            <a:endParaRPr lang="en-GB" sz="2000" dirty="0"/>
          </a:p>
        </p:txBody>
      </p:sp>
      <p:sp>
        <p:nvSpPr>
          <p:cNvPr id="19" name="CasellaDiTesto 12">
            <a:extLst>
              <a:ext uri="{FF2B5EF4-FFF2-40B4-BE49-F238E27FC236}">
                <a16:creationId xmlns:a16="http://schemas.microsoft.com/office/drawing/2014/main" xmlns="" id="{A17201A6-2ADD-4C8B-B588-42BF0973C9BF}"/>
              </a:ext>
            </a:extLst>
          </p:cNvPr>
          <p:cNvSpPr txBox="1"/>
          <p:nvPr/>
        </p:nvSpPr>
        <p:spPr>
          <a:xfrm>
            <a:off x="1260000" y="5400000"/>
            <a:ext cx="9684000" cy="468000"/>
          </a:xfrm>
          <a:prstGeom prst="rect">
            <a:avLst/>
          </a:prstGeom>
          <a:solidFill>
            <a:schemeClr val="accent2">
              <a:lumMod val="75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err="1">
                <a:solidFill>
                  <a:schemeClr val="bg1"/>
                </a:solidFill>
              </a:rPr>
              <a:t>Convinzione</a:t>
            </a:r>
            <a:r>
              <a:rPr lang="en-GB" sz="2000" dirty="0">
                <a:solidFill>
                  <a:schemeClr val="bg1"/>
                </a:solidFill>
              </a:rPr>
              <a:t> </a:t>
            </a:r>
            <a:r>
              <a:rPr lang="en-GB" sz="2000" dirty="0" err="1">
                <a:solidFill>
                  <a:schemeClr val="bg1"/>
                </a:solidFill>
              </a:rPr>
              <a:t>attraverso</a:t>
            </a:r>
            <a:r>
              <a:rPr lang="en-GB" sz="2000" dirty="0">
                <a:solidFill>
                  <a:schemeClr val="bg1"/>
                </a:solidFill>
              </a:rPr>
              <a:t> </a:t>
            </a:r>
            <a:r>
              <a:rPr lang="en-GB" sz="2000" dirty="0" err="1">
                <a:solidFill>
                  <a:schemeClr val="bg1"/>
                </a:solidFill>
              </a:rPr>
              <a:t>l’obiettività</a:t>
            </a:r>
            <a:endParaRPr lang="en-GB" sz="2000" dirty="0">
              <a:solidFill>
                <a:schemeClr val="bg1"/>
              </a:solidFill>
            </a:endParaRPr>
          </a:p>
        </p:txBody>
      </p:sp>
      <p:sp>
        <p:nvSpPr>
          <p:cNvPr id="13"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20"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1315"/>
            <a:ext cx="1755570" cy="398758"/>
          </a:xfrm>
          <a:prstGeom prst="rect">
            <a:avLst/>
          </a:prstGeom>
        </p:spPr>
      </p:pic>
      <p:sp>
        <p:nvSpPr>
          <p:cNvPr id="21"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2" name="Immagin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1763196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err="1"/>
              <a:t>Mobilitare</a:t>
            </a:r>
            <a:r>
              <a:rPr lang="en-US" sz="4800" b="1" dirty="0"/>
              <a:t> la </a:t>
            </a:r>
            <a:r>
              <a:rPr lang="en-US" sz="4800" b="1" dirty="0" err="1"/>
              <a:t>conoscenza</a:t>
            </a:r>
            <a:r>
              <a:rPr lang="en-US" sz="4800" b="1" dirty="0"/>
              <a:t> di </a:t>
            </a:r>
            <a:r>
              <a:rPr lang="en-US" sz="4800" b="1" dirty="0" err="1"/>
              <a:t>sè</a:t>
            </a:r>
            <a:endParaRPr lang="en-GB" sz="48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CasellaDiTesto 12">
            <a:extLst>
              <a:ext uri="{FF2B5EF4-FFF2-40B4-BE49-F238E27FC236}">
                <a16:creationId xmlns:a16="http://schemas.microsoft.com/office/drawing/2014/main" xmlns="" id="{106EF5E9-DA3D-4A68-9D5D-30ED9E486606}"/>
              </a:ext>
            </a:extLst>
          </p:cNvPr>
          <p:cNvSpPr txBox="1"/>
          <p:nvPr/>
        </p:nvSpPr>
        <p:spPr>
          <a:xfrm>
            <a:off x="180531" y="5872146"/>
            <a:ext cx="11844000" cy="252000"/>
          </a:xfrm>
          <a:prstGeom prst="rect">
            <a:avLst/>
          </a:prstGeom>
          <a:noFill/>
        </p:spPr>
        <p:txBody>
          <a:bodyPr wrap="square" rtlCol="0">
            <a:noAutofit/>
          </a:bodyPr>
          <a:lstStyle/>
          <a:p>
            <a:r>
              <a:rPr lang="en-GB" sz="1100" dirty="0"/>
              <a:t>Source: </a:t>
            </a:r>
            <a:r>
              <a:rPr lang="en-GB" sz="1100" dirty="0">
                <a:hlinkClick r:id="rId3"/>
              </a:rPr>
              <a:t>https://link.springer.com/chapter/10.1007/978-3-322-83511-6_10</a:t>
            </a:r>
            <a:r>
              <a:rPr lang="en-GB" sz="1100" dirty="0"/>
              <a:t>; </a:t>
            </a:r>
            <a:r>
              <a:rPr lang="en-GB" sz="1100" dirty="0">
                <a:hlinkClick r:id="rId4"/>
              </a:rPr>
              <a:t>https://www.fuer-gruender.de/wiisen/unternehmen-gruenden/aussenauftritt/Kommunikation</a:t>
            </a:r>
            <a:r>
              <a:rPr lang="en-GB" sz="1100" dirty="0"/>
              <a:t>; https://www.sputnik-agentur.de/blog/10-dinge-die-sie-tun-koennen-um-ihre-interne-kommunikation-zu-verbessern/</a:t>
            </a:r>
          </a:p>
          <a:p>
            <a:endParaRPr lang="en-GB" sz="1100" dirty="0"/>
          </a:p>
        </p:txBody>
      </p:sp>
      <p:sp>
        <p:nvSpPr>
          <p:cNvPr id="9" name="CasellaDiTesto 12">
            <a:extLst>
              <a:ext uri="{FF2B5EF4-FFF2-40B4-BE49-F238E27FC236}">
                <a16:creationId xmlns:a16="http://schemas.microsoft.com/office/drawing/2014/main" xmlns="" id="{51B4693C-0FF1-45D6-93D2-0FA6871E105C}"/>
              </a:ext>
            </a:extLst>
          </p:cNvPr>
          <p:cNvSpPr txBox="1"/>
          <p:nvPr/>
        </p:nvSpPr>
        <p:spPr>
          <a:xfrm>
            <a:off x="3276000" y="2556000"/>
            <a:ext cx="5724000" cy="43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a:t>Come </a:t>
            </a:r>
            <a:r>
              <a:rPr lang="en-GB" sz="2000" dirty="0" err="1"/>
              <a:t>usi</a:t>
            </a:r>
            <a:r>
              <a:rPr lang="en-GB" sz="2000" dirty="0"/>
              <a:t> </a:t>
            </a:r>
            <a:r>
              <a:rPr lang="en-GB" sz="2000" dirty="0" err="1"/>
              <a:t>l’espressione</a:t>
            </a:r>
            <a:r>
              <a:rPr lang="en-GB" sz="2000" dirty="0"/>
              <a:t> </a:t>
            </a:r>
            <a:r>
              <a:rPr lang="en-GB" sz="2000" dirty="0" err="1"/>
              <a:t>facciale</a:t>
            </a:r>
            <a:r>
              <a:rPr lang="en-GB" sz="2000" dirty="0"/>
              <a:t>??</a:t>
            </a:r>
          </a:p>
        </p:txBody>
      </p:sp>
      <p:sp>
        <p:nvSpPr>
          <p:cNvPr id="16" name="CasellaDiTesto 12">
            <a:extLst>
              <a:ext uri="{FF2B5EF4-FFF2-40B4-BE49-F238E27FC236}">
                <a16:creationId xmlns:a16="http://schemas.microsoft.com/office/drawing/2014/main" xmlns="" id="{B90C72CD-2C1C-4D10-97C4-62CD978A33CF}"/>
              </a:ext>
            </a:extLst>
          </p:cNvPr>
          <p:cNvSpPr txBox="1"/>
          <p:nvPr/>
        </p:nvSpPr>
        <p:spPr>
          <a:xfrm>
            <a:off x="3276000" y="3060000"/>
            <a:ext cx="5724000" cy="43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a:t>E il </a:t>
            </a:r>
            <a:r>
              <a:rPr lang="en-GB" sz="2000" dirty="0" err="1"/>
              <a:t>tuo</a:t>
            </a:r>
            <a:r>
              <a:rPr lang="en-GB" sz="2000" dirty="0"/>
              <a:t> </a:t>
            </a:r>
            <a:r>
              <a:rPr lang="en-GB" sz="2000" dirty="0" err="1"/>
              <a:t>linguaggio</a:t>
            </a:r>
            <a:r>
              <a:rPr lang="en-GB" sz="2000" dirty="0"/>
              <a:t> del </a:t>
            </a:r>
            <a:r>
              <a:rPr lang="en-GB" sz="2000" dirty="0" err="1"/>
              <a:t>corpo</a:t>
            </a:r>
            <a:r>
              <a:rPr lang="en-GB" sz="2000" dirty="0"/>
              <a:t>?</a:t>
            </a:r>
          </a:p>
        </p:txBody>
      </p:sp>
      <p:sp>
        <p:nvSpPr>
          <p:cNvPr id="17" name="CasellaDiTesto 12">
            <a:extLst>
              <a:ext uri="{FF2B5EF4-FFF2-40B4-BE49-F238E27FC236}">
                <a16:creationId xmlns:a16="http://schemas.microsoft.com/office/drawing/2014/main" xmlns="" id="{568FF577-F210-42D5-915D-34A6338C81E1}"/>
              </a:ext>
            </a:extLst>
          </p:cNvPr>
          <p:cNvSpPr txBox="1"/>
          <p:nvPr/>
        </p:nvSpPr>
        <p:spPr>
          <a:xfrm>
            <a:off x="3276000" y="3564000"/>
            <a:ext cx="5724000" cy="43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err="1"/>
              <a:t>Rifletti</a:t>
            </a:r>
            <a:r>
              <a:rPr lang="en-GB" sz="2000" dirty="0"/>
              <a:t> </a:t>
            </a:r>
            <a:r>
              <a:rPr lang="en-GB" sz="2000" dirty="0" err="1"/>
              <a:t>sulla</a:t>
            </a:r>
            <a:r>
              <a:rPr lang="en-GB" sz="2000" dirty="0"/>
              <a:t> </a:t>
            </a:r>
            <a:r>
              <a:rPr lang="en-GB" sz="2000" dirty="0" err="1"/>
              <a:t>tua</a:t>
            </a:r>
            <a:r>
              <a:rPr lang="en-GB" sz="2000" dirty="0"/>
              <a:t> ultima conversazione!</a:t>
            </a:r>
          </a:p>
        </p:txBody>
      </p:sp>
      <p:sp>
        <p:nvSpPr>
          <p:cNvPr id="18" name="CasellaDiTesto 12">
            <a:extLst>
              <a:ext uri="{FF2B5EF4-FFF2-40B4-BE49-F238E27FC236}">
                <a16:creationId xmlns:a16="http://schemas.microsoft.com/office/drawing/2014/main" xmlns="" id="{C2BE469E-98DB-4BD5-B26F-7ACE43357EF7}"/>
              </a:ext>
            </a:extLst>
          </p:cNvPr>
          <p:cNvSpPr txBox="1"/>
          <p:nvPr/>
        </p:nvSpPr>
        <p:spPr>
          <a:xfrm>
            <a:off x="3276000" y="4068000"/>
            <a:ext cx="5724000" cy="43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err="1"/>
              <a:t>Trova</a:t>
            </a:r>
            <a:r>
              <a:rPr lang="en-GB" sz="2000" dirty="0"/>
              <a:t> 3 </a:t>
            </a:r>
            <a:r>
              <a:rPr lang="en-GB" sz="2000" dirty="0" err="1"/>
              <a:t>attività</a:t>
            </a:r>
            <a:r>
              <a:rPr lang="en-GB" sz="2000" dirty="0"/>
              <a:t> </a:t>
            </a:r>
            <a:r>
              <a:rPr lang="en-GB" sz="2000" dirty="0" err="1"/>
              <a:t>che</a:t>
            </a:r>
            <a:r>
              <a:rPr lang="en-GB" sz="2000" dirty="0"/>
              <a:t> </a:t>
            </a:r>
            <a:r>
              <a:rPr lang="en-GB" sz="2000" dirty="0" err="1"/>
              <a:t>creano</a:t>
            </a:r>
            <a:r>
              <a:rPr lang="en-GB" sz="2000" dirty="0"/>
              <a:t>:</a:t>
            </a:r>
          </a:p>
        </p:txBody>
      </p:sp>
      <p:sp>
        <p:nvSpPr>
          <p:cNvPr id="19" name="CasellaDiTesto 12">
            <a:extLst>
              <a:ext uri="{FF2B5EF4-FFF2-40B4-BE49-F238E27FC236}">
                <a16:creationId xmlns:a16="http://schemas.microsoft.com/office/drawing/2014/main" xmlns="" id="{18709ADB-501F-4846-959F-317055CB8496}"/>
              </a:ext>
            </a:extLst>
          </p:cNvPr>
          <p:cNvSpPr txBox="1"/>
          <p:nvPr/>
        </p:nvSpPr>
        <p:spPr>
          <a:xfrm>
            <a:off x="2232000" y="4572000"/>
            <a:ext cx="3728805" cy="1404000"/>
          </a:xfrm>
          <a:prstGeom prst="rect">
            <a:avLst/>
          </a:prstGeom>
          <a:solidFill>
            <a:srgbClr val="FF3F3F"/>
          </a:solidFill>
        </p:spPr>
        <p:txBody>
          <a:bodyPr wrap="square" rtlCol="0">
            <a:noAutofit/>
          </a:bodyPr>
          <a:lstStyle/>
          <a:p>
            <a:r>
              <a:rPr lang="en-GB" sz="2000" dirty="0" err="1"/>
              <a:t>Impressioni</a:t>
            </a:r>
            <a:r>
              <a:rPr lang="en-GB" sz="2000" dirty="0"/>
              <a:t> negative</a:t>
            </a:r>
          </a:p>
          <a:p>
            <a:pPr marL="457200" indent="-457200">
              <a:buFont typeface="+mj-lt"/>
              <a:buAutoNum type="arabicPeriod"/>
            </a:pPr>
            <a:r>
              <a:rPr lang="en-GB" sz="2000" dirty="0"/>
              <a:t> …</a:t>
            </a:r>
          </a:p>
          <a:p>
            <a:pPr marL="457200" indent="-457200">
              <a:buFont typeface="+mj-lt"/>
              <a:buAutoNum type="arabicPeriod"/>
            </a:pPr>
            <a:r>
              <a:rPr lang="en-GB" sz="2000" dirty="0"/>
              <a:t>…</a:t>
            </a:r>
          </a:p>
          <a:p>
            <a:pPr marL="457200" indent="-457200">
              <a:buFont typeface="+mj-lt"/>
              <a:buAutoNum type="arabicPeriod"/>
            </a:pPr>
            <a:r>
              <a:rPr lang="en-GB" sz="2000" dirty="0"/>
              <a:t>…</a:t>
            </a:r>
          </a:p>
        </p:txBody>
      </p:sp>
      <p:sp>
        <p:nvSpPr>
          <p:cNvPr id="20" name="CasellaDiTesto 12">
            <a:extLst>
              <a:ext uri="{FF2B5EF4-FFF2-40B4-BE49-F238E27FC236}">
                <a16:creationId xmlns:a16="http://schemas.microsoft.com/office/drawing/2014/main" xmlns="" id="{BCB139E2-0F87-4A13-B498-E1A57D532D86}"/>
              </a:ext>
            </a:extLst>
          </p:cNvPr>
          <p:cNvSpPr txBox="1"/>
          <p:nvPr/>
        </p:nvSpPr>
        <p:spPr>
          <a:xfrm>
            <a:off x="6264000" y="4572000"/>
            <a:ext cx="3728805" cy="1404000"/>
          </a:xfrm>
          <a:prstGeom prst="rect">
            <a:avLst/>
          </a:prstGeom>
          <a:solidFill>
            <a:schemeClr val="accent6"/>
          </a:solidFill>
        </p:spPr>
        <p:txBody>
          <a:bodyPr wrap="square" rtlCol="0">
            <a:noAutofit/>
          </a:bodyPr>
          <a:lstStyle/>
          <a:p>
            <a:r>
              <a:rPr lang="en-GB" sz="2000" dirty="0" err="1"/>
              <a:t>Impressioni</a:t>
            </a:r>
            <a:r>
              <a:rPr lang="en-GB" sz="2000" dirty="0"/>
              <a:t> positive</a:t>
            </a:r>
          </a:p>
          <a:p>
            <a:pPr marL="457200" indent="-457200">
              <a:buFont typeface="+mj-lt"/>
              <a:buAutoNum type="arabicPeriod"/>
            </a:pPr>
            <a:r>
              <a:rPr lang="en-GB" sz="2000" dirty="0"/>
              <a:t>…</a:t>
            </a:r>
          </a:p>
          <a:p>
            <a:pPr marL="457200" indent="-457200">
              <a:buFont typeface="+mj-lt"/>
              <a:buAutoNum type="arabicPeriod"/>
            </a:pPr>
            <a:r>
              <a:rPr lang="en-GB" sz="2000" dirty="0"/>
              <a:t>…</a:t>
            </a:r>
          </a:p>
          <a:p>
            <a:pPr marL="457200" indent="-457200">
              <a:buFont typeface="+mj-lt"/>
              <a:buAutoNum type="arabicPeriod"/>
            </a:pPr>
            <a:r>
              <a:rPr lang="en-GB" sz="2000" dirty="0"/>
              <a:t>…</a:t>
            </a:r>
          </a:p>
        </p:txBody>
      </p:sp>
      <p:graphicFrame>
        <p:nvGraphicFramePr>
          <p:cNvPr id="21" name="Diagramm 5">
            <a:extLst>
              <a:ext uri="{FF2B5EF4-FFF2-40B4-BE49-F238E27FC236}">
                <a16:creationId xmlns:a16="http://schemas.microsoft.com/office/drawing/2014/main" xmlns="" id="{FAA75E9E-A0A1-48AE-B8ED-7B521BD105AD}"/>
              </a:ext>
            </a:extLst>
          </p:cNvPr>
          <p:cNvGraphicFramePr/>
          <p:nvPr>
            <p:extLst>
              <p:ext uri="{D42A27DB-BD31-4B8C-83A1-F6EECF244321}">
                <p14:modId xmlns:p14="http://schemas.microsoft.com/office/powerpoint/2010/main" val="1386508002"/>
              </p:ext>
            </p:extLst>
          </p:nvPr>
        </p:nvGraphicFramePr>
        <p:xfrm>
          <a:off x="320786" y="1204732"/>
          <a:ext cx="11483683" cy="8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2"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23"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10" cstate="print"/>
          <a:stretch>
            <a:fillRect/>
          </a:stretch>
        </p:blipFill>
        <p:spPr>
          <a:xfrm>
            <a:off x="71846" y="6301315"/>
            <a:ext cx="1755570" cy="398758"/>
          </a:xfrm>
          <a:prstGeom prst="rect">
            <a:avLst/>
          </a:prstGeom>
        </p:spPr>
      </p:pic>
      <p:sp>
        <p:nvSpPr>
          <p:cNvPr id="24"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5" name="Immagin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37779261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318658" y="9781"/>
            <a:ext cx="9666514" cy="830997"/>
          </a:xfrm>
          <a:prstGeom prst="rect">
            <a:avLst/>
          </a:prstGeom>
          <a:noFill/>
        </p:spPr>
        <p:txBody>
          <a:bodyPr wrap="square" rtlCol="0">
            <a:spAutoFit/>
          </a:bodyPr>
          <a:lstStyle/>
          <a:p>
            <a:pPr algn="just"/>
            <a:r>
              <a:rPr lang="en-US" sz="4800" b="1" dirty="0"/>
              <a:t>6 </a:t>
            </a:r>
            <a:r>
              <a:rPr lang="en-US" sz="4800" b="1" dirty="0" err="1"/>
              <a:t>errori</a:t>
            </a:r>
            <a:r>
              <a:rPr lang="en-US" sz="4800" b="1" dirty="0"/>
              <a:t> </a:t>
            </a:r>
            <a:r>
              <a:rPr lang="en-US" sz="4800" b="1" dirty="0" err="1"/>
              <a:t>comuni</a:t>
            </a:r>
            <a:r>
              <a:rPr lang="en-US" sz="4800" b="1" dirty="0"/>
              <a:t> </a:t>
            </a:r>
            <a:r>
              <a:rPr lang="en-US" sz="4800" b="1" dirty="0" err="1"/>
              <a:t>nella</a:t>
            </a:r>
            <a:r>
              <a:rPr lang="en-US" sz="4800" b="1" dirty="0"/>
              <a:t> </a:t>
            </a:r>
            <a:r>
              <a:rPr lang="en-US" sz="4800" b="1" dirty="0" err="1"/>
              <a:t>comunicazione</a:t>
            </a:r>
            <a:endParaRPr lang="en-GB" sz="48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CasellaDiTesto 12">
            <a:extLst>
              <a:ext uri="{FF2B5EF4-FFF2-40B4-BE49-F238E27FC236}">
                <a16:creationId xmlns:a16="http://schemas.microsoft.com/office/drawing/2014/main" xmlns="" id="{BCAEF94D-3745-495A-885A-9C8526D6901B}"/>
              </a:ext>
            </a:extLst>
          </p:cNvPr>
          <p:cNvSpPr txBox="1"/>
          <p:nvPr/>
        </p:nvSpPr>
        <p:spPr>
          <a:xfrm>
            <a:off x="720000" y="1620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en-GB" sz="2000" dirty="0" err="1"/>
              <a:t>Essere</a:t>
            </a:r>
            <a:r>
              <a:rPr lang="en-GB" sz="2000" dirty="0"/>
              <a:t> </a:t>
            </a:r>
            <a:r>
              <a:rPr lang="en-GB" sz="2000" dirty="0" err="1"/>
              <a:t>focalizzati</a:t>
            </a:r>
            <a:r>
              <a:rPr lang="en-GB" sz="2000" dirty="0"/>
              <a:t> </a:t>
            </a:r>
            <a:r>
              <a:rPr lang="en-GB" sz="2000" dirty="0" err="1"/>
              <a:t>su</a:t>
            </a:r>
            <a:r>
              <a:rPr lang="en-GB" sz="2000" dirty="0"/>
              <a:t> se </a:t>
            </a:r>
            <a:r>
              <a:rPr lang="en-GB" sz="2000" dirty="0" err="1"/>
              <a:t>stessi</a:t>
            </a:r>
            <a:endParaRPr lang="en-GB" sz="2000" dirty="0"/>
          </a:p>
        </p:txBody>
      </p:sp>
      <p:sp>
        <p:nvSpPr>
          <p:cNvPr id="9" name="CasellaDiTesto 12">
            <a:extLst>
              <a:ext uri="{FF2B5EF4-FFF2-40B4-BE49-F238E27FC236}">
                <a16:creationId xmlns:a16="http://schemas.microsoft.com/office/drawing/2014/main" xmlns="" id="{C6AF74E8-67A4-41BE-8428-4186D99E40C6}"/>
              </a:ext>
            </a:extLst>
          </p:cNvPr>
          <p:cNvSpPr txBox="1"/>
          <p:nvPr/>
        </p:nvSpPr>
        <p:spPr>
          <a:xfrm>
            <a:off x="720000" y="4500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en-GB" sz="2000" dirty="0" err="1"/>
              <a:t>equilibrio</a:t>
            </a:r>
            <a:r>
              <a:rPr lang="en-GB" sz="2000" dirty="0"/>
              <a:t> </a:t>
            </a:r>
            <a:r>
              <a:rPr lang="en-GB" sz="2000" dirty="0" err="1"/>
              <a:t>scoretto</a:t>
            </a:r>
            <a:r>
              <a:rPr lang="en-GB" sz="2000" dirty="0"/>
              <a:t> </a:t>
            </a:r>
            <a:r>
              <a:rPr lang="en-GB" sz="2000" dirty="0" err="1"/>
              <a:t>tra</a:t>
            </a:r>
            <a:r>
              <a:rPr lang="en-GB" sz="2000" dirty="0"/>
              <a:t> </a:t>
            </a:r>
            <a:r>
              <a:rPr lang="en-GB" sz="2000" dirty="0" err="1"/>
              <a:t>parlare</a:t>
            </a:r>
            <a:r>
              <a:rPr lang="en-GB" sz="2000" dirty="0"/>
              <a:t> e </a:t>
            </a:r>
            <a:r>
              <a:rPr lang="en-GB" sz="2000" dirty="0" err="1"/>
              <a:t>ascoltare</a:t>
            </a:r>
            <a:endParaRPr lang="en-GB" sz="2000" dirty="0"/>
          </a:p>
        </p:txBody>
      </p:sp>
      <p:sp>
        <p:nvSpPr>
          <p:cNvPr id="16" name="CasellaDiTesto 12">
            <a:extLst>
              <a:ext uri="{FF2B5EF4-FFF2-40B4-BE49-F238E27FC236}">
                <a16:creationId xmlns:a16="http://schemas.microsoft.com/office/drawing/2014/main" xmlns="" id="{E8567F5F-1A6A-4521-A584-32E36504421D}"/>
              </a:ext>
            </a:extLst>
          </p:cNvPr>
          <p:cNvSpPr txBox="1"/>
          <p:nvPr/>
        </p:nvSpPr>
        <p:spPr>
          <a:xfrm>
            <a:off x="6840000" y="2988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en-GB" sz="2000" dirty="0" err="1"/>
              <a:t>Parlare</a:t>
            </a:r>
            <a:r>
              <a:rPr lang="en-GB" sz="2000" dirty="0"/>
              <a:t> </a:t>
            </a:r>
            <a:r>
              <a:rPr lang="en-GB" sz="2000" dirty="0" err="1"/>
              <a:t>della</a:t>
            </a:r>
            <a:r>
              <a:rPr lang="en-GB" sz="2000" dirty="0"/>
              <a:t> </a:t>
            </a:r>
            <a:r>
              <a:rPr lang="en-GB" sz="2000" dirty="0" err="1"/>
              <a:t>cosa</a:t>
            </a:r>
            <a:r>
              <a:rPr lang="en-GB" sz="2000" dirty="0"/>
              <a:t> </a:t>
            </a:r>
            <a:r>
              <a:rPr lang="en-GB" sz="2000" dirty="0" err="1"/>
              <a:t>sbagliata</a:t>
            </a:r>
            <a:endParaRPr lang="en-GB" sz="2000" dirty="0"/>
          </a:p>
        </p:txBody>
      </p:sp>
      <p:sp>
        <p:nvSpPr>
          <p:cNvPr id="17" name="CasellaDiTesto 12">
            <a:extLst>
              <a:ext uri="{FF2B5EF4-FFF2-40B4-BE49-F238E27FC236}">
                <a16:creationId xmlns:a16="http://schemas.microsoft.com/office/drawing/2014/main" xmlns="" id="{830E5367-2427-485E-8FB9-CDBAD77BF875}"/>
              </a:ext>
            </a:extLst>
          </p:cNvPr>
          <p:cNvSpPr txBox="1"/>
          <p:nvPr/>
        </p:nvSpPr>
        <p:spPr>
          <a:xfrm>
            <a:off x="1427649" y="5890672"/>
            <a:ext cx="9349763" cy="233126"/>
          </a:xfrm>
          <a:prstGeom prst="rect">
            <a:avLst/>
          </a:prstGeom>
          <a:noFill/>
        </p:spPr>
        <p:txBody>
          <a:bodyPr wrap="square" rtlCol="0">
            <a:noAutofit/>
          </a:bodyPr>
          <a:lstStyle/>
          <a:p>
            <a:r>
              <a:rPr lang="en-GB" sz="1100" dirty="0"/>
              <a:t>Fonte: </a:t>
            </a:r>
            <a:r>
              <a:rPr lang="de-DE" sz="1100" dirty="0">
                <a:hlinkClick r:id="rId3"/>
              </a:rPr>
              <a:t>https://kommunikation-lernen.de/wp-content/uploads/2018/12/Smalltalk-Infografik.png</a:t>
            </a:r>
            <a:r>
              <a:rPr lang="de-DE" sz="1100" dirty="0"/>
              <a:t>; </a:t>
            </a:r>
            <a:r>
              <a:rPr lang="de-DE" sz="1100" dirty="0">
                <a:hlinkClick r:id="rId4"/>
              </a:rPr>
              <a:t>https://www.zeitblueten.com/news/interne-kommunikaton/</a:t>
            </a:r>
            <a:r>
              <a:rPr lang="de-DE" sz="1100" dirty="0"/>
              <a:t> </a:t>
            </a:r>
          </a:p>
          <a:p>
            <a:endParaRPr lang="en-GB" sz="1100" dirty="0"/>
          </a:p>
        </p:txBody>
      </p:sp>
      <p:sp>
        <p:nvSpPr>
          <p:cNvPr id="18" name="CasellaDiTesto 12">
            <a:extLst>
              <a:ext uri="{FF2B5EF4-FFF2-40B4-BE49-F238E27FC236}">
                <a16:creationId xmlns:a16="http://schemas.microsoft.com/office/drawing/2014/main" xmlns="" id="{484F218E-0AE4-4178-A42D-70BD549F7A7D}"/>
              </a:ext>
            </a:extLst>
          </p:cNvPr>
          <p:cNvSpPr txBox="1"/>
          <p:nvPr/>
        </p:nvSpPr>
        <p:spPr>
          <a:xfrm>
            <a:off x="6840000" y="4500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en-GB" sz="2000" dirty="0" err="1"/>
              <a:t>Conoscere</a:t>
            </a:r>
            <a:r>
              <a:rPr lang="en-GB" sz="2000" dirty="0"/>
              <a:t> </a:t>
            </a:r>
            <a:r>
              <a:rPr lang="en-GB" sz="2000" dirty="0" err="1"/>
              <a:t>tutto</a:t>
            </a:r>
            <a:r>
              <a:rPr lang="en-GB" sz="2000" dirty="0"/>
              <a:t> </a:t>
            </a:r>
            <a:r>
              <a:rPr lang="en-GB" sz="2000" dirty="0" err="1"/>
              <a:t>meglio</a:t>
            </a:r>
            <a:r>
              <a:rPr lang="en-GB" sz="2000" dirty="0"/>
              <a:t> </a:t>
            </a:r>
            <a:r>
              <a:rPr lang="en-GB" sz="2000" dirty="0" err="1"/>
              <a:t>dell’altro</a:t>
            </a:r>
            <a:endParaRPr lang="en-GB" sz="2000" dirty="0"/>
          </a:p>
        </p:txBody>
      </p:sp>
      <p:sp>
        <p:nvSpPr>
          <p:cNvPr id="19" name="CasellaDiTesto 12">
            <a:extLst>
              <a:ext uri="{FF2B5EF4-FFF2-40B4-BE49-F238E27FC236}">
                <a16:creationId xmlns:a16="http://schemas.microsoft.com/office/drawing/2014/main" xmlns="" id="{4EC959F3-8EC0-48C1-ADB8-5F177AD26621}"/>
              </a:ext>
            </a:extLst>
          </p:cNvPr>
          <p:cNvSpPr txBox="1"/>
          <p:nvPr/>
        </p:nvSpPr>
        <p:spPr>
          <a:xfrm>
            <a:off x="720000" y="2988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en-GB" sz="2000" dirty="0"/>
              <a:t>Le </a:t>
            </a:r>
            <a:r>
              <a:rPr lang="en-GB" sz="2000" dirty="0" err="1"/>
              <a:t>tue</a:t>
            </a:r>
            <a:r>
              <a:rPr lang="en-GB" sz="2000" dirty="0"/>
              <a:t> </a:t>
            </a:r>
            <a:r>
              <a:rPr lang="en-GB" sz="2000" dirty="0" err="1"/>
              <a:t>aspettative</a:t>
            </a:r>
            <a:r>
              <a:rPr lang="en-GB" sz="2000" dirty="0"/>
              <a:t> </a:t>
            </a:r>
            <a:r>
              <a:rPr lang="en-GB" sz="2000" dirty="0" err="1"/>
              <a:t>sul</a:t>
            </a:r>
            <a:r>
              <a:rPr lang="en-GB" sz="2000" dirty="0"/>
              <a:t> </a:t>
            </a:r>
            <a:r>
              <a:rPr lang="en-GB" sz="2000" dirty="0" err="1"/>
              <a:t>contenuto</a:t>
            </a:r>
            <a:r>
              <a:rPr lang="en-GB" sz="2000" dirty="0"/>
              <a:t> </a:t>
            </a:r>
            <a:r>
              <a:rPr lang="en-GB" sz="2000" dirty="0" err="1"/>
              <a:t>sono</a:t>
            </a:r>
            <a:r>
              <a:rPr lang="en-GB" sz="2000" dirty="0"/>
              <a:t> </a:t>
            </a:r>
            <a:r>
              <a:rPr lang="en-GB" sz="2000" dirty="0" err="1"/>
              <a:t>sbagliate</a:t>
            </a:r>
            <a:endParaRPr lang="en-GB" sz="2000" dirty="0"/>
          </a:p>
        </p:txBody>
      </p:sp>
      <p:sp>
        <p:nvSpPr>
          <p:cNvPr id="20" name="CasellaDiTesto 12">
            <a:extLst>
              <a:ext uri="{FF2B5EF4-FFF2-40B4-BE49-F238E27FC236}">
                <a16:creationId xmlns:a16="http://schemas.microsoft.com/office/drawing/2014/main" xmlns="" id="{7148C916-7DAD-461B-A9F9-D6B2A7E76B59}"/>
              </a:ext>
            </a:extLst>
          </p:cNvPr>
          <p:cNvSpPr txBox="1"/>
          <p:nvPr/>
        </p:nvSpPr>
        <p:spPr>
          <a:xfrm>
            <a:off x="6840000" y="1620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en-GB" sz="2000" dirty="0"/>
              <a:t>La conversazione è </a:t>
            </a:r>
            <a:r>
              <a:rPr lang="en-GB" sz="2000" dirty="0" err="1"/>
              <a:t>monotona</a:t>
            </a:r>
            <a:endParaRPr lang="en-GB" sz="2000" dirty="0"/>
          </a:p>
        </p:txBody>
      </p:sp>
      <p:pic>
        <p:nvPicPr>
          <p:cNvPr id="21" name="Grafik 68">
            <a:extLst>
              <a:ext uri="{FF2B5EF4-FFF2-40B4-BE49-F238E27FC236}">
                <a16:creationId xmlns:a16="http://schemas.microsoft.com/office/drawing/2014/main" xmlns="" id="{5AE0B909-141A-4A04-A106-38AAB7A68563}"/>
              </a:ext>
            </a:extLst>
          </p:cNvPr>
          <p:cNvPicPr>
            <a:picLocks noChangeAspect="1"/>
          </p:cNvPicPr>
          <p:nvPr/>
        </p:nvPicPr>
        <p:blipFill rotWithShape="1">
          <a:blip r:embed="rId5"/>
          <a:srcRect l="26990" t="24888" r="26774" b="-7361"/>
          <a:stretch/>
        </p:blipFill>
        <p:spPr>
          <a:xfrm>
            <a:off x="756000" y="1656000"/>
            <a:ext cx="1512000" cy="1080000"/>
          </a:xfrm>
          <a:prstGeom prst="rect">
            <a:avLst/>
          </a:prstGeom>
        </p:spPr>
      </p:pic>
      <p:pic>
        <p:nvPicPr>
          <p:cNvPr id="22" name="Grafik 70">
            <a:extLst>
              <a:ext uri="{FF2B5EF4-FFF2-40B4-BE49-F238E27FC236}">
                <a16:creationId xmlns:a16="http://schemas.microsoft.com/office/drawing/2014/main" xmlns="" id="{7D12807A-84E2-434F-BAEC-6894823F3EBF}"/>
              </a:ext>
            </a:extLst>
          </p:cNvPr>
          <p:cNvPicPr>
            <a:picLocks noChangeAspect="1"/>
          </p:cNvPicPr>
          <p:nvPr/>
        </p:nvPicPr>
        <p:blipFill rotWithShape="1">
          <a:blip r:embed="rId6"/>
          <a:srcRect l="24656" t="26712" r="27834" b="-6945"/>
          <a:stretch/>
        </p:blipFill>
        <p:spPr>
          <a:xfrm>
            <a:off x="6876000" y="1656000"/>
            <a:ext cx="1512000" cy="1080000"/>
          </a:xfrm>
          <a:prstGeom prst="rect">
            <a:avLst/>
          </a:prstGeom>
          <a:ln>
            <a:solidFill>
              <a:schemeClr val="bg1"/>
            </a:solidFill>
          </a:ln>
        </p:spPr>
      </p:pic>
      <p:pic>
        <p:nvPicPr>
          <p:cNvPr id="23" name="Grafik 73">
            <a:extLst>
              <a:ext uri="{FF2B5EF4-FFF2-40B4-BE49-F238E27FC236}">
                <a16:creationId xmlns:a16="http://schemas.microsoft.com/office/drawing/2014/main" xmlns="" id="{087A509D-96DE-46D8-BEAC-01931E2537A4}"/>
              </a:ext>
            </a:extLst>
          </p:cNvPr>
          <p:cNvPicPr>
            <a:picLocks noChangeAspect="1"/>
          </p:cNvPicPr>
          <p:nvPr/>
        </p:nvPicPr>
        <p:blipFill rotWithShape="1">
          <a:blip r:embed="rId7"/>
          <a:srcRect l="26154" t="32639" r="26767" b="-10338"/>
          <a:stretch/>
        </p:blipFill>
        <p:spPr>
          <a:xfrm>
            <a:off x="6876000" y="3024000"/>
            <a:ext cx="1512000" cy="1080000"/>
          </a:xfrm>
          <a:prstGeom prst="rect">
            <a:avLst/>
          </a:prstGeom>
          <a:ln>
            <a:solidFill>
              <a:schemeClr val="bg1"/>
            </a:solidFill>
          </a:ln>
        </p:spPr>
      </p:pic>
      <p:pic>
        <p:nvPicPr>
          <p:cNvPr id="24" name="Grafik 80">
            <a:extLst>
              <a:ext uri="{FF2B5EF4-FFF2-40B4-BE49-F238E27FC236}">
                <a16:creationId xmlns:a16="http://schemas.microsoft.com/office/drawing/2014/main" xmlns="" id="{30B4293C-BAF3-452E-A62C-1011F13A5D90}"/>
              </a:ext>
            </a:extLst>
          </p:cNvPr>
          <p:cNvPicPr>
            <a:picLocks noChangeAspect="1"/>
          </p:cNvPicPr>
          <p:nvPr/>
        </p:nvPicPr>
        <p:blipFill rotWithShape="1">
          <a:blip r:embed="rId8"/>
          <a:srcRect l="27148" t="16186" r="26720" b="1341"/>
          <a:stretch/>
        </p:blipFill>
        <p:spPr>
          <a:xfrm>
            <a:off x="756000" y="4536000"/>
            <a:ext cx="1512000" cy="1080000"/>
          </a:xfrm>
          <a:prstGeom prst="rect">
            <a:avLst/>
          </a:prstGeom>
        </p:spPr>
      </p:pic>
      <p:pic>
        <p:nvPicPr>
          <p:cNvPr id="25" name="Grafik 82">
            <a:extLst>
              <a:ext uri="{FF2B5EF4-FFF2-40B4-BE49-F238E27FC236}">
                <a16:creationId xmlns:a16="http://schemas.microsoft.com/office/drawing/2014/main" xmlns="" id="{EDC2DEAD-1F22-4574-96F2-3BF77A5422F5}"/>
              </a:ext>
            </a:extLst>
          </p:cNvPr>
          <p:cNvPicPr>
            <a:picLocks noChangeAspect="1"/>
          </p:cNvPicPr>
          <p:nvPr/>
        </p:nvPicPr>
        <p:blipFill rotWithShape="1">
          <a:blip r:embed="rId9"/>
          <a:srcRect l="27812" t="21350" r="26055" b="-2910"/>
          <a:stretch/>
        </p:blipFill>
        <p:spPr>
          <a:xfrm>
            <a:off x="756000" y="3024000"/>
            <a:ext cx="1512000" cy="1080000"/>
          </a:xfrm>
          <a:prstGeom prst="rect">
            <a:avLst/>
          </a:prstGeom>
        </p:spPr>
      </p:pic>
      <p:pic>
        <p:nvPicPr>
          <p:cNvPr id="26" name="Grafik 93">
            <a:extLst>
              <a:ext uri="{FF2B5EF4-FFF2-40B4-BE49-F238E27FC236}">
                <a16:creationId xmlns:a16="http://schemas.microsoft.com/office/drawing/2014/main" xmlns="" id="{FF0EA25F-0508-4C9E-A0E1-E03592703A72}"/>
              </a:ext>
            </a:extLst>
          </p:cNvPr>
          <p:cNvPicPr>
            <a:picLocks noChangeAspect="1"/>
          </p:cNvPicPr>
          <p:nvPr/>
        </p:nvPicPr>
        <p:blipFill rotWithShape="1">
          <a:blip r:embed="rId10"/>
          <a:srcRect l="26311" t="25574" r="25737" b="-3682"/>
          <a:stretch/>
        </p:blipFill>
        <p:spPr>
          <a:xfrm>
            <a:off x="6876000" y="4536000"/>
            <a:ext cx="1512000" cy="1080000"/>
          </a:xfrm>
          <a:prstGeom prst="rect">
            <a:avLst/>
          </a:prstGeom>
          <a:ln>
            <a:solidFill>
              <a:schemeClr val="bg1"/>
            </a:solidFill>
          </a:ln>
        </p:spPr>
      </p:pic>
      <p:sp>
        <p:nvSpPr>
          <p:cNvPr id="27"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28"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11" cstate="print"/>
          <a:stretch>
            <a:fillRect/>
          </a:stretch>
        </p:blipFill>
        <p:spPr>
          <a:xfrm>
            <a:off x="71846" y="6301315"/>
            <a:ext cx="1755570" cy="398758"/>
          </a:xfrm>
          <a:prstGeom prst="rect">
            <a:avLst/>
          </a:prstGeom>
        </p:spPr>
      </p:pic>
      <p:sp>
        <p:nvSpPr>
          <p:cNvPr id="29"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30" name="Immagine 2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30084018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1569660"/>
          </a:xfrm>
          <a:prstGeom prst="rect">
            <a:avLst/>
          </a:prstGeom>
          <a:noFill/>
        </p:spPr>
        <p:txBody>
          <a:bodyPr wrap="square" rtlCol="0">
            <a:spAutoFit/>
          </a:bodyPr>
          <a:lstStyle/>
          <a:p>
            <a:pPr algn="just"/>
            <a:r>
              <a:rPr lang="en-US" sz="4800" b="1" dirty="0" err="1"/>
              <a:t>Consigli</a:t>
            </a:r>
            <a:r>
              <a:rPr lang="en-US" sz="4800" b="1" dirty="0"/>
              <a:t> per una </a:t>
            </a:r>
            <a:r>
              <a:rPr lang="en-US" sz="4800" b="1" dirty="0" err="1"/>
              <a:t>Buona</a:t>
            </a:r>
            <a:r>
              <a:rPr lang="en-US" sz="4800" b="1" dirty="0"/>
              <a:t> </a:t>
            </a:r>
            <a:r>
              <a:rPr lang="en-US" sz="4800" b="1" dirty="0" err="1"/>
              <a:t>Comunicazione</a:t>
            </a:r>
            <a:endParaRPr lang="en-GB" sz="48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9" name="CasellaDiTesto 12">
            <a:extLst>
              <a:ext uri="{FF2B5EF4-FFF2-40B4-BE49-F238E27FC236}">
                <a16:creationId xmlns:a16="http://schemas.microsoft.com/office/drawing/2014/main" xmlns="" id="{1F7FD964-A07A-4408-8107-CFD7584B52F2}"/>
              </a:ext>
            </a:extLst>
          </p:cNvPr>
          <p:cNvSpPr txBox="1"/>
          <p:nvPr/>
        </p:nvSpPr>
        <p:spPr>
          <a:xfrm>
            <a:off x="720000" y="1620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en-US" sz="2000" dirty="0"/>
              <a:t>Continua a </a:t>
            </a:r>
            <a:r>
              <a:rPr lang="en-US" sz="2000" dirty="0" err="1"/>
              <a:t>gestire</a:t>
            </a:r>
            <a:r>
              <a:rPr lang="en-US" sz="2000" dirty="0"/>
              <a:t> la conversazione</a:t>
            </a:r>
          </a:p>
        </p:txBody>
      </p:sp>
      <p:sp>
        <p:nvSpPr>
          <p:cNvPr id="16" name="CasellaDiTesto 12">
            <a:extLst>
              <a:ext uri="{FF2B5EF4-FFF2-40B4-BE49-F238E27FC236}">
                <a16:creationId xmlns:a16="http://schemas.microsoft.com/office/drawing/2014/main" xmlns="" id="{3279DC6D-3442-4559-B9B3-3CD45B4903EC}"/>
              </a:ext>
            </a:extLst>
          </p:cNvPr>
          <p:cNvSpPr txBox="1"/>
          <p:nvPr/>
        </p:nvSpPr>
        <p:spPr>
          <a:xfrm>
            <a:off x="720000" y="4500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en-US" sz="2000" dirty="0" err="1"/>
              <a:t>Avere</a:t>
            </a:r>
            <a:r>
              <a:rPr lang="en-US" sz="2000" dirty="0"/>
              <a:t> una </a:t>
            </a:r>
            <a:r>
              <a:rPr lang="en-US" sz="2000" dirty="0" err="1"/>
              <a:t>buona</a:t>
            </a:r>
            <a:r>
              <a:rPr lang="en-US" sz="2000" dirty="0"/>
              <a:t> </a:t>
            </a:r>
            <a:r>
              <a:rPr lang="en-US" sz="2000" dirty="0" err="1"/>
              <a:t>conoscenza</a:t>
            </a:r>
            <a:r>
              <a:rPr lang="en-US" sz="2000" dirty="0"/>
              <a:t> </a:t>
            </a:r>
            <a:r>
              <a:rPr lang="en-US" sz="2000" dirty="0" err="1"/>
              <a:t>dell’oggetto</a:t>
            </a:r>
            <a:r>
              <a:rPr lang="en-US" sz="2000" dirty="0"/>
              <a:t> </a:t>
            </a:r>
            <a:r>
              <a:rPr lang="en-US" sz="2000" dirty="0" err="1"/>
              <a:t>della</a:t>
            </a:r>
            <a:r>
              <a:rPr lang="en-US" sz="2000" dirty="0"/>
              <a:t> conversazione</a:t>
            </a:r>
          </a:p>
        </p:txBody>
      </p:sp>
      <p:sp>
        <p:nvSpPr>
          <p:cNvPr id="17" name="CasellaDiTesto 12">
            <a:extLst>
              <a:ext uri="{FF2B5EF4-FFF2-40B4-BE49-F238E27FC236}">
                <a16:creationId xmlns:a16="http://schemas.microsoft.com/office/drawing/2014/main" xmlns="" id="{ED465D28-51C8-46A7-81AA-77AAAA0612DA}"/>
              </a:ext>
            </a:extLst>
          </p:cNvPr>
          <p:cNvSpPr txBox="1"/>
          <p:nvPr/>
        </p:nvSpPr>
        <p:spPr>
          <a:xfrm>
            <a:off x="6840000" y="2988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en-US" sz="2000" dirty="0" err="1"/>
              <a:t>Praticare</a:t>
            </a:r>
            <a:r>
              <a:rPr lang="en-US" sz="2000" dirty="0"/>
              <a:t> la vita </a:t>
            </a:r>
            <a:r>
              <a:rPr lang="en-US" sz="2000" dirty="0" err="1"/>
              <a:t>quotidiana</a:t>
            </a:r>
            <a:r>
              <a:rPr lang="en-US" sz="2000" dirty="0"/>
              <a:t> </a:t>
            </a:r>
            <a:r>
              <a:rPr lang="en-US" sz="2000" dirty="0" err="1"/>
              <a:t>può</a:t>
            </a:r>
            <a:r>
              <a:rPr lang="en-US" sz="2000" dirty="0"/>
              <a:t> </a:t>
            </a:r>
            <a:r>
              <a:rPr lang="en-US" sz="2000" dirty="0" err="1"/>
              <a:t>essere</a:t>
            </a:r>
            <a:r>
              <a:rPr lang="en-US" sz="2000" dirty="0"/>
              <a:t> utile</a:t>
            </a:r>
          </a:p>
        </p:txBody>
      </p:sp>
      <p:sp>
        <p:nvSpPr>
          <p:cNvPr id="18" name="CasellaDiTesto 12">
            <a:extLst>
              <a:ext uri="{FF2B5EF4-FFF2-40B4-BE49-F238E27FC236}">
                <a16:creationId xmlns:a16="http://schemas.microsoft.com/office/drawing/2014/main" xmlns="" id="{85975420-285D-48F1-AF06-989064915F40}"/>
              </a:ext>
            </a:extLst>
          </p:cNvPr>
          <p:cNvSpPr txBox="1"/>
          <p:nvPr/>
        </p:nvSpPr>
        <p:spPr>
          <a:xfrm>
            <a:off x="720000" y="2988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en-US" sz="2000" dirty="0"/>
              <a:t>E’ </a:t>
            </a:r>
            <a:r>
              <a:rPr lang="en-US" sz="2000" dirty="0" err="1"/>
              <a:t>importante</a:t>
            </a:r>
            <a:r>
              <a:rPr lang="en-US" sz="2000" dirty="0"/>
              <a:t> </a:t>
            </a:r>
            <a:r>
              <a:rPr lang="en-US" sz="2000" dirty="0" err="1"/>
              <a:t>iniziare</a:t>
            </a:r>
            <a:r>
              <a:rPr lang="en-US" sz="2000" dirty="0"/>
              <a:t> bene la conversazione</a:t>
            </a:r>
          </a:p>
        </p:txBody>
      </p:sp>
      <p:sp>
        <p:nvSpPr>
          <p:cNvPr id="19" name="CasellaDiTesto 12">
            <a:extLst>
              <a:ext uri="{FF2B5EF4-FFF2-40B4-BE49-F238E27FC236}">
                <a16:creationId xmlns:a16="http://schemas.microsoft.com/office/drawing/2014/main" xmlns="" id="{3FD6FBA2-5E55-4750-882B-2CF9DFEF5874}"/>
              </a:ext>
            </a:extLst>
          </p:cNvPr>
          <p:cNvSpPr txBox="1"/>
          <p:nvPr/>
        </p:nvSpPr>
        <p:spPr>
          <a:xfrm>
            <a:off x="6840000" y="1620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en-US" sz="2000" dirty="0"/>
              <a:t>le </a:t>
            </a:r>
            <a:r>
              <a:rPr lang="en-US" sz="2000" dirty="0" err="1"/>
              <a:t>discussioni</a:t>
            </a:r>
            <a:r>
              <a:rPr lang="en-US" sz="2000" dirty="0"/>
              <a:t> </a:t>
            </a:r>
            <a:r>
              <a:rPr lang="en-US" sz="2000" dirty="0" err="1"/>
              <a:t>dovrebbero</a:t>
            </a:r>
            <a:r>
              <a:rPr lang="en-US" sz="2000" dirty="0"/>
              <a:t> </a:t>
            </a:r>
            <a:r>
              <a:rPr lang="en-US" sz="2000" dirty="0" err="1"/>
              <a:t>essere</a:t>
            </a:r>
            <a:r>
              <a:rPr lang="en-US" sz="2000" dirty="0"/>
              <a:t> </a:t>
            </a:r>
            <a:r>
              <a:rPr lang="en-US" sz="2000" dirty="0" err="1"/>
              <a:t>entusiasmanti</a:t>
            </a:r>
            <a:endParaRPr lang="en-US" sz="2000" dirty="0"/>
          </a:p>
        </p:txBody>
      </p:sp>
      <p:pic>
        <p:nvPicPr>
          <p:cNvPr id="20" name="Grafik 3">
            <a:extLst>
              <a:ext uri="{FF2B5EF4-FFF2-40B4-BE49-F238E27FC236}">
                <a16:creationId xmlns:a16="http://schemas.microsoft.com/office/drawing/2014/main" xmlns="" id="{2B75CB5C-A0EC-4BA3-8DA2-B05190EC5AF5}"/>
              </a:ext>
            </a:extLst>
          </p:cNvPr>
          <p:cNvPicPr>
            <a:picLocks noChangeAspect="1"/>
          </p:cNvPicPr>
          <p:nvPr/>
        </p:nvPicPr>
        <p:blipFill>
          <a:blip r:embed="rId3"/>
          <a:stretch>
            <a:fillRect/>
          </a:stretch>
        </p:blipFill>
        <p:spPr>
          <a:xfrm>
            <a:off x="6876000" y="3024000"/>
            <a:ext cx="1510539" cy="1080000"/>
          </a:xfrm>
          <a:prstGeom prst="rect">
            <a:avLst/>
          </a:prstGeom>
          <a:ln>
            <a:solidFill>
              <a:schemeClr val="bg1"/>
            </a:solidFill>
          </a:ln>
        </p:spPr>
      </p:pic>
      <p:pic>
        <p:nvPicPr>
          <p:cNvPr id="21" name="Grafik 7">
            <a:extLst>
              <a:ext uri="{FF2B5EF4-FFF2-40B4-BE49-F238E27FC236}">
                <a16:creationId xmlns:a16="http://schemas.microsoft.com/office/drawing/2014/main" xmlns="" id="{15D1A4A5-9611-4943-A683-ECE84B0DE1DB}"/>
              </a:ext>
            </a:extLst>
          </p:cNvPr>
          <p:cNvPicPr>
            <a:picLocks noChangeAspect="1"/>
          </p:cNvPicPr>
          <p:nvPr/>
        </p:nvPicPr>
        <p:blipFill>
          <a:blip r:embed="rId4"/>
          <a:stretch>
            <a:fillRect/>
          </a:stretch>
        </p:blipFill>
        <p:spPr>
          <a:xfrm>
            <a:off x="6876000" y="1656000"/>
            <a:ext cx="1510539" cy="1080000"/>
          </a:xfrm>
          <a:prstGeom prst="rect">
            <a:avLst/>
          </a:prstGeom>
          <a:ln>
            <a:solidFill>
              <a:schemeClr val="bg1"/>
            </a:solidFill>
          </a:ln>
        </p:spPr>
      </p:pic>
      <p:pic>
        <p:nvPicPr>
          <p:cNvPr id="22" name="Grafik 16">
            <a:extLst>
              <a:ext uri="{FF2B5EF4-FFF2-40B4-BE49-F238E27FC236}">
                <a16:creationId xmlns:a16="http://schemas.microsoft.com/office/drawing/2014/main" xmlns="" id="{505D4E7E-A667-4BAE-8BB6-5870D8D0E8AB}"/>
              </a:ext>
            </a:extLst>
          </p:cNvPr>
          <p:cNvPicPr>
            <a:picLocks noChangeAspect="1"/>
          </p:cNvPicPr>
          <p:nvPr/>
        </p:nvPicPr>
        <p:blipFill rotWithShape="1">
          <a:blip r:embed="rId5"/>
          <a:srcRect l="28603" t="26596" r="25873" b="-5542"/>
          <a:stretch/>
        </p:blipFill>
        <p:spPr>
          <a:xfrm>
            <a:off x="756000" y="4536000"/>
            <a:ext cx="1512000" cy="1080000"/>
          </a:xfrm>
          <a:prstGeom prst="rect">
            <a:avLst/>
          </a:prstGeom>
          <a:ln>
            <a:solidFill>
              <a:schemeClr val="bg1"/>
            </a:solidFill>
          </a:ln>
        </p:spPr>
      </p:pic>
      <p:pic>
        <p:nvPicPr>
          <p:cNvPr id="23" name="Grafik 17">
            <a:extLst>
              <a:ext uri="{FF2B5EF4-FFF2-40B4-BE49-F238E27FC236}">
                <a16:creationId xmlns:a16="http://schemas.microsoft.com/office/drawing/2014/main" xmlns="" id="{12C1C4A7-B269-46B9-AAD1-674111729B0D}"/>
              </a:ext>
            </a:extLst>
          </p:cNvPr>
          <p:cNvPicPr>
            <a:picLocks noChangeAspect="1"/>
          </p:cNvPicPr>
          <p:nvPr/>
        </p:nvPicPr>
        <p:blipFill rotWithShape="1">
          <a:blip r:embed="rId6"/>
          <a:srcRect l="26604" t="25826" r="26531" b="-6057"/>
          <a:stretch/>
        </p:blipFill>
        <p:spPr>
          <a:xfrm>
            <a:off x="756000" y="3024000"/>
            <a:ext cx="1512000" cy="1080000"/>
          </a:xfrm>
          <a:prstGeom prst="rect">
            <a:avLst/>
          </a:prstGeom>
          <a:ln>
            <a:solidFill>
              <a:schemeClr val="bg1"/>
            </a:solidFill>
          </a:ln>
        </p:spPr>
      </p:pic>
      <p:pic>
        <p:nvPicPr>
          <p:cNvPr id="24" name="Grafik 18">
            <a:extLst>
              <a:ext uri="{FF2B5EF4-FFF2-40B4-BE49-F238E27FC236}">
                <a16:creationId xmlns:a16="http://schemas.microsoft.com/office/drawing/2014/main" xmlns="" id="{36965F6F-8DEF-4518-8B02-28CFF8A8F9C0}"/>
              </a:ext>
            </a:extLst>
          </p:cNvPr>
          <p:cNvPicPr>
            <a:picLocks noChangeAspect="1"/>
          </p:cNvPicPr>
          <p:nvPr/>
        </p:nvPicPr>
        <p:blipFill rotWithShape="1">
          <a:blip r:embed="rId7"/>
          <a:srcRect l="24442" t="21652" r="28693" b="650"/>
          <a:stretch/>
        </p:blipFill>
        <p:spPr>
          <a:xfrm>
            <a:off x="756000" y="1656000"/>
            <a:ext cx="1512000" cy="1080000"/>
          </a:xfrm>
          <a:prstGeom prst="rect">
            <a:avLst/>
          </a:prstGeom>
          <a:ln>
            <a:solidFill>
              <a:schemeClr val="bg1"/>
            </a:solidFill>
          </a:ln>
        </p:spPr>
      </p:pic>
      <p:sp>
        <p:nvSpPr>
          <p:cNvPr id="25" name="CasellaDiTesto 12">
            <a:extLst>
              <a:ext uri="{FF2B5EF4-FFF2-40B4-BE49-F238E27FC236}">
                <a16:creationId xmlns:a16="http://schemas.microsoft.com/office/drawing/2014/main" xmlns="" id="{B222F2F7-2E1B-493F-8FD2-74D84859DEE8}"/>
              </a:ext>
            </a:extLst>
          </p:cNvPr>
          <p:cNvSpPr txBox="1"/>
          <p:nvPr/>
        </p:nvSpPr>
        <p:spPr>
          <a:xfrm>
            <a:off x="6840000" y="4500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en-GB" sz="2000" dirty="0" err="1"/>
              <a:t>Guarda</a:t>
            </a:r>
            <a:r>
              <a:rPr lang="en-GB" sz="2000" dirty="0"/>
              <a:t> il </a:t>
            </a:r>
            <a:r>
              <a:rPr lang="en-GB" sz="2000" dirty="0" err="1"/>
              <a:t>tuo</a:t>
            </a:r>
            <a:r>
              <a:rPr lang="en-GB" sz="2000" dirty="0"/>
              <a:t> partner</a:t>
            </a:r>
          </a:p>
        </p:txBody>
      </p:sp>
      <p:pic>
        <p:nvPicPr>
          <p:cNvPr id="26" name="Grafik 21">
            <a:extLst>
              <a:ext uri="{FF2B5EF4-FFF2-40B4-BE49-F238E27FC236}">
                <a16:creationId xmlns:a16="http://schemas.microsoft.com/office/drawing/2014/main" xmlns="" id="{DE48FC67-5FCF-43BB-9CE2-0783C27C562D}"/>
              </a:ext>
            </a:extLst>
          </p:cNvPr>
          <p:cNvPicPr>
            <a:picLocks noChangeAspect="1"/>
          </p:cNvPicPr>
          <p:nvPr/>
        </p:nvPicPr>
        <p:blipFill rotWithShape="1">
          <a:blip r:embed="rId8"/>
          <a:srcRect l="-6544" r="-1757" b="41727"/>
          <a:stretch/>
        </p:blipFill>
        <p:spPr>
          <a:xfrm>
            <a:off x="6876000" y="4536000"/>
            <a:ext cx="1512000" cy="1080000"/>
          </a:xfrm>
          <a:prstGeom prst="rect">
            <a:avLst/>
          </a:prstGeom>
          <a:ln>
            <a:solidFill>
              <a:schemeClr val="bg1"/>
            </a:solidFill>
          </a:ln>
        </p:spPr>
      </p:pic>
      <p:sp>
        <p:nvSpPr>
          <p:cNvPr id="27" name="CasellaDiTesto 12">
            <a:extLst>
              <a:ext uri="{FF2B5EF4-FFF2-40B4-BE49-F238E27FC236}">
                <a16:creationId xmlns:a16="http://schemas.microsoft.com/office/drawing/2014/main" xmlns="" id="{FAF63967-FE59-48CE-866A-08CA7860E9A5}"/>
              </a:ext>
            </a:extLst>
          </p:cNvPr>
          <p:cNvSpPr txBox="1"/>
          <p:nvPr/>
        </p:nvSpPr>
        <p:spPr>
          <a:xfrm>
            <a:off x="720000" y="5798652"/>
            <a:ext cx="10749938" cy="213348"/>
          </a:xfrm>
          <a:prstGeom prst="rect">
            <a:avLst/>
          </a:prstGeom>
          <a:noFill/>
        </p:spPr>
        <p:txBody>
          <a:bodyPr wrap="square" rtlCol="0">
            <a:noAutofit/>
          </a:bodyPr>
          <a:lstStyle/>
          <a:p>
            <a:r>
              <a:rPr lang="en-GB" sz="1100" dirty="0"/>
              <a:t>Fonte : </a:t>
            </a:r>
            <a:r>
              <a:rPr lang="de-DE" sz="1100" dirty="0">
                <a:hlinkClick r:id="rId9"/>
              </a:rPr>
              <a:t>https://kommunikation-lernen.de/wp-content/uploads/2018/12/Smalltalk-Infografik.png</a:t>
            </a:r>
            <a:r>
              <a:rPr lang="de-DE" sz="1100" dirty="0"/>
              <a:t>; </a:t>
            </a:r>
            <a:r>
              <a:rPr lang="de-DE" sz="1100" dirty="0">
                <a:hlinkClick r:id="rId10"/>
              </a:rPr>
              <a:t>https://www.zeitblueten.com/news/interne-kommunikaton/</a:t>
            </a:r>
            <a:r>
              <a:rPr lang="de-DE" sz="1100" dirty="0"/>
              <a:t>; http://blog.dgq.de/</a:t>
            </a:r>
          </a:p>
          <a:p>
            <a:endParaRPr lang="de-DE" sz="1100" dirty="0"/>
          </a:p>
          <a:p>
            <a:endParaRPr lang="en-GB" sz="1100" dirty="0"/>
          </a:p>
        </p:txBody>
      </p:sp>
      <p:sp>
        <p:nvSpPr>
          <p:cNvPr id="2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2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11" cstate="print"/>
          <a:stretch>
            <a:fillRect/>
          </a:stretch>
        </p:blipFill>
        <p:spPr>
          <a:xfrm>
            <a:off x="71846" y="6301315"/>
            <a:ext cx="1755570" cy="398758"/>
          </a:xfrm>
          <a:prstGeom prst="rect">
            <a:avLst/>
          </a:prstGeom>
        </p:spPr>
      </p:pic>
      <p:sp>
        <p:nvSpPr>
          <p:cNvPr id="30"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31" name="Immagine 3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75949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err="1"/>
              <a:t>Imprenditori</a:t>
            </a:r>
            <a:r>
              <a:rPr lang="en-US" sz="4800" b="1" dirty="0"/>
              <a:t> </a:t>
            </a:r>
            <a:r>
              <a:rPr lang="en-US" sz="4800" b="1" dirty="0" err="1"/>
              <a:t>Oggi</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1077218"/>
          </a:xfrm>
          <a:prstGeom prst="rect">
            <a:avLst/>
          </a:prstGeom>
          <a:noFill/>
        </p:spPr>
        <p:txBody>
          <a:bodyPr wrap="square" rtlCol="0">
            <a:spAutoFit/>
          </a:bodyPr>
          <a:lstStyle/>
          <a:p>
            <a:pPr algn="just"/>
            <a:r>
              <a:rPr lang="en-US" sz="3200" dirty="0"/>
              <a:t>…di </a:t>
            </a:r>
            <a:r>
              <a:rPr lang="en-US" sz="3200" dirty="0" err="1"/>
              <a:t>successo</a:t>
            </a:r>
            <a:r>
              <a:rPr lang="en-US" sz="3200" dirty="0"/>
              <a:t>, innovative e </a:t>
            </a:r>
            <a:r>
              <a:rPr lang="en-US" sz="3200" dirty="0" err="1"/>
              <a:t>convincenti</a:t>
            </a:r>
            <a:r>
              <a:rPr lang="en-US" sz="3200" dirty="0"/>
              <a:t> </a:t>
            </a:r>
          </a:p>
          <a:p>
            <a:pPr algn="just"/>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pSp>
        <p:nvGrpSpPr>
          <p:cNvPr id="8" name="Gruppieren 29">
            <a:extLst>
              <a:ext uri="{FF2B5EF4-FFF2-40B4-BE49-F238E27FC236}">
                <a16:creationId xmlns:a16="http://schemas.microsoft.com/office/drawing/2014/main" xmlns="" id="{FD35A248-7F74-450A-9992-4C9DB0F61C65}"/>
              </a:ext>
            </a:extLst>
          </p:cNvPr>
          <p:cNvGrpSpPr/>
          <p:nvPr/>
        </p:nvGrpSpPr>
        <p:grpSpPr>
          <a:xfrm>
            <a:off x="1105987" y="2001018"/>
            <a:ext cx="9980025" cy="4006708"/>
            <a:chOff x="216000" y="1476000"/>
            <a:chExt cx="11880000" cy="4847886"/>
          </a:xfrm>
        </p:grpSpPr>
        <p:grpSp>
          <p:nvGrpSpPr>
            <p:cNvPr id="9" name="Gruppieren 16">
              <a:extLst>
                <a:ext uri="{FF2B5EF4-FFF2-40B4-BE49-F238E27FC236}">
                  <a16:creationId xmlns:a16="http://schemas.microsoft.com/office/drawing/2014/main" xmlns="" id="{2C79F094-D9DF-41D1-9CB4-E77AF8FC2ECB}"/>
                </a:ext>
              </a:extLst>
            </p:cNvPr>
            <p:cNvGrpSpPr/>
            <p:nvPr/>
          </p:nvGrpSpPr>
          <p:grpSpPr>
            <a:xfrm>
              <a:off x="8856000" y="3564000"/>
              <a:ext cx="1728000" cy="2759886"/>
              <a:chOff x="7956000" y="3852000"/>
              <a:chExt cx="1728000" cy="2759886"/>
            </a:xfrm>
          </p:grpSpPr>
          <p:sp>
            <p:nvSpPr>
              <p:cNvPr id="32" name="CasellaDiTesto 12">
                <a:extLst>
                  <a:ext uri="{FF2B5EF4-FFF2-40B4-BE49-F238E27FC236}">
                    <a16:creationId xmlns:a16="http://schemas.microsoft.com/office/drawing/2014/main" xmlns="" id="{807C9C6A-9C53-4168-9214-FA728D7CCF8F}"/>
                  </a:ext>
                </a:extLst>
              </p:cNvPr>
              <p:cNvSpPr txBox="1"/>
              <p:nvPr/>
            </p:nvSpPr>
            <p:spPr>
              <a:xfrm>
                <a:off x="7956000" y="5904000"/>
                <a:ext cx="1728000" cy="707886"/>
              </a:xfrm>
              <a:prstGeom prst="rect">
                <a:avLst/>
              </a:prstGeom>
              <a:noFill/>
            </p:spPr>
            <p:txBody>
              <a:bodyPr wrap="square" rtlCol="0">
                <a:spAutoFit/>
              </a:bodyPr>
              <a:lstStyle/>
              <a:p>
                <a:pPr algn="ctr"/>
                <a:r>
                  <a:rPr lang="en-GB" sz="2000" dirty="0"/>
                  <a:t>Jeff Bezos</a:t>
                </a:r>
              </a:p>
              <a:p>
                <a:pPr algn="ctr"/>
                <a:r>
                  <a:rPr lang="en-GB" sz="2000" dirty="0"/>
                  <a:t>(Amazon)</a:t>
                </a:r>
              </a:p>
            </p:txBody>
          </p:sp>
          <p:pic>
            <p:nvPicPr>
              <p:cNvPr id="33" name="Picture 2">
                <a:extLst>
                  <a:ext uri="{FF2B5EF4-FFF2-40B4-BE49-F238E27FC236}">
                    <a16:creationId xmlns:a16="http://schemas.microsoft.com/office/drawing/2014/main" xmlns="" id="{4A4E117B-C9D7-4080-A26F-59E3F45D0B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639" b="6363"/>
              <a:stretch/>
            </p:blipFill>
            <p:spPr bwMode="auto">
              <a:xfrm>
                <a:off x="7956000" y="3852000"/>
                <a:ext cx="1728000"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16" name="Gruppieren 17">
              <a:extLst>
                <a:ext uri="{FF2B5EF4-FFF2-40B4-BE49-F238E27FC236}">
                  <a16:creationId xmlns:a16="http://schemas.microsoft.com/office/drawing/2014/main" xmlns="" id="{955A4549-BCD2-426C-8CF9-333BD7F862D2}"/>
                </a:ext>
              </a:extLst>
            </p:cNvPr>
            <p:cNvGrpSpPr/>
            <p:nvPr/>
          </p:nvGrpSpPr>
          <p:grpSpPr>
            <a:xfrm>
              <a:off x="216000" y="1476000"/>
              <a:ext cx="1944000" cy="2854163"/>
              <a:chOff x="432000" y="1044000"/>
              <a:chExt cx="1944000" cy="2854163"/>
            </a:xfrm>
          </p:grpSpPr>
          <p:sp>
            <p:nvSpPr>
              <p:cNvPr id="30" name="CasellaDiTesto 12">
                <a:extLst>
                  <a:ext uri="{FF2B5EF4-FFF2-40B4-BE49-F238E27FC236}">
                    <a16:creationId xmlns:a16="http://schemas.microsoft.com/office/drawing/2014/main" xmlns="" id="{783B3E18-2369-42A9-B27E-27A4CD03A2EB}"/>
                  </a:ext>
                </a:extLst>
              </p:cNvPr>
              <p:cNvSpPr txBox="1"/>
              <p:nvPr/>
            </p:nvSpPr>
            <p:spPr>
              <a:xfrm>
                <a:off x="432000" y="1044000"/>
                <a:ext cx="1944000" cy="707886"/>
              </a:xfrm>
              <a:prstGeom prst="rect">
                <a:avLst/>
              </a:prstGeom>
              <a:noFill/>
            </p:spPr>
            <p:txBody>
              <a:bodyPr wrap="square" rtlCol="0">
                <a:spAutoFit/>
              </a:bodyPr>
              <a:lstStyle/>
              <a:p>
                <a:pPr algn="ctr"/>
                <a:r>
                  <a:rPr lang="en-GB" sz="2000" dirty="0"/>
                  <a:t>Mark Zuckerberg</a:t>
                </a:r>
              </a:p>
              <a:p>
                <a:pPr algn="ctr"/>
                <a:r>
                  <a:rPr lang="en-GB" sz="2000" dirty="0"/>
                  <a:t>(Facebook)</a:t>
                </a:r>
              </a:p>
            </p:txBody>
          </p:sp>
          <p:pic>
            <p:nvPicPr>
              <p:cNvPr id="31" name="Picture 4" descr="Mark Zuckerberg">
                <a:extLst>
                  <a:ext uri="{FF2B5EF4-FFF2-40B4-BE49-F238E27FC236}">
                    <a16:creationId xmlns:a16="http://schemas.microsoft.com/office/drawing/2014/main" xmlns="" id="{A662453C-5744-4729-9C91-B6649AFBE0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382" y="1738163"/>
                <a:ext cx="1728000"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17" name="Gruppieren 8">
              <a:extLst>
                <a:ext uri="{FF2B5EF4-FFF2-40B4-BE49-F238E27FC236}">
                  <a16:creationId xmlns:a16="http://schemas.microsoft.com/office/drawing/2014/main" xmlns="" id="{6EE598FA-BA34-41F2-BB02-C38B05C72D95}"/>
                </a:ext>
              </a:extLst>
            </p:cNvPr>
            <p:cNvGrpSpPr/>
            <p:nvPr/>
          </p:nvGrpSpPr>
          <p:grpSpPr>
            <a:xfrm>
              <a:off x="3672000" y="1476000"/>
              <a:ext cx="1728000" cy="2854165"/>
              <a:chOff x="4176000" y="1044000"/>
              <a:chExt cx="1728000" cy="2854165"/>
            </a:xfrm>
          </p:grpSpPr>
          <p:sp>
            <p:nvSpPr>
              <p:cNvPr id="28" name="CasellaDiTesto 12">
                <a:extLst>
                  <a:ext uri="{FF2B5EF4-FFF2-40B4-BE49-F238E27FC236}">
                    <a16:creationId xmlns:a16="http://schemas.microsoft.com/office/drawing/2014/main" xmlns="" id="{B9AD5067-CE5E-4C0D-BB9A-2FD5E59FCB3A}"/>
                  </a:ext>
                </a:extLst>
              </p:cNvPr>
              <p:cNvSpPr txBox="1"/>
              <p:nvPr/>
            </p:nvSpPr>
            <p:spPr>
              <a:xfrm>
                <a:off x="4176000" y="1044000"/>
                <a:ext cx="1728000" cy="707886"/>
              </a:xfrm>
              <a:prstGeom prst="rect">
                <a:avLst/>
              </a:prstGeom>
              <a:noFill/>
            </p:spPr>
            <p:txBody>
              <a:bodyPr wrap="square" rtlCol="0">
                <a:spAutoFit/>
              </a:bodyPr>
              <a:lstStyle/>
              <a:p>
                <a:pPr algn="ctr"/>
                <a:r>
                  <a:rPr lang="en-GB" sz="2000" dirty="0"/>
                  <a:t>Elon Musk</a:t>
                </a:r>
              </a:p>
              <a:p>
                <a:pPr algn="ctr"/>
                <a:r>
                  <a:rPr lang="en-GB" sz="2000" dirty="0"/>
                  <a:t>(Tesla)</a:t>
                </a:r>
              </a:p>
            </p:txBody>
          </p:sp>
          <p:pic>
            <p:nvPicPr>
              <p:cNvPr id="29" name="Picture 6">
                <a:extLst>
                  <a:ext uri="{FF2B5EF4-FFF2-40B4-BE49-F238E27FC236}">
                    <a16:creationId xmlns:a16="http://schemas.microsoft.com/office/drawing/2014/main" xmlns="" id="{DEC34335-9263-4BFA-BDD4-D8F051B3E10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572" b="13094"/>
              <a:stretch/>
            </p:blipFill>
            <p:spPr bwMode="auto">
              <a:xfrm>
                <a:off x="4176000" y="1738165"/>
                <a:ext cx="1728000"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18" name="Gruppieren 7">
              <a:extLst>
                <a:ext uri="{FF2B5EF4-FFF2-40B4-BE49-F238E27FC236}">
                  <a16:creationId xmlns:a16="http://schemas.microsoft.com/office/drawing/2014/main" xmlns="" id="{2C2A19C2-6F5A-44B5-B687-57A01CAB3BB5}"/>
                </a:ext>
              </a:extLst>
            </p:cNvPr>
            <p:cNvGrpSpPr/>
            <p:nvPr/>
          </p:nvGrpSpPr>
          <p:grpSpPr>
            <a:xfrm>
              <a:off x="6768000" y="1476000"/>
              <a:ext cx="2448000" cy="2785014"/>
              <a:chOff x="7488000" y="1044000"/>
              <a:chExt cx="2448000" cy="2785014"/>
            </a:xfrm>
          </p:grpSpPr>
          <p:sp>
            <p:nvSpPr>
              <p:cNvPr id="26" name="CasellaDiTesto 12">
                <a:extLst>
                  <a:ext uri="{FF2B5EF4-FFF2-40B4-BE49-F238E27FC236}">
                    <a16:creationId xmlns:a16="http://schemas.microsoft.com/office/drawing/2014/main" xmlns="" id="{1085D07D-0870-481F-BBD6-669F37EF8B74}"/>
                  </a:ext>
                </a:extLst>
              </p:cNvPr>
              <p:cNvSpPr txBox="1"/>
              <p:nvPr/>
            </p:nvSpPr>
            <p:spPr>
              <a:xfrm>
                <a:off x="7488000" y="1044000"/>
                <a:ext cx="2448000" cy="1015663"/>
              </a:xfrm>
              <a:prstGeom prst="rect">
                <a:avLst/>
              </a:prstGeom>
              <a:noFill/>
            </p:spPr>
            <p:txBody>
              <a:bodyPr wrap="square" rtlCol="0">
                <a:spAutoFit/>
              </a:bodyPr>
              <a:lstStyle/>
              <a:p>
                <a:pPr algn="ctr"/>
                <a:r>
                  <a:rPr lang="en-GB" sz="2000" dirty="0"/>
                  <a:t>Warren Buffet</a:t>
                </a:r>
              </a:p>
              <a:p>
                <a:pPr algn="ctr"/>
                <a:r>
                  <a:rPr lang="en-GB" sz="2000" dirty="0"/>
                  <a:t>(Berkshire Hathaway)</a:t>
                </a:r>
              </a:p>
            </p:txBody>
          </p:sp>
          <p:pic>
            <p:nvPicPr>
              <p:cNvPr id="27" name="Picture 8">
                <a:extLst>
                  <a:ext uri="{FF2B5EF4-FFF2-40B4-BE49-F238E27FC236}">
                    <a16:creationId xmlns:a16="http://schemas.microsoft.com/office/drawing/2014/main" xmlns="" id="{7AC55956-01E1-4502-B742-41338E163C9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 r="1111"/>
              <a:stretch/>
            </p:blipFill>
            <p:spPr bwMode="auto">
              <a:xfrm>
                <a:off x="7848000" y="1669014"/>
                <a:ext cx="1728000"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19" name="Gruppieren 15">
              <a:extLst>
                <a:ext uri="{FF2B5EF4-FFF2-40B4-BE49-F238E27FC236}">
                  <a16:creationId xmlns:a16="http://schemas.microsoft.com/office/drawing/2014/main" xmlns="" id="{0EEE88A4-DD44-4F24-8CE3-CA25447C4C49}"/>
                </a:ext>
              </a:extLst>
            </p:cNvPr>
            <p:cNvGrpSpPr/>
            <p:nvPr/>
          </p:nvGrpSpPr>
          <p:grpSpPr>
            <a:xfrm>
              <a:off x="1944000" y="3564000"/>
              <a:ext cx="1728000" cy="2759886"/>
              <a:chOff x="504000" y="3852000"/>
              <a:chExt cx="1728000" cy="2759886"/>
            </a:xfrm>
          </p:grpSpPr>
          <p:sp>
            <p:nvSpPr>
              <p:cNvPr id="24" name="CasellaDiTesto 12">
                <a:extLst>
                  <a:ext uri="{FF2B5EF4-FFF2-40B4-BE49-F238E27FC236}">
                    <a16:creationId xmlns:a16="http://schemas.microsoft.com/office/drawing/2014/main" xmlns="" id="{BE349F1E-5016-406D-8863-658D3CDBC406}"/>
                  </a:ext>
                </a:extLst>
              </p:cNvPr>
              <p:cNvSpPr txBox="1"/>
              <p:nvPr/>
            </p:nvSpPr>
            <p:spPr>
              <a:xfrm>
                <a:off x="504000" y="5904000"/>
                <a:ext cx="1728000" cy="707886"/>
              </a:xfrm>
              <a:prstGeom prst="rect">
                <a:avLst/>
              </a:prstGeom>
              <a:noFill/>
            </p:spPr>
            <p:txBody>
              <a:bodyPr wrap="square" rtlCol="0">
                <a:spAutoFit/>
              </a:bodyPr>
              <a:lstStyle/>
              <a:p>
                <a:pPr algn="ctr"/>
                <a:r>
                  <a:rPr lang="en-GB" sz="2000" dirty="0"/>
                  <a:t>Bill Gates</a:t>
                </a:r>
              </a:p>
              <a:p>
                <a:pPr algn="ctr"/>
                <a:r>
                  <a:rPr lang="en-GB" sz="2000" dirty="0"/>
                  <a:t>(Microsoft)</a:t>
                </a:r>
              </a:p>
            </p:txBody>
          </p:sp>
          <p:pic>
            <p:nvPicPr>
              <p:cNvPr id="25" name="Picture 10" descr="Head and shoulders photo of Bill Gates">
                <a:extLst>
                  <a:ext uri="{FF2B5EF4-FFF2-40B4-BE49-F238E27FC236}">
                    <a16:creationId xmlns:a16="http://schemas.microsoft.com/office/drawing/2014/main" xmlns="" id="{6B370193-C0D2-4675-9F9F-ACC532E863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4000" y="3852000"/>
                <a:ext cx="1728000"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20" name="Gruppieren 18">
              <a:extLst>
                <a:ext uri="{FF2B5EF4-FFF2-40B4-BE49-F238E27FC236}">
                  <a16:creationId xmlns:a16="http://schemas.microsoft.com/office/drawing/2014/main" xmlns="" id="{83AD7990-1342-433D-B4D4-335BA26129BE}"/>
                </a:ext>
              </a:extLst>
            </p:cNvPr>
            <p:cNvGrpSpPr/>
            <p:nvPr/>
          </p:nvGrpSpPr>
          <p:grpSpPr>
            <a:xfrm>
              <a:off x="5400000" y="3564000"/>
              <a:ext cx="1872000" cy="2759886"/>
              <a:chOff x="4104000" y="3852000"/>
              <a:chExt cx="1872000" cy="2759886"/>
            </a:xfrm>
          </p:grpSpPr>
          <p:sp>
            <p:nvSpPr>
              <p:cNvPr id="22" name="CasellaDiTesto 12">
                <a:extLst>
                  <a:ext uri="{FF2B5EF4-FFF2-40B4-BE49-F238E27FC236}">
                    <a16:creationId xmlns:a16="http://schemas.microsoft.com/office/drawing/2014/main" xmlns="" id="{C4BE87F6-742F-45D5-BB97-95AA9BC2FE75}"/>
                  </a:ext>
                </a:extLst>
              </p:cNvPr>
              <p:cNvSpPr txBox="1"/>
              <p:nvPr/>
            </p:nvSpPr>
            <p:spPr>
              <a:xfrm>
                <a:off x="4104000" y="5904000"/>
                <a:ext cx="1872000" cy="707886"/>
              </a:xfrm>
              <a:prstGeom prst="rect">
                <a:avLst/>
              </a:prstGeom>
              <a:noFill/>
            </p:spPr>
            <p:txBody>
              <a:bodyPr wrap="square" rtlCol="0">
                <a:spAutoFit/>
              </a:bodyPr>
              <a:lstStyle/>
              <a:p>
                <a:pPr algn="ctr"/>
                <a:r>
                  <a:rPr lang="en-GB" sz="2000" dirty="0"/>
                  <a:t>Richard Branson</a:t>
                </a:r>
              </a:p>
              <a:p>
                <a:pPr algn="ctr"/>
                <a:r>
                  <a:rPr lang="en-GB" sz="2000" dirty="0"/>
                  <a:t>(Virgin)</a:t>
                </a:r>
              </a:p>
            </p:txBody>
          </p:sp>
          <p:pic>
            <p:nvPicPr>
              <p:cNvPr id="23" name="Picture 12">
                <a:extLst>
                  <a:ext uri="{FF2B5EF4-FFF2-40B4-BE49-F238E27FC236}">
                    <a16:creationId xmlns:a16="http://schemas.microsoft.com/office/drawing/2014/main" xmlns="" id="{6313BCC3-5591-4D01-8139-9AB96EEBB2A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154" b="13177"/>
              <a:stretch/>
            </p:blipFill>
            <p:spPr bwMode="auto">
              <a:xfrm>
                <a:off x="4176000" y="3852000"/>
                <a:ext cx="1728000"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21" name="CasellaDiTesto 12">
              <a:extLst>
                <a:ext uri="{FF2B5EF4-FFF2-40B4-BE49-F238E27FC236}">
                  <a16:creationId xmlns:a16="http://schemas.microsoft.com/office/drawing/2014/main" xmlns="" id="{F874DCFC-5427-49E2-AEED-1565CCD119E2}"/>
                </a:ext>
              </a:extLst>
            </p:cNvPr>
            <p:cNvSpPr txBox="1"/>
            <p:nvPr/>
          </p:nvSpPr>
          <p:spPr>
            <a:xfrm>
              <a:off x="10584000" y="1476000"/>
              <a:ext cx="1512000" cy="707886"/>
            </a:xfrm>
            <a:prstGeom prst="rect">
              <a:avLst/>
            </a:prstGeom>
            <a:noFill/>
          </p:spPr>
          <p:txBody>
            <a:bodyPr wrap="square" rtlCol="0">
              <a:spAutoFit/>
            </a:bodyPr>
            <a:lstStyle/>
            <a:p>
              <a:pPr algn="ctr"/>
              <a:r>
                <a:rPr lang="en-GB" sz="2000" dirty="0"/>
                <a:t>Your local</a:t>
              </a:r>
            </a:p>
            <a:p>
              <a:pPr algn="ctr"/>
              <a:r>
                <a:rPr lang="en-GB" sz="2000" dirty="0"/>
                <a:t>“hero”</a:t>
              </a:r>
            </a:p>
          </p:txBody>
        </p:sp>
      </p:grpSp>
      <p:pic>
        <p:nvPicPr>
          <p:cNvPr id="34" name="Grafik 23">
            <a:extLst>
              <a:ext uri="{FF2B5EF4-FFF2-40B4-BE49-F238E27FC236}">
                <a16:creationId xmlns:a16="http://schemas.microsoft.com/office/drawing/2014/main" xmlns="" id="{CC447ACC-15CB-4021-BBCC-A8AD0DB0DE17}"/>
              </a:ext>
            </a:extLst>
          </p:cNvPr>
          <p:cNvPicPr>
            <a:picLocks noChangeAspect="1"/>
          </p:cNvPicPr>
          <p:nvPr/>
        </p:nvPicPr>
        <p:blipFill>
          <a:blip r:embed="rId9"/>
          <a:stretch>
            <a:fillRect/>
          </a:stretch>
        </p:blipFill>
        <p:spPr>
          <a:xfrm>
            <a:off x="9822893" y="2524028"/>
            <a:ext cx="1421859" cy="1772317"/>
          </a:xfrm>
          <a:prstGeom prst="rect">
            <a:avLst/>
          </a:prstGeom>
          <a:ln>
            <a:noFill/>
          </a:ln>
          <a:effectLst>
            <a:softEdge rad="112500"/>
          </a:effectLst>
        </p:spPr>
      </p:pic>
      <p:sp>
        <p:nvSpPr>
          <p:cNvPr id="35" name="CasellaDiTesto 34">
            <a:extLst>
              <a:ext uri="{FF2B5EF4-FFF2-40B4-BE49-F238E27FC236}">
                <a16:creationId xmlns:a16="http://schemas.microsoft.com/office/drawing/2014/main" xmlns="" id="{3CE668DE-46B3-4459-A4BC-A6F5D4712A6F}"/>
              </a:ext>
            </a:extLst>
          </p:cNvPr>
          <p:cNvSpPr txBox="1"/>
          <p:nvPr/>
        </p:nvSpPr>
        <p:spPr>
          <a:xfrm>
            <a:off x="194573" y="5955885"/>
            <a:ext cx="2991825" cy="261610"/>
          </a:xfrm>
          <a:prstGeom prst="rect">
            <a:avLst/>
          </a:prstGeom>
          <a:noFill/>
        </p:spPr>
        <p:txBody>
          <a:bodyPr wrap="square" rtlCol="0">
            <a:spAutoFit/>
          </a:bodyPr>
          <a:lstStyle/>
          <a:p>
            <a:r>
              <a:rPr lang="en-GB" sz="1100" dirty="0"/>
              <a:t>Pictures from  </a:t>
            </a:r>
            <a:r>
              <a:rPr lang="en-GB" sz="1100" dirty="0">
                <a:latin typeface="Arial" panose="020B0604020202020204" pitchFamily="34" charset="0"/>
                <a:cs typeface="Arial" panose="020B0604020202020204" pitchFamily="34" charset="0"/>
              </a:rPr>
              <a:t>© www.Wikipedia.de</a:t>
            </a:r>
            <a:endParaRPr lang="en-GB" sz="1100" dirty="0"/>
          </a:p>
        </p:txBody>
      </p:sp>
      <p:sp>
        <p:nvSpPr>
          <p:cNvPr id="36"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37"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10" cstate="print"/>
          <a:stretch>
            <a:fillRect/>
          </a:stretch>
        </p:blipFill>
        <p:spPr>
          <a:xfrm>
            <a:off x="71846" y="6301315"/>
            <a:ext cx="1755570" cy="398758"/>
          </a:xfrm>
          <a:prstGeom prst="rect">
            <a:avLst/>
          </a:prstGeom>
        </p:spPr>
      </p:pic>
      <p:sp>
        <p:nvSpPr>
          <p:cNvPr id="38"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39" name="Immagine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err="1"/>
              <a:t>Comunicazione</a:t>
            </a:r>
            <a:r>
              <a:rPr lang="en-US" sz="4800" b="1" dirty="0"/>
              <a:t> Online</a:t>
            </a:r>
            <a:endParaRPr lang="en-GB" sz="48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CasellaDiTesto 7">
            <a:extLst>
              <a:ext uri="{FF2B5EF4-FFF2-40B4-BE49-F238E27FC236}">
                <a16:creationId xmlns:a16="http://schemas.microsoft.com/office/drawing/2014/main" xmlns="" id="{F3D535C4-637F-412A-A8D2-2A7BFFA12F74}"/>
              </a:ext>
            </a:extLst>
          </p:cNvPr>
          <p:cNvSpPr txBox="1"/>
          <p:nvPr/>
        </p:nvSpPr>
        <p:spPr>
          <a:xfrm>
            <a:off x="387531" y="1460139"/>
            <a:ext cx="11416938" cy="707886"/>
          </a:xfrm>
          <a:prstGeom prst="rect">
            <a:avLst/>
          </a:prstGeom>
          <a:solidFill>
            <a:srgbClr val="E08041"/>
          </a:solidFill>
        </p:spPr>
        <p:style>
          <a:lnRef idx="0">
            <a:schemeClr val="accent1"/>
          </a:lnRef>
          <a:fillRef idx="3">
            <a:schemeClr val="accent1"/>
          </a:fillRef>
          <a:effectRef idx="3">
            <a:schemeClr val="accent1"/>
          </a:effectRef>
          <a:fontRef idx="minor">
            <a:schemeClr val="lt1"/>
          </a:fontRef>
        </p:style>
        <p:txBody>
          <a:bodyPr wrap="square" rtlCol="0" anchor="ctr">
            <a:noAutofit/>
          </a:bodyPr>
          <a:lstStyle/>
          <a:p>
            <a:pPr algn="ctr"/>
            <a:r>
              <a:rPr lang="en-GB" sz="2000" b="1" dirty="0"/>
              <a:t>Per </a:t>
            </a:r>
            <a:r>
              <a:rPr lang="en-GB" sz="2000" b="1" dirty="0" err="1"/>
              <a:t>utilizzare</a:t>
            </a:r>
            <a:r>
              <a:rPr lang="en-GB" sz="2000" b="1" dirty="0"/>
              <a:t> la </a:t>
            </a:r>
            <a:r>
              <a:rPr lang="en-GB" sz="2000" b="1" dirty="0" err="1"/>
              <a:t>comunicazione</a:t>
            </a:r>
            <a:r>
              <a:rPr lang="en-GB" sz="2000" b="1" dirty="0"/>
              <a:t> online </a:t>
            </a:r>
            <a:r>
              <a:rPr lang="en-GB" sz="2000" b="1" dirty="0" err="1"/>
              <a:t>hai</a:t>
            </a:r>
            <a:r>
              <a:rPr lang="en-GB" sz="2000" b="1" dirty="0"/>
              <a:t> </a:t>
            </a:r>
            <a:r>
              <a:rPr lang="en-GB" sz="2000" b="1" dirty="0" err="1"/>
              <a:t>bisogno</a:t>
            </a:r>
            <a:r>
              <a:rPr lang="en-GB" sz="2000" b="1" dirty="0"/>
              <a:t> di </a:t>
            </a:r>
            <a:r>
              <a:rPr lang="en-GB" sz="2000" b="1" dirty="0" err="1"/>
              <a:t>conoscere</a:t>
            </a:r>
            <a:r>
              <a:rPr lang="en-GB" sz="2000" b="1" dirty="0"/>
              <a:t>:</a:t>
            </a:r>
          </a:p>
        </p:txBody>
      </p:sp>
      <p:sp>
        <p:nvSpPr>
          <p:cNvPr id="9" name="CasellaDiTesto 12">
            <a:extLst>
              <a:ext uri="{FF2B5EF4-FFF2-40B4-BE49-F238E27FC236}">
                <a16:creationId xmlns:a16="http://schemas.microsoft.com/office/drawing/2014/main" xmlns="" id="{83613221-B89B-4F82-BF4D-A5139A2923C0}"/>
              </a:ext>
            </a:extLst>
          </p:cNvPr>
          <p:cNvSpPr txBox="1"/>
          <p:nvPr/>
        </p:nvSpPr>
        <p:spPr>
          <a:xfrm>
            <a:off x="174000" y="5587178"/>
            <a:ext cx="11844000" cy="252000"/>
          </a:xfrm>
          <a:prstGeom prst="rect">
            <a:avLst/>
          </a:prstGeom>
          <a:noFill/>
        </p:spPr>
        <p:txBody>
          <a:bodyPr wrap="square" rtlCol="0">
            <a:noAutofit/>
          </a:bodyPr>
          <a:lstStyle/>
          <a:p>
            <a:r>
              <a:rPr lang="en-GB" sz="1100" dirty="0"/>
              <a:t>Fonte: </a:t>
            </a:r>
            <a:r>
              <a:rPr lang="en-GB" sz="1100" dirty="0">
                <a:hlinkClick r:id="rId3"/>
              </a:rPr>
              <a:t>https://www.kompetenzzentrum-kommunikation.de/artikel/was-macht-gute-onlinekommunikation-aus-2707/</a:t>
            </a:r>
            <a:r>
              <a:rPr lang="en-GB" sz="1100" dirty="0"/>
              <a:t>; </a:t>
            </a:r>
            <a:r>
              <a:rPr lang="en-GB" sz="1100" dirty="0">
                <a:hlinkClick r:id="rId4"/>
              </a:rPr>
              <a:t>https://interne-kommunikation.net/interne-kommunikation-2019-das-sind-die-top-5-trends/</a:t>
            </a:r>
            <a:r>
              <a:rPr lang="en-GB" sz="1100" dirty="0"/>
              <a:t>; https://www.ik-up-de/blog/interne-kommunikation-diese-trends-solltest-du-kennen</a:t>
            </a:r>
          </a:p>
          <a:p>
            <a:endParaRPr lang="en-GB" sz="1100" dirty="0"/>
          </a:p>
        </p:txBody>
      </p:sp>
      <p:sp>
        <p:nvSpPr>
          <p:cNvPr id="16" name="CasellaDiTesto 12">
            <a:extLst>
              <a:ext uri="{FF2B5EF4-FFF2-40B4-BE49-F238E27FC236}">
                <a16:creationId xmlns:a16="http://schemas.microsoft.com/office/drawing/2014/main" xmlns="" id="{52A01004-CD4B-442E-91F3-D6185F839814}"/>
              </a:ext>
            </a:extLst>
          </p:cNvPr>
          <p:cNvSpPr txBox="1"/>
          <p:nvPr/>
        </p:nvSpPr>
        <p:spPr>
          <a:xfrm>
            <a:off x="1080000" y="2988000"/>
            <a:ext cx="2268000" cy="720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a:t>Le </a:t>
            </a:r>
            <a:r>
              <a:rPr lang="en-GB" sz="2000" dirty="0" err="1"/>
              <a:t>aspettative</a:t>
            </a:r>
            <a:r>
              <a:rPr lang="en-GB" sz="2000" dirty="0"/>
              <a:t> del partner</a:t>
            </a:r>
          </a:p>
        </p:txBody>
      </p:sp>
      <p:sp>
        <p:nvSpPr>
          <p:cNvPr id="17" name="CasellaDiTesto 12">
            <a:extLst>
              <a:ext uri="{FF2B5EF4-FFF2-40B4-BE49-F238E27FC236}">
                <a16:creationId xmlns:a16="http://schemas.microsoft.com/office/drawing/2014/main" xmlns="" id="{4DF9E04B-8517-4566-94EC-BAF5E4C60700}"/>
              </a:ext>
            </a:extLst>
          </p:cNvPr>
          <p:cNvSpPr txBox="1"/>
          <p:nvPr/>
        </p:nvSpPr>
        <p:spPr>
          <a:xfrm>
            <a:off x="4968000" y="2988000"/>
            <a:ext cx="2268000" cy="720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a:t>I </a:t>
            </a:r>
            <a:r>
              <a:rPr lang="en-GB" sz="2000" dirty="0" err="1"/>
              <a:t>Bisogni</a:t>
            </a:r>
            <a:r>
              <a:rPr lang="en-GB" sz="2000" dirty="0"/>
              <a:t> del target group</a:t>
            </a:r>
          </a:p>
        </p:txBody>
      </p:sp>
      <p:sp>
        <p:nvSpPr>
          <p:cNvPr id="18" name="CasellaDiTesto 12">
            <a:extLst>
              <a:ext uri="{FF2B5EF4-FFF2-40B4-BE49-F238E27FC236}">
                <a16:creationId xmlns:a16="http://schemas.microsoft.com/office/drawing/2014/main" xmlns="" id="{98B29ADB-296B-4121-9B62-7F8E5AF8CD09}"/>
              </a:ext>
            </a:extLst>
          </p:cNvPr>
          <p:cNvSpPr txBox="1"/>
          <p:nvPr/>
        </p:nvSpPr>
        <p:spPr>
          <a:xfrm>
            <a:off x="8856000" y="2988000"/>
            <a:ext cx="2268000" cy="720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err="1"/>
              <a:t>Caratteristiche</a:t>
            </a:r>
            <a:r>
              <a:rPr lang="en-GB" sz="2000" dirty="0"/>
              <a:t> e </a:t>
            </a:r>
            <a:r>
              <a:rPr lang="en-GB" sz="2000" dirty="0" err="1"/>
              <a:t>Pecularietà</a:t>
            </a:r>
            <a:endParaRPr lang="en-GB" sz="2000" dirty="0"/>
          </a:p>
        </p:txBody>
      </p:sp>
      <p:sp>
        <p:nvSpPr>
          <p:cNvPr id="19" name="CasellaDiTesto 12">
            <a:extLst>
              <a:ext uri="{FF2B5EF4-FFF2-40B4-BE49-F238E27FC236}">
                <a16:creationId xmlns:a16="http://schemas.microsoft.com/office/drawing/2014/main" xmlns="" id="{A0B10A3C-2B5A-475F-8D1F-8CE054B1CE00}"/>
              </a:ext>
            </a:extLst>
          </p:cNvPr>
          <p:cNvSpPr txBox="1"/>
          <p:nvPr/>
        </p:nvSpPr>
        <p:spPr>
          <a:xfrm>
            <a:off x="387531" y="4608000"/>
            <a:ext cx="11416938" cy="707886"/>
          </a:xfrm>
          <a:prstGeom prst="rect">
            <a:avLst/>
          </a:prstGeom>
          <a:noFill/>
        </p:spPr>
        <p:txBody>
          <a:bodyPr wrap="square" rtlCol="0">
            <a:noAutofit/>
          </a:bodyPr>
          <a:lstStyle/>
          <a:p>
            <a:pPr algn="ctr"/>
            <a:r>
              <a:rPr lang="en-GB" sz="2000" b="1" i="1" dirty="0"/>
              <a:t>Nota Bene: </a:t>
            </a:r>
            <a:r>
              <a:rPr lang="it-IT" sz="2000" b="1" i="1" dirty="0"/>
              <a:t>hai bisogno di molte esperienze per decidere quale canale di comunicazione è il più adatto per ogni </a:t>
            </a:r>
            <a:r>
              <a:rPr lang="it-IT" sz="2000" b="1" i="1" dirty="0" err="1"/>
              <a:t>targe</a:t>
            </a:r>
            <a:r>
              <a:rPr lang="en-GB" sz="2000" b="1" i="1" dirty="0"/>
              <a:t>t group </a:t>
            </a:r>
          </a:p>
        </p:txBody>
      </p:sp>
      <p:cxnSp>
        <p:nvCxnSpPr>
          <p:cNvPr id="20" name="Gerade Verbindung mit Pfeil 2">
            <a:extLst>
              <a:ext uri="{FF2B5EF4-FFF2-40B4-BE49-F238E27FC236}">
                <a16:creationId xmlns:a16="http://schemas.microsoft.com/office/drawing/2014/main" xmlns="" id="{687B1B77-5F99-45DF-9121-F993C0672767}"/>
              </a:ext>
            </a:extLst>
          </p:cNvPr>
          <p:cNvCxnSpPr>
            <a:cxnSpLocks/>
            <a:stCxn id="8" idx="2"/>
            <a:endCxn id="16" idx="0"/>
          </p:cNvCxnSpPr>
          <p:nvPr/>
        </p:nvCxnSpPr>
        <p:spPr>
          <a:xfrm flipH="1">
            <a:off x="2214000" y="2168025"/>
            <a:ext cx="3882000" cy="8199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17">
            <a:extLst>
              <a:ext uri="{FF2B5EF4-FFF2-40B4-BE49-F238E27FC236}">
                <a16:creationId xmlns:a16="http://schemas.microsoft.com/office/drawing/2014/main" xmlns="" id="{AA395E3C-EF05-4AD2-8B48-AD744F805E42}"/>
              </a:ext>
            </a:extLst>
          </p:cNvPr>
          <p:cNvCxnSpPr>
            <a:cxnSpLocks/>
            <a:stCxn id="8" idx="2"/>
            <a:endCxn id="17" idx="0"/>
          </p:cNvCxnSpPr>
          <p:nvPr/>
        </p:nvCxnSpPr>
        <p:spPr>
          <a:xfrm>
            <a:off x="6096000" y="2168025"/>
            <a:ext cx="6000" cy="8199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19">
            <a:extLst>
              <a:ext uri="{FF2B5EF4-FFF2-40B4-BE49-F238E27FC236}">
                <a16:creationId xmlns:a16="http://schemas.microsoft.com/office/drawing/2014/main" xmlns="" id="{CACA7781-C049-4C15-9E2B-5977B48DEF3F}"/>
              </a:ext>
            </a:extLst>
          </p:cNvPr>
          <p:cNvCxnSpPr>
            <a:cxnSpLocks/>
            <a:stCxn id="8" idx="2"/>
            <a:endCxn id="18" idx="0"/>
          </p:cNvCxnSpPr>
          <p:nvPr/>
        </p:nvCxnSpPr>
        <p:spPr>
          <a:xfrm>
            <a:off x="6096000" y="2168025"/>
            <a:ext cx="3894000" cy="8199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3"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24"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5" cstate="print"/>
          <a:stretch>
            <a:fillRect/>
          </a:stretch>
        </p:blipFill>
        <p:spPr>
          <a:xfrm>
            <a:off x="71846" y="6301315"/>
            <a:ext cx="1755570" cy="398758"/>
          </a:xfrm>
          <a:prstGeom prst="rect">
            <a:avLst/>
          </a:prstGeom>
        </p:spPr>
      </p:pic>
      <p:sp>
        <p:nvSpPr>
          <p:cNvPr id="25"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6" name="Immagin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4702191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r>
              <a:rPr lang="en-US" sz="4800" b="1" dirty="0" err="1"/>
              <a:t>Comunicazione</a:t>
            </a:r>
            <a:r>
              <a:rPr lang="en-US" sz="4800" b="1" dirty="0"/>
              <a:t> F2F &amp; Online</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1077218"/>
          </a:xfrm>
          <a:prstGeom prst="rect">
            <a:avLst/>
          </a:prstGeom>
          <a:noFill/>
        </p:spPr>
        <p:txBody>
          <a:bodyPr wrap="square" rtlCol="0">
            <a:spAutoFit/>
          </a:bodyPr>
          <a:lstStyle/>
          <a:p>
            <a:pPr algn="just"/>
            <a:r>
              <a:rPr lang="it-IT" sz="3200" dirty="0"/>
              <a:t>In base al tipo di comunicazione che scegli, l’altra parte avrà diverse al tuo messaggio reazioni </a:t>
            </a:r>
            <a:r>
              <a:rPr lang="x-none" sz="3200" dirty="0"/>
              <a:t> </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CasellaDiTesto 12">
            <a:extLst>
              <a:ext uri="{FF2B5EF4-FFF2-40B4-BE49-F238E27FC236}">
                <a16:creationId xmlns:a16="http://schemas.microsoft.com/office/drawing/2014/main" xmlns="" id="{BFFD7546-1A75-49C2-AFDF-7C992B952E78}"/>
              </a:ext>
            </a:extLst>
          </p:cNvPr>
          <p:cNvSpPr txBox="1"/>
          <p:nvPr/>
        </p:nvSpPr>
        <p:spPr>
          <a:xfrm>
            <a:off x="180530" y="5739761"/>
            <a:ext cx="11844000" cy="252000"/>
          </a:xfrm>
          <a:prstGeom prst="rect">
            <a:avLst/>
          </a:prstGeom>
          <a:noFill/>
        </p:spPr>
        <p:txBody>
          <a:bodyPr wrap="square" rtlCol="0">
            <a:noAutofit/>
          </a:bodyPr>
          <a:lstStyle/>
          <a:p>
            <a:r>
              <a:rPr lang="en-GB" sz="1100" dirty="0"/>
              <a:t>Fonte: </a:t>
            </a:r>
            <a:r>
              <a:rPr lang="en-GB" sz="1100" dirty="0">
                <a:hlinkClick r:id="rId3"/>
              </a:rPr>
              <a:t>https://www.kompetenzzentrum-kommunikation.de/artikel/was-macht-gute-onlinekommunikation-aus-2707/</a:t>
            </a:r>
            <a:r>
              <a:rPr lang="en-GB" sz="1100" dirty="0"/>
              <a:t>; </a:t>
            </a:r>
            <a:r>
              <a:rPr lang="en-GB" sz="1100" dirty="0">
                <a:hlinkClick r:id="rId4"/>
              </a:rPr>
              <a:t>https://interne-kommunikation.net/interne-kommunikation-2019-das-sind-die-5-top-trends/</a:t>
            </a:r>
            <a:r>
              <a:rPr lang="en-GB" sz="1100" dirty="0"/>
              <a:t>; </a:t>
            </a:r>
            <a:r>
              <a:rPr lang="en-GB" sz="1100" dirty="0">
                <a:hlinkClick r:id="rId5"/>
              </a:rPr>
              <a:t>https://www.ik-up.de/blog/interne-kommunikation-diese-trends-solltest-du-kennen</a:t>
            </a:r>
            <a:endParaRPr lang="en-GB" sz="1100" dirty="0"/>
          </a:p>
          <a:p>
            <a:endParaRPr lang="en-GB" sz="1100" dirty="0"/>
          </a:p>
          <a:p>
            <a:endParaRPr lang="en-GB" sz="1100" dirty="0"/>
          </a:p>
        </p:txBody>
      </p:sp>
      <p:sp>
        <p:nvSpPr>
          <p:cNvPr id="17" name="TextBox 15">
            <a:extLst>
              <a:ext uri="{FF2B5EF4-FFF2-40B4-BE49-F238E27FC236}">
                <a16:creationId xmlns:a16="http://schemas.microsoft.com/office/drawing/2014/main" xmlns="" id="{E9B4ABFB-1FF2-4E34-8F63-1C53D801B05A}"/>
              </a:ext>
            </a:extLst>
          </p:cNvPr>
          <p:cNvSpPr txBox="1"/>
          <p:nvPr/>
        </p:nvSpPr>
        <p:spPr>
          <a:xfrm>
            <a:off x="576575" y="2832393"/>
            <a:ext cx="5573642" cy="430887"/>
          </a:xfrm>
          <a:prstGeom prst="rect">
            <a:avLst/>
          </a:prstGeom>
          <a:noFill/>
        </p:spPr>
        <p:txBody>
          <a:bodyPr wrap="none" rtlCol="0">
            <a:spAutoFit/>
          </a:bodyPr>
          <a:lstStyle/>
          <a:p>
            <a:r>
              <a:rPr lang="it-IT" sz="2200" b="1" dirty="0"/>
              <a:t>Nella comunicazione </a:t>
            </a:r>
            <a:r>
              <a:rPr lang="x-none" sz="2200" b="1" dirty="0"/>
              <a:t> </a:t>
            </a:r>
            <a:r>
              <a:rPr lang="it-IT" sz="2200" b="1" dirty="0"/>
              <a:t>Face-to-Face (F2F) puoi</a:t>
            </a:r>
            <a:r>
              <a:rPr lang="x-none" sz="2200" b="1" dirty="0"/>
              <a:t>:</a:t>
            </a:r>
          </a:p>
        </p:txBody>
      </p:sp>
      <p:sp>
        <p:nvSpPr>
          <p:cNvPr id="18" name="TextBox 22">
            <a:extLst>
              <a:ext uri="{FF2B5EF4-FFF2-40B4-BE49-F238E27FC236}">
                <a16:creationId xmlns:a16="http://schemas.microsoft.com/office/drawing/2014/main" xmlns="" id="{3E89AAF4-C74B-4ED8-9DC1-5589A39409DB}"/>
              </a:ext>
            </a:extLst>
          </p:cNvPr>
          <p:cNvSpPr txBox="1"/>
          <p:nvPr/>
        </p:nvSpPr>
        <p:spPr>
          <a:xfrm>
            <a:off x="369069" y="3474671"/>
            <a:ext cx="1300257" cy="923330"/>
          </a:xfrm>
          <a:prstGeom prst="rect">
            <a:avLst/>
          </a:prstGeom>
          <a:noFill/>
          <a:ln w="25400">
            <a:solidFill>
              <a:srgbClr val="002060"/>
            </a:solidFill>
          </a:ln>
        </p:spPr>
        <p:txBody>
          <a:bodyPr wrap="square" rtlCol="0">
            <a:spAutoFit/>
          </a:bodyPr>
          <a:lstStyle/>
          <a:p>
            <a:r>
              <a:rPr lang="it-IT" dirty="0"/>
              <a:t>Leggere il linguaggio del corpo</a:t>
            </a:r>
            <a:endParaRPr lang="x-none" dirty="0"/>
          </a:p>
        </p:txBody>
      </p:sp>
      <p:sp>
        <p:nvSpPr>
          <p:cNvPr id="19" name="TextBox 23">
            <a:extLst>
              <a:ext uri="{FF2B5EF4-FFF2-40B4-BE49-F238E27FC236}">
                <a16:creationId xmlns:a16="http://schemas.microsoft.com/office/drawing/2014/main" xmlns="" id="{C5813C04-25CE-4E4D-843C-72EE46F4DBDD}"/>
              </a:ext>
            </a:extLst>
          </p:cNvPr>
          <p:cNvSpPr txBox="1"/>
          <p:nvPr/>
        </p:nvSpPr>
        <p:spPr>
          <a:xfrm>
            <a:off x="2218564" y="3486951"/>
            <a:ext cx="2343655" cy="369332"/>
          </a:xfrm>
          <a:prstGeom prst="rect">
            <a:avLst/>
          </a:prstGeom>
          <a:noFill/>
          <a:ln w="25400">
            <a:solidFill>
              <a:srgbClr val="002060"/>
            </a:solidFill>
          </a:ln>
        </p:spPr>
        <p:txBody>
          <a:bodyPr wrap="none" rtlCol="0">
            <a:spAutoFit/>
          </a:bodyPr>
          <a:lstStyle/>
          <a:p>
            <a:r>
              <a:rPr lang="it-IT" dirty="0"/>
              <a:t>Evitare fraintendimenti</a:t>
            </a:r>
            <a:endParaRPr lang="x-none" dirty="0"/>
          </a:p>
        </p:txBody>
      </p:sp>
      <p:sp>
        <p:nvSpPr>
          <p:cNvPr id="20" name="TextBox 24">
            <a:extLst>
              <a:ext uri="{FF2B5EF4-FFF2-40B4-BE49-F238E27FC236}">
                <a16:creationId xmlns:a16="http://schemas.microsoft.com/office/drawing/2014/main" xmlns="" id="{D1B5D493-8E5B-41D2-968E-C3204B940ACF}"/>
              </a:ext>
            </a:extLst>
          </p:cNvPr>
          <p:cNvSpPr txBox="1"/>
          <p:nvPr/>
        </p:nvSpPr>
        <p:spPr>
          <a:xfrm>
            <a:off x="1876696" y="4280801"/>
            <a:ext cx="2564035" cy="369332"/>
          </a:xfrm>
          <a:prstGeom prst="rect">
            <a:avLst/>
          </a:prstGeom>
          <a:noFill/>
          <a:ln w="25400">
            <a:solidFill>
              <a:srgbClr val="002060"/>
            </a:solidFill>
          </a:ln>
        </p:spPr>
        <p:txBody>
          <a:bodyPr wrap="none" rtlCol="0">
            <a:spAutoFit/>
          </a:bodyPr>
          <a:lstStyle/>
          <a:p>
            <a:r>
              <a:rPr lang="it-IT" dirty="0"/>
              <a:t>Ottenere</a:t>
            </a:r>
            <a:r>
              <a:rPr lang="x-none" dirty="0"/>
              <a:t> feedback</a:t>
            </a:r>
            <a:r>
              <a:rPr lang="it-IT" dirty="0"/>
              <a:t> onesti</a:t>
            </a:r>
            <a:endParaRPr lang="x-none" dirty="0"/>
          </a:p>
        </p:txBody>
      </p:sp>
      <p:sp>
        <p:nvSpPr>
          <p:cNvPr id="21" name="Rectangle 25">
            <a:extLst>
              <a:ext uri="{FF2B5EF4-FFF2-40B4-BE49-F238E27FC236}">
                <a16:creationId xmlns:a16="http://schemas.microsoft.com/office/drawing/2014/main" xmlns="" id="{88757362-794B-4C11-8578-39769F195DC4}"/>
              </a:ext>
            </a:extLst>
          </p:cNvPr>
          <p:cNvSpPr/>
          <p:nvPr/>
        </p:nvSpPr>
        <p:spPr>
          <a:xfrm>
            <a:off x="6942908" y="2816186"/>
            <a:ext cx="4246868" cy="430887"/>
          </a:xfrm>
          <a:prstGeom prst="rect">
            <a:avLst/>
          </a:prstGeom>
        </p:spPr>
        <p:txBody>
          <a:bodyPr wrap="none">
            <a:spAutoFit/>
          </a:bodyPr>
          <a:lstStyle/>
          <a:p>
            <a:r>
              <a:rPr lang="it-IT" sz="2200" b="1" dirty="0"/>
              <a:t>Nella comunicazione online puoi:</a:t>
            </a:r>
            <a:r>
              <a:rPr lang="x-none" sz="2200" b="1" dirty="0"/>
              <a:t>:</a:t>
            </a:r>
          </a:p>
        </p:txBody>
      </p:sp>
      <p:sp>
        <p:nvSpPr>
          <p:cNvPr id="22" name="TextBox 26">
            <a:extLst>
              <a:ext uri="{FF2B5EF4-FFF2-40B4-BE49-F238E27FC236}">
                <a16:creationId xmlns:a16="http://schemas.microsoft.com/office/drawing/2014/main" xmlns="" id="{121C30B8-9A7C-4EC1-90E4-5F58608362C7}"/>
              </a:ext>
            </a:extLst>
          </p:cNvPr>
          <p:cNvSpPr txBox="1"/>
          <p:nvPr/>
        </p:nvSpPr>
        <p:spPr>
          <a:xfrm>
            <a:off x="7275877" y="3436230"/>
            <a:ext cx="2924903" cy="646331"/>
          </a:xfrm>
          <a:prstGeom prst="rect">
            <a:avLst/>
          </a:prstGeom>
          <a:noFill/>
          <a:ln w="25400">
            <a:solidFill>
              <a:srgbClr val="002060"/>
            </a:solidFill>
          </a:ln>
        </p:spPr>
        <p:txBody>
          <a:bodyPr wrap="square" rtlCol="0">
            <a:spAutoFit/>
          </a:bodyPr>
          <a:lstStyle/>
          <a:p>
            <a:r>
              <a:rPr lang="it-IT" dirty="0"/>
              <a:t>Scoprire le pro</a:t>
            </a:r>
            <a:r>
              <a:rPr lang="x-none" dirty="0"/>
              <a:t>s</a:t>
            </a:r>
            <a:r>
              <a:rPr lang="it-IT" dirty="0" err="1"/>
              <a:t>pettive</a:t>
            </a:r>
            <a:r>
              <a:rPr lang="it-IT" dirty="0"/>
              <a:t> dei tuoi clienti</a:t>
            </a:r>
            <a:endParaRPr lang="x-none" dirty="0"/>
          </a:p>
        </p:txBody>
      </p:sp>
      <p:sp>
        <p:nvSpPr>
          <p:cNvPr id="23" name="TextBox 27">
            <a:extLst>
              <a:ext uri="{FF2B5EF4-FFF2-40B4-BE49-F238E27FC236}">
                <a16:creationId xmlns:a16="http://schemas.microsoft.com/office/drawing/2014/main" xmlns="" id="{16D59F9B-DF07-4B8D-8568-A6EA079F129B}"/>
              </a:ext>
            </a:extLst>
          </p:cNvPr>
          <p:cNvSpPr txBox="1"/>
          <p:nvPr/>
        </p:nvSpPr>
        <p:spPr>
          <a:xfrm>
            <a:off x="8190942" y="4278236"/>
            <a:ext cx="3414268" cy="646331"/>
          </a:xfrm>
          <a:prstGeom prst="rect">
            <a:avLst/>
          </a:prstGeom>
          <a:noFill/>
          <a:ln w="25400">
            <a:solidFill>
              <a:srgbClr val="002060"/>
            </a:solidFill>
          </a:ln>
        </p:spPr>
        <p:txBody>
          <a:bodyPr wrap="square" rtlCol="0">
            <a:spAutoFit/>
          </a:bodyPr>
          <a:lstStyle/>
          <a:p>
            <a:r>
              <a:rPr lang="en-GB" dirty="0" err="1"/>
              <a:t>Interagire</a:t>
            </a:r>
            <a:r>
              <a:rPr lang="en-GB" dirty="0"/>
              <a:t> in </a:t>
            </a:r>
            <a:r>
              <a:rPr lang="en-GB" dirty="0" err="1"/>
              <a:t>maniera</a:t>
            </a:r>
            <a:r>
              <a:rPr lang="en-GB" dirty="0"/>
              <a:t> </a:t>
            </a:r>
            <a:r>
              <a:rPr lang="en-GB" dirty="0" err="1"/>
              <a:t>flessibile</a:t>
            </a:r>
            <a:r>
              <a:rPr lang="en-GB" dirty="0"/>
              <a:t>, veloce e in modo </a:t>
            </a:r>
            <a:r>
              <a:rPr lang="en-GB" dirty="0" err="1"/>
              <a:t>conveniente</a:t>
            </a:r>
            <a:endParaRPr lang="x-none" dirty="0"/>
          </a:p>
        </p:txBody>
      </p:sp>
      <p:sp>
        <p:nvSpPr>
          <p:cNvPr id="2" name="CasellaDiTesto 1">
            <a:extLst>
              <a:ext uri="{FF2B5EF4-FFF2-40B4-BE49-F238E27FC236}">
                <a16:creationId xmlns:a16="http://schemas.microsoft.com/office/drawing/2014/main" xmlns="" id="{3C95763C-2D35-41E5-80F0-95633CF9096B}"/>
              </a:ext>
            </a:extLst>
          </p:cNvPr>
          <p:cNvSpPr txBox="1"/>
          <p:nvPr/>
        </p:nvSpPr>
        <p:spPr>
          <a:xfrm>
            <a:off x="394062" y="5213195"/>
            <a:ext cx="11416937" cy="369332"/>
          </a:xfrm>
          <a:prstGeom prst="rect">
            <a:avLst/>
          </a:prstGeom>
          <a:noFill/>
        </p:spPr>
        <p:txBody>
          <a:bodyPr wrap="square" rtlCol="0">
            <a:spAutoFit/>
          </a:bodyPr>
          <a:lstStyle/>
          <a:p>
            <a:r>
              <a:rPr lang="en-GB" b="1" dirty="0" err="1"/>
              <a:t>Mezzi</a:t>
            </a:r>
            <a:r>
              <a:rPr lang="en-GB" b="1" dirty="0"/>
              <a:t> di </a:t>
            </a:r>
            <a:r>
              <a:rPr lang="en-GB" b="1" dirty="0" err="1"/>
              <a:t>comunicazione</a:t>
            </a:r>
            <a:r>
              <a:rPr lang="en-GB" b="1" dirty="0"/>
              <a:t> online</a:t>
            </a:r>
            <a:r>
              <a:rPr lang="en-GB" dirty="0"/>
              <a:t>: E-mails, Online Forms, Forum, Social Network, Blog, </a:t>
            </a:r>
            <a:r>
              <a:rPr lang="en-GB" dirty="0" err="1"/>
              <a:t>Messaggistica</a:t>
            </a:r>
            <a:r>
              <a:rPr lang="en-GB" dirty="0"/>
              <a:t> </a:t>
            </a:r>
            <a:r>
              <a:rPr lang="en-GB" dirty="0" err="1"/>
              <a:t>istantanea</a:t>
            </a:r>
            <a:endParaRPr lang="en-GB" dirty="0"/>
          </a:p>
        </p:txBody>
      </p:sp>
      <p:sp>
        <p:nvSpPr>
          <p:cNvPr id="24"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25"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6" cstate="print"/>
          <a:stretch>
            <a:fillRect/>
          </a:stretch>
        </p:blipFill>
        <p:spPr>
          <a:xfrm>
            <a:off x="71846" y="6301315"/>
            <a:ext cx="1755570" cy="398758"/>
          </a:xfrm>
          <a:prstGeom prst="rect">
            <a:avLst/>
          </a:prstGeom>
        </p:spPr>
      </p:pic>
      <p:sp>
        <p:nvSpPr>
          <p:cNvPr id="26"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7" name="Immagin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34935582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Quale </a:t>
            </a:r>
            <a:r>
              <a:rPr lang="en-GB" sz="4800" b="1" dirty="0" err="1"/>
              <a:t>scegliere</a:t>
            </a:r>
            <a:r>
              <a:rPr lang="en-GB" sz="4800" b="1" dirty="0"/>
              <a:t>? </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584775"/>
          </a:xfrm>
          <a:prstGeom prst="rect">
            <a:avLst/>
          </a:prstGeom>
          <a:noFill/>
        </p:spPr>
        <p:txBody>
          <a:bodyPr wrap="square" rtlCol="0">
            <a:spAutoFit/>
          </a:bodyPr>
          <a:lstStyle/>
          <a:p>
            <a:pPr algn="just"/>
            <a:r>
              <a:rPr lang="en-GB" sz="3200" dirty="0" err="1"/>
              <a:t>Dovrei</a:t>
            </a:r>
            <a:r>
              <a:rPr lang="en-GB" sz="3200" dirty="0"/>
              <a:t> </a:t>
            </a:r>
            <a:r>
              <a:rPr lang="en-GB" sz="3200" dirty="0" err="1"/>
              <a:t>scegliere</a:t>
            </a:r>
            <a:r>
              <a:rPr lang="en-GB" sz="3200" dirty="0"/>
              <a:t> la </a:t>
            </a:r>
            <a:r>
              <a:rPr lang="en-GB" sz="3200" dirty="0" err="1"/>
              <a:t>comunicazione</a:t>
            </a:r>
            <a:r>
              <a:rPr lang="en-GB" sz="3200" dirty="0"/>
              <a:t>  Online o Offline </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2" name="Tabella 2">
            <a:extLst>
              <a:ext uri="{FF2B5EF4-FFF2-40B4-BE49-F238E27FC236}">
                <a16:creationId xmlns:a16="http://schemas.microsoft.com/office/drawing/2014/main" xmlns="" id="{0570F486-C15E-440D-9E87-3EFF145C3B6B}"/>
              </a:ext>
            </a:extLst>
          </p:cNvPr>
          <p:cNvGraphicFramePr>
            <a:graphicFrameLocks noGrp="1"/>
          </p:cNvGraphicFramePr>
          <p:nvPr>
            <p:extLst>
              <p:ext uri="{D42A27DB-BD31-4B8C-83A1-F6EECF244321}">
                <p14:modId xmlns:p14="http://schemas.microsoft.com/office/powerpoint/2010/main" val="179338778"/>
              </p:ext>
            </p:extLst>
          </p:nvPr>
        </p:nvGraphicFramePr>
        <p:xfrm>
          <a:off x="367733" y="2252453"/>
          <a:ext cx="11456534" cy="3433970"/>
        </p:xfrm>
        <a:graphic>
          <a:graphicData uri="http://schemas.openxmlformats.org/drawingml/2006/table">
            <a:tbl>
              <a:tblPr firstRow="1" bandRow="1">
                <a:tableStyleId>{5C22544A-7EE6-4342-B048-85BDC9FD1C3A}</a:tableStyleId>
              </a:tblPr>
              <a:tblGrid>
                <a:gridCol w="5075805">
                  <a:extLst>
                    <a:ext uri="{9D8B030D-6E8A-4147-A177-3AD203B41FA5}">
                      <a16:colId xmlns:a16="http://schemas.microsoft.com/office/drawing/2014/main" xmlns="" val="1327447922"/>
                    </a:ext>
                  </a:extLst>
                </a:gridCol>
                <a:gridCol w="6380729">
                  <a:extLst>
                    <a:ext uri="{9D8B030D-6E8A-4147-A177-3AD203B41FA5}">
                      <a16:colId xmlns:a16="http://schemas.microsoft.com/office/drawing/2014/main" xmlns="" val="3461033428"/>
                    </a:ext>
                  </a:extLst>
                </a:gridCol>
              </a:tblGrid>
              <a:tr h="556122">
                <a:tc>
                  <a:txBody>
                    <a:bodyPr/>
                    <a:lstStyle/>
                    <a:p>
                      <a:r>
                        <a:rPr lang="en-GB" sz="3000" noProof="0" dirty="0">
                          <a:solidFill>
                            <a:schemeClr val="tx1"/>
                          </a:solidFill>
                        </a:rPr>
                        <a:t>Online, </a:t>
                      </a:r>
                      <a:r>
                        <a:rPr lang="en-GB" sz="3000" noProof="0" dirty="0" err="1">
                          <a:solidFill>
                            <a:schemeClr val="tx1"/>
                          </a:solidFill>
                        </a:rPr>
                        <a:t>quando</a:t>
                      </a:r>
                      <a:r>
                        <a:rPr lang="en-GB" sz="3000" noProof="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3000" noProof="0" dirty="0">
                          <a:solidFill>
                            <a:schemeClr val="tx1"/>
                          </a:solidFill>
                        </a:rPr>
                        <a:t>Offline, </a:t>
                      </a:r>
                      <a:r>
                        <a:rPr lang="en-GB" sz="3000" noProof="0" dirty="0" err="1">
                          <a:solidFill>
                            <a:schemeClr val="tx1"/>
                          </a:solidFill>
                        </a:rPr>
                        <a:t>quando</a:t>
                      </a:r>
                      <a:r>
                        <a:rPr lang="en-GB" sz="3000" noProof="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730274029"/>
                  </a:ext>
                </a:extLst>
              </a:tr>
              <a:tr h="9685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600" dirty="0">
                          <a:solidFill>
                            <a:schemeClr val="tx1"/>
                          </a:solidFill>
                        </a:rPr>
                        <a:t>- Desideri flessibilità</a:t>
                      </a:r>
                      <a:endParaRPr lang="x-none" sz="2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600" dirty="0">
                          <a:solidFill>
                            <a:schemeClr val="tx1"/>
                          </a:solidFill>
                        </a:rPr>
                        <a:t>- Desideri una risposta diretta dall’altra parte</a:t>
                      </a:r>
                      <a:endParaRPr lang="x-none" sz="2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207979337"/>
                  </a:ext>
                </a:extLst>
              </a:tr>
              <a:tr h="9685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600" dirty="0">
                          <a:solidFill>
                            <a:schemeClr val="tx1"/>
                          </a:solidFill>
                        </a:rPr>
                        <a:t>- Desideri raggiungere un ampio pubblico</a:t>
                      </a:r>
                      <a:endParaRPr lang="x-none" sz="2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600" dirty="0">
                          <a:solidFill>
                            <a:schemeClr val="tx1"/>
                          </a:solidFill>
                        </a:rPr>
                        <a:t>- Desideri costruire una relazione forte e rispettosa</a:t>
                      </a:r>
                      <a:endParaRPr lang="x-none" sz="2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576990974"/>
                  </a:ext>
                </a:extLst>
              </a:tr>
              <a:tr h="9407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600" dirty="0">
                          <a:solidFill>
                            <a:schemeClr val="tx1"/>
                          </a:solidFill>
                        </a:rPr>
                        <a:t>- Sei in situazioni di urgenza</a:t>
                      </a:r>
                      <a:endParaRPr lang="x-none" sz="2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600" dirty="0">
                          <a:solidFill>
                            <a:schemeClr val="tx1"/>
                          </a:solidFill>
                        </a:rPr>
                        <a:t>- Hai bisogno di franchezza e immediatezza</a:t>
                      </a:r>
                      <a:endParaRPr lang="x-none" sz="2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753695547"/>
                  </a:ext>
                </a:extLst>
              </a:tr>
            </a:tbl>
          </a:graphicData>
        </a:graphic>
      </p:graphicFrame>
      <p:sp>
        <p:nvSpPr>
          <p:cNvPr id="16" name="CasellaDiTesto 12">
            <a:extLst>
              <a:ext uri="{FF2B5EF4-FFF2-40B4-BE49-F238E27FC236}">
                <a16:creationId xmlns:a16="http://schemas.microsoft.com/office/drawing/2014/main" xmlns="" id="{ED85E346-F141-42B4-8DC9-94773DA9925C}"/>
              </a:ext>
            </a:extLst>
          </p:cNvPr>
          <p:cNvSpPr txBox="1"/>
          <p:nvPr/>
        </p:nvSpPr>
        <p:spPr>
          <a:xfrm>
            <a:off x="1105988" y="5682557"/>
            <a:ext cx="9980024" cy="422809"/>
          </a:xfrm>
          <a:prstGeom prst="rect">
            <a:avLst/>
          </a:prstGeom>
          <a:noFill/>
        </p:spPr>
        <p:txBody>
          <a:bodyPr wrap="square" rtlCol="0">
            <a:noAutofit/>
          </a:bodyPr>
          <a:lstStyle/>
          <a:p>
            <a:r>
              <a:rPr lang="x-none" dirty="0"/>
              <a:t>Kupritz, V. W., &amp; Cowell, E. (2011). Productive management communication: Online and face-to-face.  </a:t>
            </a:r>
            <a:endParaRPr lang="en-GB" dirty="0"/>
          </a:p>
        </p:txBody>
      </p:sp>
      <p:sp>
        <p:nvSpPr>
          <p:cNvPr id="17"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8"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1315"/>
            <a:ext cx="1755570" cy="398758"/>
          </a:xfrm>
          <a:prstGeom prst="rect">
            <a:avLst/>
          </a:prstGeom>
        </p:spPr>
      </p:pic>
      <p:sp>
        <p:nvSpPr>
          <p:cNvPr id="19"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0" name="Immagin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19397442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202473" y="3920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2369880"/>
          </a:xfrm>
          <a:prstGeom prst="rect">
            <a:avLst/>
          </a:prstGeom>
          <a:noFill/>
        </p:spPr>
        <p:txBody>
          <a:bodyPr wrap="square" rtlCol="0">
            <a:spAutoFit/>
          </a:bodyPr>
          <a:lstStyle/>
          <a:p>
            <a:pPr algn="ctr"/>
            <a:r>
              <a:rPr lang="en-GB" sz="4400" b="1" dirty="0"/>
              <a:t>2.5 </a:t>
            </a:r>
            <a:r>
              <a:rPr lang="en-GB" sz="4400" b="1" dirty="0" err="1"/>
              <a:t>Mobilitare</a:t>
            </a:r>
            <a:r>
              <a:rPr lang="en-GB" sz="4400" b="1" dirty="0"/>
              <a:t> </a:t>
            </a:r>
            <a:r>
              <a:rPr lang="en-GB" sz="4400" b="1" dirty="0" err="1"/>
              <a:t>gli</a:t>
            </a:r>
            <a:r>
              <a:rPr lang="en-GB" sz="4400" b="1" dirty="0"/>
              <a:t> </a:t>
            </a:r>
            <a:r>
              <a:rPr lang="en-GB" sz="4400" b="1" dirty="0" err="1"/>
              <a:t>altri</a:t>
            </a:r>
            <a:r>
              <a:rPr lang="en-GB" sz="4400" b="1" dirty="0"/>
              <a:t> </a:t>
            </a:r>
          </a:p>
          <a:p>
            <a:pPr algn="ctr"/>
            <a:endParaRPr lang="en-GB" sz="1600" b="1" dirty="0"/>
          </a:p>
          <a:p>
            <a:pPr algn="ctr"/>
            <a:r>
              <a:rPr lang="en-GB" sz="4400" b="1" dirty="0"/>
              <a:t>2.5.C </a:t>
            </a:r>
            <a:r>
              <a:rPr lang="it-IT" sz="4400" b="1" dirty="0"/>
              <a:t>Persuadere e ispirare gli altri nelle attività di creazione di valore</a:t>
            </a:r>
            <a:endParaRPr lang="en-GB" sz="4400" b="1" dirty="0"/>
          </a:p>
        </p:txBody>
      </p:sp>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1"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01315"/>
            <a:ext cx="1755570" cy="398758"/>
          </a:xfrm>
          <a:prstGeom prst="rect">
            <a:avLst/>
          </a:prstGeom>
        </p:spPr>
      </p:pic>
      <p:sp>
        <p:nvSpPr>
          <p:cNvPr id="12"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41749648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it-IT" sz="4800" b="1" dirty="0"/>
              <a:t>Cos’è la Persuasione</a:t>
            </a:r>
            <a:r>
              <a:rPr lang="x-none" sz="4800" b="1" dirty="0"/>
              <a:t>?</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524315"/>
          </a:xfrm>
          <a:prstGeom prst="rect">
            <a:avLst/>
          </a:prstGeom>
          <a:noFill/>
        </p:spPr>
        <p:txBody>
          <a:bodyPr wrap="square" rtlCol="0">
            <a:spAutoFit/>
          </a:bodyPr>
          <a:lstStyle/>
          <a:p>
            <a:pPr algn="just"/>
            <a:r>
              <a:rPr lang="it-IT" sz="3200" dirty="0"/>
              <a:t>La persuasione è un'attività che crea valore. Ad esempio, nel business consiste nella vendita o nel commercio di un prodotto aziendale, al fine di ottenere un profitto.</a:t>
            </a:r>
          </a:p>
          <a:p>
            <a:pPr algn="just"/>
            <a:endParaRPr lang="it-IT" sz="3200" dirty="0"/>
          </a:p>
          <a:p>
            <a:pPr algn="just"/>
            <a:r>
              <a:rPr lang="it-IT" sz="3200" dirty="0"/>
              <a:t>Ma cosa significa persuadere e ispirare gli altri nelle tue attività di creazione di valore?</a:t>
            </a:r>
            <a:endParaRPr lang="x-none" sz="3200" dirty="0"/>
          </a:p>
          <a:p>
            <a:pPr algn="just"/>
            <a:endParaRPr lang="it-IT" sz="3200" dirty="0"/>
          </a:p>
          <a:p>
            <a:pPr algn="just"/>
            <a:r>
              <a:rPr lang="en-US" sz="3200" dirty="0" err="1"/>
              <a:t>Vuol</a:t>
            </a:r>
            <a:r>
              <a:rPr lang="en-US" sz="3200" dirty="0"/>
              <a:t> dire </a:t>
            </a:r>
            <a:r>
              <a:rPr lang="en-US" sz="3200" dirty="0" err="1">
                <a:hlinkClick r:id="rId2"/>
              </a:rPr>
              <a:t>condividere</a:t>
            </a:r>
            <a:r>
              <a:rPr lang="en-US" sz="3200" dirty="0">
                <a:hlinkClick r:id="rId2"/>
              </a:rPr>
              <a:t> la </a:t>
            </a:r>
            <a:r>
              <a:rPr lang="en-US" sz="3200" dirty="0" err="1">
                <a:hlinkClick r:id="rId2"/>
              </a:rPr>
              <a:t>tua</a:t>
            </a:r>
            <a:r>
              <a:rPr lang="en-US" sz="3200" dirty="0">
                <a:hlinkClick r:id="rId2"/>
              </a:rPr>
              <a:t> idea</a:t>
            </a:r>
            <a:r>
              <a:rPr lang="en-US" sz="3200" dirty="0"/>
              <a:t>, con </a:t>
            </a:r>
            <a:r>
              <a:rPr lang="en-US" sz="3200" dirty="0" err="1"/>
              <a:t>passione</a:t>
            </a:r>
            <a:r>
              <a:rPr lang="en-US" sz="3200" dirty="0"/>
              <a:t>. </a:t>
            </a:r>
            <a:r>
              <a:rPr lang="en-US" sz="3200" dirty="0" err="1"/>
              <a:t>Questo</a:t>
            </a:r>
            <a:r>
              <a:rPr lang="en-US" sz="3200" dirty="0"/>
              <a:t> </a:t>
            </a:r>
            <a:r>
              <a:rPr lang="en-US" sz="3200" dirty="0" err="1"/>
              <a:t>ispirerà</a:t>
            </a:r>
            <a:r>
              <a:rPr lang="en-US" sz="3200" dirty="0"/>
              <a:t> </a:t>
            </a:r>
            <a:r>
              <a:rPr lang="en-US" sz="3200" dirty="0" err="1"/>
              <a:t>anche</a:t>
            </a:r>
            <a:r>
              <a:rPr lang="en-US" sz="3200" dirty="0"/>
              <a:t> </a:t>
            </a:r>
            <a:r>
              <a:rPr lang="en-US" sz="3200" dirty="0" err="1"/>
              <a:t>gli</a:t>
            </a:r>
            <a:r>
              <a:rPr lang="en-US" sz="3200" dirty="0"/>
              <a:t> </a:t>
            </a:r>
            <a:r>
              <a:rPr lang="en-US" sz="3200" dirty="0" err="1"/>
              <a:t>altri</a:t>
            </a:r>
            <a:r>
              <a:rPr lang="en-US" sz="3200" dirty="0"/>
              <a:t> a credere e </a:t>
            </a:r>
            <a:r>
              <a:rPr lang="en-US" sz="3200" dirty="0" err="1"/>
              <a:t>sostenere</a:t>
            </a:r>
            <a:r>
              <a:rPr lang="en-US" sz="3200" dirty="0"/>
              <a:t> la </a:t>
            </a:r>
            <a:r>
              <a:rPr lang="en-US" sz="3200" dirty="0" err="1"/>
              <a:t>tua</a:t>
            </a:r>
            <a:r>
              <a:rPr lang="en-US" sz="3200" dirty="0"/>
              <a:t> idea.  </a:t>
            </a:r>
            <a:endParaRPr lang="x-none"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3" cstate="print"/>
          <a:stretch>
            <a:fillRect/>
          </a:stretch>
        </p:blipFill>
        <p:spPr>
          <a:xfrm>
            <a:off x="71846" y="111008"/>
            <a:ext cx="2246811" cy="628544"/>
          </a:xfrm>
          <a:prstGeom prst="rect">
            <a:avLst/>
          </a:prstGeom>
        </p:spPr>
      </p:pic>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01315"/>
            <a:ext cx="1755570" cy="398758"/>
          </a:xfrm>
          <a:prstGeom prst="rect">
            <a:avLst/>
          </a:prstGeom>
        </p:spPr>
      </p:pic>
      <p:sp>
        <p:nvSpPr>
          <p:cNvPr id="16"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5258566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it-IT" sz="4800" b="1" dirty="0"/>
              <a:t>Il processo di</a:t>
            </a:r>
            <a:r>
              <a:rPr lang="x-none" sz="4800" b="1" dirty="0"/>
              <a:t> Persuasion</a:t>
            </a:r>
            <a:r>
              <a:rPr lang="it-IT" sz="4800" b="1" dirty="0"/>
              <a:t>e</a:t>
            </a:r>
            <a:endParaRPr lang="x-none"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3046988"/>
          </a:xfrm>
          <a:prstGeom prst="rect">
            <a:avLst/>
          </a:prstGeom>
          <a:noFill/>
        </p:spPr>
        <p:txBody>
          <a:bodyPr wrap="square" rtlCol="0">
            <a:spAutoFit/>
          </a:bodyPr>
          <a:lstStyle/>
          <a:p>
            <a:pPr algn="just"/>
            <a:r>
              <a:rPr lang="it-IT" sz="3200" dirty="0"/>
              <a:t>Il Processo di persuasione inizia con una convinta presentazione della tua idea. Cerca di comprendere le emozioni del tuo ascoltatore e ispiralo a essere coinvolto nella tua idea</a:t>
            </a:r>
          </a:p>
          <a:p>
            <a:pPr algn="just"/>
            <a:endParaRPr lang="it-IT" sz="3200" dirty="0"/>
          </a:p>
          <a:p>
            <a:pPr algn="just"/>
            <a:endParaRPr lang="x-none" sz="3200" dirty="0"/>
          </a:p>
          <a:p>
            <a:pPr algn="just"/>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9" name="Diagram 11">
            <a:extLst>
              <a:ext uri="{FF2B5EF4-FFF2-40B4-BE49-F238E27FC236}">
                <a16:creationId xmlns:a16="http://schemas.microsoft.com/office/drawing/2014/main" xmlns="" id="{80C931E9-DAE3-4B34-95CA-CDD2C28CCB49}"/>
              </a:ext>
            </a:extLst>
          </p:cNvPr>
          <p:cNvGraphicFramePr/>
          <p:nvPr>
            <p:extLst>
              <p:ext uri="{D42A27DB-BD31-4B8C-83A1-F6EECF244321}">
                <p14:modId xmlns:p14="http://schemas.microsoft.com/office/powerpoint/2010/main" val="4274240183"/>
              </p:ext>
            </p:extLst>
          </p:nvPr>
        </p:nvGraphicFramePr>
        <p:xfrm>
          <a:off x="769802" y="2869513"/>
          <a:ext cx="10652396" cy="3275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7"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8" cstate="print"/>
          <a:stretch>
            <a:fillRect/>
          </a:stretch>
        </p:blipFill>
        <p:spPr>
          <a:xfrm>
            <a:off x="71846" y="6301315"/>
            <a:ext cx="1755570" cy="398758"/>
          </a:xfrm>
          <a:prstGeom prst="rect">
            <a:avLst/>
          </a:prstGeom>
        </p:spPr>
      </p:pic>
      <p:sp>
        <p:nvSpPr>
          <p:cNvPr id="18"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9" name="Immagin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22031292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it-IT" sz="4800" b="1" dirty="0"/>
              <a:t>Come persuadere gli altri</a:t>
            </a:r>
            <a:r>
              <a:rPr lang="x-none" sz="4800" b="1" dirty="0"/>
              <a:t>?</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1077218"/>
          </a:xfrm>
          <a:prstGeom prst="rect">
            <a:avLst/>
          </a:prstGeom>
          <a:noFill/>
        </p:spPr>
        <p:txBody>
          <a:bodyPr wrap="square" rtlCol="0">
            <a:spAutoFit/>
          </a:bodyPr>
          <a:lstStyle/>
          <a:p>
            <a:pPr algn="just"/>
            <a:r>
              <a:rPr lang="it-IT" sz="3200" dirty="0"/>
              <a:t>Per ispirare con successo gli altri</a:t>
            </a:r>
            <a:r>
              <a:rPr lang="x-none" sz="3200" dirty="0"/>
              <a:t>,</a:t>
            </a:r>
            <a:r>
              <a:rPr lang="it-IT" sz="3200" dirty="0"/>
              <a:t> devi seguire </a:t>
            </a:r>
            <a:r>
              <a:rPr lang="it-IT" sz="3200" u="sng" dirty="0"/>
              <a:t>il Processo di Persuasione in 4 fasi</a:t>
            </a:r>
            <a:r>
              <a:rPr lang="x-none" sz="3200" u="sng" dirty="0"/>
              <a:t>:</a:t>
            </a:r>
            <a:endParaRPr lang="en-GB" sz="3200" u="sng"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16" name="Diagram 4">
            <a:extLst>
              <a:ext uri="{FF2B5EF4-FFF2-40B4-BE49-F238E27FC236}">
                <a16:creationId xmlns:a16="http://schemas.microsoft.com/office/drawing/2014/main" xmlns="" id="{9E109EC7-F7A7-48BC-8491-2F71D3E6FABC}"/>
              </a:ext>
            </a:extLst>
          </p:cNvPr>
          <p:cNvGraphicFramePr/>
          <p:nvPr>
            <p:extLst>
              <p:ext uri="{D42A27DB-BD31-4B8C-83A1-F6EECF244321}">
                <p14:modId xmlns:p14="http://schemas.microsoft.com/office/powerpoint/2010/main" val="3503472372"/>
              </p:ext>
            </p:extLst>
          </p:nvPr>
        </p:nvGraphicFramePr>
        <p:xfrm>
          <a:off x="5032562" y="2474966"/>
          <a:ext cx="5949489" cy="2922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Rectangle 15">
            <a:extLst>
              <a:ext uri="{FF2B5EF4-FFF2-40B4-BE49-F238E27FC236}">
                <a16:creationId xmlns:a16="http://schemas.microsoft.com/office/drawing/2014/main" xmlns="" id="{C5861D76-94B6-4313-B2FA-8879CB1FA7A1}"/>
              </a:ext>
            </a:extLst>
          </p:cNvPr>
          <p:cNvSpPr/>
          <p:nvPr/>
        </p:nvSpPr>
        <p:spPr>
          <a:xfrm>
            <a:off x="1580741" y="5623036"/>
            <a:ext cx="9043579" cy="369332"/>
          </a:xfrm>
          <a:prstGeom prst="rect">
            <a:avLst/>
          </a:prstGeom>
        </p:spPr>
        <p:txBody>
          <a:bodyPr wrap="square">
            <a:spAutoFit/>
          </a:bodyPr>
          <a:lstStyle/>
          <a:p>
            <a:r>
              <a:rPr lang="x-none" dirty="0">
                <a:solidFill>
                  <a:srgbClr val="222222"/>
                </a:solidFill>
                <a:ea typeface="Times New Roman" panose="02020603050405020304" pitchFamily="18" charset="0"/>
              </a:rPr>
              <a:t>Hogan (2010). The psychology of persuasion: how to persuade others to your way of thinking. </a:t>
            </a:r>
            <a:endParaRPr lang="x-none" dirty="0"/>
          </a:p>
        </p:txBody>
      </p:sp>
      <p:sp>
        <p:nvSpPr>
          <p:cNvPr id="2" name="CasellaDiTesto 1">
            <a:extLst>
              <a:ext uri="{FF2B5EF4-FFF2-40B4-BE49-F238E27FC236}">
                <a16:creationId xmlns:a16="http://schemas.microsoft.com/office/drawing/2014/main" xmlns="" id="{90B49842-C723-4828-9FFF-0241ED1F86CC}"/>
              </a:ext>
            </a:extLst>
          </p:cNvPr>
          <p:cNvSpPr txBox="1"/>
          <p:nvPr/>
        </p:nvSpPr>
        <p:spPr>
          <a:xfrm>
            <a:off x="387531" y="3118190"/>
            <a:ext cx="5624512" cy="2062103"/>
          </a:xfrm>
          <a:prstGeom prst="rect">
            <a:avLst/>
          </a:prstGeom>
          <a:noFill/>
        </p:spPr>
        <p:txBody>
          <a:bodyPr wrap="square" rtlCol="0">
            <a:spAutoFit/>
          </a:bodyPr>
          <a:lstStyle/>
          <a:p>
            <a:pPr algn="just"/>
            <a:r>
              <a:rPr lang="en-GB" sz="3200" dirty="0"/>
              <a:t>Non </a:t>
            </a:r>
            <a:r>
              <a:rPr lang="en-GB" sz="3200" dirty="0" err="1"/>
              <a:t>dimenticare</a:t>
            </a:r>
            <a:r>
              <a:rPr lang="en-GB" sz="3200" dirty="0"/>
              <a:t>: </a:t>
            </a:r>
          </a:p>
          <a:p>
            <a:pPr algn="just"/>
            <a:r>
              <a:rPr lang="it-IT" sz="3200" dirty="0"/>
              <a:t>La tua passione porta le persone a dare fiducia alla tua ide</a:t>
            </a:r>
            <a:r>
              <a:rPr lang="en-GB" sz="3200" dirty="0"/>
              <a:t>a</a:t>
            </a:r>
          </a:p>
          <a:p>
            <a:pPr algn="just"/>
            <a:endParaRPr lang="en-GB" sz="3200" dirty="0"/>
          </a:p>
        </p:txBody>
      </p:sp>
      <p:sp>
        <p:nvSpPr>
          <p:cNvPr id="1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8" cstate="print"/>
          <a:stretch>
            <a:fillRect/>
          </a:stretch>
        </p:blipFill>
        <p:spPr>
          <a:xfrm>
            <a:off x="71846" y="6301315"/>
            <a:ext cx="1755570" cy="398758"/>
          </a:xfrm>
          <a:prstGeom prst="rect">
            <a:avLst/>
          </a:prstGeom>
        </p:spPr>
      </p:pic>
      <p:sp>
        <p:nvSpPr>
          <p:cNvPr id="20"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1" name="Immagin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41897496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it-IT" sz="4800" b="1" dirty="0"/>
              <a:t>Step 1: Fondamenta</a:t>
            </a:r>
            <a:endParaRPr lang="x-none"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1569660"/>
          </a:xfrm>
          <a:prstGeom prst="rect">
            <a:avLst/>
          </a:prstGeom>
          <a:noFill/>
        </p:spPr>
        <p:txBody>
          <a:bodyPr wrap="square" rtlCol="0">
            <a:spAutoFit/>
          </a:bodyPr>
          <a:lstStyle/>
          <a:p>
            <a:pPr algn="just"/>
            <a:r>
              <a:rPr lang="it-IT" sz="3200" dirty="0"/>
              <a:t>Preparati ad attrarre il tuo gruppo target verso la tua ide</a:t>
            </a:r>
            <a:r>
              <a:rPr lang="x-none" sz="3200" dirty="0"/>
              <a:t>a</a:t>
            </a:r>
            <a:r>
              <a:rPr lang="it-IT" sz="3200" dirty="0"/>
              <a:t>.</a:t>
            </a:r>
          </a:p>
          <a:p>
            <a:pPr algn="just"/>
            <a:endParaRPr lang="it-IT" sz="3200" dirty="0"/>
          </a:p>
          <a:p>
            <a:pPr algn="just"/>
            <a:r>
              <a:rPr lang="it-IT" sz="3200" dirty="0"/>
              <a:t>3 fattori di successo:</a:t>
            </a:r>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8" name="Rounded Rectangle 24">
            <a:extLst>
              <a:ext uri="{FF2B5EF4-FFF2-40B4-BE49-F238E27FC236}">
                <a16:creationId xmlns:a16="http://schemas.microsoft.com/office/drawing/2014/main" xmlns="" id="{05928823-254B-4EF4-B58B-F6FDC17E32ED}"/>
              </a:ext>
            </a:extLst>
          </p:cNvPr>
          <p:cNvSpPr/>
          <p:nvPr/>
        </p:nvSpPr>
        <p:spPr>
          <a:xfrm>
            <a:off x="4329989" y="3199074"/>
            <a:ext cx="2379238" cy="860404"/>
          </a:xfrm>
          <a:prstGeom prst="roundRect">
            <a:avLst/>
          </a:prstGeom>
          <a:solidFill>
            <a:srgbClr val="E08041"/>
          </a:solidFill>
          <a:ln>
            <a:solidFill>
              <a:srgbClr val="E08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000" dirty="0">
                <a:solidFill>
                  <a:schemeClr val="tx1"/>
                </a:solidFill>
              </a:rPr>
              <a:t>Passion</a:t>
            </a:r>
            <a:r>
              <a:rPr lang="it-IT" sz="2000" dirty="0">
                <a:solidFill>
                  <a:schemeClr val="tx1"/>
                </a:solidFill>
              </a:rPr>
              <a:t>e</a:t>
            </a:r>
            <a:endParaRPr lang="x-none" sz="2000" dirty="0">
              <a:solidFill>
                <a:schemeClr val="tx1"/>
              </a:solidFill>
            </a:endParaRPr>
          </a:p>
        </p:txBody>
      </p:sp>
      <p:sp>
        <p:nvSpPr>
          <p:cNvPr id="19" name="Rounded Rectangle 25">
            <a:extLst>
              <a:ext uri="{FF2B5EF4-FFF2-40B4-BE49-F238E27FC236}">
                <a16:creationId xmlns:a16="http://schemas.microsoft.com/office/drawing/2014/main" xmlns="" id="{5827FDA2-4A8D-4A65-974C-D89092007716}"/>
              </a:ext>
            </a:extLst>
          </p:cNvPr>
          <p:cNvSpPr/>
          <p:nvPr/>
        </p:nvSpPr>
        <p:spPr>
          <a:xfrm>
            <a:off x="7767845" y="3196394"/>
            <a:ext cx="2379238" cy="856222"/>
          </a:xfrm>
          <a:prstGeom prst="roundRect">
            <a:avLst/>
          </a:prstGeom>
          <a:solidFill>
            <a:srgbClr val="E08041"/>
          </a:solidFill>
          <a:ln>
            <a:solidFill>
              <a:srgbClr val="E08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tx1"/>
                </a:solidFill>
              </a:rPr>
              <a:t>Condivisione della </a:t>
            </a:r>
            <a:r>
              <a:rPr lang="x-none" sz="2000" dirty="0">
                <a:solidFill>
                  <a:schemeClr val="tx1"/>
                </a:solidFill>
              </a:rPr>
              <a:t>Passion</a:t>
            </a:r>
            <a:r>
              <a:rPr lang="it-IT" sz="2000" dirty="0">
                <a:solidFill>
                  <a:schemeClr val="tx1"/>
                </a:solidFill>
              </a:rPr>
              <a:t>e</a:t>
            </a:r>
            <a:endParaRPr lang="x-none" sz="2000" dirty="0">
              <a:solidFill>
                <a:schemeClr val="tx1"/>
              </a:solidFill>
            </a:endParaRPr>
          </a:p>
        </p:txBody>
      </p:sp>
      <p:sp>
        <p:nvSpPr>
          <p:cNvPr id="20" name="Rounded Rectangle 26">
            <a:extLst>
              <a:ext uri="{FF2B5EF4-FFF2-40B4-BE49-F238E27FC236}">
                <a16:creationId xmlns:a16="http://schemas.microsoft.com/office/drawing/2014/main" xmlns="" id="{F4262E0D-33AC-4D0B-BA90-72F52BC2C74A}"/>
              </a:ext>
            </a:extLst>
          </p:cNvPr>
          <p:cNvSpPr/>
          <p:nvPr/>
        </p:nvSpPr>
        <p:spPr>
          <a:xfrm>
            <a:off x="1188175" y="3192212"/>
            <a:ext cx="2260964" cy="860404"/>
          </a:xfrm>
          <a:prstGeom prst="roundRect">
            <a:avLst/>
          </a:prstGeom>
          <a:solidFill>
            <a:srgbClr val="E08041"/>
          </a:solidFill>
          <a:ln>
            <a:solidFill>
              <a:srgbClr val="E08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tx1"/>
                </a:solidFill>
              </a:rPr>
              <a:t>Mentalità Vincente</a:t>
            </a:r>
            <a:endParaRPr lang="x-none" sz="2000" dirty="0">
              <a:solidFill>
                <a:schemeClr val="tx1"/>
              </a:solidFill>
            </a:endParaRPr>
          </a:p>
        </p:txBody>
      </p:sp>
      <p:sp>
        <p:nvSpPr>
          <p:cNvPr id="21" name="Plus 28">
            <a:extLst>
              <a:ext uri="{FF2B5EF4-FFF2-40B4-BE49-F238E27FC236}">
                <a16:creationId xmlns:a16="http://schemas.microsoft.com/office/drawing/2014/main" xmlns="" id="{3EB34D9B-954A-4CDF-90DF-1C0CEFD545B6}"/>
              </a:ext>
            </a:extLst>
          </p:cNvPr>
          <p:cNvSpPr/>
          <p:nvPr/>
        </p:nvSpPr>
        <p:spPr>
          <a:xfrm>
            <a:off x="3583373" y="3374219"/>
            <a:ext cx="440046" cy="496389"/>
          </a:xfrm>
          <a:prstGeom prst="mathPlus">
            <a:avLst/>
          </a:prstGeom>
          <a:solidFill>
            <a:srgbClr val="F8D7CD"/>
          </a:solidFill>
          <a:ln>
            <a:solidFill>
              <a:srgbClr val="E08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2" name="Plus 29">
            <a:extLst>
              <a:ext uri="{FF2B5EF4-FFF2-40B4-BE49-F238E27FC236}">
                <a16:creationId xmlns:a16="http://schemas.microsoft.com/office/drawing/2014/main" xmlns="" id="{7B261690-37A0-4113-8AD2-66FA63077A48}"/>
              </a:ext>
            </a:extLst>
          </p:cNvPr>
          <p:cNvSpPr/>
          <p:nvPr/>
        </p:nvSpPr>
        <p:spPr>
          <a:xfrm>
            <a:off x="7018513" y="3374219"/>
            <a:ext cx="440046" cy="496389"/>
          </a:xfrm>
          <a:prstGeom prst="mathPlus">
            <a:avLst/>
          </a:prstGeom>
          <a:solidFill>
            <a:srgbClr val="F8D7CD"/>
          </a:solidFill>
          <a:ln>
            <a:solidFill>
              <a:srgbClr val="E08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23" name="Curved Connector 12">
            <a:extLst>
              <a:ext uri="{FF2B5EF4-FFF2-40B4-BE49-F238E27FC236}">
                <a16:creationId xmlns:a16="http://schemas.microsoft.com/office/drawing/2014/main" xmlns="" id="{2A5E6513-6705-4E48-BD66-8FAACDE01799}"/>
              </a:ext>
            </a:extLst>
          </p:cNvPr>
          <p:cNvCxnSpPr/>
          <p:nvPr/>
        </p:nvCxnSpPr>
        <p:spPr>
          <a:xfrm>
            <a:off x="2692373" y="4888529"/>
            <a:ext cx="744583" cy="539206"/>
          </a:xfrm>
          <a:prstGeom prst="curvedConnector3">
            <a:avLst/>
          </a:prstGeom>
          <a:ln w="28575" cmpd="sng">
            <a:solidFill>
              <a:schemeClr val="accent6">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pic>
        <p:nvPicPr>
          <p:cNvPr id="24" name="Picture 20" descr="Logo&#10;&#10;Description automatically generated">
            <a:extLst>
              <a:ext uri="{FF2B5EF4-FFF2-40B4-BE49-F238E27FC236}">
                <a16:creationId xmlns:a16="http://schemas.microsoft.com/office/drawing/2014/main" xmlns="" id="{3DB777CD-59C1-48AC-A227-835FEDC35F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924" y="4247976"/>
            <a:ext cx="1738449" cy="1738449"/>
          </a:xfrm>
          <a:prstGeom prst="rect">
            <a:avLst/>
          </a:prstGeom>
        </p:spPr>
      </p:pic>
      <p:sp>
        <p:nvSpPr>
          <p:cNvPr id="25" name="TextBox 21">
            <a:extLst>
              <a:ext uri="{FF2B5EF4-FFF2-40B4-BE49-F238E27FC236}">
                <a16:creationId xmlns:a16="http://schemas.microsoft.com/office/drawing/2014/main" xmlns="" id="{D193C19A-5C11-4336-9714-5729B1786798}"/>
              </a:ext>
            </a:extLst>
          </p:cNvPr>
          <p:cNvSpPr txBox="1"/>
          <p:nvPr/>
        </p:nvSpPr>
        <p:spPr>
          <a:xfrm>
            <a:off x="3481234" y="4612127"/>
            <a:ext cx="3253120" cy="1631216"/>
          </a:xfrm>
          <a:prstGeom prst="rect">
            <a:avLst/>
          </a:prstGeom>
          <a:noFill/>
        </p:spPr>
        <p:txBody>
          <a:bodyPr wrap="square" rtlCol="0">
            <a:spAutoFit/>
          </a:bodyPr>
          <a:lstStyle/>
          <a:p>
            <a:pPr algn="just"/>
            <a:r>
              <a:rPr lang="it-IT" sz="2000" dirty="0"/>
              <a:t>Starbucks esprime la sua passione per la creazione di un luogo in cui le persone possano rilassarsi e connettersi</a:t>
            </a:r>
            <a:endParaRPr lang="x-none" sz="2000" dirty="0"/>
          </a:p>
        </p:txBody>
      </p:sp>
      <p:sp>
        <p:nvSpPr>
          <p:cNvPr id="2" name="CasellaDiTesto 1">
            <a:extLst>
              <a:ext uri="{FF2B5EF4-FFF2-40B4-BE49-F238E27FC236}">
                <a16:creationId xmlns:a16="http://schemas.microsoft.com/office/drawing/2014/main" xmlns="" id="{FB8560B1-BFF5-484F-B18C-A400AFF1D821}"/>
              </a:ext>
            </a:extLst>
          </p:cNvPr>
          <p:cNvSpPr txBox="1"/>
          <p:nvPr/>
        </p:nvSpPr>
        <p:spPr>
          <a:xfrm>
            <a:off x="7172970" y="4155202"/>
            <a:ext cx="4914408" cy="2123658"/>
          </a:xfrm>
          <a:prstGeom prst="rect">
            <a:avLst/>
          </a:prstGeom>
          <a:noFill/>
        </p:spPr>
        <p:txBody>
          <a:bodyPr wrap="square" rtlCol="0">
            <a:spAutoFit/>
          </a:bodyPr>
          <a:lstStyle/>
          <a:p>
            <a:r>
              <a:rPr lang="en-GB" sz="2200" dirty="0"/>
              <a:t>5 parole persuasive da </a:t>
            </a:r>
            <a:r>
              <a:rPr lang="en-GB" sz="2200" dirty="0" err="1"/>
              <a:t>usare</a:t>
            </a:r>
            <a:r>
              <a:rPr lang="en-GB" sz="2200" dirty="0"/>
              <a:t>:</a:t>
            </a:r>
          </a:p>
          <a:p>
            <a:pPr marL="285750" indent="-285750">
              <a:buFont typeface="Arial" panose="020B0604020202020204" pitchFamily="34" charset="0"/>
              <a:buChar char="•"/>
            </a:pPr>
            <a:r>
              <a:rPr lang="it-IT" sz="2200" dirty="0"/>
              <a:t>Per questo motivo</a:t>
            </a:r>
            <a:r>
              <a:rPr lang="x-none" sz="2200" dirty="0"/>
              <a:t> </a:t>
            </a:r>
          </a:p>
          <a:p>
            <a:pPr marL="285750" indent="-285750">
              <a:buFont typeface="Arial" panose="020B0604020202020204" pitchFamily="34" charset="0"/>
              <a:buChar char="•"/>
            </a:pPr>
            <a:r>
              <a:rPr lang="x-none" sz="2200" dirty="0"/>
              <a:t>N</a:t>
            </a:r>
            <a:r>
              <a:rPr lang="it-IT" sz="2200" dirty="0"/>
              <a:t>uovo</a:t>
            </a:r>
            <a:r>
              <a:rPr lang="x-none" sz="2200" dirty="0"/>
              <a:t>/ Innovativ</a:t>
            </a:r>
            <a:r>
              <a:rPr lang="it-IT" sz="2200" dirty="0"/>
              <a:t>o</a:t>
            </a:r>
            <a:endParaRPr lang="x-none" sz="2200" dirty="0"/>
          </a:p>
          <a:p>
            <a:pPr marL="285750" indent="-285750">
              <a:buFont typeface="Arial" panose="020B0604020202020204" pitchFamily="34" charset="0"/>
              <a:buChar char="•"/>
            </a:pPr>
            <a:r>
              <a:rPr lang="x-none" sz="2200" dirty="0"/>
              <a:t>Im</a:t>
            </a:r>
            <a:r>
              <a:rPr lang="it-IT" sz="2200" dirty="0" err="1"/>
              <a:t>magina</a:t>
            </a:r>
            <a:r>
              <a:rPr lang="it-IT" sz="2200" dirty="0"/>
              <a:t> che</a:t>
            </a:r>
            <a:r>
              <a:rPr lang="x-none" sz="2200" dirty="0"/>
              <a:t>..</a:t>
            </a:r>
          </a:p>
          <a:p>
            <a:pPr marL="285750" indent="-285750">
              <a:buFont typeface="Arial" panose="020B0604020202020204" pitchFamily="34" charset="0"/>
              <a:buChar char="•"/>
            </a:pPr>
            <a:r>
              <a:rPr lang="it-IT" sz="2200" dirty="0"/>
              <a:t>Tu</a:t>
            </a:r>
            <a:r>
              <a:rPr lang="x-none" sz="2200" dirty="0"/>
              <a:t> </a:t>
            </a:r>
          </a:p>
          <a:p>
            <a:pPr marL="285750" indent="-285750">
              <a:buFont typeface="Arial" panose="020B0604020202020204" pitchFamily="34" charset="0"/>
              <a:buChar char="•"/>
            </a:pPr>
            <a:r>
              <a:rPr lang="it-IT" sz="2200" dirty="0"/>
              <a:t>Segreto</a:t>
            </a:r>
            <a:endParaRPr lang="en-GB" sz="2200" dirty="0"/>
          </a:p>
        </p:txBody>
      </p:sp>
      <p:sp>
        <p:nvSpPr>
          <p:cNvPr id="17"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2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01315"/>
            <a:ext cx="1755570" cy="398758"/>
          </a:xfrm>
          <a:prstGeom prst="rect">
            <a:avLst/>
          </a:prstGeom>
        </p:spPr>
      </p:pic>
      <p:sp>
        <p:nvSpPr>
          <p:cNvPr id="27"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8" name="Immagin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31686206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Step 2: </a:t>
            </a:r>
            <a:r>
              <a:rPr lang="en-GB" sz="4800" b="1" dirty="0" err="1"/>
              <a:t>Preparazione</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584775"/>
          </a:xfrm>
          <a:prstGeom prst="rect">
            <a:avLst/>
          </a:prstGeom>
          <a:noFill/>
        </p:spPr>
        <p:txBody>
          <a:bodyPr wrap="square" rtlCol="0">
            <a:spAutoFit/>
          </a:bodyPr>
          <a:lstStyle/>
          <a:p>
            <a:pPr algn="just"/>
            <a:r>
              <a:rPr lang="it-IT" sz="3200" dirty="0"/>
              <a:t>Sii perfettamente preparato. </a:t>
            </a:r>
            <a:r>
              <a:rPr lang="en-GB" sz="3200" dirty="0"/>
              <a:t>5 </a:t>
            </a:r>
            <a:r>
              <a:rPr lang="en-GB" sz="3200" dirty="0" err="1"/>
              <a:t>attività</a:t>
            </a:r>
            <a:r>
              <a:rPr lang="en-GB" sz="3200" dirty="0"/>
              <a:t> di </a:t>
            </a:r>
            <a:r>
              <a:rPr lang="en-GB" sz="3200" dirty="0" err="1"/>
              <a:t>preparazione</a:t>
            </a:r>
            <a:r>
              <a:rPr lang="en-GB" sz="3200" dirty="0"/>
              <a:t>:</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8" name="Diagram 5">
            <a:extLst>
              <a:ext uri="{FF2B5EF4-FFF2-40B4-BE49-F238E27FC236}">
                <a16:creationId xmlns:a16="http://schemas.microsoft.com/office/drawing/2014/main" xmlns="" id="{ECB170D7-E90F-4A7F-87A4-3B1A2A360DF4}"/>
              </a:ext>
            </a:extLst>
          </p:cNvPr>
          <p:cNvGraphicFramePr/>
          <p:nvPr>
            <p:extLst>
              <p:ext uri="{D42A27DB-BD31-4B8C-83A1-F6EECF244321}">
                <p14:modId xmlns:p14="http://schemas.microsoft.com/office/powerpoint/2010/main" val="2448011266"/>
              </p:ext>
            </p:extLst>
          </p:nvPr>
        </p:nvGraphicFramePr>
        <p:xfrm>
          <a:off x="1002574" y="2296840"/>
          <a:ext cx="4806406" cy="3694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Picture 7" descr="A picture containing diagram&#10;&#10;Description automatically generated">
            <a:extLst>
              <a:ext uri="{FF2B5EF4-FFF2-40B4-BE49-F238E27FC236}">
                <a16:creationId xmlns:a16="http://schemas.microsoft.com/office/drawing/2014/main" xmlns="" id="{B46E0CEB-906D-4931-855B-DA0DB9926C7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02531" y="2117821"/>
            <a:ext cx="3822700" cy="2235200"/>
          </a:xfrm>
          <a:prstGeom prst="rect">
            <a:avLst/>
          </a:prstGeom>
        </p:spPr>
      </p:pic>
      <p:sp>
        <p:nvSpPr>
          <p:cNvPr id="20" name="Cloud Callout 8">
            <a:extLst>
              <a:ext uri="{FF2B5EF4-FFF2-40B4-BE49-F238E27FC236}">
                <a16:creationId xmlns:a16="http://schemas.microsoft.com/office/drawing/2014/main" xmlns="" id="{2F05EB64-F9BE-47CA-982A-FC94B93F745B}"/>
              </a:ext>
            </a:extLst>
          </p:cNvPr>
          <p:cNvSpPr/>
          <p:nvPr/>
        </p:nvSpPr>
        <p:spPr>
          <a:xfrm>
            <a:off x="8374017" y="3718232"/>
            <a:ext cx="3199674" cy="2233402"/>
          </a:xfrm>
          <a:prstGeom prst="cloud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1"/>
                </a:solidFill>
              </a:rPr>
              <a:t>Trova altre 5 attività di preparazione</a:t>
            </a:r>
            <a:endParaRPr lang="x-none" sz="2400" dirty="0">
              <a:solidFill>
                <a:schemeClr val="tx1"/>
              </a:solidFill>
            </a:endParaRPr>
          </a:p>
        </p:txBody>
      </p:sp>
      <p:sp>
        <p:nvSpPr>
          <p:cNvPr id="21" name="TextBox 12">
            <a:extLst>
              <a:ext uri="{FF2B5EF4-FFF2-40B4-BE49-F238E27FC236}">
                <a16:creationId xmlns:a16="http://schemas.microsoft.com/office/drawing/2014/main" xmlns="" id="{FFB3B521-BF1C-4163-95AA-71B3D00D1520}"/>
              </a:ext>
            </a:extLst>
          </p:cNvPr>
          <p:cNvSpPr txBox="1"/>
          <p:nvPr/>
        </p:nvSpPr>
        <p:spPr>
          <a:xfrm>
            <a:off x="8617733" y="3145920"/>
            <a:ext cx="3363037" cy="477054"/>
          </a:xfrm>
          <a:prstGeom prst="rect">
            <a:avLst/>
          </a:prstGeom>
          <a:noFill/>
        </p:spPr>
        <p:txBody>
          <a:bodyPr wrap="none" rtlCol="0">
            <a:spAutoFit/>
          </a:bodyPr>
          <a:lstStyle/>
          <a:p>
            <a:r>
              <a:rPr lang="it-IT" sz="2500" dirty="0"/>
              <a:t>Esercizi di</a:t>
            </a:r>
            <a:r>
              <a:rPr lang="x-none" sz="2500" dirty="0"/>
              <a:t>Brainstorming </a:t>
            </a:r>
            <a:endParaRPr lang="en-GB" sz="2500" dirty="0"/>
          </a:p>
        </p:txBody>
      </p:sp>
      <p:sp>
        <p:nvSpPr>
          <p:cNvPr id="16"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7"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9" cstate="print"/>
          <a:stretch>
            <a:fillRect/>
          </a:stretch>
        </p:blipFill>
        <p:spPr>
          <a:xfrm>
            <a:off x="71846" y="6301315"/>
            <a:ext cx="1755570" cy="398758"/>
          </a:xfrm>
          <a:prstGeom prst="rect">
            <a:avLst/>
          </a:prstGeom>
        </p:spPr>
      </p:pic>
      <p:sp>
        <p:nvSpPr>
          <p:cNvPr id="18"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2" name="Immagin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18013563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it-IT" sz="4800" b="1" dirty="0"/>
              <a:t>Step 3: Presentazione</a:t>
            </a:r>
            <a:endParaRPr lang="x-none"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031873"/>
          </a:xfrm>
          <a:prstGeom prst="rect">
            <a:avLst/>
          </a:prstGeom>
          <a:noFill/>
        </p:spPr>
        <p:txBody>
          <a:bodyPr wrap="square" rtlCol="0">
            <a:spAutoFit/>
          </a:bodyPr>
          <a:lstStyle/>
          <a:p>
            <a:pPr algn="just"/>
            <a:r>
              <a:rPr lang="en-GB" sz="3200" dirty="0" err="1"/>
              <a:t>Trasmetti</a:t>
            </a:r>
            <a:r>
              <a:rPr lang="en-GB" sz="3200" dirty="0"/>
              <a:t> il </a:t>
            </a:r>
            <a:r>
              <a:rPr lang="en-GB" sz="3200" dirty="0" err="1"/>
              <a:t>messaggio</a:t>
            </a:r>
            <a:r>
              <a:rPr lang="en-GB" sz="3200" dirty="0"/>
              <a:t>!</a:t>
            </a:r>
          </a:p>
          <a:p>
            <a:pPr algn="just"/>
            <a:endParaRPr lang="en-GB" sz="3200" dirty="0"/>
          </a:p>
          <a:p>
            <a:pPr marL="457200" indent="-457200" algn="just">
              <a:buFont typeface="Arial" panose="020B0604020202020204" pitchFamily="34" charset="0"/>
              <a:buChar char="•"/>
            </a:pPr>
            <a:r>
              <a:rPr lang="it-IT" sz="3200" dirty="0"/>
              <a:t>Scegli</a:t>
            </a:r>
            <a:r>
              <a:rPr lang="x-none" sz="3200" dirty="0"/>
              <a:t> Material</a:t>
            </a:r>
            <a:r>
              <a:rPr lang="it-IT" sz="3200" dirty="0"/>
              <a:t>i emozionanti</a:t>
            </a:r>
            <a:endParaRPr lang="x-none" sz="3200" dirty="0"/>
          </a:p>
          <a:p>
            <a:pPr marL="457200" indent="-457200" algn="just">
              <a:buFont typeface="Arial" panose="020B0604020202020204" pitchFamily="34" charset="0"/>
              <a:buChar char="•"/>
            </a:pPr>
            <a:r>
              <a:rPr lang="it-IT" sz="3200" dirty="0"/>
              <a:t>Crea uno schema di parole chiave</a:t>
            </a:r>
            <a:endParaRPr lang="x-none" sz="3200" dirty="0"/>
          </a:p>
          <a:p>
            <a:pPr marL="457200" indent="-457200" algn="just">
              <a:buFont typeface="Arial" panose="020B0604020202020204" pitchFamily="34" charset="0"/>
              <a:buChar char="•"/>
            </a:pPr>
            <a:r>
              <a:rPr lang="x-none" sz="3200" dirty="0"/>
              <a:t>Us</a:t>
            </a:r>
            <a:r>
              <a:rPr lang="it-IT" sz="3200" dirty="0"/>
              <a:t>a un linguaggio del corpo corretto</a:t>
            </a:r>
            <a:endParaRPr lang="x-none" sz="3200" dirty="0"/>
          </a:p>
          <a:p>
            <a:pPr marL="457200" indent="-457200" algn="just">
              <a:buFont typeface="Arial" panose="020B0604020202020204" pitchFamily="34" charset="0"/>
              <a:buChar char="•"/>
            </a:pPr>
            <a:r>
              <a:rPr lang="x-none" sz="3200" dirty="0"/>
              <a:t>Ma</a:t>
            </a:r>
            <a:r>
              <a:rPr lang="it-IT" sz="3200" dirty="0" err="1"/>
              <a:t>ntieni</a:t>
            </a:r>
            <a:r>
              <a:rPr lang="it-IT" sz="3200" dirty="0"/>
              <a:t> il contatto visivo</a:t>
            </a:r>
            <a:endParaRPr lang="x-none" sz="3200" dirty="0"/>
          </a:p>
          <a:p>
            <a:pPr marL="457200" indent="-457200" algn="just">
              <a:buFont typeface="Arial" panose="020B0604020202020204" pitchFamily="34" charset="0"/>
              <a:buChar char="•"/>
            </a:pPr>
            <a:r>
              <a:rPr lang="it-IT" sz="3200" dirty="0"/>
              <a:t>Mostra urgenza. Perché hanno bisogno di agire ora</a:t>
            </a:r>
            <a:endParaRPr lang="en-GB" sz="3200" dirty="0"/>
          </a:p>
          <a:p>
            <a:pPr algn="just"/>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8" name="Picture 12" descr="A picture containing drawing&#10;&#10;Description automatically generated">
            <a:extLst>
              <a:ext uri="{FF2B5EF4-FFF2-40B4-BE49-F238E27FC236}">
                <a16:creationId xmlns:a16="http://schemas.microsoft.com/office/drawing/2014/main" xmlns="" id="{4DD10091-881C-4079-93BF-1B3FB1A73A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0174" y="2375078"/>
            <a:ext cx="905903" cy="662006"/>
          </a:xfrm>
          <a:prstGeom prst="rect">
            <a:avLst/>
          </a:prstGeom>
        </p:spPr>
      </p:pic>
      <p:pic>
        <p:nvPicPr>
          <p:cNvPr id="9" name="Picture 17" descr="Diagram, icon&#10;&#10;Description automatically generated">
            <a:extLst>
              <a:ext uri="{FF2B5EF4-FFF2-40B4-BE49-F238E27FC236}">
                <a16:creationId xmlns:a16="http://schemas.microsoft.com/office/drawing/2014/main" xmlns="" id="{15FCD8A1-87F5-43BD-9D5F-F9ABF6BCCE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1704" y="2851489"/>
            <a:ext cx="1493516" cy="682985"/>
          </a:xfrm>
          <a:prstGeom prst="rect">
            <a:avLst/>
          </a:prstGeom>
        </p:spPr>
      </p:pic>
      <p:pic>
        <p:nvPicPr>
          <p:cNvPr id="16" name="Picture 22" descr="A picture containing graphical user interface&#10;&#10;Description automatically generated">
            <a:extLst>
              <a:ext uri="{FF2B5EF4-FFF2-40B4-BE49-F238E27FC236}">
                <a16:creationId xmlns:a16="http://schemas.microsoft.com/office/drawing/2014/main" xmlns="" id="{F1E3E638-2C6B-4006-82BC-B04AEB8F7C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08731" y="3287992"/>
            <a:ext cx="1395757" cy="662006"/>
          </a:xfrm>
          <a:prstGeom prst="rect">
            <a:avLst/>
          </a:prstGeom>
        </p:spPr>
      </p:pic>
      <p:pic>
        <p:nvPicPr>
          <p:cNvPr id="17" name="Picture 25" descr="Diagram, shape, circle&#10;&#10;Description automatically generated">
            <a:extLst>
              <a:ext uri="{FF2B5EF4-FFF2-40B4-BE49-F238E27FC236}">
                <a16:creationId xmlns:a16="http://schemas.microsoft.com/office/drawing/2014/main" xmlns="" id="{EDBF3434-6C11-444A-A5F1-096994F98A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0236" y="3758157"/>
            <a:ext cx="1493516" cy="755086"/>
          </a:xfrm>
          <a:prstGeom prst="rect">
            <a:avLst/>
          </a:prstGeom>
        </p:spPr>
      </p:pic>
      <p:pic>
        <p:nvPicPr>
          <p:cNvPr id="18" name="Picture 28" descr="A picture containing shape&#10;&#10;Description automatically generated">
            <a:extLst>
              <a:ext uri="{FF2B5EF4-FFF2-40B4-BE49-F238E27FC236}">
                <a16:creationId xmlns:a16="http://schemas.microsoft.com/office/drawing/2014/main" xmlns="" id="{F712DF47-A9C1-43A0-9B7E-C6A1687BEA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35015" y="4248360"/>
            <a:ext cx="945290" cy="945290"/>
          </a:xfrm>
          <a:prstGeom prst="rect">
            <a:avLst/>
          </a:prstGeom>
        </p:spPr>
      </p:pic>
      <p:sp>
        <p:nvSpPr>
          <p:cNvPr id="1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20"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8" cstate="print"/>
          <a:stretch>
            <a:fillRect/>
          </a:stretch>
        </p:blipFill>
        <p:spPr>
          <a:xfrm>
            <a:off x="71846" y="6301315"/>
            <a:ext cx="1755570" cy="398758"/>
          </a:xfrm>
          <a:prstGeom prst="rect">
            <a:avLst/>
          </a:prstGeom>
        </p:spPr>
      </p:pic>
      <p:sp>
        <p:nvSpPr>
          <p:cNvPr id="21"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2" name="Immagin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168028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Una </a:t>
            </a:r>
            <a:r>
              <a:rPr lang="en-GB" sz="4800" b="1" dirty="0" err="1"/>
              <a:t>storia</a:t>
            </a:r>
            <a:r>
              <a:rPr lang="en-GB" sz="4800" b="1" dirty="0"/>
              <a:t> di </a:t>
            </a:r>
            <a:r>
              <a:rPr lang="en-GB" sz="4800" b="1" dirty="0" err="1"/>
              <a:t>successo</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1077218"/>
          </a:xfrm>
          <a:prstGeom prst="rect">
            <a:avLst/>
          </a:prstGeom>
          <a:noFill/>
        </p:spPr>
        <p:txBody>
          <a:bodyPr wrap="square" rtlCol="0">
            <a:spAutoFit/>
          </a:bodyPr>
          <a:lstStyle/>
          <a:p>
            <a:pPr algn="just"/>
            <a:r>
              <a:rPr lang="en-US" sz="3200" dirty="0"/>
              <a:t>Cosa distingue I </a:t>
            </a:r>
            <a:r>
              <a:rPr lang="en-US" sz="3200" dirty="0" err="1"/>
              <a:t>grandi</a:t>
            </a:r>
            <a:r>
              <a:rPr lang="en-US" sz="3200" dirty="0"/>
              <a:t> </a:t>
            </a:r>
            <a:r>
              <a:rPr lang="en-US" sz="3200" dirty="0" err="1"/>
              <a:t>imprenditori</a:t>
            </a:r>
            <a:r>
              <a:rPr lang="en-US" sz="3200" dirty="0"/>
              <a:t> di </a:t>
            </a:r>
            <a:r>
              <a:rPr lang="en-US" sz="3200" dirty="0" err="1"/>
              <a:t>successo</a:t>
            </a:r>
            <a:r>
              <a:rPr lang="en-US" sz="3200" dirty="0"/>
              <a:t>? </a:t>
            </a:r>
            <a:endParaRPr lang="en-GB" sz="3200" dirty="0"/>
          </a:p>
          <a:p>
            <a:pPr algn="just"/>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Ellipse 29">
            <a:extLst>
              <a:ext uri="{FF2B5EF4-FFF2-40B4-BE49-F238E27FC236}">
                <a16:creationId xmlns:a16="http://schemas.microsoft.com/office/drawing/2014/main" xmlns="" id="{FF83865D-472B-4A54-BCAB-20FF1D16A3FE}"/>
              </a:ext>
            </a:extLst>
          </p:cNvPr>
          <p:cNvSpPr>
            <a:spLocks/>
          </p:cNvSpPr>
          <p:nvPr/>
        </p:nvSpPr>
        <p:spPr>
          <a:xfrm>
            <a:off x="3600000" y="2298955"/>
            <a:ext cx="5040000" cy="3600000"/>
          </a:xfrm>
          <a:prstGeom prst="ellipse">
            <a:avLst/>
          </a:prstGeom>
          <a:solidFill>
            <a:srgbClr val="E08041"/>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Passione e </a:t>
            </a:r>
            <a:r>
              <a:rPr lang="en-US" sz="2000" b="1" dirty="0" err="1"/>
              <a:t>Entusiasmo</a:t>
            </a:r>
            <a:r>
              <a:rPr lang="en-US" sz="2000" b="1" dirty="0"/>
              <a:t> (</a:t>
            </a:r>
            <a:r>
              <a:rPr lang="en-US" sz="2000" b="1" dirty="0" err="1"/>
              <a:t>ispirazione</a:t>
            </a:r>
            <a:r>
              <a:rPr lang="en-US" sz="2000" b="1" dirty="0"/>
              <a:t>)</a:t>
            </a:r>
          </a:p>
        </p:txBody>
      </p:sp>
      <p:sp>
        <p:nvSpPr>
          <p:cNvPr id="9" name="Rechteck: abgerundete Ecken 3">
            <a:extLst>
              <a:ext uri="{FF2B5EF4-FFF2-40B4-BE49-F238E27FC236}">
                <a16:creationId xmlns:a16="http://schemas.microsoft.com/office/drawing/2014/main" xmlns="" id="{70A1BED4-0BE4-4FCA-82C3-9BE2753648DB}"/>
              </a:ext>
            </a:extLst>
          </p:cNvPr>
          <p:cNvSpPr>
            <a:spLocks/>
          </p:cNvSpPr>
          <p:nvPr/>
        </p:nvSpPr>
        <p:spPr>
          <a:xfrm>
            <a:off x="2016000" y="2766955"/>
            <a:ext cx="2880000" cy="540000"/>
          </a:xfrm>
          <a:prstGeom prst="roundRect">
            <a:avLst/>
          </a:prstGeom>
          <a:solidFill>
            <a:srgbClr val="F8D7C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err="1">
                <a:solidFill>
                  <a:schemeClr val="tx1"/>
                </a:solidFill>
              </a:rPr>
              <a:t>Buona</a:t>
            </a:r>
            <a:r>
              <a:rPr lang="en-US" sz="2000" dirty="0">
                <a:solidFill>
                  <a:schemeClr val="tx1"/>
                </a:solidFill>
              </a:rPr>
              <a:t> leadership</a:t>
            </a:r>
          </a:p>
        </p:txBody>
      </p:sp>
      <p:sp>
        <p:nvSpPr>
          <p:cNvPr id="16" name="Rechteck: abgerundete Ecken 4">
            <a:extLst>
              <a:ext uri="{FF2B5EF4-FFF2-40B4-BE49-F238E27FC236}">
                <a16:creationId xmlns:a16="http://schemas.microsoft.com/office/drawing/2014/main" xmlns="" id="{03108FFC-E152-4ECC-A9D6-0DB31B9847C8}"/>
              </a:ext>
            </a:extLst>
          </p:cNvPr>
          <p:cNvSpPr>
            <a:spLocks/>
          </p:cNvSpPr>
          <p:nvPr/>
        </p:nvSpPr>
        <p:spPr>
          <a:xfrm>
            <a:off x="4644000" y="2118955"/>
            <a:ext cx="2880000" cy="540000"/>
          </a:xfrm>
          <a:prstGeom prst="roundRect">
            <a:avLst/>
          </a:prstGeom>
          <a:solidFill>
            <a:srgbClr val="F8D7C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err="1">
                <a:solidFill>
                  <a:schemeClr val="tx1"/>
                </a:solidFill>
              </a:rPr>
              <a:t>Creatività</a:t>
            </a:r>
            <a:endParaRPr lang="en-US" sz="2000" dirty="0">
              <a:solidFill>
                <a:schemeClr val="tx1"/>
              </a:solidFill>
            </a:endParaRPr>
          </a:p>
        </p:txBody>
      </p:sp>
      <p:sp>
        <p:nvSpPr>
          <p:cNvPr id="17" name="Rechteck: abgerundete Ecken 5">
            <a:extLst>
              <a:ext uri="{FF2B5EF4-FFF2-40B4-BE49-F238E27FC236}">
                <a16:creationId xmlns:a16="http://schemas.microsoft.com/office/drawing/2014/main" xmlns="" id="{1EC6F97A-C2C3-4964-B112-E903409C4D2B}"/>
              </a:ext>
            </a:extLst>
          </p:cNvPr>
          <p:cNvSpPr>
            <a:spLocks/>
          </p:cNvSpPr>
          <p:nvPr/>
        </p:nvSpPr>
        <p:spPr>
          <a:xfrm>
            <a:off x="7103444" y="2766955"/>
            <a:ext cx="3312556" cy="540000"/>
          </a:xfrm>
          <a:prstGeom prst="roundRect">
            <a:avLst/>
          </a:prstGeom>
          <a:solidFill>
            <a:srgbClr val="F8D7C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err="1">
                <a:solidFill>
                  <a:schemeClr val="tx1"/>
                </a:solidFill>
              </a:rPr>
              <a:t>Apprendimento</a:t>
            </a:r>
            <a:r>
              <a:rPr lang="en-US" sz="2000" dirty="0">
                <a:solidFill>
                  <a:schemeClr val="tx1"/>
                </a:solidFill>
              </a:rPr>
              <a:t> </a:t>
            </a:r>
            <a:r>
              <a:rPr lang="en-US" sz="2000" dirty="0" err="1">
                <a:solidFill>
                  <a:schemeClr val="tx1"/>
                </a:solidFill>
              </a:rPr>
              <a:t>permanente</a:t>
            </a:r>
            <a:endParaRPr lang="en-US" sz="2000" dirty="0">
              <a:solidFill>
                <a:schemeClr val="tx1"/>
              </a:solidFill>
            </a:endParaRPr>
          </a:p>
        </p:txBody>
      </p:sp>
      <p:sp>
        <p:nvSpPr>
          <p:cNvPr id="18" name="Rechteck: abgerundete Ecken 6">
            <a:extLst>
              <a:ext uri="{FF2B5EF4-FFF2-40B4-BE49-F238E27FC236}">
                <a16:creationId xmlns:a16="http://schemas.microsoft.com/office/drawing/2014/main" xmlns="" id="{2547F1F6-5C14-4CC6-80A3-7B9FE2C3986E}"/>
              </a:ext>
            </a:extLst>
          </p:cNvPr>
          <p:cNvSpPr>
            <a:spLocks/>
          </p:cNvSpPr>
          <p:nvPr/>
        </p:nvSpPr>
        <p:spPr>
          <a:xfrm>
            <a:off x="7740000" y="3486955"/>
            <a:ext cx="2880000" cy="540000"/>
          </a:xfrm>
          <a:prstGeom prst="roundRect">
            <a:avLst/>
          </a:prstGeom>
          <a:solidFill>
            <a:srgbClr val="F8D7C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err="1">
                <a:solidFill>
                  <a:schemeClr val="tx1"/>
                </a:solidFill>
              </a:rPr>
              <a:t>Trasparenza</a:t>
            </a:r>
            <a:endParaRPr lang="en-US" sz="2000" dirty="0">
              <a:solidFill>
                <a:schemeClr val="tx1"/>
              </a:solidFill>
            </a:endParaRPr>
          </a:p>
        </p:txBody>
      </p:sp>
      <p:sp>
        <p:nvSpPr>
          <p:cNvPr id="19" name="Rechteck: abgerundete Ecken 7">
            <a:extLst>
              <a:ext uri="{FF2B5EF4-FFF2-40B4-BE49-F238E27FC236}">
                <a16:creationId xmlns:a16="http://schemas.microsoft.com/office/drawing/2014/main" xmlns="" id="{1E11626C-EA37-4636-B108-2CA6CE67C1AE}"/>
              </a:ext>
            </a:extLst>
          </p:cNvPr>
          <p:cNvSpPr>
            <a:spLocks/>
          </p:cNvSpPr>
          <p:nvPr/>
        </p:nvSpPr>
        <p:spPr>
          <a:xfrm>
            <a:off x="1620000" y="3486955"/>
            <a:ext cx="2880000" cy="540000"/>
          </a:xfrm>
          <a:prstGeom prst="roundRect">
            <a:avLst/>
          </a:prstGeom>
          <a:solidFill>
            <a:srgbClr val="F8D7C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err="1">
                <a:solidFill>
                  <a:schemeClr val="tx1"/>
                </a:solidFill>
              </a:rPr>
              <a:t>Competenza</a:t>
            </a:r>
            <a:endParaRPr lang="en-US" sz="2000" dirty="0">
              <a:solidFill>
                <a:schemeClr val="tx1"/>
              </a:solidFill>
            </a:endParaRPr>
          </a:p>
        </p:txBody>
      </p:sp>
      <p:sp>
        <p:nvSpPr>
          <p:cNvPr id="20" name="Rechteck: abgerundete Ecken 8">
            <a:extLst>
              <a:ext uri="{FF2B5EF4-FFF2-40B4-BE49-F238E27FC236}">
                <a16:creationId xmlns:a16="http://schemas.microsoft.com/office/drawing/2014/main" xmlns="" id="{2A737C1D-0D08-45DA-AEE4-EC449980D337}"/>
              </a:ext>
            </a:extLst>
          </p:cNvPr>
          <p:cNvSpPr>
            <a:spLocks/>
          </p:cNvSpPr>
          <p:nvPr/>
        </p:nvSpPr>
        <p:spPr>
          <a:xfrm>
            <a:off x="1824000" y="4206955"/>
            <a:ext cx="2928000" cy="540000"/>
          </a:xfrm>
          <a:prstGeom prst="roundRect">
            <a:avLst/>
          </a:prstGeom>
          <a:solidFill>
            <a:srgbClr val="F8D7C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err="1">
                <a:solidFill>
                  <a:schemeClr val="tx1"/>
                </a:solidFill>
              </a:rPr>
              <a:t>Eccellente</a:t>
            </a:r>
            <a:r>
              <a:rPr lang="en-US" sz="2000" dirty="0">
                <a:solidFill>
                  <a:schemeClr val="tx1"/>
                </a:solidFill>
              </a:rPr>
              <a:t> </a:t>
            </a:r>
            <a:r>
              <a:rPr lang="en-US" sz="2000" dirty="0" err="1">
                <a:solidFill>
                  <a:schemeClr val="tx1"/>
                </a:solidFill>
              </a:rPr>
              <a:t>comunicazione</a:t>
            </a:r>
            <a:endParaRPr lang="en-US" sz="2000" dirty="0">
              <a:solidFill>
                <a:schemeClr val="tx1"/>
              </a:solidFill>
            </a:endParaRPr>
          </a:p>
        </p:txBody>
      </p:sp>
      <p:sp>
        <p:nvSpPr>
          <p:cNvPr id="21" name="Rechteck: abgerundete Ecken 21">
            <a:extLst>
              <a:ext uri="{FF2B5EF4-FFF2-40B4-BE49-F238E27FC236}">
                <a16:creationId xmlns:a16="http://schemas.microsoft.com/office/drawing/2014/main" xmlns="" id="{D2D2743E-DDEF-4DF3-AF63-3EBE8B67E861}"/>
              </a:ext>
            </a:extLst>
          </p:cNvPr>
          <p:cNvSpPr>
            <a:spLocks/>
          </p:cNvSpPr>
          <p:nvPr/>
        </p:nvSpPr>
        <p:spPr>
          <a:xfrm>
            <a:off x="2448000" y="4926955"/>
            <a:ext cx="2880000" cy="540000"/>
          </a:xfrm>
          <a:prstGeom prst="roundRect">
            <a:avLst/>
          </a:prstGeom>
          <a:solidFill>
            <a:srgbClr val="F8D7C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solidFill>
                  <a:schemeClr val="tx1"/>
                </a:solidFill>
              </a:rPr>
              <a:t>Alto </a:t>
            </a:r>
            <a:r>
              <a:rPr lang="en-US" sz="2000" dirty="0" err="1">
                <a:solidFill>
                  <a:schemeClr val="tx1"/>
                </a:solidFill>
              </a:rPr>
              <a:t>grado</a:t>
            </a:r>
            <a:r>
              <a:rPr lang="en-US" sz="2000" dirty="0">
                <a:solidFill>
                  <a:schemeClr val="tx1"/>
                </a:solidFill>
              </a:rPr>
              <a:t> di </a:t>
            </a:r>
            <a:r>
              <a:rPr lang="en-US" sz="2000" dirty="0" err="1">
                <a:solidFill>
                  <a:schemeClr val="tx1"/>
                </a:solidFill>
              </a:rPr>
              <a:t>convinzione</a:t>
            </a:r>
            <a:endParaRPr lang="en-US" sz="2000" dirty="0">
              <a:solidFill>
                <a:schemeClr val="tx1"/>
              </a:solidFill>
            </a:endParaRPr>
          </a:p>
        </p:txBody>
      </p:sp>
      <p:sp>
        <p:nvSpPr>
          <p:cNvPr id="22" name="Rechteck: abgerundete Ecken 23">
            <a:extLst>
              <a:ext uri="{FF2B5EF4-FFF2-40B4-BE49-F238E27FC236}">
                <a16:creationId xmlns:a16="http://schemas.microsoft.com/office/drawing/2014/main" xmlns="" id="{42345081-01B4-4F95-8DC5-9B5BE13E4D10}"/>
              </a:ext>
            </a:extLst>
          </p:cNvPr>
          <p:cNvSpPr>
            <a:spLocks/>
          </p:cNvSpPr>
          <p:nvPr/>
        </p:nvSpPr>
        <p:spPr>
          <a:xfrm>
            <a:off x="4644000" y="5538955"/>
            <a:ext cx="2880000" cy="540000"/>
          </a:xfrm>
          <a:prstGeom prst="roundRect">
            <a:avLst/>
          </a:prstGeom>
          <a:solidFill>
            <a:srgbClr val="F8D7C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err="1">
                <a:solidFill>
                  <a:schemeClr val="tx1"/>
                </a:solidFill>
              </a:rPr>
              <a:t>Propensione</a:t>
            </a:r>
            <a:r>
              <a:rPr lang="en-US" sz="2000" dirty="0">
                <a:solidFill>
                  <a:schemeClr val="tx1"/>
                </a:solidFill>
              </a:rPr>
              <a:t> al </a:t>
            </a:r>
            <a:r>
              <a:rPr lang="en-US" sz="2000" dirty="0" err="1">
                <a:solidFill>
                  <a:schemeClr val="tx1"/>
                </a:solidFill>
              </a:rPr>
              <a:t>rischio</a:t>
            </a:r>
            <a:endParaRPr lang="en-US" sz="2000" dirty="0">
              <a:solidFill>
                <a:schemeClr val="tx1"/>
              </a:solidFill>
            </a:endParaRPr>
          </a:p>
        </p:txBody>
      </p:sp>
      <p:sp>
        <p:nvSpPr>
          <p:cNvPr id="23" name="Rechteck: abgerundete Ecken 25">
            <a:extLst>
              <a:ext uri="{FF2B5EF4-FFF2-40B4-BE49-F238E27FC236}">
                <a16:creationId xmlns:a16="http://schemas.microsoft.com/office/drawing/2014/main" xmlns="" id="{DD14A2E1-D6A1-4B0C-8B1D-3AE5051D3D6A}"/>
              </a:ext>
            </a:extLst>
          </p:cNvPr>
          <p:cNvSpPr>
            <a:spLocks/>
          </p:cNvSpPr>
          <p:nvPr/>
        </p:nvSpPr>
        <p:spPr>
          <a:xfrm>
            <a:off x="6984000" y="4926955"/>
            <a:ext cx="2880000" cy="540000"/>
          </a:xfrm>
          <a:prstGeom prst="roundRect">
            <a:avLst/>
          </a:prstGeom>
          <a:solidFill>
            <a:srgbClr val="F8D7C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solidFill>
                  <a:schemeClr val="tx1"/>
                </a:solidFill>
              </a:rPr>
              <a:t>Social networking</a:t>
            </a:r>
          </a:p>
        </p:txBody>
      </p:sp>
      <p:sp>
        <p:nvSpPr>
          <p:cNvPr id="24" name="Rechteck: abgerundete Ecken 27">
            <a:extLst>
              <a:ext uri="{FF2B5EF4-FFF2-40B4-BE49-F238E27FC236}">
                <a16:creationId xmlns:a16="http://schemas.microsoft.com/office/drawing/2014/main" xmlns="" id="{85B6510D-6D9E-4135-B00D-9551C1350172}"/>
              </a:ext>
            </a:extLst>
          </p:cNvPr>
          <p:cNvSpPr>
            <a:spLocks/>
          </p:cNvSpPr>
          <p:nvPr/>
        </p:nvSpPr>
        <p:spPr>
          <a:xfrm>
            <a:off x="7488000" y="4206955"/>
            <a:ext cx="2880000" cy="540000"/>
          </a:xfrm>
          <a:prstGeom prst="roundRect">
            <a:avLst/>
          </a:prstGeom>
          <a:solidFill>
            <a:srgbClr val="F8D7C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err="1">
                <a:solidFill>
                  <a:schemeClr val="tx1"/>
                </a:solidFill>
              </a:rPr>
              <a:t>Capacità</a:t>
            </a:r>
            <a:r>
              <a:rPr lang="en-US" sz="2000" dirty="0">
                <a:solidFill>
                  <a:schemeClr val="tx1"/>
                </a:solidFill>
              </a:rPr>
              <a:t> di Innovare</a:t>
            </a:r>
          </a:p>
        </p:txBody>
      </p:sp>
      <p:sp>
        <p:nvSpPr>
          <p:cNvPr id="25"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2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1315"/>
            <a:ext cx="1755570" cy="398758"/>
          </a:xfrm>
          <a:prstGeom prst="rect">
            <a:avLst/>
          </a:prstGeom>
        </p:spPr>
      </p:pic>
      <p:sp>
        <p:nvSpPr>
          <p:cNvPr id="27"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8" name="Immagin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769441"/>
          </a:xfrm>
          <a:prstGeom prst="rect">
            <a:avLst/>
          </a:prstGeom>
          <a:noFill/>
        </p:spPr>
        <p:txBody>
          <a:bodyPr wrap="square" rtlCol="0">
            <a:spAutoFit/>
          </a:bodyPr>
          <a:lstStyle/>
          <a:p>
            <a:pPr algn="just"/>
            <a:r>
              <a:rPr lang="en-US" sz="4400" b="1" dirty="0" err="1"/>
              <a:t>Migliorare</a:t>
            </a:r>
            <a:r>
              <a:rPr lang="en-US" sz="4400" b="1" dirty="0"/>
              <a:t> la </a:t>
            </a:r>
            <a:r>
              <a:rPr lang="en-US" sz="4400" b="1" dirty="0" err="1"/>
              <a:t>capacità</a:t>
            </a:r>
            <a:r>
              <a:rPr lang="en-US" sz="4400" b="1" dirty="0"/>
              <a:t> di </a:t>
            </a:r>
            <a:r>
              <a:rPr lang="en-US" sz="4400" b="1" dirty="0" err="1"/>
              <a:t>negoziazione</a:t>
            </a:r>
            <a:endParaRPr lang="en-GB" sz="44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8" name="Diagram 7">
            <a:extLst>
              <a:ext uri="{FF2B5EF4-FFF2-40B4-BE49-F238E27FC236}">
                <a16:creationId xmlns:a16="http://schemas.microsoft.com/office/drawing/2014/main" xmlns="" id="{6679915C-A26C-4821-86B5-B4E2BFE1CDA1}"/>
              </a:ext>
            </a:extLst>
          </p:cNvPr>
          <p:cNvGraphicFramePr/>
          <p:nvPr>
            <p:extLst>
              <p:ext uri="{D42A27DB-BD31-4B8C-83A1-F6EECF244321}">
                <p14:modId xmlns:p14="http://schemas.microsoft.com/office/powerpoint/2010/main" val="1929646673"/>
              </p:ext>
            </p:extLst>
          </p:nvPr>
        </p:nvGraphicFramePr>
        <p:xfrm>
          <a:off x="1720419" y="1117028"/>
          <a:ext cx="8751162" cy="4159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How to Align Your Career With Your Personal Definition of Success | SUCCESS">
            <a:hlinkClick r:id="rId8"/>
            <a:extLst>
              <a:ext uri="{FF2B5EF4-FFF2-40B4-BE49-F238E27FC236}">
                <a16:creationId xmlns:a16="http://schemas.microsoft.com/office/drawing/2014/main" xmlns="" id="{1AF30F59-49D3-495B-9B2D-5791927B3A7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86538" y="4696895"/>
            <a:ext cx="2185986" cy="14559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3"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10" cstate="print"/>
          <a:stretch>
            <a:fillRect/>
          </a:stretch>
        </p:blipFill>
        <p:spPr>
          <a:xfrm>
            <a:off x="71846" y="6301315"/>
            <a:ext cx="1755570" cy="398758"/>
          </a:xfrm>
          <a:prstGeom prst="rect">
            <a:avLst/>
          </a:prstGeom>
        </p:spPr>
      </p:pic>
      <p:sp>
        <p:nvSpPr>
          <p:cNvPr id="16"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26110752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La </a:t>
            </a:r>
            <a:r>
              <a:rPr lang="en-GB" sz="4800" b="1" dirty="0" err="1"/>
              <a:t>pratica</a:t>
            </a:r>
            <a:r>
              <a:rPr lang="en-GB" sz="4800" b="1" dirty="0"/>
              <a:t> </a:t>
            </a:r>
            <a:r>
              <a:rPr lang="en-GB" sz="4800" b="1" dirty="0" err="1"/>
              <a:t>rende</a:t>
            </a:r>
            <a:r>
              <a:rPr lang="en-GB" sz="4800" b="1" dirty="0"/>
              <a:t> </a:t>
            </a:r>
            <a:r>
              <a:rPr lang="en-GB" sz="4800" b="1" dirty="0" err="1"/>
              <a:t>perfetti</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0" y="1040097"/>
            <a:ext cx="11416938" cy="1200329"/>
          </a:xfrm>
          <a:prstGeom prst="rect">
            <a:avLst/>
          </a:prstGeom>
          <a:noFill/>
        </p:spPr>
        <p:txBody>
          <a:bodyPr wrap="square" rtlCol="0">
            <a:spAutoFit/>
          </a:bodyPr>
          <a:lstStyle/>
          <a:p>
            <a:pPr algn="just"/>
            <a:r>
              <a:rPr lang="it-IT" sz="2400" dirty="0"/>
              <a:t>Seguendo i 4 passaggi della persuasione, crea una presentazione di 5 minuti di un'idea imprenditoriale di cui sei appassionato. L'obiettivo di questa presentazione è convincere un investitore a finanziare la tua idea</a:t>
            </a:r>
            <a:r>
              <a:rPr lang="x-none" sz="2400" dirty="0"/>
              <a:t> </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3" cstate="print"/>
          <a:stretch>
            <a:fillRect/>
          </a:stretch>
        </p:blipFill>
        <p:spPr>
          <a:xfrm>
            <a:off x="71846" y="111008"/>
            <a:ext cx="2246811" cy="628544"/>
          </a:xfrm>
          <a:prstGeom prst="rect">
            <a:avLst/>
          </a:prstGeom>
        </p:spPr>
      </p:pic>
      <p:graphicFrame>
        <p:nvGraphicFramePr>
          <p:cNvPr id="8" name="Diagram 12">
            <a:extLst>
              <a:ext uri="{FF2B5EF4-FFF2-40B4-BE49-F238E27FC236}">
                <a16:creationId xmlns:a16="http://schemas.microsoft.com/office/drawing/2014/main" xmlns="" id="{09F75039-E3D2-49BB-BB8E-654F41C8FC33}"/>
              </a:ext>
            </a:extLst>
          </p:cNvPr>
          <p:cNvGraphicFramePr/>
          <p:nvPr>
            <p:extLst>
              <p:ext uri="{D42A27DB-BD31-4B8C-83A1-F6EECF244321}">
                <p14:modId xmlns:p14="http://schemas.microsoft.com/office/powerpoint/2010/main" val="2859960878"/>
              </p:ext>
            </p:extLst>
          </p:nvPr>
        </p:nvGraphicFramePr>
        <p:xfrm>
          <a:off x="2566504" y="2240426"/>
          <a:ext cx="7058991" cy="41078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9" cstate="print"/>
          <a:stretch>
            <a:fillRect/>
          </a:stretch>
        </p:blipFill>
        <p:spPr>
          <a:xfrm>
            <a:off x="71846" y="6301315"/>
            <a:ext cx="1755570" cy="398758"/>
          </a:xfrm>
          <a:prstGeom prst="rect">
            <a:avLst/>
          </a:prstGeom>
        </p:spPr>
      </p:pic>
      <p:sp>
        <p:nvSpPr>
          <p:cNvPr id="17"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8" name="Immagin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4656800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err="1"/>
              <a:t>Riepilogo</a:t>
            </a:r>
            <a:r>
              <a:rPr lang="en-GB" sz="4800" b="1" dirty="0"/>
              <a:t>: </a:t>
            </a:r>
            <a:r>
              <a:rPr lang="en-GB" sz="4800" b="1" dirty="0">
                <a:cs typeface="Arial" panose="020B0604020202020204" pitchFamily="34" charset="0"/>
              </a:rPr>
              <a:t>Checklist per il self-check</a:t>
            </a:r>
            <a:endParaRPr lang="en-GB" sz="4800" u="sng"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2" name="Tabella 1">
            <a:extLst>
              <a:ext uri="{FF2B5EF4-FFF2-40B4-BE49-F238E27FC236}">
                <a16:creationId xmlns:a16="http://schemas.microsoft.com/office/drawing/2014/main" xmlns="" id="{790D8240-8513-4A03-90C3-7A60CABAE934}"/>
              </a:ext>
            </a:extLst>
          </p:cNvPr>
          <p:cNvGraphicFramePr>
            <a:graphicFrameLocks noGrp="1"/>
          </p:cNvGraphicFramePr>
          <p:nvPr>
            <p:extLst>
              <p:ext uri="{D42A27DB-BD31-4B8C-83A1-F6EECF244321}">
                <p14:modId xmlns:p14="http://schemas.microsoft.com/office/powerpoint/2010/main" val="81538408"/>
              </p:ext>
            </p:extLst>
          </p:nvPr>
        </p:nvGraphicFramePr>
        <p:xfrm>
          <a:off x="197571" y="1133972"/>
          <a:ext cx="11796858" cy="4590055"/>
        </p:xfrm>
        <a:graphic>
          <a:graphicData uri="http://schemas.openxmlformats.org/drawingml/2006/table">
            <a:tbl>
              <a:tblPr firstRow="1" firstCol="1" bandRow="1">
                <a:tableStyleId>{21E4AEA4-8DFA-4A89-87EB-49C32662AFE0}</a:tableStyleId>
              </a:tblPr>
              <a:tblGrid>
                <a:gridCol w="4245842">
                  <a:extLst>
                    <a:ext uri="{9D8B030D-6E8A-4147-A177-3AD203B41FA5}">
                      <a16:colId xmlns:a16="http://schemas.microsoft.com/office/drawing/2014/main" xmlns="" val="1156375982"/>
                    </a:ext>
                  </a:extLst>
                </a:gridCol>
                <a:gridCol w="7551016">
                  <a:extLst>
                    <a:ext uri="{9D8B030D-6E8A-4147-A177-3AD203B41FA5}">
                      <a16:colId xmlns:a16="http://schemas.microsoft.com/office/drawing/2014/main" xmlns="" val="2538965538"/>
                    </a:ext>
                  </a:extLst>
                </a:gridCol>
              </a:tblGrid>
              <a:tr h="914286">
                <a:tc>
                  <a:txBody>
                    <a:bodyPr/>
                    <a:lstStyle/>
                    <a:p>
                      <a:pPr marL="285750" indent="-285750">
                        <a:lnSpc>
                          <a:spcPct val="115000"/>
                        </a:lnSpc>
                        <a:spcAft>
                          <a:spcPts val="0"/>
                        </a:spcAft>
                        <a:buFont typeface="Arial" panose="020B0604020202020204" pitchFamily="34" charset="0"/>
                        <a:buChar char="•"/>
                      </a:pPr>
                      <a:r>
                        <a:rPr lang="en-US" sz="1600" dirty="0">
                          <a:effectLst/>
                        </a:rPr>
                        <a:t>Qual è un </a:t>
                      </a:r>
                      <a:r>
                        <a:rPr lang="en-US" sz="1600" dirty="0" err="1">
                          <a:effectLst/>
                        </a:rPr>
                        <a:t>elemento</a:t>
                      </a:r>
                      <a:r>
                        <a:rPr lang="en-US" sz="1600" dirty="0">
                          <a:effectLst/>
                        </a:rPr>
                        <a:t> </a:t>
                      </a:r>
                      <a:r>
                        <a:rPr lang="en-US" sz="1600" dirty="0" err="1">
                          <a:effectLst/>
                        </a:rPr>
                        <a:t>importante</a:t>
                      </a:r>
                      <a:r>
                        <a:rPr lang="en-US" sz="1600" dirty="0">
                          <a:effectLst/>
                        </a:rPr>
                        <a:t> per </a:t>
                      </a:r>
                      <a:r>
                        <a:rPr lang="en-US" sz="1600" dirty="0" err="1">
                          <a:effectLst/>
                        </a:rPr>
                        <a:t>diventare</a:t>
                      </a:r>
                      <a:r>
                        <a:rPr lang="en-US" sz="1600" dirty="0">
                          <a:effectLst/>
                        </a:rPr>
                        <a:t> </a:t>
                      </a:r>
                      <a:r>
                        <a:rPr lang="en-US" sz="1600" dirty="0" err="1">
                          <a:effectLst/>
                        </a:rPr>
                        <a:t>imprenditore</a:t>
                      </a:r>
                      <a:r>
                        <a:rPr lang="en-US" sz="1600" dirty="0">
                          <a:effectLst/>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337" marR="48337"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latin typeface="+mn-lt"/>
                        <a:ea typeface="Calibri" panose="020F0502020204030204" pitchFamily="34" charset="0"/>
                        <a:cs typeface="Times New Roman" panose="02020603050405020304" pitchFamily="18" charset="0"/>
                      </a:endParaRPr>
                    </a:p>
                  </a:txBody>
                  <a:tcPr marL="48337" marR="48337"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CECE8"/>
                    </a:solidFill>
                  </a:tcPr>
                </a:tc>
                <a:extLst>
                  <a:ext uri="{0D108BD9-81ED-4DB2-BD59-A6C34878D82A}">
                    <a16:rowId xmlns:a16="http://schemas.microsoft.com/office/drawing/2014/main" xmlns="" val="2631179056"/>
                  </a:ext>
                </a:extLst>
              </a:tr>
              <a:tr h="932911">
                <a:tc>
                  <a:txBody>
                    <a:bodyPr/>
                    <a:lstStyle/>
                    <a:p>
                      <a:pPr marL="285750" indent="-285750">
                        <a:lnSpc>
                          <a:spcPct val="115000"/>
                        </a:lnSpc>
                        <a:spcAft>
                          <a:spcPts val="0"/>
                        </a:spcAft>
                        <a:buFont typeface="Arial" panose="020B0604020202020204" pitchFamily="34" charset="0"/>
                        <a:buChar char="•"/>
                      </a:pPr>
                      <a:r>
                        <a:rPr lang="en-US" sz="1600" dirty="0" err="1">
                          <a:effectLst/>
                        </a:rPr>
                        <a:t>Gli</a:t>
                      </a:r>
                      <a:r>
                        <a:rPr lang="en-US" sz="1600" dirty="0">
                          <a:effectLst/>
                        </a:rPr>
                        <a:t> </a:t>
                      </a:r>
                      <a:r>
                        <a:rPr lang="en-US" sz="1600" dirty="0" err="1">
                          <a:effectLst/>
                        </a:rPr>
                        <a:t>aspetti</a:t>
                      </a:r>
                      <a:r>
                        <a:rPr lang="en-US" sz="1600" dirty="0">
                          <a:effectLst/>
                        </a:rPr>
                        <a:t> per </a:t>
                      </a:r>
                      <a:r>
                        <a:rPr lang="en-US" sz="1600" dirty="0" err="1">
                          <a:effectLst/>
                        </a:rPr>
                        <a:t>essere</a:t>
                      </a:r>
                      <a:r>
                        <a:rPr lang="en-US" sz="1600" dirty="0">
                          <a:effectLst/>
                        </a:rPr>
                        <a:t> </a:t>
                      </a:r>
                      <a:r>
                        <a:rPr lang="en-US" sz="1600" dirty="0" err="1">
                          <a:effectLst/>
                        </a:rPr>
                        <a:t>entusiasti</a:t>
                      </a:r>
                      <a:r>
                        <a:rPr lang="en-US" sz="1600" dirty="0">
                          <a:effectLst/>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337" marR="48337"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latin typeface="+mn-lt"/>
                        <a:ea typeface="Calibri" panose="020F0502020204030204" pitchFamily="34" charset="0"/>
                        <a:cs typeface="Times New Roman" panose="02020603050405020304" pitchFamily="18" charset="0"/>
                      </a:endParaRPr>
                    </a:p>
                  </a:txBody>
                  <a:tcPr marL="48337" marR="48337" marT="0" marB="0">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696704583"/>
                  </a:ext>
                </a:extLst>
              </a:tr>
              <a:tr h="914286">
                <a:tc>
                  <a:txBody>
                    <a:bodyPr/>
                    <a:lstStyle/>
                    <a:p>
                      <a:pPr marL="285750" indent="-285750">
                        <a:lnSpc>
                          <a:spcPct val="115000"/>
                        </a:lnSpc>
                        <a:spcAft>
                          <a:spcPts val="0"/>
                        </a:spcAft>
                        <a:buFont typeface="Arial" panose="020B0604020202020204" pitchFamily="34" charset="0"/>
                        <a:buChar char="•"/>
                      </a:pPr>
                      <a:r>
                        <a:rPr lang="en-US" sz="1600" dirty="0" err="1">
                          <a:effectLst/>
                        </a:rPr>
                        <a:t>Descrivi</a:t>
                      </a:r>
                      <a:r>
                        <a:rPr lang="en-US" sz="1600" dirty="0">
                          <a:effectLst/>
                        </a:rPr>
                        <a:t> 2 step per </a:t>
                      </a:r>
                      <a:r>
                        <a:rPr lang="en-US" sz="1600" dirty="0" err="1">
                          <a:effectLst/>
                        </a:rPr>
                        <a:t>essere</a:t>
                      </a:r>
                      <a:r>
                        <a:rPr lang="en-US" sz="1600" dirty="0">
                          <a:effectLst/>
                        </a:rPr>
                        <a:t> </a:t>
                      </a:r>
                      <a:r>
                        <a:rPr lang="en-US" sz="1600" dirty="0" err="1">
                          <a:effectLst/>
                        </a:rPr>
                        <a:t>perfetto</a:t>
                      </a:r>
                      <a:r>
                        <a:rPr lang="en-US" sz="1600" dirty="0">
                          <a:effectLst/>
                        </a:rPr>
                        <a:t> </a:t>
                      </a:r>
                      <a:r>
                        <a:rPr lang="en-US" sz="1600" dirty="0" err="1">
                          <a:effectLst/>
                        </a:rPr>
                        <a:t>nel</a:t>
                      </a:r>
                      <a:r>
                        <a:rPr lang="en-US" sz="1600" dirty="0">
                          <a:effectLst/>
                        </a:rPr>
                        <a:t> </a:t>
                      </a:r>
                      <a:r>
                        <a:rPr lang="en-US" sz="1600" dirty="0" err="1">
                          <a:effectLst/>
                        </a:rPr>
                        <a:t>convincimento</a:t>
                      </a:r>
                      <a:r>
                        <a:rPr lang="en-US" sz="1600" dirty="0">
                          <a:effectLst/>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337" marR="483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latin typeface="+mn-lt"/>
                        <a:ea typeface="Calibri" panose="020F0502020204030204" pitchFamily="34" charset="0"/>
                        <a:cs typeface="Times New Roman" panose="02020603050405020304" pitchFamily="18" charset="0"/>
                      </a:endParaRPr>
                    </a:p>
                  </a:txBody>
                  <a:tcPr marL="48337" marR="4833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363206669"/>
                  </a:ext>
                </a:extLst>
              </a:tr>
              <a:tr h="914286">
                <a:tc>
                  <a:txBody>
                    <a:bodyPr/>
                    <a:lstStyle/>
                    <a:p>
                      <a:pPr marL="285750" indent="-285750">
                        <a:lnSpc>
                          <a:spcPct val="115000"/>
                        </a:lnSpc>
                        <a:spcAft>
                          <a:spcPts val="0"/>
                        </a:spcAft>
                        <a:buFont typeface="Arial" panose="020B0604020202020204" pitchFamily="34" charset="0"/>
                        <a:buChar char="•"/>
                      </a:pPr>
                      <a:r>
                        <a:rPr lang="en-US" sz="1600" dirty="0" err="1">
                          <a:effectLst/>
                        </a:rPr>
                        <a:t>Cos’è</a:t>
                      </a:r>
                      <a:r>
                        <a:rPr lang="en-US" sz="1600" dirty="0">
                          <a:effectLst/>
                        </a:rPr>
                        <a:t> la “Casa </a:t>
                      </a:r>
                      <a:r>
                        <a:rPr lang="en-US" sz="1600" dirty="0" err="1">
                          <a:effectLst/>
                        </a:rPr>
                        <a:t>dell’Entusiasmo</a:t>
                      </a:r>
                      <a:r>
                        <a:rPr lang="en-US" sz="1600" dirty="0">
                          <a:effectLst/>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337" marR="483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latin typeface="+mn-lt"/>
                        <a:ea typeface="Calibri" panose="020F0502020204030204" pitchFamily="34" charset="0"/>
                        <a:cs typeface="Times New Roman" panose="02020603050405020304" pitchFamily="18" charset="0"/>
                      </a:endParaRPr>
                    </a:p>
                  </a:txBody>
                  <a:tcPr marL="48337" marR="4833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152839430"/>
                  </a:ext>
                </a:extLst>
              </a:tr>
              <a:tr h="914286">
                <a:tc>
                  <a:txBody>
                    <a:bodyPr/>
                    <a:lstStyle/>
                    <a:p>
                      <a:pPr marL="285750" indent="-285750">
                        <a:lnSpc>
                          <a:spcPct val="115000"/>
                        </a:lnSpc>
                        <a:spcAft>
                          <a:spcPts val="0"/>
                        </a:spcAft>
                        <a:buFont typeface="Arial" panose="020B0604020202020204" pitchFamily="34" charset="0"/>
                        <a:buChar char="•"/>
                      </a:pPr>
                      <a:r>
                        <a:rPr lang="en-US" sz="1600" dirty="0">
                          <a:effectLst/>
                        </a:rPr>
                        <a:t>In </a:t>
                      </a:r>
                      <a:r>
                        <a:rPr lang="en-US" sz="1600" dirty="0" err="1">
                          <a:effectLst/>
                        </a:rPr>
                        <a:t>quali</a:t>
                      </a:r>
                      <a:r>
                        <a:rPr lang="en-US" sz="1600" dirty="0">
                          <a:effectLst/>
                        </a:rPr>
                        <a:t> </a:t>
                      </a:r>
                      <a:r>
                        <a:rPr lang="en-US" sz="1600" dirty="0" err="1">
                          <a:effectLst/>
                        </a:rPr>
                        <a:t>circostanze</a:t>
                      </a:r>
                      <a:r>
                        <a:rPr lang="en-US" sz="1600" dirty="0">
                          <a:effectLst/>
                        </a:rPr>
                        <a:t> la </a:t>
                      </a:r>
                      <a:r>
                        <a:rPr lang="en-US" sz="1600" dirty="0" err="1">
                          <a:effectLst/>
                        </a:rPr>
                        <a:t>comunicazione</a:t>
                      </a:r>
                      <a:r>
                        <a:rPr lang="en-US" sz="1600" dirty="0">
                          <a:effectLst/>
                        </a:rPr>
                        <a:t> ha </a:t>
                      </a:r>
                      <a:r>
                        <a:rPr lang="en-US" sz="1600" dirty="0" err="1">
                          <a:effectLst/>
                        </a:rPr>
                        <a:t>successo</a:t>
                      </a:r>
                      <a:r>
                        <a:rPr lang="en-US" sz="1600" dirty="0">
                          <a:effectLst/>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337" marR="483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latin typeface="+mn-lt"/>
                        <a:ea typeface="Calibri" panose="020F0502020204030204" pitchFamily="34" charset="0"/>
                        <a:cs typeface="Times New Roman" panose="02020603050405020304" pitchFamily="18" charset="0"/>
                      </a:endParaRPr>
                    </a:p>
                  </a:txBody>
                  <a:tcPr marL="48337" marR="4833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4256007"/>
                  </a:ext>
                </a:extLst>
              </a:tr>
            </a:tbl>
          </a:graphicData>
        </a:graphic>
      </p:graphicFrame>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1315"/>
            <a:ext cx="1755570" cy="398758"/>
          </a:xfrm>
          <a:prstGeom prst="rect">
            <a:avLst/>
          </a:prstGeom>
        </p:spPr>
      </p:pic>
      <p:sp>
        <p:nvSpPr>
          <p:cNvPr id="13"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6" name="Immagin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15467394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err="1"/>
              <a:t>Riepilogo</a:t>
            </a:r>
            <a:r>
              <a:rPr lang="en-GB" sz="4800" b="1" dirty="0"/>
              <a:t>: </a:t>
            </a:r>
            <a:r>
              <a:rPr lang="en-GB" sz="4800" b="1" dirty="0">
                <a:cs typeface="Arial" panose="020B0604020202020204" pitchFamily="34" charset="0"/>
              </a:rPr>
              <a:t>Checklist per il self-check</a:t>
            </a:r>
            <a:endParaRPr lang="en-GB" sz="4800" u="sng"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2" name="Tabella 1">
            <a:extLst>
              <a:ext uri="{FF2B5EF4-FFF2-40B4-BE49-F238E27FC236}">
                <a16:creationId xmlns:a16="http://schemas.microsoft.com/office/drawing/2014/main" xmlns="" id="{790D8240-8513-4A03-90C3-7A60CABAE934}"/>
              </a:ext>
            </a:extLst>
          </p:cNvPr>
          <p:cNvGraphicFramePr>
            <a:graphicFrameLocks noGrp="1"/>
          </p:cNvGraphicFramePr>
          <p:nvPr>
            <p:extLst>
              <p:ext uri="{D42A27DB-BD31-4B8C-83A1-F6EECF244321}">
                <p14:modId xmlns:p14="http://schemas.microsoft.com/office/powerpoint/2010/main" val="3831395679"/>
              </p:ext>
            </p:extLst>
          </p:nvPr>
        </p:nvGraphicFramePr>
        <p:xfrm>
          <a:off x="197571" y="1133972"/>
          <a:ext cx="11796858" cy="4590055"/>
        </p:xfrm>
        <a:graphic>
          <a:graphicData uri="http://schemas.openxmlformats.org/drawingml/2006/table">
            <a:tbl>
              <a:tblPr firstRow="1" firstCol="1" bandRow="1">
                <a:tableStyleId>{21E4AEA4-8DFA-4A89-87EB-49C32662AFE0}</a:tableStyleId>
              </a:tblPr>
              <a:tblGrid>
                <a:gridCol w="4245842">
                  <a:extLst>
                    <a:ext uri="{9D8B030D-6E8A-4147-A177-3AD203B41FA5}">
                      <a16:colId xmlns:a16="http://schemas.microsoft.com/office/drawing/2014/main" xmlns="" val="1156375982"/>
                    </a:ext>
                  </a:extLst>
                </a:gridCol>
                <a:gridCol w="7551016">
                  <a:extLst>
                    <a:ext uri="{9D8B030D-6E8A-4147-A177-3AD203B41FA5}">
                      <a16:colId xmlns:a16="http://schemas.microsoft.com/office/drawing/2014/main" xmlns="" val="2538965538"/>
                    </a:ext>
                  </a:extLst>
                </a:gridCol>
              </a:tblGrid>
              <a:tr h="914286">
                <a:tc>
                  <a:txBody>
                    <a:bodyPr/>
                    <a:lstStyle/>
                    <a:p>
                      <a:pPr marL="285750" indent="-285750">
                        <a:lnSpc>
                          <a:spcPct val="115000"/>
                        </a:lnSpc>
                        <a:spcAft>
                          <a:spcPts val="0"/>
                        </a:spcAft>
                        <a:buFont typeface="Arial" panose="020B0604020202020204" pitchFamily="34" charset="0"/>
                        <a:buChar char="•"/>
                      </a:pPr>
                      <a:r>
                        <a:rPr lang="en-US" sz="1800" b="1" kern="1200" dirty="0" err="1">
                          <a:solidFill>
                            <a:schemeClr val="lt1"/>
                          </a:solidFill>
                          <a:effectLst/>
                          <a:latin typeface="+mn-lt"/>
                          <a:ea typeface="+mn-ea"/>
                          <a:cs typeface="+mn-cs"/>
                        </a:rPr>
                        <a:t>Descrivi</a:t>
                      </a:r>
                      <a:r>
                        <a:rPr lang="en-US" sz="1800" b="1" kern="1200" dirty="0">
                          <a:solidFill>
                            <a:schemeClr val="lt1"/>
                          </a:solidFill>
                          <a:effectLst/>
                          <a:latin typeface="+mn-lt"/>
                          <a:ea typeface="+mn-ea"/>
                          <a:cs typeface="+mn-cs"/>
                        </a:rPr>
                        <a:t> il </a:t>
                      </a:r>
                      <a:r>
                        <a:rPr lang="en-US" sz="1800" b="1" kern="1200" dirty="0" err="1">
                          <a:solidFill>
                            <a:schemeClr val="lt1"/>
                          </a:solidFill>
                          <a:effectLst/>
                          <a:latin typeface="+mn-lt"/>
                          <a:ea typeface="+mn-ea"/>
                          <a:cs typeface="+mn-cs"/>
                        </a:rPr>
                        <a:t>processo</a:t>
                      </a:r>
                      <a:r>
                        <a:rPr lang="en-US" sz="1800" b="1" kern="1200" dirty="0">
                          <a:solidFill>
                            <a:schemeClr val="lt1"/>
                          </a:solidFill>
                          <a:effectLst/>
                          <a:latin typeface="+mn-lt"/>
                          <a:ea typeface="+mn-ea"/>
                          <a:cs typeface="+mn-cs"/>
                        </a:rPr>
                        <a:t> </a:t>
                      </a:r>
                      <a:r>
                        <a:rPr lang="en-US" sz="1800" b="1" kern="1200" dirty="0" err="1">
                          <a:solidFill>
                            <a:schemeClr val="lt1"/>
                          </a:solidFill>
                          <a:effectLst/>
                          <a:latin typeface="+mn-lt"/>
                          <a:ea typeface="+mn-ea"/>
                          <a:cs typeface="+mn-cs"/>
                        </a:rPr>
                        <a:t>della</a:t>
                      </a:r>
                      <a:r>
                        <a:rPr lang="en-US" sz="1800" b="1" kern="1200" dirty="0">
                          <a:solidFill>
                            <a:schemeClr val="lt1"/>
                          </a:solidFill>
                          <a:effectLst/>
                          <a:latin typeface="+mn-lt"/>
                          <a:ea typeface="+mn-ea"/>
                          <a:cs typeface="+mn-cs"/>
                        </a:rPr>
                        <a:t> </a:t>
                      </a:r>
                      <a:r>
                        <a:rPr lang="en-US" sz="1800" b="1" kern="1200" dirty="0" err="1">
                          <a:solidFill>
                            <a:schemeClr val="lt1"/>
                          </a:solidFill>
                          <a:effectLst/>
                          <a:latin typeface="+mn-lt"/>
                          <a:ea typeface="+mn-ea"/>
                          <a:cs typeface="+mn-cs"/>
                        </a:rPr>
                        <a:t>comunicazione</a:t>
                      </a:r>
                      <a:r>
                        <a:rPr lang="en-US" sz="1800" b="1" kern="1200" dirty="0">
                          <a:solidFill>
                            <a:schemeClr val="lt1"/>
                          </a:solidFill>
                          <a:effectLst/>
                          <a:latin typeface="+mn-lt"/>
                          <a:ea typeface="+mn-ea"/>
                          <a:cs typeface="+mn-cs"/>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337" marR="48337"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latin typeface="+mn-lt"/>
                        <a:ea typeface="Calibri" panose="020F0502020204030204" pitchFamily="34" charset="0"/>
                        <a:cs typeface="Times New Roman" panose="02020603050405020304" pitchFamily="18" charset="0"/>
                      </a:endParaRPr>
                    </a:p>
                  </a:txBody>
                  <a:tcPr marL="48337" marR="48337"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CECE8"/>
                    </a:solidFill>
                  </a:tcPr>
                </a:tc>
                <a:extLst>
                  <a:ext uri="{0D108BD9-81ED-4DB2-BD59-A6C34878D82A}">
                    <a16:rowId xmlns:a16="http://schemas.microsoft.com/office/drawing/2014/main" xmlns="" val="2631179056"/>
                  </a:ext>
                </a:extLst>
              </a:tr>
              <a:tr h="932911">
                <a:tc>
                  <a:txBody>
                    <a:bodyPr/>
                    <a:lstStyle/>
                    <a:p>
                      <a:pPr marL="285750" indent="-285750">
                        <a:lnSpc>
                          <a:spcPct val="115000"/>
                        </a:lnSpc>
                        <a:spcAft>
                          <a:spcPts val="0"/>
                        </a:spcAft>
                        <a:buFont typeface="Arial" panose="020B0604020202020204" pitchFamily="34" charset="0"/>
                        <a:buChar char="•"/>
                      </a:pPr>
                      <a:r>
                        <a:rPr lang="en-GB" sz="1600" dirty="0" err="1">
                          <a:effectLst/>
                          <a:latin typeface="Calibri" panose="020F0502020204030204" pitchFamily="34" charset="0"/>
                          <a:ea typeface="Calibri" panose="020F0502020204030204" pitchFamily="34" charset="0"/>
                          <a:cs typeface="Times New Roman" panose="02020603050405020304" pitchFamily="18" charset="0"/>
                        </a:rPr>
                        <a:t>Quali</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sono</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gli</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errori</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comuni</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nella</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comunicazione</a:t>
                      </a:r>
                      <a:r>
                        <a:rPr lang="en-GB" sz="1600" dirty="0">
                          <a:effectLst/>
                          <a:latin typeface="Calibri" panose="020F0502020204030204" pitchFamily="34" charset="0"/>
                          <a:ea typeface="Calibri" panose="020F0502020204030204" pitchFamily="34" charset="0"/>
                          <a:cs typeface="Times New Roman" panose="02020603050405020304" pitchFamily="18" charset="0"/>
                        </a:rPr>
                        <a:t>?</a:t>
                      </a:r>
                    </a:p>
                  </a:txBody>
                  <a:tcPr marL="48337" marR="48337"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latin typeface="+mn-lt"/>
                        <a:ea typeface="Calibri" panose="020F0502020204030204" pitchFamily="34" charset="0"/>
                        <a:cs typeface="Times New Roman" panose="02020603050405020304" pitchFamily="18" charset="0"/>
                      </a:endParaRPr>
                    </a:p>
                  </a:txBody>
                  <a:tcPr marL="48337" marR="48337" marT="0" marB="0">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696704583"/>
                  </a:ext>
                </a:extLst>
              </a:tr>
              <a:tr h="914286">
                <a:tc>
                  <a:txBody>
                    <a:bodyPr/>
                    <a:lstStyle/>
                    <a:p>
                      <a:pPr marL="285750" indent="-285750">
                        <a:lnSpc>
                          <a:spcPct val="115000"/>
                        </a:lnSpc>
                        <a:spcAft>
                          <a:spcPts val="0"/>
                        </a:spcAft>
                        <a:buFont typeface="Arial" panose="020B0604020202020204" pitchFamily="34" charset="0"/>
                        <a:buChar char="•"/>
                      </a:pPr>
                      <a:r>
                        <a:rPr lang="en-GB" sz="1600" dirty="0" err="1">
                          <a:effectLst/>
                          <a:latin typeface="Calibri" panose="020F0502020204030204" pitchFamily="34" charset="0"/>
                          <a:ea typeface="Calibri" panose="020F0502020204030204" pitchFamily="34" charset="0"/>
                          <a:cs typeface="Times New Roman" panose="02020603050405020304" pitchFamily="18" charset="0"/>
                        </a:rPr>
                        <a:t>Identifica</a:t>
                      </a:r>
                      <a:r>
                        <a:rPr lang="en-GB" sz="1600" dirty="0">
                          <a:effectLst/>
                          <a:latin typeface="Calibri" panose="020F0502020204030204" pitchFamily="34" charset="0"/>
                          <a:ea typeface="Calibri" panose="020F0502020204030204" pitchFamily="34" charset="0"/>
                          <a:cs typeface="Times New Roman" panose="02020603050405020304" pitchFamily="18" charset="0"/>
                        </a:rPr>
                        <a:t> le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tue</a:t>
                      </a:r>
                      <a:r>
                        <a:rPr lang="en-GB" sz="1600" dirty="0">
                          <a:effectLst/>
                          <a:latin typeface="Calibri" panose="020F0502020204030204" pitchFamily="34" charset="0"/>
                          <a:ea typeface="Calibri" panose="020F0502020204030204" pitchFamily="34" charset="0"/>
                          <a:cs typeface="Times New Roman" panose="02020603050405020304" pitchFamily="18" charset="0"/>
                        </a:rPr>
                        <a:t> idee per una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comunicazione</a:t>
                      </a:r>
                      <a:r>
                        <a:rPr lang="en-GB" sz="1600" dirty="0">
                          <a:effectLst/>
                          <a:latin typeface="Calibri" panose="020F0502020204030204" pitchFamily="34" charset="0"/>
                          <a:ea typeface="Calibri" panose="020F0502020204030204" pitchFamily="34" charset="0"/>
                          <a:cs typeface="Times New Roman" panose="02020603050405020304" pitchFamily="18" charset="0"/>
                        </a:rPr>
                        <a:t> Online!</a:t>
                      </a:r>
                    </a:p>
                  </a:txBody>
                  <a:tcPr marL="48337" marR="483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latin typeface="+mn-lt"/>
                        <a:ea typeface="Calibri" panose="020F0502020204030204" pitchFamily="34" charset="0"/>
                        <a:cs typeface="Times New Roman" panose="02020603050405020304" pitchFamily="18" charset="0"/>
                      </a:endParaRPr>
                    </a:p>
                  </a:txBody>
                  <a:tcPr marL="48337" marR="4833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363206669"/>
                  </a:ext>
                </a:extLst>
              </a:tr>
              <a:tr h="914286">
                <a:tc>
                  <a:txBody>
                    <a:bodyPr/>
                    <a:lstStyle/>
                    <a:p>
                      <a:pPr marL="285750" indent="-285750">
                        <a:lnSpc>
                          <a:spcPct val="115000"/>
                        </a:lnSpc>
                        <a:spcAft>
                          <a:spcPts val="0"/>
                        </a:spcAft>
                        <a:buFont typeface="Arial" panose="020B0604020202020204" pitchFamily="34" charset="0"/>
                        <a:buChar char="•"/>
                      </a:pPr>
                      <a:r>
                        <a:rPr lang="en-GB" sz="1600" dirty="0" err="1">
                          <a:effectLst/>
                          <a:latin typeface="Calibri" panose="020F0502020204030204" pitchFamily="34" charset="0"/>
                          <a:ea typeface="Calibri" panose="020F0502020204030204" pitchFamily="34" charset="0"/>
                          <a:cs typeface="Times New Roman" panose="02020603050405020304" pitchFamily="18" charset="0"/>
                        </a:rPr>
                        <a:t>Quali</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sono</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gli</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elementi</a:t>
                      </a:r>
                      <a:r>
                        <a:rPr lang="en-GB" sz="1600" dirty="0">
                          <a:effectLst/>
                          <a:latin typeface="Calibri" panose="020F0502020204030204" pitchFamily="34" charset="0"/>
                          <a:ea typeface="Calibri" panose="020F0502020204030204" pitchFamily="34" charset="0"/>
                          <a:cs typeface="Times New Roman" panose="02020603050405020304" pitchFamily="18" charset="0"/>
                        </a:rPr>
                        <a:t> base del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processo</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persuasivo</a:t>
                      </a:r>
                      <a:r>
                        <a:rPr lang="en-GB" sz="1600" dirty="0">
                          <a:effectLst/>
                          <a:latin typeface="Calibri" panose="020F0502020204030204" pitchFamily="34" charset="0"/>
                          <a:ea typeface="Calibri" panose="020F0502020204030204" pitchFamily="34" charset="0"/>
                          <a:cs typeface="Times New Roman" panose="02020603050405020304" pitchFamily="18" charset="0"/>
                        </a:rPr>
                        <a:t>?</a:t>
                      </a:r>
                    </a:p>
                  </a:txBody>
                  <a:tcPr marL="48337" marR="483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latin typeface="+mn-lt"/>
                        <a:ea typeface="Calibri" panose="020F0502020204030204" pitchFamily="34" charset="0"/>
                        <a:cs typeface="Times New Roman" panose="02020603050405020304" pitchFamily="18" charset="0"/>
                      </a:endParaRPr>
                    </a:p>
                  </a:txBody>
                  <a:tcPr marL="48337" marR="4833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152839430"/>
                  </a:ext>
                </a:extLst>
              </a:tr>
              <a:tr h="914286">
                <a:tc>
                  <a:txBody>
                    <a:bodyPr/>
                    <a:lstStyle/>
                    <a:p>
                      <a:pPr marL="285750" indent="-285750">
                        <a:lnSpc>
                          <a:spcPct val="115000"/>
                        </a:lnSpc>
                        <a:spcAft>
                          <a:spcPts val="0"/>
                        </a:spcAft>
                        <a:buFont typeface="Arial" panose="020B0604020202020204" pitchFamily="34" charset="0"/>
                        <a:buChar char="•"/>
                      </a:pPr>
                      <a:r>
                        <a:rPr lang="en-GB" sz="1600" dirty="0" err="1">
                          <a:effectLst/>
                          <a:latin typeface="Calibri" panose="020F0502020204030204" pitchFamily="34" charset="0"/>
                          <a:ea typeface="Calibri" panose="020F0502020204030204" pitchFamily="34" charset="0"/>
                          <a:cs typeface="Times New Roman" panose="02020603050405020304" pitchFamily="18" charset="0"/>
                        </a:rPr>
                        <a:t>Descrivi</a:t>
                      </a:r>
                      <a:r>
                        <a:rPr lang="en-GB" sz="1600" dirty="0">
                          <a:effectLst/>
                          <a:latin typeface="Calibri" panose="020F0502020204030204" pitchFamily="34" charset="0"/>
                          <a:ea typeface="Calibri" panose="020F0502020204030204" pitchFamily="34" charset="0"/>
                          <a:cs typeface="Times New Roman" panose="02020603050405020304" pitchFamily="18" charset="0"/>
                        </a:rPr>
                        <a:t> I 4 step per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persuadere</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gli</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altri</a:t>
                      </a:r>
                      <a:r>
                        <a:rPr lang="en-GB" sz="1600" dirty="0">
                          <a:effectLst/>
                          <a:latin typeface="Calibri" panose="020F0502020204030204" pitchFamily="34" charset="0"/>
                          <a:ea typeface="Calibri" panose="020F0502020204030204" pitchFamily="34" charset="0"/>
                          <a:cs typeface="Times New Roman" panose="02020603050405020304" pitchFamily="18" charset="0"/>
                        </a:rPr>
                        <a:t>!</a:t>
                      </a:r>
                    </a:p>
                  </a:txBody>
                  <a:tcPr marL="48337" marR="483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latin typeface="+mn-lt"/>
                        <a:ea typeface="Calibri" panose="020F0502020204030204" pitchFamily="34" charset="0"/>
                        <a:cs typeface="Times New Roman" panose="02020603050405020304" pitchFamily="18" charset="0"/>
                      </a:endParaRPr>
                    </a:p>
                  </a:txBody>
                  <a:tcPr marL="48337" marR="4833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4256007"/>
                  </a:ext>
                </a:extLst>
              </a:tr>
            </a:tbl>
          </a:graphicData>
        </a:graphic>
      </p:graphicFrame>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1315"/>
            <a:ext cx="1755570" cy="398758"/>
          </a:xfrm>
          <a:prstGeom prst="rect">
            <a:avLst/>
          </a:prstGeom>
        </p:spPr>
      </p:pic>
      <p:sp>
        <p:nvSpPr>
          <p:cNvPr id="13"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6" name="Immagin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1105418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Il </a:t>
            </a:r>
            <a:r>
              <a:rPr lang="en-US" sz="4800" b="1" dirty="0" err="1"/>
              <a:t>Convincimento</a:t>
            </a:r>
            <a:r>
              <a:rPr lang="en-US" sz="4800" b="1" dirty="0"/>
              <a:t> fa la </a:t>
            </a:r>
            <a:r>
              <a:rPr lang="en-US" sz="4800" b="1" dirty="0" err="1"/>
              <a:t>Differenza</a:t>
            </a:r>
            <a:endParaRPr lang="en-GB" sz="48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hteck 1">
            <a:extLst>
              <a:ext uri="{FF2B5EF4-FFF2-40B4-BE49-F238E27FC236}">
                <a16:creationId xmlns:a16="http://schemas.microsoft.com/office/drawing/2014/main" xmlns="" id="{8397BA45-C125-44E0-A9F0-D8B615B33425}"/>
              </a:ext>
            </a:extLst>
          </p:cNvPr>
          <p:cNvSpPr/>
          <p:nvPr/>
        </p:nvSpPr>
        <p:spPr>
          <a:xfrm>
            <a:off x="359999" y="1353158"/>
            <a:ext cx="5076000" cy="1332000"/>
          </a:xfrm>
          <a:prstGeom prst="rect">
            <a:avLst/>
          </a:prstGeom>
          <a:solidFill>
            <a:srgbClr val="F8D7CD"/>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t"/>
          <a:lstStyle/>
          <a:p>
            <a:pPr algn="just"/>
            <a:r>
              <a:rPr lang="en-US" sz="2000" b="1" dirty="0" err="1"/>
              <a:t>Siamo</a:t>
            </a:r>
            <a:r>
              <a:rPr lang="en-US" sz="2000" b="1" dirty="0"/>
              <a:t> tutti molto </a:t>
            </a:r>
            <a:r>
              <a:rPr lang="en-US" sz="2000" b="1" dirty="0" err="1"/>
              <a:t>entusiasti</a:t>
            </a:r>
            <a:r>
              <a:rPr lang="en-US" sz="2000" b="1" dirty="0"/>
              <a:t> da </a:t>
            </a:r>
            <a:r>
              <a:rPr lang="en-US" sz="2000" b="1" dirty="0" err="1"/>
              <a:t>giovani</a:t>
            </a:r>
            <a:endParaRPr lang="en-US" sz="2000" b="1" dirty="0"/>
          </a:p>
          <a:p>
            <a:pPr marL="285750" indent="-285750" algn="just">
              <a:buFontTx/>
              <a:buChar char="-"/>
            </a:pPr>
            <a:r>
              <a:rPr lang="en-US" sz="2000" dirty="0"/>
              <a:t>A </a:t>
            </a:r>
            <a:r>
              <a:rPr lang="en-US" sz="2000" dirty="0" err="1"/>
              <a:t>giocare</a:t>
            </a:r>
            <a:r>
              <a:rPr lang="en-US" sz="2000" dirty="0"/>
              <a:t> </a:t>
            </a:r>
            <a:r>
              <a:rPr lang="en-US" sz="2000" dirty="0" err="1"/>
              <a:t>sulla</a:t>
            </a:r>
            <a:r>
              <a:rPr lang="en-US" sz="2000" dirty="0"/>
              <a:t> </a:t>
            </a:r>
            <a:r>
              <a:rPr lang="en-US" sz="2000" dirty="0" err="1"/>
              <a:t>sabbia</a:t>
            </a:r>
            <a:endParaRPr lang="en-US" sz="2000" dirty="0"/>
          </a:p>
          <a:p>
            <a:pPr marL="285750" indent="-285750" algn="just">
              <a:buFontTx/>
              <a:buChar char="-"/>
            </a:pPr>
            <a:r>
              <a:rPr lang="en-US" sz="2000" dirty="0"/>
              <a:t>A </a:t>
            </a:r>
            <a:r>
              <a:rPr lang="en-US" sz="2000" dirty="0" err="1"/>
              <a:t>suonare</a:t>
            </a:r>
            <a:r>
              <a:rPr lang="en-US" sz="2000" dirty="0"/>
              <a:t> </a:t>
            </a:r>
            <a:r>
              <a:rPr lang="en-US" sz="2000" dirty="0" err="1"/>
              <a:t>strumenti</a:t>
            </a:r>
            <a:r>
              <a:rPr lang="en-US" sz="2000" dirty="0"/>
              <a:t> </a:t>
            </a:r>
            <a:r>
              <a:rPr lang="en-US" sz="2000" dirty="0" err="1"/>
              <a:t>musicali</a:t>
            </a:r>
            <a:endParaRPr lang="en-US" sz="2000" dirty="0"/>
          </a:p>
          <a:p>
            <a:pPr marL="285750" indent="-285750" algn="just">
              <a:buFontTx/>
              <a:buChar char="-"/>
            </a:pPr>
            <a:r>
              <a:rPr lang="en-US" sz="2000" dirty="0" err="1"/>
              <a:t>Andare</a:t>
            </a:r>
            <a:r>
              <a:rPr lang="en-US" sz="2000" dirty="0"/>
              <a:t> al primo </a:t>
            </a:r>
            <a:r>
              <a:rPr lang="en-US" sz="2000" dirty="0" err="1"/>
              <a:t>appuntamento</a:t>
            </a:r>
            <a:endParaRPr lang="en-US" sz="2000" dirty="0"/>
          </a:p>
        </p:txBody>
      </p:sp>
      <p:sp>
        <p:nvSpPr>
          <p:cNvPr id="9" name="Rechteck 2">
            <a:extLst>
              <a:ext uri="{FF2B5EF4-FFF2-40B4-BE49-F238E27FC236}">
                <a16:creationId xmlns:a16="http://schemas.microsoft.com/office/drawing/2014/main" xmlns="" id="{0EE36480-12AB-443B-B659-A00DD46A422B}"/>
              </a:ext>
            </a:extLst>
          </p:cNvPr>
          <p:cNvSpPr/>
          <p:nvPr/>
        </p:nvSpPr>
        <p:spPr>
          <a:xfrm>
            <a:off x="1195250" y="2865158"/>
            <a:ext cx="5328000" cy="468000"/>
          </a:xfrm>
          <a:prstGeom prst="rect">
            <a:avLst/>
          </a:prstGeom>
          <a:solidFill>
            <a:srgbClr val="F8D7CD"/>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t"/>
          <a:lstStyle/>
          <a:p>
            <a:r>
              <a:rPr lang="en-US" sz="2000" b="1" dirty="0"/>
              <a:t>Il </a:t>
            </a:r>
            <a:r>
              <a:rPr lang="en-US" sz="2000" b="1" dirty="0" err="1"/>
              <a:t>Convincimento</a:t>
            </a:r>
            <a:r>
              <a:rPr lang="en-US" sz="2000" b="1" dirty="0"/>
              <a:t> ha </a:t>
            </a:r>
            <a:r>
              <a:rPr lang="en-US" sz="2000" b="1" dirty="0" err="1"/>
              <a:t>bisogno</a:t>
            </a:r>
            <a:r>
              <a:rPr lang="en-US" sz="2000" b="1" dirty="0"/>
              <a:t> di </a:t>
            </a:r>
            <a:r>
              <a:rPr lang="en-US" sz="2000" b="1" dirty="0" err="1"/>
              <a:t>vari</a:t>
            </a:r>
            <a:r>
              <a:rPr lang="en-US" sz="2000" b="1" dirty="0"/>
              <a:t> </a:t>
            </a:r>
            <a:r>
              <a:rPr lang="en-US" sz="2000" b="1" dirty="0" err="1"/>
              <a:t>strumenti</a:t>
            </a:r>
            <a:r>
              <a:rPr lang="en-US" sz="2000" b="1" dirty="0"/>
              <a:t> </a:t>
            </a:r>
          </a:p>
        </p:txBody>
      </p:sp>
      <p:sp>
        <p:nvSpPr>
          <p:cNvPr id="16" name="Rechteck 3">
            <a:extLst>
              <a:ext uri="{FF2B5EF4-FFF2-40B4-BE49-F238E27FC236}">
                <a16:creationId xmlns:a16="http://schemas.microsoft.com/office/drawing/2014/main" xmlns="" id="{3751DE73-6A5A-47F4-A067-8C7FC4AA1E32}"/>
              </a:ext>
            </a:extLst>
          </p:cNvPr>
          <p:cNvSpPr/>
          <p:nvPr/>
        </p:nvSpPr>
        <p:spPr>
          <a:xfrm>
            <a:off x="3175372" y="3513158"/>
            <a:ext cx="5040001" cy="1584000"/>
          </a:xfrm>
          <a:prstGeom prst="rect">
            <a:avLst/>
          </a:prstGeom>
          <a:solidFill>
            <a:srgbClr val="F8D7CD"/>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t"/>
          <a:lstStyle/>
          <a:p>
            <a:pPr algn="just"/>
            <a:r>
              <a:rPr lang="en-US" sz="2000" b="1" dirty="0"/>
              <a:t>Il </a:t>
            </a:r>
            <a:r>
              <a:rPr lang="en-US" sz="2000" b="1" dirty="0" err="1"/>
              <a:t>Convincimento</a:t>
            </a:r>
            <a:r>
              <a:rPr lang="en-US" sz="2000" b="1" dirty="0"/>
              <a:t> </a:t>
            </a:r>
            <a:r>
              <a:rPr lang="en-US" sz="2000" b="1" dirty="0" err="1"/>
              <a:t>significa</a:t>
            </a:r>
            <a:r>
              <a:rPr lang="en-US" sz="2000" b="1" dirty="0"/>
              <a:t> </a:t>
            </a:r>
            <a:r>
              <a:rPr lang="en-US" sz="2000" b="1" dirty="0" err="1"/>
              <a:t>essere</a:t>
            </a:r>
            <a:r>
              <a:rPr lang="en-US" sz="2000" b="1" dirty="0"/>
              <a:t> </a:t>
            </a:r>
            <a:r>
              <a:rPr lang="en-US" sz="2000" b="1" dirty="0" err="1"/>
              <a:t>entusiasti</a:t>
            </a:r>
            <a:r>
              <a:rPr lang="en-US" sz="2000" b="1" dirty="0"/>
              <a:t> di:</a:t>
            </a:r>
          </a:p>
          <a:p>
            <a:pPr marL="285750" indent="-285750" algn="just">
              <a:buFontTx/>
              <a:buChar char="-"/>
            </a:pPr>
            <a:r>
              <a:rPr lang="en-US" sz="2000" dirty="0"/>
              <a:t>Un nuovo </a:t>
            </a:r>
            <a:r>
              <a:rPr lang="en-US" sz="2000" dirty="0" err="1"/>
              <a:t>prodotto</a:t>
            </a:r>
            <a:endParaRPr lang="en-US" sz="2000" dirty="0"/>
          </a:p>
          <a:p>
            <a:pPr marL="285750" indent="-285750" algn="just">
              <a:buFontTx/>
              <a:buChar char="-"/>
            </a:pPr>
            <a:r>
              <a:rPr lang="en-US" sz="2000" dirty="0"/>
              <a:t>Una fantastica idea</a:t>
            </a:r>
          </a:p>
          <a:p>
            <a:pPr marL="285750" indent="-285750" algn="just">
              <a:buFontTx/>
              <a:buChar char="-"/>
            </a:pPr>
            <a:r>
              <a:rPr lang="en-US" sz="2000" dirty="0"/>
              <a:t>Un nuovo design </a:t>
            </a:r>
            <a:r>
              <a:rPr lang="en-US" sz="2000" dirty="0" err="1"/>
              <a:t>creato</a:t>
            </a:r>
            <a:endParaRPr lang="en-US" sz="2000" dirty="0"/>
          </a:p>
          <a:p>
            <a:pPr marL="285750" indent="-285750" algn="just">
              <a:buFontTx/>
              <a:buChar char="-"/>
            </a:pPr>
            <a:r>
              <a:rPr lang="en-US" sz="2000" dirty="0"/>
              <a:t>Un </a:t>
            </a:r>
            <a:r>
              <a:rPr lang="en-US" sz="2000" dirty="0" err="1"/>
              <a:t>processo</a:t>
            </a:r>
            <a:r>
              <a:rPr lang="en-US" sz="2000" dirty="0"/>
              <a:t> di </a:t>
            </a:r>
            <a:r>
              <a:rPr lang="en-US" sz="2000" dirty="0" err="1"/>
              <a:t>successo</a:t>
            </a:r>
            <a:endParaRPr lang="en-US" sz="2000" dirty="0"/>
          </a:p>
        </p:txBody>
      </p:sp>
      <p:sp>
        <p:nvSpPr>
          <p:cNvPr id="17" name="Rechteck 4">
            <a:extLst>
              <a:ext uri="{FF2B5EF4-FFF2-40B4-BE49-F238E27FC236}">
                <a16:creationId xmlns:a16="http://schemas.microsoft.com/office/drawing/2014/main" xmlns="" id="{41E58A4B-2133-4FFE-9ACC-3B2CFD145BBF}"/>
              </a:ext>
            </a:extLst>
          </p:cNvPr>
          <p:cNvSpPr/>
          <p:nvPr/>
        </p:nvSpPr>
        <p:spPr>
          <a:xfrm>
            <a:off x="4852253" y="5277158"/>
            <a:ext cx="7132918" cy="720000"/>
          </a:xfrm>
          <a:prstGeom prst="rect">
            <a:avLst/>
          </a:prstGeom>
          <a:solidFill>
            <a:srgbClr val="F8D7CD"/>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t"/>
          <a:lstStyle/>
          <a:p>
            <a:pPr algn="just"/>
            <a:r>
              <a:rPr lang="it-IT" sz="2000" b="1" dirty="0"/>
              <a:t>Convinci i clienti ei nuovi imprenditori a lavorare sodo e con successo in una nuova attività</a:t>
            </a:r>
            <a:r>
              <a:rPr lang="en-US" sz="2000" b="1" dirty="0"/>
              <a:t> </a:t>
            </a:r>
          </a:p>
        </p:txBody>
      </p:sp>
      <p:sp>
        <p:nvSpPr>
          <p:cNvPr id="18" name="Denkblase: wolkenförmig 5">
            <a:extLst>
              <a:ext uri="{FF2B5EF4-FFF2-40B4-BE49-F238E27FC236}">
                <a16:creationId xmlns:a16="http://schemas.microsoft.com/office/drawing/2014/main" xmlns="" id="{5F3EFAF6-90D6-4A2E-8C25-86429021886F}"/>
              </a:ext>
            </a:extLst>
          </p:cNvPr>
          <p:cNvSpPr/>
          <p:nvPr/>
        </p:nvSpPr>
        <p:spPr>
          <a:xfrm>
            <a:off x="8215373" y="2074415"/>
            <a:ext cx="2470309" cy="1258743"/>
          </a:xfrm>
          <a:prstGeom prst="cloudCallout">
            <a:avLst>
              <a:gd name="adj1" fmla="val -67103"/>
              <a:gd name="adj2" fmla="val 86001"/>
            </a:avLst>
          </a:prstGeom>
          <a:solidFill>
            <a:srgbClr val="E08041"/>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de-DE" sz="2000" b="1" dirty="0"/>
              <a:t>Come </a:t>
            </a:r>
          </a:p>
          <a:p>
            <a:pPr algn="ctr"/>
            <a:r>
              <a:rPr lang="de-DE" sz="2000" b="1" dirty="0"/>
              <a:t>???</a:t>
            </a:r>
          </a:p>
        </p:txBody>
      </p:sp>
      <p:sp>
        <p:nvSpPr>
          <p:cNvPr id="13"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1315"/>
            <a:ext cx="1755570" cy="398758"/>
          </a:xfrm>
          <a:prstGeom prst="rect">
            <a:avLst/>
          </a:prstGeom>
        </p:spPr>
      </p:pic>
      <p:sp>
        <p:nvSpPr>
          <p:cNvPr id="20"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1" name="Immagin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12 </a:t>
            </a:r>
            <a:r>
              <a:rPr lang="en-GB" sz="4800" b="1" dirty="0" err="1"/>
              <a:t>Aspetti</a:t>
            </a:r>
            <a:r>
              <a:rPr lang="en-GB" sz="4800" b="1" dirty="0"/>
              <a:t> da </a:t>
            </a:r>
            <a:r>
              <a:rPr lang="en-GB" sz="4800" b="1" dirty="0" err="1"/>
              <a:t>considerare</a:t>
            </a:r>
            <a:endParaRPr lang="en-GB" sz="48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pSp>
        <p:nvGrpSpPr>
          <p:cNvPr id="13" name="Gruppieren 15">
            <a:extLst>
              <a:ext uri="{FF2B5EF4-FFF2-40B4-BE49-F238E27FC236}">
                <a16:creationId xmlns:a16="http://schemas.microsoft.com/office/drawing/2014/main" xmlns="" id="{6CF2FA78-FD06-4C1E-B43E-EF946A09A820}"/>
              </a:ext>
            </a:extLst>
          </p:cNvPr>
          <p:cNvGrpSpPr/>
          <p:nvPr/>
        </p:nvGrpSpPr>
        <p:grpSpPr>
          <a:xfrm>
            <a:off x="720000" y="1728000"/>
            <a:ext cx="10764000" cy="3960000"/>
            <a:chOff x="0" y="1440000"/>
            <a:chExt cx="10764000" cy="3960000"/>
          </a:xfrm>
        </p:grpSpPr>
        <p:sp>
          <p:nvSpPr>
            <p:cNvPr id="19" name="CasellaDiTesto 12">
              <a:extLst>
                <a:ext uri="{FF2B5EF4-FFF2-40B4-BE49-F238E27FC236}">
                  <a16:creationId xmlns:a16="http://schemas.microsoft.com/office/drawing/2014/main" xmlns="" id="{8A86AC45-8175-4884-8836-31DF17262780}"/>
                </a:ext>
              </a:extLst>
            </p:cNvPr>
            <p:cNvSpPr txBox="1"/>
            <p:nvPr/>
          </p:nvSpPr>
          <p:spPr>
            <a:xfrm>
              <a:off x="360000" y="1440000"/>
              <a:ext cx="2268000" cy="1080000"/>
            </a:xfrm>
            <a:custGeom>
              <a:avLst/>
              <a:gdLst>
                <a:gd name="connsiteX0" fmla="*/ 0 w 2268000"/>
                <a:gd name="connsiteY0" fmla="*/ 0 h 1080000"/>
                <a:gd name="connsiteX1" fmla="*/ 612360 w 2268000"/>
                <a:gd name="connsiteY1" fmla="*/ 0 h 1080000"/>
                <a:gd name="connsiteX2" fmla="*/ 1179360 w 2268000"/>
                <a:gd name="connsiteY2" fmla="*/ 0 h 1080000"/>
                <a:gd name="connsiteX3" fmla="*/ 1746360 w 2268000"/>
                <a:gd name="connsiteY3" fmla="*/ 0 h 1080000"/>
                <a:gd name="connsiteX4" fmla="*/ 2268000 w 2268000"/>
                <a:gd name="connsiteY4" fmla="*/ 0 h 1080000"/>
                <a:gd name="connsiteX5" fmla="*/ 2268000 w 2268000"/>
                <a:gd name="connsiteY5" fmla="*/ 507600 h 1080000"/>
                <a:gd name="connsiteX6" fmla="*/ 2268000 w 2268000"/>
                <a:gd name="connsiteY6" fmla="*/ 1080000 h 1080000"/>
                <a:gd name="connsiteX7" fmla="*/ 1746360 w 2268000"/>
                <a:gd name="connsiteY7" fmla="*/ 1080000 h 1080000"/>
                <a:gd name="connsiteX8" fmla="*/ 1156680 w 2268000"/>
                <a:gd name="connsiteY8" fmla="*/ 1080000 h 1080000"/>
                <a:gd name="connsiteX9" fmla="*/ 657720 w 2268000"/>
                <a:gd name="connsiteY9" fmla="*/ 1080000 h 1080000"/>
                <a:gd name="connsiteX10" fmla="*/ 0 w 2268000"/>
                <a:gd name="connsiteY10" fmla="*/ 1080000 h 1080000"/>
                <a:gd name="connsiteX11" fmla="*/ 0 w 2268000"/>
                <a:gd name="connsiteY11" fmla="*/ 529200 h 1080000"/>
                <a:gd name="connsiteX12" fmla="*/ 0 w 2268000"/>
                <a:gd name="connsiteY12"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8000" h="1080000" fill="none" extrusionOk="0">
                  <a:moveTo>
                    <a:pt x="0" y="0"/>
                  </a:moveTo>
                  <a:cubicBezTo>
                    <a:pt x="211786" y="-4429"/>
                    <a:pt x="472387" y="68164"/>
                    <a:pt x="612360" y="0"/>
                  </a:cubicBezTo>
                  <a:cubicBezTo>
                    <a:pt x="752333" y="-68164"/>
                    <a:pt x="1019864" y="3060"/>
                    <a:pt x="1179360" y="0"/>
                  </a:cubicBezTo>
                  <a:cubicBezTo>
                    <a:pt x="1338856" y="-3060"/>
                    <a:pt x="1520843" y="55833"/>
                    <a:pt x="1746360" y="0"/>
                  </a:cubicBezTo>
                  <a:cubicBezTo>
                    <a:pt x="1971877" y="-55833"/>
                    <a:pt x="2122792" y="53337"/>
                    <a:pt x="2268000" y="0"/>
                  </a:cubicBezTo>
                  <a:cubicBezTo>
                    <a:pt x="2286131" y="206774"/>
                    <a:pt x="2209996" y="281528"/>
                    <a:pt x="2268000" y="507600"/>
                  </a:cubicBezTo>
                  <a:cubicBezTo>
                    <a:pt x="2326004" y="733672"/>
                    <a:pt x="2202982" y="907684"/>
                    <a:pt x="2268000" y="1080000"/>
                  </a:cubicBezTo>
                  <a:cubicBezTo>
                    <a:pt x="2055531" y="1083716"/>
                    <a:pt x="1872169" y="1025249"/>
                    <a:pt x="1746360" y="1080000"/>
                  </a:cubicBezTo>
                  <a:cubicBezTo>
                    <a:pt x="1620551" y="1134751"/>
                    <a:pt x="1332747" y="1052797"/>
                    <a:pt x="1156680" y="1080000"/>
                  </a:cubicBezTo>
                  <a:cubicBezTo>
                    <a:pt x="980613" y="1107203"/>
                    <a:pt x="884799" y="1044348"/>
                    <a:pt x="657720" y="1080000"/>
                  </a:cubicBezTo>
                  <a:cubicBezTo>
                    <a:pt x="430641" y="1115652"/>
                    <a:pt x="222938" y="1023093"/>
                    <a:pt x="0" y="1080000"/>
                  </a:cubicBezTo>
                  <a:cubicBezTo>
                    <a:pt x="-29625" y="881876"/>
                    <a:pt x="13674" y="759638"/>
                    <a:pt x="0" y="529200"/>
                  </a:cubicBezTo>
                  <a:cubicBezTo>
                    <a:pt x="-13674" y="298762"/>
                    <a:pt x="21085" y="114806"/>
                    <a:pt x="0" y="0"/>
                  </a:cubicBezTo>
                  <a:close/>
                </a:path>
                <a:path w="2268000" h="1080000" stroke="0" extrusionOk="0">
                  <a:moveTo>
                    <a:pt x="0" y="0"/>
                  </a:moveTo>
                  <a:cubicBezTo>
                    <a:pt x="136129" y="-41667"/>
                    <a:pt x="287212" y="39697"/>
                    <a:pt x="498960" y="0"/>
                  </a:cubicBezTo>
                  <a:cubicBezTo>
                    <a:pt x="710708" y="-39697"/>
                    <a:pt x="811128" y="23553"/>
                    <a:pt x="1020600" y="0"/>
                  </a:cubicBezTo>
                  <a:cubicBezTo>
                    <a:pt x="1230072" y="-23553"/>
                    <a:pt x="1362750" y="73263"/>
                    <a:pt x="1632960" y="0"/>
                  </a:cubicBezTo>
                  <a:cubicBezTo>
                    <a:pt x="1903170" y="-73263"/>
                    <a:pt x="1985485" y="64971"/>
                    <a:pt x="2268000" y="0"/>
                  </a:cubicBezTo>
                  <a:cubicBezTo>
                    <a:pt x="2297648" y="165819"/>
                    <a:pt x="2247681" y="329844"/>
                    <a:pt x="2268000" y="518400"/>
                  </a:cubicBezTo>
                  <a:cubicBezTo>
                    <a:pt x="2288319" y="706956"/>
                    <a:pt x="2215563" y="959098"/>
                    <a:pt x="2268000" y="1080000"/>
                  </a:cubicBezTo>
                  <a:cubicBezTo>
                    <a:pt x="1988081" y="1137240"/>
                    <a:pt x="1870249" y="1039291"/>
                    <a:pt x="1701000" y="1080000"/>
                  </a:cubicBezTo>
                  <a:cubicBezTo>
                    <a:pt x="1531751" y="1120709"/>
                    <a:pt x="1357834" y="1048966"/>
                    <a:pt x="1202040" y="1080000"/>
                  </a:cubicBezTo>
                  <a:cubicBezTo>
                    <a:pt x="1046246" y="1111034"/>
                    <a:pt x="864545" y="1043355"/>
                    <a:pt x="635040" y="1080000"/>
                  </a:cubicBezTo>
                  <a:cubicBezTo>
                    <a:pt x="405535" y="1116645"/>
                    <a:pt x="210498" y="1030086"/>
                    <a:pt x="0" y="1080000"/>
                  </a:cubicBezTo>
                  <a:cubicBezTo>
                    <a:pt x="-48338" y="895629"/>
                    <a:pt x="5758" y="734025"/>
                    <a:pt x="0" y="518400"/>
                  </a:cubicBezTo>
                  <a:cubicBezTo>
                    <a:pt x="-5758" y="302775"/>
                    <a:pt x="15732" y="161030"/>
                    <a:pt x="0" y="0"/>
                  </a:cubicBezTo>
                  <a:close/>
                </a:path>
              </a:pathLst>
            </a:custGeom>
            <a:solidFill>
              <a:schemeClr val="bg1">
                <a:lumMod val="95000"/>
              </a:schemeClr>
            </a:solidFill>
            <a:ln w="38100">
              <a:solidFill>
                <a:schemeClr val="accent1"/>
              </a:solidFill>
              <a:extLst>
                <a:ext uri="{C807C97D-BFC1-408E-A445-0C87EB9F89A2}">
                  <ask:lineSketchStyleProps xmlns:ask="http://schemas.microsoft.com/office/drawing/2018/sketchyshapes" xmlns="" sd="1645314886">
                    <a:prstGeom prst="rect">
                      <a:avLst/>
                    </a:prstGeom>
                    <ask:type>
                      <ask:lineSketchScribble/>
                    </ask:type>
                  </ask:lineSketchStyleProps>
                </a:ext>
              </a:extLst>
            </a:ln>
          </p:spPr>
          <p:txBody>
            <a:bodyPr wrap="square" rtlCol="0" anchor="ctr">
              <a:noAutofit/>
            </a:bodyPr>
            <a:lstStyle/>
            <a:p>
              <a:pPr algn="ctr"/>
              <a:r>
                <a:rPr lang="it-IT" sz="2000" dirty="0"/>
                <a:t>Prenditi abbastanza tempo per parlare e discutere</a:t>
              </a:r>
              <a:endParaRPr lang="en-GB" sz="2000" dirty="0"/>
            </a:p>
          </p:txBody>
        </p:sp>
        <p:sp>
          <p:nvSpPr>
            <p:cNvPr id="20" name="CasellaDiTesto 12">
              <a:extLst>
                <a:ext uri="{FF2B5EF4-FFF2-40B4-BE49-F238E27FC236}">
                  <a16:creationId xmlns:a16="http://schemas.microsoft.com/office/drawing/2014/main" xmlns="" id="{96D4CCA3-5D0A-42E5-BCE5-FC46319105B4}"/>
                </a:ext>
              </a:extLst>
            </p:cNvPr>
            <p:cNvSpPr txBox="1"/>
            <p:nvPr/>
          </p:nvSpPr>
          <p:spPr>
            <a:xfrm>
              <a:off x="2808000" y="1440000"/>
              <a:ext cx="3096000" cy="1080000"/>
            </a:xfrm>
            <a:custGeom>
              <a:avLst/>
              <a:gdLst>
                <a:gd name="connsiteX0" fmla="*/ 0 w 3096000"/>
                <a:gd name="connsiteY0" fmla="*/ 0 h 1080000"/>
                <a:gd name="connsiteX1" fmla="*/ 577920 w 3096000"/>
                <a:gd name="connsiteY1" fmla="*/ 0 h 1080000"/>
                <a:gd name="connsiteX2" fmla="*/ 1124880 w 3096000"/>
                <a:gd name="connsiteY2" fmla="*/ 0 h 1080000"/>
                <a:gd name="connsiteX3" fmla="*/ 1671840 w 3096000"/>
                <a:gd name="connsiteY3" fmla="*/ 0 h 1080000"/>
                <a:gd name="connsiteX4" fmla="*/ 2094960 w 3096000"/>
                <a:gd name="connsiteY4" fmla="*/ 0 h 1080000"/>
                <a:gd name="connsiteX5" fmla="*/ 2641920 w 3096000"/>
                <a:gd name="connsiteY5" fmla="*/ 0 h 1080000"/>
                <a:gd name="connsiteX6" fmla="*/ 3096000 w 3096000"/>
                <a:gd name="connsiteY6" fmla="*/ 0 h 1080000"/>
                <a:gd name="connsiteX7" fmla="*/ 3096000 w 3096000"/>
                <a:gd name="connsiteY7" fmla="*/ 529200 h 1080000"/>
                <a:gd name="connsiteX8" fmla="*/ 3096000 w 3096000"/>
                <a:gd name="connsiteY8" fmla="*/ 1080000 h 1080000"/>
                <a:gd name="connsiteX9" fmla="*/ 2580000 w 3096000"/>
                <a:gd name="connsiteY9" fmla="*/ 1080000 h 1080000"/>
                <a:gd name="connsiteX10" fmla="*/ 2094960 w 3096000"/>
                <a:gd name="connsiteY10" fmla="*/ 1080000 h 1080000"/>
                <a:gd name="connsiteX11" fmla="*/ 1517040 w 3096000"/>
                <a:gd name="connsiteY11" fmla="*/ 1080000 h 1080000"/>
                <a:gd name="connsiteX12" fmla="*/ 1001040 w 3096000"/>
                <a:gd name="connsiteY12" fmla="*/ 1080000 h 1080000"/>
                <a:gd name="connsiteX13" fmla="*/ 546960 w 3096000"/>
                <a:gd name="connsiteY13" fmla="*/ 1080000 h 1080000"/>
                <a:gd name="connsiteX14" fmla="*/ 0 w 3096000"/>
                <a:gd name="connsiteY14" fmla="*/ 1080000 h 1080000"/>
                <a:gd name="connsiteX15" fmla="*/ 0 w 3096000"/>
                <a:gd name="connsiteY15" fmla="*/ 572400 h 1080000"/>
                <a:gd name="connsiteX16" fmla="*/ 0 w 3096000"/>
                <a:gd name="connsiteY16"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96000" h="1080000" fill="none" extrusionOk="0">
                  <a:moveTo>
                    <a:pt x="0" y="0"/>
                  </a:moveTo>
                  <a:cubicBezTo>
                    <a:pt x="139899" y="-52697"/>
                    <a:pt x="306063" y="59779"/>
                    <a:pt x="577920" y="0"/>
                  </a:cubicBezTo>
                  <a:cubicBezTo>
                    <a:pt x="849777" y="-59779"/>
                    <a:pt x="940843" y="30692"/>
                    <a:pt x="1124880" y="0"/>
                  </a:cubicBezTo>
                  <a:cubicBezTo>
                    <a:pt x="1308917" y="-30692"/>
                    <a:pt x="1512906" y="38374"/>
                    <a:pt x="1671840" y="0"/>
                  </a:cubicBezTo>
                  <a:cubicBezTo>
                    <a:pt x="1830774" y="-38374"/>
                    <a:pt x="1942471" y="549"/>
                    <a:pt x="2094960" y="0"/>
                  </a:cubicBezTo>
                  <a:cubicBezTo>
                    <a:pt x="2247449" y="-549"/>
                    <a:pt x="2377287" y="2449"/>
                    <a:pt x="2641920" y="0"/>
                  </a:cubicBezTo>
                  <a:cubicBezTo>
                    <a:pt x="2906553" y="-2449"/>
                    <a:pt x="2969647" y="2682"/>
                    <a:pt x="3096000" y="0"/>
                  </a:cubicBezTo>
                  <a:cubicBezTo>
                    <a:pt x="3117232" y="108062"/>
                    <a:pt x="3077789" y="317430"/>
                    <a:pt x="3096000" y="529200"/>
                  </a:cubicBezTo>
                  <a:cubicBezTo>
                    <a:pt x="3114211" y="740970"/>
                    <a:pt x="3061055" y="899553"/>
                    <a:pt x="3096000" y="1080000"/>
                  </a:cubicBezTo>
                  <a:cubicBezTo>
                    <a:pt x="2952759" y="1080960"/>
                    <a:pt x="2744008" y="1030932"/>
                    <a:pt x="2580000" y="1080000"/>
                  </a:cubicBezTo>
                  <a:cubicBezTo>
                    <a:pt x="2415992" y="1129068"/>
                    <a:pt x="2245702" y="1066518"/>
                    <a:pt x="2094960" y="1080000"/>
                  </a:cubicBezTo>
                  <a:cubicBezTo>
                    <a:pt x="1944218" y="1093482"/>
                    <a:pt x="1777524" y="1013567"/>
                    <a:pt x="1517040" y="1080000"/>
                  </a:cubicBezTo>
                  <a:cubicBezTo>
                    <a:pt x="1256556" y="1146433"/>
                    <a:pt x="1112021" y="1066247"/>
                    <a:pt x="1001040" y="1080000"/>
                  </a:cubicBezTo>
                  <a:cubicBezTo>
                    <a:pt x="890059" y="1093753"/>
                    <a:pt x="685695" y="1038571"/>
                    <a:pt x="546960" y="1080000"/>
                  </a:cubicBezTo>
                  <a:cubicBezTo>
                    <a:pt x="408225" y="1121429"/>
                    <a:pt x="258690" y="1041614"/>
                    <a:pt x="0" y="1080000"/>
                  </a:cubicBezTo>
                  <a:cubicBezTo>
                    <a:pt x="-21208" y="962417"/>
                    <a:pt x="25639" y="700291"/>
                    <a:pt x="0" y="572400"/>
                  </a:cubicBezTo>
                  <a:cubicBezTo>
                    <a:pt x="-25639" y="444509"/>
                    <a:pt x="56167" y="168591"/>
                    <a:pt x="0" y="0"/>
                  </a:cubicBezTo>
                  <a:close/>
                </a:path>
                <a:path w="3096000" h="1080000" stroke="0" extrusionOk="0">
                  <a:moveTo>
                    <a:pt x="0" y="0"/>
                  </a:moveTo>
                  <a:cubicBezTo>
                    <a:pt x="260471" y="-59363"/>
                    <a:pt x="357385" y="54284"/>
                    <a:pt x="577920" y="0"/>
                  </a:cubicBezTo>
                  <a:cubicBezTo>
                    <a:pt x="798455" y="-54284"/>
                    <a:pt x="924296" y="52160"/>
                    <a:pt x="1124880" y="0"/>
                  </a:cubicBezTo>
                  <a:cubicBezTo>
                    <a:pt x="1325464" y="-52160"/>
                    <a:pt x="1425961" y="66266"/>
                    <a:pt x="1702800" y="0"/>
                  </a:cubicBezTo>
                  <a:cubicBezTo>
                    <a:pt x="1979639" y="-66266"/>
                    <a:pt x="2015858" y="9579"/>
                    <a:pt x="2218800" y="0"/>
                  </a:cubicBezTo>
                  <a:cubicBezTo>
                    <a:pt x="2421742" y="-9579"/>
                    <a:pt x="2691337" y="45880"/>
                    <a:pt x="3096000" y="0"/>
                  </a:cubicBezTo>
                  <a:cubicBezTo>
                    <a:pt x="3126156" y="221177"/>
                    <a:pt x="3044879" y="382186"/>
                    <a:pt x="3096000" y="507600"/>
                  </a:cubicBezTo>
                  <a:cubicBezTo>
                    <a:pt x="3147121" y="633014"/>
                    <a:pt x="3043340" y="909734"/>
                    <a:pt x="3096000" y="1080000"/>
                  </a:cubicBezTo>
                  <a:cubicBezTo>
                    <a:pt x="2866395" y="1116489"/>
                    <a:pt x="2733974" y="1053740"/>
                    <a:pt x="2610960" y="1080000"/>
                  </a:cubicBezTo>
                  <a:cubicBezTo>
                    <a:pt x="2487946" y="1106260"/>
                    <a:pt x="2179576" y="1075279"/>
                    <a:pt x="2033040" y="1080000"/>
                  </a:cubicBezTo>
                  <a:cubicBezTo>
                    <a:pt x="1886504" y="1084721"/>
                    <a:pt x="1706555" y="1078620"/>
                    <a:pt x="1455120" y="1080000"/>
                  </a:cubicBezTo>
                  <a:cubicBezTo>
                    <a:pt x="1203685" y="1081380"/>
                    <a:pt x="1208662" y="1055534"/>
                    <a:pt x="1032000" y="1080000"/>
                  </a:cubicBezTo>
                  <a:cubicBezTo>
                    <a:pt x="855338" y="1104466"/>
                    <a:pt x="818796" y="1041259"/>
                    <a:pt x="608880" y="1080000"/>
                  </a:cubicBezTo>
                  <a:cubicBezTo>
                    <a:pt x="398964" y="1118741"/>
                    <a:pt x="250689" y="1058767"/>
                    <a:pt x="0" y="1080000"/>
                  </a:cubicBezTo>
                  <a:cubicBezTo>
                    <a:pt x="-36168" y="857857"/>
                    <a:pt x="16344" y="765767"/>
                    <a:pt x="0" y="550800"/>
                  </a:cubicBezTo>
                  <a:cubicBezTo>
                    <a:pt x="-16344" y="335833"/>
                    <a:pt x="28535" y="119355"/>
                    <a:pt x="0" y="0"/>
                  </a:cubicBezTo>
                  <a:close/>
                </a:path>
              </a:pathLst>
            </a:custGeom>
            <a:solidFill>
              <a:schemeClr val="bg1">
                <a:lumMod val="85000"/>
              </a:schemeClr>
            </a:solidFill>
            <a:ln w="38100">
              <a:solidFill>
                <a:schemeClr val="accent1"/>
              </a:solidFill>
              <a:extLst>
                <a:ext uri="{C807C97D-BFC1-408E-A445-0C87EB9F89A2}">
                  <ask:lineSketchStyleProps xmlns:ask="http://schemas.microsoft.com/office/drawing/2018/sketchyshapes" xmlns="" sd="25723315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it-IT" sz="2000" dirty="0"/>
                <a:t>Alto grado di accettazione di colleghi, partner, clienti</a:t>
              </a:r>
              <a:endParaRPr lang="en-GB" sz="2000" dirty="0"/>
            </a:p>
          </p:txBody>
        </p:sp>
        <p:sp>
          <p:nvSpPr>
            <p:cNvPr id="21" name="CasellaDiTesto 12">
              <a:extLst>
                <a:ext uri="{FF2B5EF4-FFF2-40B4-BE49-F238E27FC236}">
                  <a16:creationId xmlns:a16="http://schemas.microsoft.com/office/drawing/2014/main" xmlns="" id="{1F89C483-9E2C-41CA-BEBC-6939149F3B3E}"/>
                </a:ext>
              </a:extLst>
            </p:cNvPr>
            <p:cNvSpPr txBox="1"/>
            <p:nvPr/>
          </p:nvSpPr>
          <p:spPr>
            <a:xfrm>
              <a:off x="8928000" y="2880000"/>
              <a:ext cx="1836000" cy="1080000"/>
            </a:xfrm>
            <a:custGeom>
              <a:avLst/>
              <a:gdLst>
                <a:gd name="connsiteX0" fmla="*/ 0 w 1836000"/>
                <a:gd name="connsiteY0" fmla="*/ 0 h 1080000"/>
                <a:gd name="connsiteX1" fmla="*/ 495720 w 1836000"/>
                <a:gd name="connsiteY1" fmla="*/ 0 h 1080000"/>
                <a:gd name="connsiteX2" fmla="*/ 899640 w 1836000"/>
                <a:gd name="connsiteY2" fmla="*/ 0 h 1080000"/>
                <a:gd name="connsiteX3" fmla="*/ 1358640 w 1836000"/>
                <a:gd name="connsiteY3" fmla="*/ 0 h 1080000"/>
                <a:gd name="connsiteX4" fmla="*/ 1836000 w 1836000"/>
                <a:gd name="connsiteY4" fmla="*/ 0 h 1080000"/>
                <a:gd name="connsiteX5" fmla="*/ 1836000 w 1836000"/>
                <a:gd name="connsiteY5" fmla="*/ 550800 h 1080000"/>
                <a:gd name="connsiteX6" fmla="*/ 1836000 w 1836000"/>
                <a:gd name="connsiteY6" fmla="*/ 1080000 h 1080000"/>
                <a:gd name="connsiteX7" fmla="*/ 1413720 w 1836000"/>
                <a:gd name="connsiteY7" fmla="*/ 1080000 h 1080000"/>
                <a:gd name="connsiteX8" fmla="*/ 954720 w 1836000"/>
                <a:gd name="connsiteY8" fmla="*/ 1080000 h 1080000"/>
                <a:gd name="connsiteX9" fmla="*/ 532440 w 1836000"/>
                <a:gd name="connsiteY9" fmla="*/ 1080000 h 1080000"/>
                <a:gd name="connsiteX10" fmla="*/ 0 w 1836000"/>
                <a:gd name="connsiteY10" fmla="*/ 1080000 h 1080000"/>
                <a:gd name="connsiteX11" fmla="*/ 0 w 1836000"/>
                <a:gd name="connsiteY11" fmla="*/ 561600 h 1080000"/>
                <a:gd name="connsiteX12" fmla="*/ 0 w 1836000"/>
                <a:gd name="connsiteY12"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6000" h="1080000" fill="none" extrusionOk="0">
                  <a:moveTo>
                    <a:pt x="0" y="0"/>
                  </a:moveTo>
                  <a:cubicBezTo>
                    <a:pt x="179448" y="-46427"/>
                    <a:pt x="350796" y="10236"/>
                    <a:pt x="495720" y="0"/>
                  </a:cubicBezTo>
                  <a:cubicBezTo>
                    <a:pt x="640644" y="-10236"/>
                    <a:pt x="768184" y="34726"/>
                    <a:pt x="899640" y="0"/>
                  </a:cubicBezTo>
                  <a:cubicBezTo>
                    <a:pt x="1031096" y="-34726"/>
                    <a:pt x="1173181" y="53691"/>
                    <a:pt x="1358640" y="0"/>
                  </a:cubicBezTo>
                  <a:cubicBezTo>
                    <a:pt x="1544099" y="-53691"/>
                    <a:pt x="1694979" y="53597"/>
                    <a:pt x="1836000" y="0"/>
                  </a:cubicBezTo>
                  <a:cubicBezTo>
                    <a:pt x="1867686" y="254207"/>
                    <a:pt x="1784822" y="295636"/>
                    <a:pt x="1836000" y="550800"/>
                  </a:cubicBezTo>
                  <a:cubicBezTo>
                    <a:pt x="1887178" y="805964"/>
                    <a:pt x="1821549" y="937254"/>
                    <a:pt x="1836000" y="1080000"/>
                  </a:cubicBezTo>
                  <a:cubicBezTo>
                    <a:pt x="1730369" y="1127890"/>
                    <a:pt x="1581590" y="1070237"/>
                    <a:pt x="1413720" y="1080000"/>
                  </a:cubicBezTo>
                  <a:cubicBezTo>
                    <a:pt x="1245850" y="1089763"/>
                    <a:pt x="1132984" y="1049546"/>
                    <a:pt x="954720" y="1080000"/>
                  </a:cubicBezTo>
                  <a:cubicBezTo>
                    <a:pt x="776456" y="1110454"/>
                    <a:pt x="678076" y="1037255"/>
                    <a:pt x="532440" y="1080000"/>
                  </a:cubicBezTo>
                  <a:cubicBezTo>
                    <a:pt x="386804" y="1122745"/>
                    <a:pt x="255211" y="1058856"/>
                    <a:pt x="0" y="1080000"/>
                  </a:cubicBezTo>
                  <a:cubicBezTo>
                    <a:pt x="-33136" y="848378"/>
                    <a:pt x="41121" y="670506"/>
                    <a:pt x="0" y="561600"/>
                  </a:cubicBezTo>
                  <a:cubicBezTo>
                    <a:pt x="-41121" y="452694"/>
                    <a:pt x="17051" y="167333"/>
                    <a:pt x="0" y="0"/>
                  </a:cubicBezTo>
                  <a:close/>
                </a:path>
                <a:path w="1836000" h="1080000" stroke="0" extrusionOk="0">
                  <a:moveTo>
                    <a:pt x="0" y="0"/>
                  </a:moveTo>
                  <a:cubicBezTo>
                    <a:pt x="156343" y="-53196"/>
                    <a:pt x="295106" y="1040"/>
                    <a:pt x="477360" y="0"/>
                  </a:cubicBezTo>
                  <a:cubicBezTo>
                    <a:pt x="659614" y="-1040"/>
                    <a:pt x="686851" y="25665"/>
                    <a:pt x="881280" y="0"/>
                  </a:cubicBezTo>
                  <a:cubicBezTo>
                    <a:pt x="1075709" y="-25665"/>
                    <a:pt x="1140637" y="24009"/>
                    <a:pt x="1377000" y="0"/>
                  </a:cubicBezTo>
                  <a:cubicBezTo>
                    <a:pt x="1613363" y="-24009"/>
                    <a:pt x="1744012" y="46516"/>
                    <a:pt x="1836000" y="0"/>
                  </a:cubicBezTo>
                  <a:cubicBezTo>
                    <a:pt x="1872436" y="167769"/>
                    <a:pt x="1774193" y="391934"/>
                    <a:pt x="1836000" y="561600"/>
                  </a:cubicBezTo>
                  <a:cubicBezTo>
                    <a:pt x="1897807" y="731266"/>
                    <a:pt x="1833899" y="833736"/>
                    <a:pt x="1836000" y="1080000"/>
                  </a:cubicBezTo>
                  <a:cubicBezTo>
                    <a:pt x="1695132" y="1098620"/>
                    <a:pt x="1504832" y="1056265"/>
                    <a:pt x="1377000" y="1080000"/>
                  </a:cubicBezTo>
                  <a:cubicBezTo>
                    <a:pt x="1249168" y="1103735"/>
                    <a:pt x="1171443" y="1044491"/>
                    <a:pt x="973080" y="1080000"/>
                  </a:cubicBezTo>
                  <a:cubicBezTo>
                    <a:pt x="774717" y="1115509"/>
                    <a:pt x="687814" y="1072208"/>
                    <a:pt x="569160" y="1080000"/>
                  </a:cubicBezTo>
                  <a:cubicBezTo>
                    <a:pt x="450506" y="1087792"/>
                    <a:pt x="201142" y="1056770"/>
                    <a:pt x="0" y="1080000"/>
                  </a:cubicBezTo>
                  <a:cubicBezTo>
                    <a:pt x="-11704" y="967553"/>
                    <a:pt x="62587" y="704035"/>
                    <a:pt x="0" y="518400"/>
                  </a:cubicBezTo>
                  <a:cubicBezTo>
                    <a:pt x="-62587" y="332765"/>
                    <a:pt x="34841" y="225817"/>
                    <a:pt x="0" y="0"/>
                  </a:cubicBezTo>
                  <a:close/>
                </a:path>
              </a:pathLst>
            </a:custGeom>
            <a:solidFill>
              <a:schemeClr val="bg1">
                <a:lumMod val="85000"/>
              </a:schemeClr>
            </a:solidFill>
            <a:ln w="38100">
              <a:solidFill>
                <a:schemeClr val="accent1"/>
              </a:solidFill>
              <a:extLst>
                <a:ext uri="{C807C97D-BFC1-408E-A445-0C87EB9F89A2}">
                  <ask:lineSketchStyleProps xmlns:ask="http://schemas.microsoft.com/office/drawing/2018/sketchyshapes" xmlns="" sd="1471859544">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err="1"/>
                <a:t>Capacità</a:t>
              </a:r>
              <a:r>
                <a:rPr lang="en-GB" sz="2000" dirty="0"/>
                <a:t> di </a:t>
              </a:r>
              <a:r>
                <a:rPr lang="en-GB" sz="2000" dirty="0" err="1"/>
                <a:t>ascolto</a:t>
              </a:r>
              <a:endParaRPr lang="en-GB" sz="2000" dirty="0"/>
            </a:p>
          </p:txBody>
        </p:sp>
        <p:sp>
          <p:nvSpPr>
            <p:cNvPr id="22" name="CasellaDiTesto 12">
              <a:extLst>
                <a:ext uri="{FF2B5EF4-FFF2-40B4-BE49-F238E27FC236}">
                  <a16:creationId xmlns:a16="http://schemas.microsoft.com/office/drawing/2014/main" xmlns="" id="{72273355-933A-4FBB-985B-E66BBDB918FF}"/>
                </a:ext>
              </a:extLst>
            </p:cNvPr>
            <p:cNvSpPr txBox="1"/>
            <p:nvPr/>
          </p:nvSpPr>
          <p:spPr>
            <a:xfrm>
              <a:off x="0" y="2878915"/>
              <a:ext cx="1980000" cy="1080000"/>
            </a:xfrm>
            <a:custGeom>
              <a:avLst/>
              <a:gdLst>
                <a:gd name="connsiteX0" fmla="*/ 0 w 1980000"/>
                <a:gd name="connsiteY0" fmla="*/ 0 h 1080000"/>
                <a:gd name="connsiteX1" fmla="*/ 455400 w 1980000"/>
                <a:gd name="connsiteY1" fmla="*/ 0 h 1080000"/>
                <a:gd name="connsiteX2" fmla="*/ 970200 w 1980000"/>
                <a:gd name="connsiteY2" fmla="*/ 0 h 1080000"/>
                <a:gd name="connsiteX3" fmla="*/ 1445400 w 1980000"/>
                <a:gd name="connsiteY3" fmla="*/ 0 h 1080000"/>
                <a:gd name="connsiteX4" fmla="*/ 1980000 w 1980000"/>
                <a:gd name="connsiteY4" fmla="*/ 0 h 1080000"/>
                <a:gd name="connsiteX5" fmla="*/ 1980000 w 1980000"/>
                <a:gd name="connsiteY5" fmla="*/ 518400 h 1080000"/>
                <a:gd name="connsiteX6" fmla="*/ 1980000 w 1980000"/>
                <a:gd name="connsiteY6" fmla="*/ 1080000 h 1080000"/>
                <a:gd name="connsiteX7" fmla="*/ 1485000 w 1980000"/>
                <a:gd name="connsiteY7" fmla="*/ 1080000 h 1080000"/>
                <a:gd name="connsiteX8" fmla="*/ 1029600 w 1980000"/>
                <a:gd name="connsiteY8" fmla="*/ 1080000 h 1080000"/>
                <a:gd name="connsiteX9" fmla="*/ 574200 w 1980000"/>
                <a:gd name="connsiteY9" fmla="*/ 1080000 h 1080000"/>
                <a:gd name="connsiteX10" fmla="*/ 0 w 1980000"/>
                <a:gd name="connsiteY10" fmla="*/ 1080000 h 1080000"/>
                <a:gd name="connsiteX11" fmla="*/ 0 w 1980000"/>
                <a:gd name="connsiteY11" fmla="*/ 529200 h 1080000"/>
                <a:gd name="connsiteX12" fmla="*/ 0 w 1980000"/>
                <a:gd name="connsiteY12"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0000" h="1080000" fill="none" extrusionOk="0">
                  <a:moveTo>
                    <a:pt x="0" y="0"/>
                  </a:moveTo>
                  <a:cubicBezTo>
                    <a:pt x="184233" y="-45649"/>
                    <a:pt x="326866" y="7605"/>
                    <a:pt x="455400" y="0"/>
                  </a:cubicBezTo>
                  <a:cubicBezTo>
                    <a:pt x="583934" y="-7605"/>
                    <a:pt x="854416" y="19581"/>
                    <a:pt x="970200" y="0"/>
                  </a:cubicBezTo>
                  <a:cubicBezTo>
                    <a:pt x="1085984" y="-19581"/>
                    <a:pt x="1278072" y="37370"/>
                    <a:pt x="1445400" y="0"/>
                  </a:cubicBezTo>
                  <a:cubicBezTo>
                    <a:pt x="1612728" y="-37370"/>
                    <a:pt x="1860780" y="10965"/>
                    <a:pt x="1980000" y="0"/>
                  </a:cubicBezTo>
                  <a:cubicBezTo>
                    <a:pt x="2034056" y="191753"/>
                    <a:pt x="1976121" y="324944"/>
                    <a:pt x="1980000" y="518400"/>
                  </a:cubicBezTo>
                  <a:cubicBezTo>
                    <a:pt x="1983879" y="711856"/>
                    <a:pt x="1968616" y="839168"/>
                    <a:pt x="1980000" y="1080000"/>
                  </a:cubicBezTo>
                  <a:cubicBezTo>
                    <a:pt x="1854021" y="1116131"/>
                    <a:pt x="1632867" y="1062836"/>
                    <a:pt x="1485000" y="1080000"/>
                  </a:cubicBezTo>
                  <a:cubicBezTo>
                    <a:pt x="1337133" y="1097164"/>
                    <a:pt x="1207845" y="1037428"/>
                    <a:pt x="1029600" y="1080000"/>
                  </a:cubicBezTo>
                  <a:cubicBezTo>
                    <a:pt x="851355" y="1122572"/>
                    <a:pt x="751956" y="1046549"/>
                    <a:pt x="574200" y="1080000"/>
                  </a:cubicBezTo>
                  <a:cubicBezTo>
                    <a:pt x="396444" y="1113451"/>
                    <a:pt x="222365" y="1035188"/>
                    <a:pt x="0" y="1080000"/>
                  </a:cubicBezTo>
                  <a:cubicBezTo>
                    <a:pt x="-26858" y="814366"/>
                    <a:pt x="50970" y="789939"/>
                    <a:pt x="0" y="529200"/>
                  </a:cubicBezTo>
                  <a:cubicBezTo>
                    <a:pt x="-50970" y="268461"/>
                    <a:pt x="61478" y="212142"/>
                    <a:pt x="0" y="0"/>
                  </a:cubicBezTo>
                  <a:close/>
                </a:path>
                <a:path w="1980000" h="1080000" stroke="0" extrusionOk="0">
                  <a:moveTo>
                    <a:pt x="0" y="0"/>
                  </a:moveTo>
                  <a:cubicBezTo>
                    <a:pt x="150337" y="-3813"/>
                    <a:pt x="315866" y="12585"/>
                    <a:pt x="514800" y="0"/>
                  </a:cubicBezTo>
                  <a:cubicBezTo>
                    <a:pt x="713734" y="-12585"/>
                    <a:pt x="790482" y="7458"/>
                    <a:pt x="950400" y="0"/>
                  </a:cubicBezTo>
                  <a:cubicBezTo>
                    <a:pt x="1110318" y="-7458"/>
                    <a:pt x="1250825" y="53018"/>
                    <a:pt x="1485000" y="0"/>
                  </a:cubicBezTo>
                  <a:cubicBezTo>
                    <a:pt x="1719175" y="-53018"/>
                    <a:pt x="1839705" y="170"/>
                    <a:pt x="1980000" y="0"/>
                  </a:cubicBezTo>
                  <a:cubicBezTo>
                    <a:pt x="2011644" y="205118"/>
                    <a:pt x="1952561" y="291029"/>
                    <a:pt x="1980000" y="507600"/>
                  </a:cubicBezTo>
                  <a:cubicBezTo>
                    <a:pt x="2007439" y="724171"/>
                    <a:pt x="1964722" y="899142"/>
                    <a:pt x="1980000" y="1080000"/>
                  </a:cubicBezTo>
                  <a:cubicBezTo>
                    <a:pt x="1737101" y="1081176"/>
                    <a:pt x="1618521" y="1056456"/>
                    <a:pt x="1465200" y="1080000"/>
                  </a:cubicBezTo>
                  <a:cubicBezTo>
                    <a:pt x="1311879" y="1103544"/>
                    <a:pt x="1215710" y="1036945"/>
                    <a:pt x="970200" y="1080000"/>
                  </a:cubicBezTo>
                  <a:cubicBezTo>
                    <a:pt x="724690" y="1123055"/>
                    <a:pt x="596697" y="1059646"/>
                    <a:pt x="435600" y="1080000"/>
                  </a:cubicBezTo>
                  <a:cubicBezTo>
                    <a:pt x="274503" y="1100354"/>
                    <a:pt x="161879" y="1045025"/>
                    <a:pt x="0" y="1080000"/>
                  </a:cubicBezTo>
                  <a:cubicBezTo>
                    <a:pt x="-45862" y="921216"/>
                    <a:pt x="54058" y="792516"/>
                    <a:pt x="0" y="550800"/>
                  </a:cubicBezTo>
                  <a:cubicBezTo>
                    <a:pt x="-54058" y="309084"/>
                    <a:pt x="586" y="232585"/>
                    <a:pt x="0" y="0"/>
                  </a:cubicBezTo>
                  <a:close/>
                </a:path>
              </a:pathLst>
            </a:custGeom>
            <a:solidFill>
              <a:schemeClr val="bg1">
                <a:lumMod val="85000"/>
              </a:schemeClr>
            </a:solidFill>
            <a:ln w="38100">
              <a:solidFill>
                <a:schemeClr val="accent1"/>
              </a:solidFill>
              <a:extLst>
                <a:ext uri="{C807C97D-BFC1-408E-A445-0C87EB9F89A2}">
                  <ask:lineSketchStyleProps xmlns:ask="http://schemas.microsoft.com/office/drawing/2018/sketchyshapes" xmlns="" sd="501233034">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a:t>Abbi fiducia </a:t>
              </a:r>
              <a:r>
                <a:rPr lang="en-GB" sz="2000" dirty="0" err="1"/>
                <a:t>nelle</a:t>
              </a:r>
              <a:r>
                <a:rPr lang="en-GB" sz="2000" dirty="0"/>
                <a:t> </a:t>
              </a:r>
              <a:r>
                <a:rPr lang="en-GB" sz="2000" dirty="0" err="1"/>
                <a:t>collaborazioni</a:t>
              </a:r>
              <a:endParaRPr lang="en-GB" sz="2000" dirty="0"/>
            </a:p>
          </p:txBody>
        </p:sp>
        <p:sp>
          <p:nvSpPr>
            <p:cNvPr id="23" name="CasellaDiTesto 12">
              <a:extLst>
                <a:ext uri="{FF2B5EF4-FFF2-40B4-BE49-F238E27FC236}">
                  <a16:creationId xmlns:a16="http://schemas.microsoft.com/office/drawing/2014/main" xmlns="" id="{7AF0A531-B938-4AB3-85C3-942A40891B3E}"/>
                </a:ext>
              </a:extLst>
            </p:cNvPr>
            <p:cNvSpPr txBox="1"/>
            <p:nvPr/>
          </p:nvSpPr>
          <p:spPr>
            <a:xfrm>
              <a:off x="360000" y="4320000"/>
              <a:ext cx="2268000" cy="1080000"/>
            </a:xfrm>
            <a:custGeom>
              <a:avLst/>
              <a:gdLst>
                <a:gd name="connsiteX0" fmla="*/ 0 w 2268000"/>
                <a:gd name="connsiteY0" fmla="*/ 0 h 1080000"/>
                <a:gd name="connsiteX1" fmla="*/ 498960 w 2268000"/>
                <a:gd name="connsiteY1" fmla="*/ 0 h 1080000"/>
                <a:gd name="connsiteX2" fmla="*/ 997920 w 2268000"/>
                <a:gd name="connsiteY2" fmla="*/ 0 h 1080000"/>
                <a:gd name="connsiteX3" fmla="*/ 1542240 w 2268000"/>
                <a:gd name="connsiteY3" fmla="*/ 0 h 1080000"/>
                <a:gd name="connsiteX4" fmla="*/ 2268000 w 2268000"/>
                <a:gd name="connsiteY4" fmla="*/ 0 h 1080000"/>
                <a:gd name="connsiteX5" fmla="*/ 2268000 w 2268000"/>
                <a:gd name="connsiteY5" fmla="*/ 529200 h 1080000"/>
                <a:gd name="connsiteX6" fmla="*/ 2268000 w 2268000"/>
                <a:gd name="connsiteY6" fmla="*/ 1080000 h 1080000"/>
                <a:gd name="connsiteX7" fmla="*/ 1655640 w 2268000"/>
                <a:gd name="connsiteY7" fmla="*/ 1080000 h 1080000"/>
                <a:gd name="connsiteX8" fmla="*/ 1088640 w 2268000"/>
                <a:gd name="connsiteY8" fmla="*/ 1080000 h 1080000"/>
                <a:gd name="connsiteX9" fmla="*/ 498960 w 2268000"/>
                <a:gd name="connsiteY9" fmla="*/ 1080000 h 1080000"/>
                <a:gd name="connsiteX10" fmla="*/ 0 w 2268000"/>
                <a:gd name="connsiteY10" fmla="*/ 1080000 h 1080000"/>
                <a:gd name="connsiteX11" fmla="*/ 0 w 2268000"/>
                <a:gd name="connsiteY11" fmla="*/ 561600 h 1080000"/>
                <a:gd name="connsiteX12" fmla="*/ 0 w 2268000"/>
                <a:gd name="connsiteY12"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8000" h="1080000" fill="none" extrusionOk="0">
                  <a:moveTo>
                    <a:pt x="0" y="0"/>
                  </a:moveTo>
                  <a:cubicBezTo>
                    <a:pt x="162243" y="-34022"/>
                    <a:pt x="371753" y="27432"/>
                    <a:pt x="498960" y="0"/>
                  </a:cubicBezTo>
                  <a:cubicBezTo>
                    <a:pt x="626167" y="-27432"/>
                    <a:pt x="822702" y="10655"/>
                    <a:pt x="997920" y="0"/>
                  </a:cubicBezTo>
                  <a:cubicBezTo>
                    <a:pt x="1173138" y="-10655"/>
                    <a:pt x="1275538" y="18566"/>
                    <a:pt x="1542240" y="0"/>
                  </a:cubicBezTo>
                  <a:cubicBezTo>
                    <a:pt x="1808942" y="-18566"/>
                    <a:pt x="2020496" y="59948"/>
                    <a:pt x="2268000" y="0"/>
                  </a:cubicBezTo>
                  <a:cubicBezTo>
                    <a:pt x="2306209" y="205655"/>
                    <a:pt x="2249945" y="352427"/>
                    <a:pt x="2268000" y="529200"/>
                  </a:cubicBezTo>
                  <a:cubicBezTo>
                    <a:pt x="2286055" y="705973"/>
                    <a:pt x="2244909" y="827339"/>
                    <a:pt x="2268000" y="1080000"/>
                  </a:cubicBezTo>
                  <a:cubicBezTo>
                    <a:pt x="1990534" y="1141666"/>
                    <a:pt x="1891038" y="1066005"/>
                    <a:pt x="1655640" y="1080000"/>
                  </a:cubicBezTo>
                  <a:cubicBezTo>
                    <a:pt x="1420242" y="1093995"/>
                    <a:pt x="1361395" y="1066346"/>
                    <a:pt x="1088640" y="1080000"/>
                  </a:cubicBezTo>
                  <a:cubicBezTo>
                    <a:pt x="815885" y="1093654"/>
                    <a:pt x="740584" y="1037169"/>
                    <a:pt x="498960" y="1080000"/>
                  </a:cubicBezTo>
                  <a:cubicBezTo>
                    <a:pt x="257336" y="1122831"/>
                    <a:pt x="200145" y="1063970"/>
                    <a:pt x="0" y="1080000"/>
                  </a:cubicBezTo>
                  <a:cubicBezTo>
                    <a:pt x="-2420" y="889785"/>
                    <a:pt x="60341" y="786838"/>
                    <a:pt x="0" y="561600"/>
                  </a:cubicBezTo>
                  <a:cubicBezTo>
                    <a:pt x="-60341" y="336362"/>
                    <a:pt x="48110" y="199022"/>
                    <a:pt x="0" y="0"/>
                  </a:cubicBezTo>
                  <a:close/>
                </a:path>
                <a:path w="2268000" h="1080000" stroke="0" extrusionOk="0">
                  <a:moveTo>
                    <a:pt x="0" y="0"/>
                  </a:moveTo>
                  <a:cubicBezTo>
                    <a:pt x="165784" y="-63624"/>
                    <a:pt x="398231" y="4009"/>
                    <a:pt x="567000" y="0"/>
                  </a:cubicBezTo>
                  <a:cubicBezTo>
                    <a:pt x="735769" y="-4009"/>
                    <a:pt x="960989" y="6811"/>
                    <a:pt x="1065960" y="0"/>
                  </a:cubicBezTo>
                  <a:cubicBezTo>
                    <a:pt x="1170931" y="-6811"/>
                    <a:pt x="1509435" y="58041"/>
                    <a:pt x="1678320" y="0"/>
                  </a:cubicBezTo>
                  <a:cubicBezTo>
                    <a:pt x="1847205" y="-58041"/>
                    <a:pt x="2011501" y="68559"/>
                    <a:pt x="2268000" y="0"/>
                  </a:cubicBezTo>
                  <a:cubicBezTo>
                    <a:pt x="2290228" y="195668"/>
                    <a:pt x="2239528" y="291164"/>
                    <a:pt x="2268000" y="540000"/>
                  </a:cubicBezTo>
                  <a:cubicBezTo>
                    <a:pt x="2296472" y="788836"/>
                    <a:pt x="2235076" y="951693"/>
                    <a:pt x="2268000" y="1080000"/>
                  </a:cubicBezTo>
                  <a:cubicBezTo>
                    <a:pt x="2024803" y="1127773"/>
                    <a:pt x="1845632" y="1071888"/>
                    <a:pt x="1723680" y="1080000"/>
                  </a:cubicBezTo>
                  <a:cubicBezTo>
                    <a:pt x="1601728" y="1088112"/>
                    <a:pt x="1377340" y="1013120"/>
                    <a:pt x="1134000" y="1080000"/>
                  </a:cubicBezTo>
                  <a:cubicBezTo>
                    <a:pt x="890660" y="1146880"/>
                    <a:pt x="869828" y="1032520"/>
                    <a:pt x="635040" y="1080000"/>
                  </a:cubicBezTo>
                  <a:cubicBezTo>
                    <a:pt x="400252" y="1127480"/>
                    <a:pt x="225439" y="1046954"/>
                    <a:pt x="0" y="1080000"/>
                  </a:cubicBezTo>
                  <a:cubicBezTo>
                    <a:pt x="-66994" y="967465"/>
                    <a:pt x="58630" y="719705"/>
                    <a:pt x="0" y="518400"/>
                  </a:cubicBezTo>
                  <a:cubicBezTo>
                    <a:pt x="-58630" y="317095"/>
                    <a:pt x="8070" y="212472"/>
                    <a:pt x="0" y="0"/>
                  </a:cubicBezTo>
                  <a:close/>
                </a:path>
              </a:pathLst>
            </a:custGeom>
            <a:solidFill>
              <a:schemeClr val="bg1">
                <a:lumMod val="95000"/>
              </a:schemeClr>
            </a:solidFill>
            <a:ln w="38100">
              <a:solidFill>
                <a:schemeClr val="accent1"/>
              </a:solidFill>
              <a:extLst>
                <a:ext uri="{C807C97D-BFC1-408E-A445-0C87EB9F89A2}">
                  <ask:lineSketchStyleProps xmlns:ask="http://schemas.microsoft.com/office/drawing/2018/sketchyshapes" xmlns="" sd="45415273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err="1"/>
                <a:t>Cooperazione</a:t>
              </a:r>
              <a:r>
                <a:rPr lang="en-GB" sz="2000" dirty="0"/>
                <a:t> </a:t>
              </a:r>
              <a:r>
                <a:rPr lang="en-GB" sz="2000" dirty="0" err="1"/>
                <a:t>basata</a:t>
              </a:r>
              <a:r>
                <a:rPr lang="en-GB" sz="2000" dirty="0"/>
                <a:t> </a:t>
              </a:r>
              <a:r>
                <a:rPr lang="en-GB" sz="2000" dirty="0" err="1"/>
                <a:t>sull’Empatia</a:t>
              </a:r>
              <a:endParaRPr lang="en-GB" sz="2000" dirty="0"/>
            </a:p>
          </p:txBody>
        </p:sp>
        <p:sp>
          <p:nvSpPr>
            <p:cNvPr id="24" name="CasellaDiTesto 12">
              <a:extLst>
                <a:ext uri="{FF2B5EF4-FFF2-40B4-BE49-F238E27FC236}">
                  <a16:creationId xmlns:a16="http://schemas.microsoft.com/office/drawing/2014/main" xmlns="" id="{E23CC140-E77C-4CE4-A174-D2A631857D2E}"/>
                </a:ext>
              </a:extLst>
            </p:cNvPr>
            <p:cNvSpPr txBox="1"/>
            <p:nvPr/>
          </p:nvSpPr>
          <p:spPr>
            <a:xfrm>
              <a:off x="6084000" y="1440000"/>
              <a:ext cx="1836000" cy="1080000"/>
            </a:xfrm>
            <a:custGeom>
              <a:avLst/>
              <a:gdLst>
                <a:gd name="connsiteX0" fmla="*/ 0 w 1836000"/>
                <a:gd name="connsiteY0" fmla="*/ 0 h 1080000"/>
                <a:gd name="connsiteX1" fmla="*/ 459000 w 1836000"/>
                <a:gd name="connsiteY1" fmla="*/ 0 h 1080000"/>
                <a:gd name="connsiteX2" fmla="*/ 899640 w 1836000"/>
                <a:gd name="connsiteY2" fmla="*/ 0 h 1080000"/>
                <a:gd name="connsiteX3" fmla="*/ 1321920 w 1836000"/>
                <a:gd name="connsiteY3" fmla="*/ 0 h 1080000"/>
                <a:gd name="connsiteX4" fmla="*/ 1836000 w 1836000"/>
                <a:gd name="connsiteY4" fmla="*/ 0 h 1080000"/>
                <a:gd name="connsiteX5" fmla="*/ 1836000 w 1836000"/>
                <a:gd name="connsiteY5" fmla="*/ 518400 h 1080000"/>
                <a:gd name="connsiteX6" fmla="*/ 1836000 w 1836000"/>
                <a:gd name="connsiteY6" fmla="*/ 1080000 h 1080000"/>
                <a:gd name="connsiteX7" fmla="*/ 1377000 w 1836000"/>
                <a:gd name="connsiteY7" fmla="*/ 1080000 h 1080000"/>
                <a:gd name="connsiteX8" fmla="*/ 973080 w 1836000"/>
                <a:gd name="connsiteY8" fmla="*/ 1080000 h 1080000"/>
                <a:gd name="connsiteX9" fmla="*/ 514080 w 1836000"/>
                <a:gd name="connsiteY9" fmla="*/ 1080000 h 1080000"/>
                <a:gd name="connsiteX10" fmla="*/ 0 w 1836000"/>
                <a:gd name="connsiteY10" fmla="*/ 1080000 h 1080000"/>
                <a:gd name="connsiteX11" fmla="*/ 0 w 1836000"/>
                <a:gd name="connsiteY11" fmla="*/ 529200 h 1080000"/>
                <a:gd name="connsiteX12" fmla="*/ 0 w 1836000"/>
                <a:gd name="connsiteY12"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6000" h="1080000" fill="none" extrusionOk="0">
                  <a:moveTo>
                    <a:pt x="0" y="0"/>
                  </a:moveTo>
                  <a:cubicBezTo>
                    <a:pt x="228209" y="-16086"/>
                    <a:pt x="272280" y="39627"/>
                    <a:pt x="459000" y="0"/>
                  </a:cubicBezTo>
                  <a:cubicBezTo>
                    <a:pt x="645720" y="-39627"/>
                    <a:pt x="704434" y="40928"/>
                    <a:pt x="899640" y="0"/>
                  </a:cubicBezTo>
                  <a:cubicBezTo>
                    <a:pt x="1094846" y="-40928"/>
                    <a:pt x="1176897" y="14844"/>
                    <a:pt x="1321920" y="0"/>
                  </a:cubicBezTo>
                  <a:cubicBezTo>
                    <a:pt x="1466943" y="-14844"/>
                    <a:pt x="1718212" y="57652"/>
                    <a:pt x="1836000" y="0"/>
                  </a:cubicBezTo>
                  <a:cubicBezTo>
                    <a:pt x="1853110" y="104316"/>
                    <a:pt x="1804901" y="308166"/>
                    <a:pt x="1836000" y="518400"/>
                  </a:cubicBezTo>
                  <a:cubicBezTo>
                    <a:pt x="1867099" y="728634"/>
                    <a:pt x="1768712" y="912296"/>
                    <a:pt x="1836000" y="1080000"/>
                  </a:cubicBezTo>
                  <a:cubicBezTo>
                    <a:pt x="1676358" y="1116277"/>
                    <a:pt x="1538413" y="1026062"/>
                    <a:pt x="1377000" y="1080000"/>
                  </a:cubicBezTo>
                  <a:cubicBezTo>
                    <a:pt x="1215587" y="1133938"/>
                    <a:pt x="1084756" y="1058006"/>
                    <a:pt x="973080" y="1080000"/>
                  </a:cubicBezTo>
                  <a:cubicBezTo>
                    <a:pt x="861404" y="1101994"/>
                    <a:pt x="625673" y="1044331"/>
                    <a:pt x="514080" y="1080000"/>
                  </a:cubicBezTo>
                  <a:cubicBezTo>
                    <a:pt x="402487" y="1115669"/>
                    <a:pt x="243901" y="1070289"/>
                    <a:pt x="0" y="1080000"/>
                  </a:cubicBezTo>
                  <a:cubicBezTo>
                    <a:pt x="-62761" y="894492"/>
                    <a:pt x="57693" y="717350"/>
                    <a:pt x="0" y="529200"/>
                  </a:cubicBezTo>
                  <a:cubicBezTo>
                    <a:pt x="-57693" y="341050"/>
                    <a:pt x="9983" y="226415"/>
                    <a:pt x="0" y="0"/>
                  </a:cubicBezTo>
                  <a:close/>
                </a:path>
                <a:path w="1836000" h="1080000" stroke="0" extrusionOk="0">
                  <a:moveTo>
                    <a:pt x="0" y="0"/>
                  </a:moveTo>
                  <a:cubicBezTo>
                    <a:pt x="185913" y="-44922"/>
                    <a:pt x="329128" y="40993"/>
                    <a:pt x="440640" y="0"/>
                  </a:cubicBezTo>
                  <a:cubicBezTo>
                    <a:pt x="552152" y="-40993"/>
                    <a:pt x="763960" y="54617"/>
                    <a:pt x="936360" y="0"/>
                  </a:cubicBezTo>
                  <a:cubicBezTo>
                    <a:pt x="1108760" y="-54617"/>
                    <a:pt x="1173173" y="7137"/>
                    <a:pt x="1377000" y="0"/>
                  </a:cubicBezTo>
                  <a:cubicBezTo>
                    <a:pt x="1580827" y="-7137"/>
                    <a:pt x="1736046" y="38602"/>
                    <a:pt x="1836000" y="0"/>
                  </a:cubicBezTo>
                  <a:cubicBezTo>
                    <a:pt x="1885865" y="240974"/>
                    <a:pt x="1806915" y="315124"/>
                    <a:pt x="1836000" y="518400"/>
                  </a:cubicBezTo>
                  <a:cubicBezTo>
                    <a:pt x="1865085" y="721676"/>
                    <a:pt x="1821316" y="851963"/>
                    <a:pt x="1836000" y="1080000"/>
                  </a:cubicBezTo>
                  <a:cubicBezTo>
                    <a:pt x="1755170" y="1099538"/>
                    <a:pt x="1572024" y="1032949"/>
                    <a:pt x="1432080" y="1080000"/>
                  </a:cubicBezTo>
                  <a:cubicBezTo>
                    <a:pt x="1292136" y="1127051"/>
                    <a:pt x="1191135" y="1043819"/>
                    <a:pt x="991440" y="1080000"/>
                  </a:cubicBezTo>
                  <a:cubicBezTo>
                    <a:pt x="791745" y="1116181"/>
                    <a:pt x="725465" y="1066964"/>
                    <a:pt x="550800" y="1080000"/>
                  </a:cubicBezTo>
                  <a:cubicBezTo>
                    <a:pt x="376135" y="1093036"/>
                    <a:pt x="235740" y="1076729"/>
                    <a:pt x="0" y="1080000"/>
                  </a:cubicBezTo>
                  <a:cubicBezTo>
                    <a:pt x="-41517" y="861061"/>
                    <a:pt x="1638" y="784424"/>
                    <a:pt x="0" y="529200"/>
                  </a:cubicBezTo>
                  <a:cubicBezTo>
                    <a:pt x="-1638" y="273976"/>
                    <a:pt x="52909" y="196383"/>
                    <a:pt x="0" y="0"/>
                  </a:cubicBezTo>
                  <a:close/>
                </a:path>
              </a:pathLst>
            </a:custGeom>
            <a:solidFill>
              <a:schemeClr val="bg1">
                <a:lumMod val="95000"/>
              </a:schemeClr>
            </a:solidFill>
            <a:ln w="38100">
              <a:solidFill>
                <a:schemeClr val="accent1"/>
              </a:solidFill>
              <a:extLst>
                <a:ext uri="{C807C97D-BFC1-408E-A445-0C87EB9F89A2}">
                  <ask:lineSketchStyleProps xmlns:ask="http://schemas.microsoft.com/office/drawing/2018/sketchyshapes" xmlns="" sd="2717741741">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err="1"/>
                <a:t>Sii</a:t>
              </a:r>
              <a:r>
                <a:rPr lang="en-GB" sz="2000" dirty="0"/>
                <a:t> </a:t>
              </a:r>
              <a:r>
                <a:rPr lang="en-GB" sz="2000" dirty="0" err="1"/>
                <a:t>aperto</a:t>
              </a:r>
              <a:r>
                <a:rPr lang="en-GB" sz="2000" dirty="0"/>
                <a:t> </a:t>
              </a:r>
              <a:r>
                <a:rPr lang="en-GB" sz="2000" dirty="0" err="1"/>
                <a:t>agli</a:t>
              </a:r>
              <a:r>
                <a:rPr lang="en-GB" sz="2000" dirty="0"/>
                <a:t> </a:t>
              </a:r>
              <a:r>
                <a:rPr lang="en-GB" sz="2000" dirty="0" err="1"/>
                <a:t>altri</a:t>
              </a:r>
              <a:endParaRPr lang="en-GB" sz="2000" dirty="0"/>
            </a:p>
          </p:txBody>
        </p:sp>
        <p:sp>
          <p:nvSpPr>
            <p:cNvPr id="25" name="CasellaDiTesto 12">
              <a:extLst>
                <a:ext uri="{FF2B5EF4-FFF2-40B4-BE49-F238E27FC236}">
                  <a16:creationId xmlns:a16="http://schemas.microsoft.com/office/drawing/2014/main" xmlns="" id="{13672369-4F25-4FEE-BD0A-909781B2F28D}"/>
                </a:ext>
              </a:extLst>
            </p:cNvPr>
            <p:cNvSpPr txBox="1"/>
            <p:nvPr/>
          </p:nvSpPr>
          <p:spPr>
            <a:xfrm>
              <a:off x="2160000" y="2880000"/>
              <a:ext cx="1980000" cy="1080000"/>
            </a:xfrm>
            <a:custGeom>
              <a:avLst/>
              <a:gdLst>
                <a:gd name="connsiteX0" fmla="*/ 0 w 1980000"/>
                <a:gd name="connsiteY0" fmla="*/ 0 h 1080000"/>
                <a:gd name="connsiteX1" fmla="*/ 534600 w 1980000"/>
                <a:gd name="connsiteY1" fmla="*/ 0 h 1080000"/>
                <a:gd name="connsiteX2" fmla="*/ 990000 w 1980000"/>
                <a:gd name="connsiteY2" fmla="*/ 0 h 1080000"/>
                <a:gd name="connsiteX3" fmla="*/ 1465200 w 1980000"/>
                <a:gd name="connsiteY3" fmla="*/ 0 h 1080000"/>
                <a:gd name="connsiteX4" fmla="*/ 1980000 w 1980000"/>
                <a:gd name="connsiteY4" fmla="*/ 0 h 1080000"/>
                <a:gd name="connsiteX5" fmla="*/ 1980000 w 1980000"/>
                <a:gd name="connsiteY5" fmla="*/ 540000 h 1080000"/>
                <a:gd name="connsiteX6" fmla="*/ 1980000 w 1980000"/>
                <a:gd name="connsiteY6" fmla="*/ 1080000 h 1080000"/>
                <a:gd name="connsiteX7" fmla="*/ 1524600 w 1980000"/>
                <a:gd name="connsiteY7" fmla="*/ 1080000 h 1080000"/>
                <a:gd name="connsiteX8" fmla="*/ 1069200 w 1980000"/>
                <a:gd name="connsiteY8" fmla="*/ 1080000 h 1080000"/>
                <a:gd name="connsiteX9" fmla="*/ 554400 w 1980000"/>
                <a:gd name="connsiteY9" fmla="*/ 1080000 h 1080000"/>
                <a:gd name="connsiteX10" fmla="*/ 0 w 1980000"/>
                <a:gd name="connsiteY10" fmla="*/ 1080000 h 1080000"/>
                <a:gd name="connsiteX11" fmla="*/ 0 w 1980000"/>
                <a:gd name="connsiteY11" fmla="*/ 540000 h 1080000"/>
                <a:gd name="connsiteX12" fmla="*/ 0 w 1980000"/>
                <a:gd name="connsiteY12"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0000" h="1080000" fill="none" extrusionOk="0">
                  <a:moveTo>
                    <a:pt x="0" y="0"/>
                  </a:moveTo>
                  <a:cubicBezTo>
                    <a:pt x="111762" y="-28977"/>
                    <a:pt x="357015" y="21134"/>
                    <a:pt x="534600" y="0"/>
                  </a:cubicBezTo>
                  <a:cubicBezTo>
                    <a:pt x="712185" y="-21134"/>
                    <a:pt x="836809" y="47915"/>
                    <a:pt x="990000" y="0"/>
                  </a:cubicBezTo>
                  <a:cubicBezTo>
                    <a:pt x="1143191" y="-47915"/>
                    <a:pt x="1307009" y="31176"/>
                    <a:pt x="1465200" y="0"/>
                  </a:cubicBezTo>
                  <a:cubicBezTo>
                    <a:pt x="1623391" y="-31176"/>
                    <a:pt x="1748620" y="55202"/>
                    <a:pt x="1980000" y="0"/>
                  </a:cubicBezTo>
                  <a:cubicBezTo>
                    <a:pt x="2031715" y="182519"/>
                    <a:pt x="1968089" y="423298"/>
                    <a:pt x="1980000" y="540000"/>
                  </a:cubicBezTo>
                  <a:cubicBezTo>
                    <a:pt x="1991911" y="656702"/>
                    <a:pt x="1969796" y="875199"/>
                    <a:pt x="1980000" y="1080000"/>
                  </a:cubicBezTo>
                  <a:cubicBezTo>
                    <a:pt x="1817045" y="1094843"/>
                    <a:pt x="1644915" y="1063980"/>
                    <a:pt x="1524600" y="1080000"/>
                  </a:cubicBezTo>
                  <a:cubicBezTo>
                    <a:pt x="1404285" y="1096020"/>
                    <a:pt x="1279424" y="1065925"/>
                    <a:pt x="1069200" y="1080000"/>
                  </a:cubicBezTo>
                  <a:cubicBezTo>
                    <a:pt x="858976" y="1094075"/>
                    <a:pt x="771836" y="1045091"/>
                    <a:pt x="554400" y="1080000"/>
                  </a:cubicBezTo>
                  <a:cubicBezTo>
                    <a:pt x="336964" y="1114909"/>
                    <a:pt x="185001" y="1035923"/>
                    <a:pt x="0" y="1080000"/>
                  </a:cubicBezTo>
                  <a:cubicBezTo>
                    <a:pt x="-34682" y="882725"/>
                    <a:pt x="20551" y="698358"/>
                    <a:pt x="0" y="540000"/>
                  </a:cubicBezTo>
                  <a:cubicBezTo>
                    <a:pt x="-20551" y="381642"/>
                    <a:pt x="61600" y="240662"/>
                    <a:pt x="0" y="0"/>
                  </a:cubicBezTo>
                  <a:close/>
                </a:path>
                <a:path w="1980000" h="1080000" stroke="0" extrusionOk="0">
                  <a:moveTo>
                    <a:pt x="0" y="0"/>
                  </a:moveTo>
                  <a:cubicBezTo>
                    <a:pt x="247199" y="-57680"/>
                    <a:pt x="268925" y="28779"/>
                    <a:pt x="514800" y="0"/>
                  </a:cubicBezTo>
                  <a:cubicBezTo>
                    <a:pt x="760675" y="-28779"/>
                    <a:pt x="829740" y="34938"/>
                    <a:pt x="1049400" y="0"/>
                  </a:cubicBezTo>
                  <a:cubicBezTo>
                    <a:pt x="1269060" y="-34938"/>
                    <a:pt x="1316876" y="36526"/>
                    <a:pt x="1504800" y="0"/>
                  </a:cubicBezTo>
                  <a:cubicBezTo>
                    <a:pt x="1692724" y="-36526"/>
                    <a:pt x="1850243" y="27292"/>
                    <a:pt x="1980000" y="0"/>
                  </a:cubicBezTo>
                  <a:cubicBezTo>
                    <a:pt x="2026000" y="139501"/>
                    <a:pt x="1942816" y="393358"/>
                    <a:pt x="1980000" y="518400"/>
                  </a:cubicBezTo>
                  <a:cubicBezTo>
                    <a:pt x="2017184" y="643442"/>
                    <a:pt x="1962769" y="853919"/>
                    <a:pt x="1980000" y="1080000"/>
                  </a:cubicBezTo>
                  <a:cubicBezTo>
                    <a:pt x="1756493" y="1084369"/>
                    <a:pt x="1665656" y="1051825"/>
                    <a:pt x="1465200" y="1080000"/>
                  </a:cubicBezTo>
                  <a:cubicBezTo>
                    <a:pt x="1264744" y="1108175"/>
                    <a:pt x="1165487" y="1039033"/>
                    <a:pt x="1009800" y="1080000"/>
                  </a:cubicBezTo>
                  <a:cubicBezTo>
                    <a:pt x="854113" y="1120967"/>
                    <a:pt x="735866" y="1071209"/>
                    <a:pt x="554400" y="1080000"/>
                  </a:cubicBezTo>
                  <a:cubicBezTo>
                    <a:pt x="372934" y="1088791"/>
                    <a:pt x="118090" y="1042640"/>
                    <a:pt x="0" y="1080000"/>
                  </a:cubicBezTo>
                  <a:cubicBezTo>
                    <a:pt x="-36713" y="830358"/>
                    <a:pt x="59152" y="706779"/>
                    <a:pt x="0" y="572400"/>
                  </a:cubicBezTo>
                  <a:cubicBezTo>
                    <a:pt x="-59152" y="438021"/>
                    <a:pt x="2032" y="214156"/>
                    <a:pt x="0" y="0"/>
                  </a:cubicBezTo>
                  <a:close/>
                </a:path>
              </a:pathLst>
            </a:custGeom>
            <a:solidFill>
              <a:schemeClr val="bg1">
                <a:lumMod val="95000"/>
              </a:schemeClr>
            </a:solidFill>
            <a:ln w="38100">
              <a:solidFill>
                <a:schemeClr val="accent1"/>
              </a:solidFill>
              <a:extLst>
                <a:ext uri="{C807C97D-BFC1-408E-A445-0C87EB9F89A2}">
                  <ask:lineSketchStyleProps xmlns:ask="http://schemas.microsoft.com/office/drawing/2018/sketchyshapes" xmlns="" sd="14079413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2000" dirty="0" err="1"/>
                <a:t>Sii</a:t>
              </a:r>
              <a:r>
                <a:rPr lang="en-GB" sz="2000" dirty="0"/>
                <a:t> </a:t>
              </a:r>
              <a:r>
                <a:rPr lang="en-GB" sz="2000" dirty="0" err="1"/>
                <a:t>orientato</a:t>
              </a:r>
              <a:r>
                <a:rPr lang="en-GB" sz="2000" dirty="0"/>
                <a:t> </a:t>
              </a:r>
              <a:r>
                <a:rPr lang="en-GB" sz="2000" dirty="0" err="1"/>
                <a:t>alla</a:t>
              </a:r>
              <a:r>
                <a:rPr lang="en-GB" sz="2000" dirty="0"/>
                <a:t> </a:t>
              </a:r>
              <a:r>
                <a:rPr lang="en-GB" sz="2000" dirty="0" err="1"/>
                <a:t>stima</a:t>
              </a:r>
              <a:r>
                <a:rPr lang="en-GB" sz="2000" dirty="0"/>
                <a:t> </a:t>
              </a:r>
              <a:r>
                <a:rPr lang="en-GB" sz="2000" dirty="0" err="1"/>
                <a:t>degli</a:t>
              </a:r>
              <a:r>
                <a:rPr lang="en-GB" sz="2000" dirty="0"/>
                <a:t> </a:t>
              </a:r>
              <a:r>
                <a:rPr lang="en-GB" sz="2000" dirty="0" err="1"/>
                <a:t>altri</a:t>
              </a:r>
              <a:endParaRPr lang="en-GB" sz="2000" dirty="0"/>
            </a:p>
          </p:txBody>
        </p:sp>
        <p:sp>
          <p:nvSpPr>
            <p:cNvPr id="26" name="CasellaDiTesto 12">
              <a:extLst>
                <a:ext uri="{FF2B5EF4-FFF2-40B4-BE49-F238E27FC236}">
                  <a16:creationId xmlns:a16="http://schemas.microsoft.com/office/drawing/2014/main" xmlns="" id="{E6C952A1-3AFE-48F8-AF31-39C763E2B8EF}"/>
                </a:ext>
              </a:extLst>
            </p:cNvPr>
            <p:cNvSpPr txBox="1"/>
            <p:nvPr/>
          </p:nvSpPr>
          <p:spPr>
            <a:xfrm>
              <a:off x="6768000" y="2880000"/>
              <a:ext cx="1980000" cy="1080000"/>
            </a:xfrm>
            <a:custGeom>
              <a:avLst/>
              <a:gdLst>
                <a:gd name="connsiteX0" fmla="*/ 0 w 1980000"/>
                <a:gd name="connsiteY0" fmla="*/ 0 h 1080000"/>
                <a:gd name="connsiteX1" fmla="*/ 455400 w 1980000"/>
                <a:gd name="connsiteY1" fmla="*/ 0 h 1080000"/>
                <a:gd name="connsiteX2" fmla="*/ 910800 w 1980000"/>
                <a:gd name="connsiteY2" fmla="*/ 0 h 1080000"/>
                <a:gd name="connsiteX3" fmla="*/ 1425600 w 1980000"/>
                <a:gd name="connsiteY3" fmla="*/ 0 h 1080000"/>
                <a:gd name="connsiteX4" fmla="*/ 1980000 w 1980000"/>
                <a:gd name="connsiteY4" fmla="*/ 0 h 1080000"/>
                <a:gd name="connsiteX5" fmla="*/ 1980000 w 1980000"/>
                <a:gd name="connsiteY5" fmla="*/ 529200 h 1080000"/>
                <a:gd name="connsiteX6" fmla="*/ 1980000 w 1980000"/>
                <a:gd name="connsiteY6" fmla="*/ 1080000 h 1080000"/>
                <a:gd name="connsiteX7" fmla="*/ 1465200 w 1980000"/>
                <a:gd name="connsiteY7" fmla="*/ 1080000 h 1080000"/>
                <a:gd name="connsiteX8" fmla="*/ 1009800 w 1980000"/>
                <a:gd name="connsiteY8" fmla="*/ 1080000 h 1080000"/>
                <a:gd name="connsiteX9" fmla="*/ 475200 w 1980000"/>
                <a:gd name="connsiteY9" fmla="*/ 1080000 h 1080000"/>
                <a:gd name="connsiteX10" fmla="*/ 0 w 1980000"/>
                <a:gd name="connsiteY10" fmla="*/ 1080000 h 1080000"/>
                <a:gd name="connsiteX11" fmla="*/ 0 w 1980000"/>
                <a:gd name="connsiteY11" fmla="*/ 540000 h 1080000"/>
                <a:gd name="connsiteX12" fmla="*/ 0 w 1980000"/>
                <a:gd name="connsiteY12"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0000" h="1080000" fill="none" extrusionOk="0">
                  <a:moveTo>
                    <a:pt x="0" y="0"/>
                  </a:moveTo>
                  <a:cubicBezTo>
                    <a:pt x="109321" y="-37979"/>
                    <a:pt x="349299" y="20653"/>
                    <a:pt x="455400" y="0"/>
                  </a:cubicBezTo>
                  <a:cubicBezTo>
                    <a:pt x="561501" y="-20653"/>
                    <a:pt x="745673" y="3660"/>
                    <a:pt x="910800" y="0"/>
                  </a:cubicBezTo>
                  <a:cubicBezTo>
                    <a:pt x="1075927" y="-3660"/>
                    <a:pt x="1190639" y="41967"/>
                    <a:pt x="1425600" y="0"/>
                  </a:cubicBezTo>
                  <a:cubicBezTo>
                    <a:pt x="1660561" y="-41967"/>
                    <a:pt x="1785251" y="35865"/>
                    <a:pt x="1980000" y="0"/>
                  </a:cubicBezTo>
                  <a:cubicBezTo>
                    <a:pt x="1999820" y="230318"/>
                    <a:pt x="1935581" y="362837"/>
                    <a:pt x="1980000" y="529200"/>
                  </a:cubicBezTo>
                  <a:cubicBezTo>
                    <a:pt x="2024419" y="695563"/>
                    <a:pt x="1938792" y="899636"/>
                    <a:pt x="1980000" y="1080000"/>
                  </a:cubicBezTo>
                  <a:cubicBezTo>
                    <a:pt x="1847079" y="1138244"/>
                    <a:pt x="1674637" y="1055944"/>
                    <a:pt x="1465200" y="1080000"/>
                  </a:cubicBezTo>
                  <a:cubicBezTo>
                    <a:pt x="1255763" y="1104056"/>
                    <a:pt x="1168634" y="1050921"/>
                    <a:pt x="1009800" y="1080000"/>
                  </a:cubicBezTo>
                  <a:cubicBezTo>
                    <a:pt x="850966" y="1109079"/>
                    <a:pt x="587561" y="1021575"/>
                    <a:pt x="475200" y="1080000"/>
                  </a:cubicBezTo>
                  <a:cubicBezTo>
                    <a:pt x="362839" y="1138425"/>
                    <a:pt x="157463" y="1060678"/>
                    <a:pt x="0" y="1080000"/>
                  </a:cubicBezTo>
                  <a:cubicBezTo>
                    <a:pt x="-16936" y="953326"/>
                    <a:pt x="25126" y="805144"/>
                    <a:pt x="0" y="540000"/>
                  </a:cubicBezTo>
                  <a:cubicBezTo>
                    <a:pt x="-25126" y="274856"/>
                    <a:pt x="56493" y="147601"/>
                    <a:pt x="0" y="0"/>
                  </a:cubicBezTo>
                  <a:close/>
                </a:path>
                <a:path w="1980000" h="1080000" stroke="0" extrusionOk="0">
                  <a:moveTo>
                    <a:pt x="0" y="0"/>
                  </a:moveTo>
                  <a:cubicBezTo>
                    <a:pt x="227646" y="-4663"/>
                    <a:pt x="297519" y="12813"/>
                    <a:pt x="534600" y="0"/>
                  </a:cubicBezTo>
                  <a:cubicBezTo>
                    <a:pt x="771681" y="-12813"/>
                    <a:pt x="919649" y="52959"/>
                    <a:pt x="1029600" y="0"/>
                  </a:cubicBezTo>
                  <a:cubicBezTo>
                    <a:pt x="1139551" y="-52959"/>
                    <a:pt x="1400970" y="10846"/>
                    <a:pt x="1504800" y="0"/>
                  </a:cubicBezTo>
                  <a:cubicBezTo>
                    <a:pt x="1608630" y="-10846"/>
                    <a:pt x="1784278" y="39893"/>
                    <a:pt x="1980000" y="0"/>
                  </a:cubicBezTo>
                  <a:cubicBezTo>
                    <a:pt x="2024670" y="160550"/>
                    <a:pt x="1934117" y="292358"/>
                    <a:pt x="1980000" y="518400"/>
                  </a:cubicBezTo>
                  <a:cubicBezTo>
                    <a:pt x="2025883" y="744442"/>
                    <a:pt x="1970185" y="923568"/>
                    <a:pt x="1980000" y="1080000"/>
                  </a:cubicBezTo>
                  <a:cubicBezTo>
                    <a:pt x="1782899" y="1102949"/>
                    <a:pt x="1607758" y="1022228"/>
                    <a:pt x="1465200" y="1080000"/>
                  </a:cubicBezTo>
                  <a:cubicBezTo>
                    <a:pt x="1322642" y="1137772"/>
                    <a:pt x="1132174" y="1067013"/>
                    <a:pt x="970200" y="1080000"/>
                  </a:cubicBezTo>
                  <a:cubicBezTo>
                    <a:pt x="808226" y="1092987"/>
                    <a:pt x="670452" y="1029323"/>
                    <a:pt x="514800" y="1080000"/>
                  </a:cubicBezTo>
                  <a:cubicBezTo>
                    <a:pt x="359148" y="1130677"/>
                    <a:pt x="157898" y="1061038"/>
                    <a:pt x="0" y="1080000"/>
                  </a:cubicBezTo>
                  <a:cubicBezTo>
                    <a:pt x="-46325" y="965163"/>
                    <a:pt x="58241" y="696537"/>
                    <a:pt x="0" y="550800"/>
                  </a:cubicBezTo>
                  <a:cubicBezTo>
                    <a:pt x="-58241" y="405063"/>
                    <a:pt x="19476" y="197303"/>
                    <a:pt x="0" y="0"/>
                  </a:cubicBezTo>
                  <a:close/>
                </a:path>
              </a:pathLst>
            </a:custGeom>
            <a:solidFill>
              <a:schemeClr val="bg1">
                <a:lumMod val="95000"/>
              </a:schemeClr>
            </a:solidFill>
            <a:ln w="38100">
              <a:solidFill>
                <a:schemeClr val="accent1"/>
              </a:solidFill>
              <a:extLst>
                <a:ext uri="{C807C97D-BFC1-408E-A445-0C87EB9F89A2}">
                  <ask:lineSketchStyleProps xmlns:ask="http://schemas.microsoft.com/office/drawing/2018/sketchyshapes" xmlns="" sd="650824989">
                    <a:prstGeom prst="rect">
                      <a:avLst/>
                    </a:prstGeom>
                    <ask:type>
                      <ask:lineSketchScribble/>
                    </ask:type>
                  </ask:lineSketchStyleProps>
                </a:ext>
              </a:extLst>
            </a:ln>
          </p:spPr>
          <p:txBody>
            <a:bodyPr wrap="square" rtlCol="0" anchor="ctr">
              <a:noAutofit/>
            </a:bodyPr>
            <a:lstStyle/>
            <a:p>
              <a:pPr algn="ctr"/>
              <a:r>
                <a:rPr lang="en-GB" sz="2000" dirty="0" err="1"/>
                <a:t>Convincimento</a:t>
              </a:r>
              <a:r>
                <a:rPr lang="en-GB" sz="2000" dirty="0"/>
                <a:t> </a:t>
              </a:r>
              <a:r>
                <a:rPr lang="en-GB" sz="2000" dirty="0" err="1"/>
                <a:t>basato</a:t>
              </a:r>
              <a:r>
                <a:rPr lang="en-GB" sz="2000" dirty="0"/>
                <a:t> </a:t>
              </a:r>
              <a:r>
                <a:rPr lang="en-GB" sz="2000" dirty="0" err="1"/>
                <a:t>sull’Onestà</a:t>
              </a:r>
              <a:endParaRPr lang="en-GB" sz="2000" dirty="0"/>
            </a:p>
          </p:txBody>
        </p:sp>
        <p:sp>
          <p:nvSpPr>
            <p:cNvPr id="27" name="CasellaDiTesto 26">
              <a:extLst>
                <a:ext uri="{FF2B5EF4-FFF2-40B4-BE49-F238E27FC236}">
                  <a16:creationId xmlns:a16="http://schemas.microsoft.com/office/drawing/2014/main" xmlns="" id="{1812DF17-7BD6-437A-AE9B-7C8F5A11B7B3}"/>
                </a:ext>
              </a:extLst>
            </p:cNvPr>
            <p:cNvSpPr txBox="1"/>
            <p:nvPr/>
          </p:nvSpPr>
          <p:spPr>
            <a:xfrm>
              <a:off x="4320000" y="2880000"/>
              <a:ext cx="2268000" cy="1080000"/>
            </a:xfrm>
            <a:custGeom>
              <a:avLst/>
              <a:gdLst>
                <a:gd name="connsiteX0" fmla="*/ 0 w 2268000"/>
                <a:gd name="connsiteY0" fmla="*/ 0 h 1080000"/>
                <a:gd name="connsiteX1" fmla="*/ 567000 w 2268000"/>
                <a:gd name="connsiteY1" fmla="*/ 0 h 1080000"/>
                <a:gd name="connsiteX2" fmla="*/ 1134000 w 2268000"/>
                <a:gd name="connsiteY2" fmla="*/ 0 h 1080000"/>
                <a:gd name="connsiteX3" fmla="*/ 1723680 w 2268000"/>
                <a:gd name="connsiteY3" fmla="*/ 0 h 1080000"/>
                <a:gd name="connsiteX4" fmla="*/ 2268000 w 2268000"/>
                <a:gd name="connsiteY4" fmla="*/ 0 h 1080000"/>
                <a:gd name="connsiteX5" fmla="*/ 2268000 w 2268000"/>
                <a:gd name="connsiteY5" fmla="*/ 540000 h 1080000"/>
                <a:gd name="connsiteX6" fmla="*/ 2268000 w 2268000"/>
                <a:gd name="connsiteY6" fmla="*/ 1080000 h 1080000"/>
                <a:gd name="connsiteX7" fmla="*/ 1678320 w 2268000"/>
                <a:gd name="connsiteY7" fmla="*/ 1080000 h 1080000"/>
                <a:gd name="connsiteX8" fmla="*/ 1065960 w 2268000"/>
                <a:gd name="connsiteY8" fmla="*/ 1080000 h 1080000"/>
                <a:gd name="connsiteX9" fmla="*/ 521640 w 2268000"/>
                <a:gd name="connsiteY9" fmla="*/ 1080000 h 1080000"/>
                <a:gd name="connsiteX10" fmla="*/ 0 w 2268000"/>
                <a:gd name="connsiteY10" fmla="*/ 1080000 h 1080000"/>
                <a:gd name="connsiteX11" fmla="*/ 0 w 2268000"/>
                <a:gd name="connsiteY11" fmla="*/ 561600 h 1080000"/>
                <a:gd name="connsiteX12" fmla="*/ 0 w 2268000"/>
                <a:gd name="connsiteY12"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8000" h="1080000" fill="none" extrusionOk="0">
                  <a:moveTo>
                    <a:pt x="0" y="0"/>
                  </a:moveTo>
                  <a:cubicBezTo>
                    <a:pt x="226380" y="-5086"/>
                    <a:pt x="308929" y="29964"/>
                    <a:pt x="567000" y="0"/>
                  </a:cubicBezTo>
                  <a:cubicBezTo>
                    <a:pt x="825071" y="-29964"/>
                    <a:pt x="998015" y="48898"/>
                    <a:pt x="1134000" y="0"/>
                  </a:cubicBezTo>
                  <a:cubicBezTo>
                    <a:pt x="1269985" y="-48898"/>
                    <a:pt x="1551139" y="68041"/>
                    <a:pt x="1723680" y="0"/>
                  </a:cubicBezTo>
                  <a:cubicBezTo>
                    <a:pt x="1896221" y="-68041"/>
                    <a:pt x="2063102" y="51528"/>
                    <a:pt x="2268000" y="0"/>
                  </a:cubicBezTo>
                  <a:cubicBezTo>
                    <a:pt x="2308514" y="132620"/>
                    <a:pt x="2249172" y="294592"/>
                    <a:pt x="2268000" y="540000"/>
                  </a:cubicBezTo>
                  <a:cubicBezTo>
                    <a:pt x="2286828" y="785408"/>
                    <a:pt x="2259392" y="922005"/>
                    <a:pt x="2268000" y="1080000"/>
                  </a:cubicBezTo>
                  <a:cubicBezTo>
                    <a:pt x="1992965" y="1123819"/>
                    <a:pt x="1849624" y="1062602"/>
                    <a:pt x="1678320" y="1080000"/>
                  </a:cubicBezTo>
                  <a:cubicBezTo>
                    <a:pt x="1507016" y="1097398"/>
                    <a:pt x="1327518" y="1042874"/>
                    <a:pt x="1065960" y="1080000"/>
                  </a:cubicBezTo>
                  <a:cubicBezTo>
                    <a:pt x="804402" y="1117126"/>
                    <a:pt x="741680" y="1050420"/>
                    <a:pt x="521640" y="1080000"/>
                  </a:cubicBezTo>
                  <a:cubicBezTo>
                    <a:pt x="301600" y="1109580"/>
                    <a:pt x="141764" y="1062514"/>
                    <a:pt x="0" y="1080000"/>
                  </a:cubicBezTo>
                  <a:cubicBezTo>
                    <a:pt x="-11805" y="881641"/>
                    <a:pt x="18602" y="798289"/>
                    <a:pt x="0" y="561600"/>
                  </a:cubicBezTo>
                  <a:cubicBezTo>
                    <a:pt x="-18602" y="324911"/>
                    <a:pt x="36679" y="174259"/>
                    <a:pt x="0" y="0"/>
                  </a:cubicBezTo>
                  <a:close/>
                </a:path>
                <a:path w="2268000" h="1080000" stroke="0" extrusionOk="0">
                  <a:moveTo>
                    <a:pt x="0" y="0"/>
                  </a:moveTo>
                  <a:cubicBezTo>
                    <a:pt x="183586" y="-54423"/>
                    <a:pt x="354356" y="34252"/>
                    <a:pt x="498960" y="0"/>
                  </a:cubicBezTo>
                  <a:cubicBezTo>
                    <a:pt x="643564" y="-34252"/>
                    <a:pt x="876821" y="53610"/>
                    <a:pt x="997920" y="0"/>
                  </a:cubicBezTo>
                  <a:cubicBezTo>
                    <a:pt x="1119019" y="-53610"/>
                    <a:pt x="1315224" y="39611"/>
                    <a:pt x="1519560" y="0"/>
                  </a:cubicBezTo>
                  <a:cubicBezTo>
                    <a:pt x="1723896" y="-39611"/>
                    <a:pt x="1942087" y="6057"/>
                    <a:pt x="2268000" y="0"/>
                  </a:cubicBezTo>
                  <a:cubicBezTo>
                    <a:pt x="2330728" y="146976"/>
                    <a:pt x="2254543" y="297464"/>
                    <a:pt x="2268000" y="529200"/>
                  </a:cubicBezTo>
                  <a:cubicBezTo>
                    <a:pt x="2281457" y="760936"/>
                    <a:pt x="2262005" y="966691"/>
                    <a:pt x="2268000" y="1080000"/>
                  </a:cubicBezTo>
                  <a:cubicBezTo>
                    <a:pt x="2101689" y="1111099"/>
                    <a:pt x="1887471" y="1020528"/>
                    <a:pt x="1655640" y="1080000"/>
                  </a:cubicBezTo>
                  <a:cubicBezTo>
                    <a:pt x="1423809" y="1139472"/>
                    <a:pt x="1356800" y="1020973"/>
                    <a:pt x="1111320" y="1080000"/>
                  </a:cubicBezTo>
                  <a:cubicBezTo>
                    <a:pt x="865840" y="1139027"/>
                    <a:pt x="753673" y="1043954"/>
                    <a:pt x="612360" y="1080000"/>
                  </a:cubicBezTo>
                  <a:cubicBezTo>
                    <a:pt x="471047" y="1116046"/>
                    <a:pt x="162288" y="1070403"/>
                    <a:pt x="0" y="1080000"/>
                  </a:cubicBezTo>
                  <a:cubicBezTo>
                    <a:pt x="-44711" y="887807"/>
                    <a:pt x="31495" y="668464"/>
                    <a:pt x="0" y="529200"/>
                  </a:cubicBezTo>
                  <a:cubicBezTo>
                    <a:pt x="-31495" y="389936"/>
                    <a:pt x="36956" y="164066"/>
                    <a:pt x="0" y="0"/>
                  </a:cubicBezTo>
                  <a:close/>
                </a:path>
              </a:pathLst>
            </a:custGeom>
            <a:solidFill>
              <a:schemeClr val="bg1">
                <a:lumMod val="85000"/>
              </a:schemeClr>
            </a:solidFill>
            <a:ln w="38100">
              <a:solidFill>
                <a:schemeClr val="accent1"/>
              </a:solidFill>
              <a:extLst>
                <a:ext uri="{C807C97D-BFC1-408E-A445-0C87EB9F89A2}">
                  <ask:lineSketchStyleProps xmlns:ask="http://schemas.microsoft.com/office/drawing/2018/sketchyshapes" xmlns="" sd="1488081619">
                    <a:custGeom>
                      <a:avLst/>
                      <a:gdLst>
                        <a:gd name="connsiteX0" fmla="*/ 0 w 2268000"/>
                        <a:gd name="connsiteY0" fmla="*/ 0 h 1080000"/>
                        <a:gd name="connsiteX1" fmla="*/ 567000 w 2268000"/>
                        <a:gd name="connsiteY1" fmla="*/ 0 h 1080000"/>
                        <a:gd name="connsiteX2" fmla="*/ 1134000 w 2268000"/>
                        <a:gd name="connsiteY2" fmla="*/ 0 h 1080000"/>
                        <a:gd name="connsiteX3" fmla="*/ 1723680 w 2268000"/>
                        <a:gd name="connsiteY3" fmla="*/ 0 h 1080000"/>
                        <a:gd name="connsiteX4" fmla="*/ 2268000 w 2268000"/>
                        <a:gd name="connsiteY4" fmla="*/ 0 h 1080000"/>
                        <a:gd name="connsiteX5" fmla="*/ 2268000 w 2268000"/>
                        <a:gd name="connsiteY5" fmla="*/ 540000 h 1080000"/>
                        <a:gd name="connsiteX6" fmla="*/ 2268000 w 2268000"/>
                        <a:gd name="connsiteY6" fmla="*/ 1080000 h 1080000"/>
                        <a:gd name="connsiteX7" fmla="*/ 1678320 w 2268000"/>
                        <a:gd name="connsiteY7" fmla="*/ 1080000 h 1080000"/>
                        <a:gd name="connsiteX8" fmla="*/ 1065960 w 2268000"/>
                        <a:gd name="connsiteY8" fmla="*/ 1080000 h 1080000"/>
                        <a:gd name="connsiteX9" fmla="*/ 521640 w 2268000"/>
                        <a:gd name="connsiteY9" fmla="*/ 1080000 h 1080000"/>
                        <a:gd name="connsiteX10" fmla="*/ 0 w 2268000"/>
                        <a:gd name="connsiteY10" fmla="*/ 1080000 h 1080000"/>
                        <a:gd name="connsiteX11" fmla="*/ 0 w 2268000"/>
                        <a:gd name="connsiteY11" fmla="*/ 561600 h 1080000"/>
                        <a:gd name="connsiteX12" fmla="*/ 0 w 2268000"/>
                        <a:gd name="connsiteY12" fmla="*/ 0 h 1080000"/>
                        <a:gd name="connsiteX0" fmla="*/ 0 w 2268000"/>
                        <a:gd name="connsiteY0" fmla="*/ 0 h 1080000"/>
                        <a:gd name="connsiteX1" fmla="*/ 498960 w 2268000"/>
                        <a:gd name="connsiteY1" fmla="*/ 0 h 1080000"/>
                        <a:gd name="connsiteX2" fmla="*/ 997920 w 2268000"/>
                        <a:gd name="connsiteY2" fmla="*/ 0 h 1080000"/>
                        <a:gd name="connsiteX3" fmla="*/ 1519560 w 2268000"/>
                        <a:gd name="connsiteY3" fmla="*/ 0 h 1080000"/>
                        <a:gd name="connsiteX4" fmla="*/ 2268000 w 2268000"/>
                        <a:gd name="connsiteY4" fmla="*/ 0 h 1080000"/>
                        <a:gd name="connsiteX5" fmla="*/ 2268000 w 2268000"/>
                        <a:gd name="connsiteY5" fmla="*/ 529200 h 1080000"/>
                        <a:gd name="connsiteX6" fmla="*/ 2268000 w 2268000"/>
                        <a:gd name="connsiteY6" fmla="*/ 1080000 h 1080000"/>
                        <a:gd name="connsiteX7" fmla="*/ 1655640 w 2268000"/>
                        <a:gd name="connsiteY7" fmla="*/ 1080000 h 1080000"/>
                        <a:gd name="connsiteX8" fmla="*/ 1111320 w 2268000"/>
                        <a:gd name="connsiteY8" fmla="*/ 1080000 h 1080000"/>
                        <a:gd name="connsiteX9" fmla="*/ 612360 w 2268000"/>
                        <a:gd name="connsiteY9" fmla="*/ 1080000 h 1080000"/>
                        <a:gd name="connsiteX10" fmla="*/ 0 w 2268000"/>
                        <a:gd name="connsiteY10" fmla="*/ 1080000 h 1080000"/>
                        <a:gd name="connsiteX11" fmla="*/ 0 w 2268000"/>
                        <a:gd name="connsiteY11" fmla="*/ 529200 h 1080000"/>
                        <a:gd name="connsiteX12" fmla="*/ 0 w 2268000"/>
                        <a:gd name="connsiteY12"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8000" h="1080000" fill="none" extrusionOk="0">
                          <a:moveTo>
                            <a:pt x="0" y="0"/>
                          </a:moveTo>
                          <a:cubicBezTo>
                            <a:pt x="212220" y="-7558"/>
                            <a:pt x="307841" y="6689"/>
                            <a:pt x="567000" y="0"/>
                          </a:cubicBezTo>
                          <a:cubicBezTo>
                            <a:pt x="804675" y="-66468"/>
                            <a:pt x="1008096" y="36594"/>
                            <a:pt x="1134000" y="0"/>
                          </a:cubicBezTo>
                          <a:cubicBezTo>
                            <a:pt x="1269465" y="-43357"/>
                            <a:pt x="1548312" y="55210"/>
                            <a:pt x="1723680" y="0"/>
                          </a:cubicBezTo>
                          <a:cubicBezTo>
                            <a:pt x="1898885" y="-96434"/>
                            <a:pt x="2063359" y="33090"/>
                            <a:pt x="2268000" y="0"/>
                          </a:cubicBezTo>
                          <a:cubicBezTo>
                            <a:pt x="2325527" y="105861"/>
                            <a:pt x="2218273" y="268319"/>
                            <a:pt x="2268000" y="540000"/>
                          </a:cubicBezTo>
                          <a:cubicBezTo>
                            <a:pt x="2290098" y="773663"/>
                            <a:pt x="2245718" y="928846"/>
                            <a:pt x="2268000" y="1080000"/>
                          </a:cubicBezTo>
                          <a:cubicBezTo>
                            <a:pt x="2000013" y="1158863"/>
                            <a:pt x="1858728" y="1044279"/>
                            <a:pt x="1678320" y="1080000"/>
                          </a:cubicBezTo>
                          <a:cubicBezTo>
                            <a:pt x="1474949" y="1077699"/>
                            <a:pt x="1345528" y="1028820"/>
                            <a:pt x="1065960" y="1080000"/>
                          </a:cubicBezTo>
                          <a:cubicBezTo>
                            <a:pt x="816713" y="1099147"/>
                            <a:pt x="763931" y="1054049"/>
                            <a:pt x="521640" y="1080000"/>
                          </a:cubicBezTo>
                          <a:cubicBezTo>
                            <a:pt x="306104" y="1114860"/>
                            <a:pt x="131997" y="1038480"/>
                            <a:pt x="0" y="1080000"/>
                          </a:cubicBezTo>
                          <a:cubicBezTo>
                            <a:pt x="-31960" y="885136"/>
                            <a:pt x="29776" y="777174"/>
                            <a:pt x="0" y="561600"/>
                          </a:cubicBezTo>
                          <a:cubicBezTo>
                            <a:pt x="16933" y="323835"/>
                            <a:pt x="69612" y="183833"/>
                            <a:pt x="0" y="0"/>
                          </a:cubicBezTo>
                          <a:close/>
                        </a:path>
                        <a:path w="2268000" h="1080000" stroke="0" extrusionOk="0">
                          <a:moveTo>
                            <a:pt x="0" y="0"/>
                          </a:moveTo>
                          <a:cubicBezTo>
                            <a:pt x="206873" y="-66244"/>
                            <a:pt x="373725" y="65103"/>
                            <a:pt x="498960" y="0"/>
                          </a:cubicBezTo>
                          <a:cubicBezTo>
                            <a:pt x="661101" y="-22349"/>
                            <a:pt x="855442" y="38408"/>
                            <a:pt x="997920" y="0"/>
                          </a:cubicBezTo>
                          <a:cubicBezTo>
                            <a:pt x="1123753" y="-53706"/>
                            <a:pt x="1288244" y="65141"/>
                            <a:pt x="1519560" y="0"/>
                          </a:cubicBezTo>
                          <a:cubicBezTo>
                            <a:pt x="1697525" y="-49175"/>
                            <a:pt x="1906518" y="-2700"/>
                            <a:pt x="2268000" y="0"/>
                          </a:cubicBezTo>
                          <a:cubicBezTo>
                            <a:pt x="2302347" y="146694"/>
                            <a:pt x="2264865" y="289286"/>
                            <a:pt x="2268000" y="529200"/>
                          </a:cubicBezTo>
                          <a:cubicBezTo>
                            <a:pt x="2284439" y="751303"/>
                            <a:pt x="2248813" y="974373"/>
                            <a:pt x="2268000" y="1080000"/>
                          </a:cubicBezTo>
                          <a:cubicBezTo>
                            <a:pt x="2108902" y="1096352"/>
                            <a:pt x="1921974" y="1013907"/>
                            <a:pt x="1655640" y="1080000"/>
                          </a:cubicBezTo>
                          <a:cubicBezTo>
                            <a:pt x="1429066" y="1117089"/>
                            <a:pt x="1334989" y="1029233"/>
                            <a:pt x="1111320" y="1080000"/>
                          </a:cubicBezTo>
                          <a:cubicBezTo>
                            <a:pt x="875708" y="1102334"/>
                            <a:pt x="750737" y="1051062"/>
                            <a:pt x="612360" y="1080000"/>
                          </a:cubicBezTo>
                          <a:cubicBezTo>
                            <a:pt x="466314" y="1115102"/>
                            <a:pt x="130995" y="1101283"/>
                            <a:pt x="0" y="1080000"/>
                          </a:cubicBezTo>
                          <a:cubicBezTo>
                            <a:pt x="-38837" y="893547"/>
                            <a:pt x="27343" y="698771"/>
                            <a:pt x="0" y="529200"/>
                          </a:cubicBezTo>
                          <a:cubicBezTo>
                            <a:pt x="-37726" y="379937"/>
                            <a:pt x="84575" y="148338"/>
                            <a:pt x="0" y="0"/>
                          </a:cubicBezTo>
                          <a:close/>
                        </a:path>
                        <a:path w="2268000" h="1080000" fill="none" stroke="0" extrusionOk="0">
                          <a:moveTo>
                            <a:pt x="0" y="0"/>
                          </a:moveTo>
                          <a:cubicBezTo>
                            <a:pt x="242873" y="5561"/>
                            <a:pt x="306146" y="54514"/>
                            <a:pt x="567000" y="0"/>
                          </a:cubicBezTo>
                          <a:cubicBezTo>
                            <a:pt x="788148" y="-46408"/>
                            <a:pt x="998783" y="6004"/>
                            <a:pt x="1134000" y="0"/>
                          </a:cubicBezTo>
                          <a:cubicBezTo>
                            <a:pt x="1288080" y="-42438"/>
                            <a:pt x="1601794" y="83073"/>
                            <a:pt x="1723680" y="0"/>
                          </a:cubicBezTo>
                          <a:cubicBezTo>
                            <a:pt x="1907768" y="-102797"/>
                            <a:pt x="2039820" y="105279"/>
                            <a:pt x="2268000" y="0"/>
                          </a:cubicBezTo>
                          <a:cubicBezTo>
                            <a:pt x="2322316" y="164177"/>
                            <a:pt x="2275282" y="254655"/>
                            <a:pt x="2268000" y="540000"/>
                          </a:cubicBezTo>
                          <a:cubicBezTo>
                            <a:pt x="2296585" y="778028"/>
                            <a:pt x="2253973" y="890486"/>
                            <a:pt x="2268000" y="1080000"/>
                          </a:cubicBezTo>
                          <a:cubicBezTo>
                            <a:pt x="2018280" y="1107048"/>
                            <a:pt x="1818858" y="1043591"/>
                            <a:pt x="1678320" y="1080000"/>
                          </a:cubicBezTo>
                          <a:cubicBezTo>
                            <a:pt x="1536776" y="1073091"/>
                            <a:pt x="1346884" y="1033837"/>
                            <a:pt x="1065960" y="1080000"/>
                          </a:cubicBezTo>
                          <a:cubicBezTo>
                            <a:pt x="810843" y="1118608"/>
                            <a:pt x="749334" y="1053747"/>
                            <a:pt x="521640" y="1080000"/>
                          </a:cubicBezTo>
                          <a:cubicBezTo>
                            <a:pt x="295198" y="1078900"/>
                            <a:pt x="140766" y="1065542"/>
                            <a:pt x="0" y="1080000"/>
                          </a:cubicBezTo>
                          <a:cubicBezTo>
                            <a:pt x="-21484" y="896564"/>
                            <a:pt x="5807" y="789339"/>
                            <a:pt x="0" y="561600"/>
                          </a:cubicBezTo>
                          <a:cubicBezTo>
                            <a:pt x="-30382" y="331776"/>
                            <a:pt x="33620" y="180308"/>
                            <a:pt x="0" y="0"/>
                          </a:cubicBezTo>
                          <a:close/>
                        </a:path>
                      </a:pathLst>
                    </a:custGeom>
                    <ask:type>
                      <ask:lineSketchScribble/>
                    </ask:type>
                  </ask:lineSketchStyleProps>
                </a:ext>
              </a:extLst>
            </a:ln>
          </p:spPr>
          <p:txBody>
            <a:bodyPr wrap="square" rtlCol="0" anchor="ctr">
              <a:noAutofit/>
            </a:bodyPr>
            <a:lstStyle/>
            <a:p>
              <a:pPr algn="ctr"/>
              <a:r>
                <a:rPr lang="it-IT" dirty="0"/>
                <a:t>Non aspettare troppo a lungo: agisci invece di reagire</a:t>
              </a:r>
              <a:endParaRPr lang="en-GB" dirty="0"/>
            </a:p>
          </p:txBody>
        </p:sp>
        <p:sp>
          <p:nvSpPr>
            <p:cNvPr id="28" name="CasellaDiTesto 12">
              <a:extLst>
                <a:ext uri="{FF2B5EF4-FFF2-40B4-BE49-F238E27FC236}">
                  <a16:creationId xmlns:a16="http://schemas.microsoft.com/office/drawing/2014/main" xmlns="" id="{EAFFC206-FAFE-41C1-82D2-55FAB704B99F}"/>
                </a:ext>
              </a:extLst>
            </p:cNvPr>
            <p:cNvSpPr txBox="1"/>
            <p:nvPr/>
          </p:nvSpPr>
          <p:spPr>
            <a:xfrm>
              <a:off x="2808000" y="4320000"/>
              <a:ext cx="2268000" cy="1080000"/>
            </a:xfrm>
            <a:custGeom>
              <a:avLst/>
              <a:gdLst>
                <a:gd name="connsiteX0" fmla="*/ 0 w 2268000"/>
                <a:gd name="connsiteY0" fmla="*/ 0 h 1080000"/>
                <a:gd name="connsiteX1" fmla="*/ 612360 w 2268000"/>
                <a:gd name="connsiteY1" fmla="*/ 0 h 1080000"/>
                <a:gd name="connsiteX2" fmla="*/ 1224720 w 2268000"/>
                <a:gd name="connsiteY2" fmla="*/ 0 h 1080000"/>
                <a:gd name="connsiteX3" fmla="*/ 1723680 w 2268000"/>
                <a:gd name="connsiteY3" fmla="*/ 0 h 1080000"/>
                <a:gd name="connsiteX4" fmla="*/ 2268000 w 2268000"/>
                <a:gd name="connsiteY4" fmla="*/ 0 h 1080000"/>
                <a:gd name="connsiteX5" fmla="*/ 2268000 w 2268000"/>
                <a:gd name="connsiteY5" fmla="*/ 540000 h 1080000"/>
                <a:gd name="connsiteX6" fmla="*/ 2268000 w 2268000"/>
                <a:gd name="connsiteY6" fmla="*/ 1080000 h 1080000"/>
                <a:gd name="connsiteX7" fmla="*/ 1723680 w 2268000"/>
                <a:gd name="connsiteY7" fmla="*/ 1080000 h 1080000"/>
                <a:gd name="connsiteX8" fmla="*/ 1134000 w 2268000"/>
                <a:gd name="connsiteY8" fmla="*/ 1080000 h 1080000"/>
                <a:gd name="connsiteX9" fmla="*/ 635040 w 2268000"/>
                <a:gd name="connsiteY9" fmla="*/ 1080000 h 1080000"/>
                <a:gd name="connsiteX10" fmla="*/ 0 w 2268000"/>
                <a:gd name="connsiteY10" fmla="*/ 1080000 h 1080000"/>
                <a:gd name="connsiteX11" fmla="*/ 0 w 2268000"/>
                <a:gd name="connsiteY11" fmla="*/ 550800 h 1080000"/>
                <a:gd name="connsiteX12" fmla="*/ 0 w 2268000"/>
                <a:gd name="connsiteY12"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8000" h="1080000" fill="none" extrusionOk="0">
                  <a:moveTo>
                    <a:pt x="0" y="0"/>
                  </a:moveTo>
                  <a:cubicBezTo>
                    <a:pt x="290535" y="-15562"/>
                    <a:pt x="458868" y="56025"/>
                    <a:pt x="612360" y="0"/>
                  </a:cubicBezTo>
                  <a:cubicBezTo>
                    <a:pt x="765852" y="-56025"/>
                    <a:pt x="951938" y="59920"/>
                    <a:pt x="1224720" y="0"/>
                  </a:cubicBezTo>
                  <a:cubicBezTo>
                    <a:pt x="1497502" y="-59920"/>
                    <a:pt x="1500029" y="53853"/>
                    <a:pt x="1723680" y="0"/>
                  </a:cubicBezTo>
                  <a:cubicBezTo>
                    <a:pt x="1947331" y="-53853"/>
                    <a:pt x="2131012" y="14852"/>
                    <a:pt x="2268000" y="0"/>
                  </a:cubicBezTo>
                  <a:cubicBezTo>
                    <a:pt x="2270897" y="200475"/>
                    <a:pt x="2243397" y="292872"/>
                    <a:pt x="2268000" y="540000"/>
                  </a:cubicBezTo>
                  <a:cubicBezTo>
                    <a:pt x="2292603" y="787128"/>
                    <a:pt x="2210795" y="964808"/>
                    <a:pt x="2268000" y="1080000"/>
                  </a:cubicBezTo>
                  <a:cubicBezTo>
                    <a:pt x="2097285" y="1113397"/>
                    <a:pt x="1863817" y="1038461"/>
                    <a:pt x="1723680" y="1080000"/>
                  </a:cubicBezTo>
                  <a:cubicBezTo>
                    <a:pt x="1583543" y="1121539"/>
                    <a:pt x="1313995" y="1074139"/>
                    <a:pt x="1134000" y="1080000"/>
                  </a:cubicBezTo>
                  <a:cubicBezTo>
                    <a:pt x="954005" y="1085861"/>
                    <a:pt x="871729" y="1043355"/>
                    <a:pt x="635040" y="1080000"/>
                  </a:cubicBezTo>
                  <a:cubicBezTo>
                    <a:pt x="398351" y="1116645"/>
                    <a:pt x="224163" y="1068754"/>
                    <a:pt x="0" y="1080000"/>
                  </a:cubicBezTo>
                  <a:cubicBezTo>
                    <a:pt x="-45463" y="822750"/>
                    <a:pt x="1012" y="744028"/>
                    <a:pt x="0" y="550800"/>
                  </a:cubicBezTo>
                  <a:cubicBezTo>
                    <a:pt x="-1012" y="357572"/>
                    <a:pt x="52658" y="126499"/>
                    <a:pt x="0" y="0"/>
                  </a:cubicBezTo>
                  <a:close/>
                </a:path>
                <a:path w="2268000" h="1080000" stroke="0" extrusionOk="0">
                  <a:moveTo>
                    <a:pt x="0" y="0"/>
                  </a:moveTo>
                  <a:cubicBezTo>
                    <a:pt x="253128" y="-50154"/>
                    <a:pt x="415102" y="737"/>
                    <a:pt x="521640" y="0"/>
                  </a:cubicBezTo>
                  <a:cubicBezTo>
                    <a:pt x="628178" y="-737"/>
                    <a:pt x="875804" y="34393"/>
                    <a:pt x="1065960" y="0"/>
                  </a:cubicBezTo>
                  <a:cubicBezTo>
                    <a:pt x="1256116" y="-34393"/>
                    <a:pt x="1344791" y="14199"/>
                    <a:pt x="1610280" y="0"/>
                  </a:cubicBezTo>
                  <a:cubicBezTo>
                    <a:pt x="1875769" y="-14199"/>
                    <a:pt x="1994279" y="43895"/>
                    <a:pt x="2268000" y="0"/>
                  </a:cubicBezTo>
                  <a:cubicBezTo>
                    <a:pt x="2322152" y="216331"/>
                    <a:pt x="2237136" y="338028"/>
                    <a:pt x="2268000" y="529200"/>
                  </a:cubicBezTo>
                  <a:cubicBezTo>
                    <a:pt x="2298864" y="720372"/>
                    <a:pt x="2240816" y="834032"/>
                    <a:pt x="2268000" y="1080000"/>
                  </a:cubicBezTo>
                  <a:cubicBezTo>
                    <a:pt x="2081788" y="1142779"/>
                    <a:pt x="1934547" y="1027300"/>
                    <a:pt x="1678320" y="1080000"/>
                  </a:cubicBezTo>
                  <a:cubicBezTo>
                    <a:pt x="1422093" y="1132700"/>
                    <a:pt x="1403722" y="1047535"/>
                    <a:pt x="1179360" y="1080000"/>
                  </a:cubicBezTo>
                  <a:cubicBezTo>
                    <a:pt x="954998" y="1112465"/>
                    <a:pt x="742100" y="1040009"/>
                    <a:pt x="612360" y="1080000"/>
                  </a:cubicBezTo>
                  <a:cubicBezTo>
                    <a:pt x="482620" y="1119991"/>
                    <a:pt x="233981" y="1067799"/>
                    <a:pt x="0" y="1080000"/>
                  </a:cubicBezTo>
                  <a:cubicBezTo>
                    <a:pt x="-20125" y="937218"/>
                    <a:pt x="21225" y="720844"/>
                    <a:pt x="0" y="572400"/>
                  </a:cubicBezTo>
                  <a:cubicBezTo>
                    <a:pt x="-21225" y="423956"/>
                    <a:pt x="27454" y="157430"/>
                    <a:pt x="0" y="0"/>
                  </a:cubicBezTo>
                  <a:close/>
                </a:path>
              </a:pathLst>
            </a:custGeom>
            <a:solidFill>
              <a:schemeClr val="bg1">
                <a:lumMod val="85000"/>
              </a:schemeClr>
            </a:solidFill>
            <a:ln w="38100">
              <a:solidFill>
                <a:schemeClr val="accent1"/>
              </a:solidFill>
              <a:extLst>
                <a:ext uri="{C807C97D-BFC1-408E-A445-0C87EB9F89A2}">
                  <ask:lineSketchStyleProps xmlns:ask="http://schemas.microsoft.com/office/drawing/2018/sketchyshapes" xmlns="" sd="1815805589">
                    <a:prstGeom prst="rect">
                      <a:avLst/>
                    </a:prstGeom>
                    <ask:type>
                      <ask:lineSketchScribble/>
                    </ask:type>
                  </ask:lineSketchStyleProps>
                </a:ext>
              </a:extLst>
            </a:ln>
          </p:spPr>
          <p:txBody>
            <a:bodyPr wrap="square" rtlCol="0" anchor="ctr">
              <a:noAutofit/>
            </a:bodyPr>
            <a:lstStyle/>
            <a:p>
              <a:pPr algn="ctr"/>
              <a:r>
                <a:rPr lang="en-GB" sz="2000" dirty="0"/>
                <a:t>Non </a:t>
              </a:r>
              <a:r>
                <a:rPr lang="en-GB" sz="2000" dirty="0" err="1"/>
                <a:t>preoccuparti</a:t>
              </a:r>
              <a:r>
                <a:rPr lang="en-GB" sz="2000" dirty="0"/>
                <a:t> </a:t>
              </a:r>
              <a:r>
                <a:rPr lang="en-GB" sz="2000" dirty="0" err="1"/>
                <a:t>degli</a:t>
              </a:r>
              <a:r>
                <a:rPr lang="en-GB" sz="2000" dirty="0"/>
                <a:t> stakeholder</a:t>
              </a:r>
            </a:p>
          </p:txBody>
        </p:sp>
        <p:sp>
          <p:nvSpPr>
            <p:cNvPr id="29" name="CasellaDiTesto 12">
              <a:extLst>
                <a:ext uri="{FF2B5EF4-FFF2-40B4-BE49-F238E27FC236}">
                  <a16:creationId xmlns:a16="http://schemas.microsoft.com/office/drawing/2014/main" xmlns="" id="{61BBF956-6CDB-4C45-83C4-952416EFBD4C}"/>
                </a:ext>
              </a:extLst>
            </p:cNvPr>
            <p:cNvSpPr txBox="1"/>
            <p:nvPr/>
          </p:nvSpPr>
          <p:spPr>
            <a:xfrm>
              <a:off x="8100000" y="1440000"/>
              <a:ext cx="2268000" cy="1080000"/>
            </a:xfrm>
            <a:custGeom>
              <a:avLst/>
              <a:gdLst>
                <a:gd name="connsiteX0" fmla="*/ 0 w 2268000"/>
                <a:gd name="connsiteY0" fmla="*/ 0 h 1080000"/>
                <a:gd name="connsiteX1" fmla="*/ 589680 w 2268000"/>
                <a:gd name="connsiteY1" fmla="*/ 0 h 1080000"/>
                <a:gd name="connsiteX2" fmla="*/ 1111320 w 2268000"/>
                <a:gd name="connsiteY2" fmla="*/ 0 h 1080000"/>
                <a:gd name="connsiteX3" fmla="*/ 1723680 w 2268000"/>
                <a:gd name="connsiteY3" fmla="*/ 0 h 1080000"/>
                <a:gd name="connsiteX4" fmla="*/ 2268000 w 2268000"/>
                <a:gd name="connsiteY4" fmla="*/ 0 h 1080000"/>
                <a:gd name="connsiteX5" fmla="*/ 2268000 w 2268000"/>
                <a:gd name="connsiteY5" fmla="*/ 561600 h 1080000"/>
                <a:gd name="connsiteX6" fmla="*/ 2268000 w 2268000"/>
                <a:gd name="connsiteY6" fmla="*/ 1080000 h 1080000"/>
                <a:gd name="connsiteX7" fmla="*/ 1746360 w 2268000"/>
                <a:gd name="connsiteY7" fmla="*/ 1080000 h 1080000"/>
                <a:gd name="connsiteX8" fmla="*/ 1224720 w 2268000"/>
                <a:gd name="connsiteY8" fmla="*/ 1080000 h 1080000"/>
                <a:gd name="connsiteX9" fmla="*/ 680400 w 2268000"/>
                <a:gd name="connsiteY9" fmla="*/ 1080000 h 1080000"/>
                <a:gd name="connsiteX10" fmla="*/ 0 w 2268000"/>
                <a:gd name="connsiteY10" fmla="*/ 1080000 h 1080000"/>
                <a:gd name="connsiteX11" fmla="*/ 0 w 2268000"/>
                <a:gd name="connsiteY11" fmla="*/ 561600 h 1080000"/>
                <a:gd name="connsiteX12" fmla="*/ 0 w 2268000"/>
                <a:gd name="connsiteY12"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8000" h="1080000" fill="none" extrusionOk="0">
                  <a:moveTo>
                    <a:pt x="0" y="0"/>
                  </a:moveTo>
                  <a:cubicBezTo>
                    <a:pt x="254172" y="-66816"/>
                    <a:pt x="399953" y="44276"/>
                    <a:pt x="589680" y="0"/>
                  </a:cubicBezTo>
                  <a:cubicBezTo>
                    <a:pt x="779407" y="-44276"/>
                    <a:pt x="988850" y="34213"/>
                    <a:pt x="1111320" y="0"/>
                  </a:cubicBezTo>
                  <a:cubicBezTo>
                    <a:pt x="1233790" y="-34213"/>
                    <a:pt x="1462402" y="66110"/>
                    <a:pt x="1723680" y="0"/>
                  </a:cubicBezTo>
                  <a:cubicBezTo>
                    <a:pt x="1984958" y="-66110"/>
                    <a:pt x="2016632" y="34954"/>
                    <a:pt x="2268000" y="0"/>
                  </a:cubicBezTo>
                  <a:cubicBezTo>
                    <a:pt x="2294303" y="150122"/>
                    <a:pt x="2248254" y="365652"/>
                    <a:pt x="2268000" y="561600"/>
                  </a:cubicBezTo>
                  <a:cubicBezTo>
                    <a:pt x="2287746" y="757548"/>
                    <a:pt x="2267965" y="970185"/>
                    <a:pt x="2268000" y="1080000"/>
                  </a:cubicBezTo>
                  <a:cubicBezTo>
                    <a:pt x="2064783" y="1105421"/>
                    <a:pt x="1985891" y="1071921"/>
                    <a:pt x="1746360" y="1080000"/>
                  </a:cubicBezTo>
                  <a:cubicBezTo>
                    <a:pt x="1506829" y="1088079"/>
                    <a:pt x="1348868" y="1077725"/>
                    <a:pt x="1224720" y="1080000"/>
                  </a:cubicBezTo>
                  <a:cubicBezTo>
                    <a:pt x="1100572" y="1082275"/>
                    <a:pt x="939373" y="1021869"/>
                    <a:pt x="680400" y="1080000"/>
                  </a:cubicBezTo>
                  <a:cubicBezTo>
                    <a:pt x="421427" y="1138131"/>
                    <a:pt x="144761" y="1051530"/>
                    <a:pt x="0" y="1080000"/>
                  </a:cubicBezTo>
                  <a:cubicBezTo>
                    <a:pt x="-51062" y="946153"/>
                    <a:pt x="201" y="759239"/>
                    <a:pt x="0" y="561600"/>
                  </a:cubicBezTo>
                  <a:cubicBezTo>
                    <a:pt x="-201" y="363961"/>
                    <a:pt x="63353" y="189013"/>
                    <a:pt x="0" y="0"/>
                  </a:cubicBezTo>
                  <a:close/>
                </a:path>
                <a:path w="2268000" h="1080000" stroke="0" extrusionOk="0">
                  <a:moveTo>
                    <a:pt x="0" y="0"/>
                  </a:moveTo>
                  <a:cubicBezTo>
                    <a:pt x="269007" y="-15111"/>
                    <a:pt x="320614" y="43150"/>
                    <a:pt x="544320" y="0"/>
                  </a:cubicBezTo>
                  <a:cubicBezTo>
                    <a:pt x="768026" y="-43150"/>
                    <a:pt x="915232" y="30647"/>
                    <a:pt x="1156680" y="0"/>
                  </a:cubicBezTo>
                  <a:cubicBezTo>
                    <a:pt x="1398128" y="-30647"/>
                    <a:pt x="1529564" y="2276"/>
                    <a:pt x="1678320" y="0"/>
                  </a:cubicBezTo>
                  <a:cubicBezTo>
                    <a:pt x="1827076" y="-2276"/>
                    <a:pt x="2023451" y="36998"/>
                    <a:pt x="2268000" y="0"/>
                  </a:cubicBezTo>
                  <a:cubicBezTo>
                    <a:pt x="2311531" y="246522"/>
                    <a:pt x="2209411" y="405403"/>
                    <a:pt x="2268000" y="561600"/>
                  </a:cubicBezTo>
                  <a:cubicBezTo>
                    <a:pt x="2326589" y="717797"/>
                    <a:pt x="2220154" y="824263"/>
                    <a:pt x="2268000" y="1080000"/>
                  </a:cubicBezTo>
                  <a:cubicBezTo>
                    <a:pt x="2069579" y="1087929"/>
                    <a:pt x="1811375" y="1078034"/>
                    <a:pt x="1655640" y="1080000"/>
                  </a:cubicBezTo>
                  <a:cubicBezTo>
                    <a:pt x="1499905" y="1081966"/>
                    <a:pt x="1260794" y="1071509"/>
                    <a:pt x="1134000" y="1080000"/>
                  </a:cubicBezTo>
                  <a:cubicBezTo>
                    <a:pt x="1007206" y="1088491"/>
                    <a:pt x="759289" y="1027687"/>
                    <a:pt x="635040" y="1080000"/>
                  </a:cubicBezTo>
                  <a:cubicBezTo>
                    <a:pt x="510791" y="1132313"/>
                    <a:pt x="183333" y="1070128"/>
                    <a:pt x="0" y="1080000"/>
                  </a:cubicBezTo>
                  <a:cubicBezTo>
                    <a:pt x="-40036" y="917358"/>
                    <a:pt x="57295" y="690390"/>
                    <a:pt x="0" y="529200"/>
                  </a:cubicBezTo>
                  <a:cubicBezTo>
                    <a:pt x="-57295" y="368010"/>
                    <a:pt x="8117" y="257534"/>
                    <a:pt x="0" y="0"/>
                  </a:cubicBezTo>
                  <a:close/>
                </a:path>
              </a:pathLst>
            </a:custGeom>
            <a:solidFill>
              <a:schemeClr val="bg1">
                <a:lumMod val="85000"/>
              </a:schemeClr>
            </a:solidFill>
            <a:ln w="38100">
              <a:solidFill>
                <a:schemeClr val="accent1"/>
              </a:solidFill>
              <a:extLst>
                <a:ext uri="{C807C97D-BFC1-408E-A445-0C87EB9F89A2}">
                  <ask:lineSketchStyleProps xmlns:ask="http://schemas.microsoft.com/office/drawing/2018/sketchyshapes" xmlns="" sd="3010797">
                    <a:prstGeom prst="rect">
                      <a:avLst/>
                    </a:prstGeom>
                    <ask:type>
                      <ask:lineSketchScribble/>
                    </ask:type>
                  </ask:lineSketchStyleProps>
                </a:ext>
              </a:extLst>
            </a:ln>
          </p:spPr>
          <p:txBody>
            <a:bodyPr wrap="square" rtlCol="0" anchor="ctr">
              <a:noAutofit/>
            </a:bodyPr>
            <a:lstStyle/>
            <a:p>
              <a:pPr algn="ctr"/>
              <a:r>
                <a:rPr lang="en-GB" sz="2000" dirty="0" err="1"/>
                <a:t>Sii</a:t>
              </a:r>
              <a:r>
                <a:rPr lang="en-GB" sz="2000" dirty="0"/>
                <a:t> </a:t>
              </a:r>
              <a:r>
                <a:rPr lang="en-GB" sz="2000" dirty="0" err="1"/>
                <a:t>entusiasta</a:t>
              </a:r>
              <a:r>
                <a:rPr lang="en-GB" sz="2000" dirty="0"/>
                <a:t> </a:t>
              </a:r>
              <a:r>
                <a:rPr lang="en-GB" sz="2000" dirty="0" err="1"/>
                <a:t>usando</a:t>
              </a:r>
              <a:r>
                <a:rPr lang="en-GB" sz="2000" dirty="0"/>
                <a:t> </a:t>
              </a:r>
              <a:r>
                <a:rPr lang="en-GB" sz="2000" dirty="0" err="1"/>
                <a:t>esempi</a:t>
              </a:r>
              <a:r>
                <a:rPr lang="en-GB" sz="2000" dirty="0"/>
                <a:t> </a:t>
              </a:r>
              <a:r>
                <a:rPr lang="en-GB" sz="2000" dirty="0" err="1"/>
                <a:t>concreti</a:t>
              </a:r>
              <a:endParaRPr lang="en-GB" sz="2000" dirty="0"/>
            </a:p>
          </p:txBody>
        </p:sp>
        <p:sp>
          <p:nvSpPr>
            <p:cNvPr id="30" name="CasellaDiTesto 12">
              <a:extLst>
                <a:ext uri="{FF2B5EF4-FFF2-40B4-BE49-F238E27FC236}">
                  <a16:creationId xmlns:a16="http://schemas.microsoft.com/office/drawing/2014/main" xmlns="" id="{F3E84132-2E8A-4A8C-A0A5-A3148CCCCE9C}"/>
                </a:ext>
              </a:extLst>
            </p:cNvPr>
            <p:cNvSpPr txBox="1"/>
            <p:nvPr/>
          </p:nvSpPr>
          <p:spPr>
            <a:xfrm>
              <a:off x="5256000" y="4320000"/>
              <a:ext cx="1836000" cy="1080000"/>
            </a:xfrm>
            <a:custGeom>
              <a:avLst/>
              <a:gdLst>
                <a:gd name="connsiteX0" fmla="*/ 0 w 1836000"/>
                <a:gd name="connsiteY0" fmla="*/ 0 h 1080000"/>
                <a:gd name="connsiteX1" fmla="*/ 459000 w 1836000"/>
                <a:gd name="connsiteY1" fmla="*/ 0 h 1080000"/>
                <a:gd name="connsiteX2" fmla="*/ 936360 w 1836000"/>
                <a:gd name="connsiteY2" fmla="*/ 0 h 1080000"/>
                <a:gd name="connsiteX3" fmla="*/ 1432080 w 1836000"/>
                <a:gd name="connsiteY3" fmla="*/ 0 h 1080000"/>
                <a:gd name="connsiteX4" fmla="*/ 1836000 w 1836000"/>
                <a:gd name="connsiteY4" fmla="*/ 0 h 1080000"/>
                <a:gd name="connsiteX5" fmla="*/ 1836000 w 1836000"/>
                <a:gd name="connsiteY5" fmla="*/ 529200 h 1080000"/>
                <a:gd name="connsiteX6" fmla="*/ 1836000 w 1836000"/>
                <a:gd name="connsiteY6" fmla="*/ 1080000 h 1080000"/>
                <a:gd name="connsiteX7" fmla="*/ 1377000 w 1836000"/>
                <a:gd name="connsiteY7" fmla="*/ 1080000 h 1080000"/>
                <a:gd name="connsiteX8" fmla="*/ 899640 w 1836000"/>
                <a:gd name="connsiteY8" fmla="*/ 1080000 h 1080000"/>
                <a:gd name="connsiteX9" fmla="*/ 477360 w 1836000"/>
                <a:gd name="connsiteY9" fmla="*/ 1080000 h 1080000"/>
                <a:gd name="connsiteX10" fmla="*/ 0 w 1836000"/>
                <a:gd name="connsiteY10" fmla="*/ 1080000 h 1080000"/>
                <a:gd name="connsiteX11" fmla="*/ 0 w 1836000"/>
                <a:gd name="connsiteY11" fmla="*/ 518400 h 1080000"/>
                <a:gd name="connsiteX12" fmla="*/ 0 w 1836000"/>
                <a:gd name="connsiteY12"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6000" h="1080000" fill="none" extrusionOk="0">
                  <a:moveTo>
                    <a:pt x="0" y="0"/>
                  </a:moveTo>
                  <a:cubicBezTo>
                    <a:pt x="120047" y="-18812"/>
                    <a:pt x="289355" y="32211"/>
                    <a:pt x="459000" y="0"/>
                  </a:cubicBezTo>
                  <a:cubicBezTo>
                    <a:pt x="628645" y="-32211"/>
                    <a:pt x="779456" y="37300"/>
                    <a:pt x="936360" y="0"/>
                  </a:cubicBezTo>
                  <a:cubicBezTo>
                    <a:pt x="1093264" y="-37300"/>
                    <a:pt x="1264509" y="14628"/>
                    <a:pt x="1432080" y="0"/>
                  </a:cubicBezTo>
                  <a:cubicBezTo>
                    <a:pt x="1599651" y="-14628"/>
                    <a:pt x="1665663" y="13505"/>
                    <a:pt x="1836000" y="0"/>
                  </a:cubicBezTo>
                  <a:cubicBezTo>
                    <a:pt x="1868289" y="241023"/>
                    <a:pt x="1812361" y="419482"/>
                    <a:pt x="1836000" y="529200"/>
                  </a:cubicBezTo>
                  <a:cubicBezTo>
                    <a:pt x="1859639" y="638918"/>
                    <a:pt x="1779817" y="905875"/>
                    <a:pt x="1836000" y="1080000"/>
                  </a:cubicBezTo>
                  <a:cubicBezTo>
                    <a:pt x="1636737" y="1122482"/>
                    <a:pt x="1585057" y="1078786"/>
                    <a:pt x="1377000" y="1080000"/>
                  </a:cubicBezTo>
                  <a:cubicBezTo>
                    <a:pt x="1168943" y="1081214"/>
                    <a:pt x="1057622" y="1062954"/>
                    <a:pt x="899640" y="1080000"/>
                  </a:cubicBezTo>
                  <a:cubicBezTo>
                    <a:pt x="741658" y="1097046"/>
                    <a:pt x="592078" y="1052945"/>
                    <a:pt x="477360" y="1080000"/>
                  </a:cubicBezTo>
                  <a:cubicBezTo>
                    <a:pt x="362642" y="1107055"/>
                    <a:pt x="194226" y="1029714"/>
                    <a:pt x="0" y="1080000"/>
                  </a:cubicBezTo>
                  <a:cubicBezTo>
                    <a:pt x="-60316" y="938098"/>
                    <a:pt x="40564" y="752387"/>
                    <a:pt x="0" y="518400"/>
                  </a:cubicBezTo>
                  <a:cubicBezTo>
                    <a:pt x="-40564" y="284413"/>
                    <a:pt x="7513" y="177235"/>
                    <a:pt x="0" y="0"/>
                  </a:cubicBezTo>
                  <a:close/>
                </a:path>
                <a:path w="1836000" h="1080000" stroke="0" extrusionOk="0">
                  <a:moveTo>
                    <a:pt x="0" y="0"/>
                  </a:moveTo>
                  <a:cubicBezTo>
                    <a:pt x="131934" y="-20019"/>
                    <a:pt x="354580" y="41991"/>
                    <a:pt x="495720" y="0"/>
                  </a:cubicBezTo>
                  <a:cubicBezTo>
                    <a:pt x="636860" y="-41991"/>
                    <a:pt x="781954" y="21309"/>
                    <a:pt x="991440" y="0"/>
                  </a:cubicBezTo>
                  <a:cubicBezTo>
                    <a:pt x="1200926" y="-21309"/>
                    <a:pt x="1561497" y="68543"/>
                    <a:pt x="1836000" y="0"/>
                  </a:cubicBezTo>
                  <a:cubicBezTo>
                    <a:pt x="1872363" y="218153"/>
                    <a:pt x="1827756" y="383598"/>
                    <a:pt x="1836000" y="507600"/>
                  </a:cubicBezTo>
                  <a:cubicBezTo>
                    <a:pt x="1844244" y="631602"/>
                    <a:pt x="1778990" y="947118"/>
                    <a:pt x="1836000" y="1080000"/>
                  </a:cubicBezTo>
                  <a:cubicBezTo>
                    <a:pt x="1665896" y="1083689"/>
                    <a:pt x="1449162" y="1040223"/>
                    <a:pt x="1340280" y="1080000"/>
                  </a:cubicBezTo>
                  <a:cubicBezTo>
                    <a:pt x="1231398" y="1119777"/>
                    <a:pt x="1037393" y="1050029"/>
                    <a:pt x="844560" y="1080000"/>
                  </a:cubicBezTo>
                  <a:cubicBezTo>
                    <a:pt x="651727" y="1109971"/>
                    <a:pt x="557978" y="1056040"/>
                    <a:pt x="422280" y="1080000"/>
                  </a:cubicBezTo>
                  <a:cubicBezTo>
                    <a:pt x="286582" y="1103960"/>
                    <a:pt x="178019" y="1071860"/>
                    <a:pt x="0" y="1080000"/>
                  </a:cubicBezTo>
                  <a:cubicBezTo>
                    <a:pt x="-49915" y="820244"/>
                    <a:pt x="42512" y="780844"/>
                    <a:pt x="0" y="518400"/>
                  </a:cubicBezTo>
                  <a:cubicBezTo>
                    <a:pt x="-42512" y="255956"/>
                    <a:pt x="10104" y="177119"/>
                    <a:pt x="0" y="0"/>
                  </a:cubicBezTo>
                  <a:close/>
                </a:path>
              </a:pathLst>
            </a:custGeom>
            <a:solidFill>
              <a:schemeClr val="bg1">
                <a:lumMod val="95000"/>
              </a:schemeClr>
            </a:solidFill>
            <a:ln w="38100">
              <a:solidFill>
                <a:schemeClr val="accent1"/>
              </a:solidFill>
              <a:extLst>
                <a:ext uri="{C807C97D-BFC1-408E-A445-0C87EB9F89A2}">
                  <ask:lineSketchStyleProps xmlns:ask="http://schemas.microsoft.com/office/drawing/2018/sketchyshapes" xmlns="" sd="3430007226">
                    <a:prstGeom prst="rect">
                      <a:avLst/>
                    </a:prstGeom>
                    <ask:type>
                      <ask:lineSketchScribble/>
                    </ask:type>
                  </ask:lineSketchStyleProps>
                </a:ext>
              </a:extLst>
            </a:ln>
          </p:spPr>
          <p:txBody>
            <a:bodyPr wrap="square" rtlCol="0" anchor="ctr">
              <a:noAutofit/>
            </a:bodyPr>
            <a:lstStyle/>
            <a:p>
              <a:pPr algn="ctr"/>
              <a:r>
                <a:rPr lang="en-GB" sz="2000" dirty="0" err="1"/>
                <a:t>Rendi</a:t>
              </a:r>
              <a:r>
                <a:rPr lang="en-GB" sz="2000" dirty="0"/>
                <a:t> </a:t>
              </a:r>
              <a:r>
                <a:rPr lang="en-GB" sz="2000" dirty="0" err="1"/>
                <a:t>chiari</a:t>
              </a:r>
              <a:r>
                <a:rPr lang="en-GB" sz="2000" dirty="0"/>
                <a:t> I </a:t>
              </a:r>
              <a:r>
                <a:rPr lang="en-GB" sz="2000" dirty="0" err="1"/>
                <a:t>benefici</a:t>
              </a:r>
              <a:endParaRPr lang="en-GB" sz="2000" dirty="0"/>
            </a:p>
          </p:txBody>
        </p:sp>
        <p:sp>
          <p:nvSpPr>
            <p:cNvPr id="31" name="CasellaDiTesto 12">
              <a:extLst>
                <a:ext uri="{FF2B5EF4-FFF2-40B4-BE49-F238E27FC236}">
                  <a16:creationId xmlns:a16="http://schemas.microsoft.com/office/drawing/2014/main" xmlns="" id="{0EBF3517-8D08-4748-9736-579F11E8BC22}"/>
                </a:ext>
              </a:extLst>
            </p:cNvPr>
            <p:cNvSpPr txBox="1"/>
            <p:nvPr/>
          </p:nvSpPr>
          <p:spPr>
            <a:xfrm>
              <a:off x="7272000" y="4320000"/>
              <a:ext cx="3096000" cy="1080000"/>
            </a:xfrm>
            <a:custGeom>
              <a:avLst/>
              <a:gdLst>
                <a:gd name="connsiteX0" fmla="*/ 0 w 3096000"/>
                <a:gd name="connsiteY0" fmla="*/ 0 h 1080000"/>
                <a:gd name="connsiteX1" fmla="*/ 516000 w 3096000"/>
                <a:gd name="connsiteY1" fmla="*/ 0 h 1080000"/>
                <a:gd name="connsiteX2" fmla="*/ 1001040 w 3096000"/>
                <a:gd name="connsiteY2" fmla="*/ 0 h 1080000"/>
                <a:gd name="connsiteX3" fmla="*/ 1578960 w 3096000"/>
                <a:gd name="connsiteY3" fmla="*/ 0 h 1080000"/>
                <a:gd name="connsiteX4" fmla="*/ 2002080 w 3096000"/>
                <a:gd name="connsiteY4" fmla="*/ 0 h 1080000"/>
                <a:gd name="connsiteX5" fmla="*/ 2518080 w 3096000"/>
                <a:gd name="connsiteY5" fmla="*/ 0 h 1080000"/>
                <a:gd name="connsiteX6" fmla="*/ 3096000 w 3096000"/>
                <a:gd name="connsiteY6" fmla="*/ 0 h 1080000"/>
                <a:gd name="connsiteX7" fmla="*/ 3096000 w 3096000"/>
                <a:gd name="connsiteY7" fmla="*/ 550800 h 1080000"/>
                <a:gd name="connsiteX8" fmla="*/ 3096000 w 3096000"/>
                <a:gd name="connsiteY8" fmla="*/ 1080000 h 1080000"/>
                <a:gd name="connsiteX9" fmla="*/ 2580000 w 3096000"/>
                <a:gd name="connsiteY9" fmla="*/ 1080000 h 1080000"/>
                <a:gd name="connsiteX10" fmla="*/ 2064000 w 3096000"/>
                <a:gd name="connsiteY10" fmla="*/ 1080000 h 1080000"/>
                <a:gd name="connsiteX11" fmla="*/ 1517040 w 3096000"/>
                <a:gd name="connsiteY11" fmla="*/ 1080000 h 1080000"/>
                <a:gd name="connsiteX12" fmla="*/ 1032000 w 3096000"/>
                <a:gd name="connsiteY12" fmla="*/ 1080000 h 1080000"/>
                <a:gd name="connsiteX13" fmla="*/ 608880 w 3096000"/>
                <a:gd name="connsiteY13" fmla="*/ 1080000 h 1080000"/>
                <a:gd name="connsiteX14" fmla="*/ 0 w 3096000"/>
                <a:gd name="connsiteY14" fmla="*/ 1080000 h 1080000"/>
                <a:gd name="connsiteX15" fmla="*/ 0 w 3096000"/>
                <a:gd name="connsiteY15" fmla="*/ 561600 h 1080000"/>
                <a:gd name="connsiteX16" fmla="*/ 0 w 3096000"/>
                <a:gd name="connsiteY16"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96000" h="1080000" fill="none" extrusionOk="0">
                  <a:moveTo>
                    <a:pt x="0" y="0"/>
                  </a:moveTo>
                  <a:cubicBezTo>
                    <a:pt x="240074" y="-29929"/>
                    <a:pt x="277739" y="60961"/>
                    <a:pt x="516000" y="0"/>
                  </a:cubicBezTo>
                  <a:cubicBezTo>
                    <a:pt x="754261" y="-60961"/>
                    <a:pt x="818402" y="3159"/>
                    <a:pt x="1001040" y="0"/>
                  </a:cubicBezTo>
                  <a:cubicBezTo>
                    <a:pt x="1183678" y="-3159"/>
                    <a:pt x="1456747" y="52559"/>
                    <a:pt x="1578960" y="0"/>
                  </a:cubicBezTo>
                  <a:cubicBezTo>
                    <a:pt x="1701173" y="-52559"/>
                    <a:pt x="1880987" y="36818"/>
                    <a:pt x="2002080" y="0"/>
                  </a:cubicBezTo>
                  <a:cubicBezTo>
                    <a:pt x="2123173" y="-36818"/>
                    <a:pt x="2382084" y="18496"/>
                    <a:pt x="2518080" y="0"/>
                  </a:cubicBezTo>
                  <a:cubicBezTo>
                    <a:pt x="2654076" y="-18496"/>
                    <a:pt x="2905658" y="38296"/>
                    <a:pt x="3096000" y="0"/>
                  </a:cubicBezTo>
                  <a:cubicBezTo>
                    <a:pt x="3142418" y="117362"/>
                    <a:pt x="3090935" y="410975"/>
                    <a:pt x="3096000" y="550800"/>
                  </a:cubicBezTo>
                  <a:cubicBezTo>
                    <a:pt x="3101065" y="690625"/>
                    <a:pt x="3065904" y="910709"/>
                    <a:pt x="3096000" y="1080000"/>
                  </a:cubicBezTo>
                  <a:cubicBezTo>
                    <a:pt x="2857556" y="1083745"/>
                    <a:pt x="2702626" y="1018257"/>
                    <a:pt x="2580000" y="1080000"/>
                  </a:cubicBezTo>
                  <a:cubicBezTo>
                    <a:pt x="2457374" y="1141743"/>
                    <a:pt x="2312721" y="1021963"/>
                    <a:pt x="2064000" y="1080000"/>
                  </a:cubicBezTo>
                  <a:cubicBezTo>
                    <a:pt x="1815279" y="1138037"/>
                    <a:pt x="1777216" y="1054308"/>
                    <a:pt x="1517040" y="1080000"/>
                  </a:cubicBezTo>
                  <a:cubicBezTo>
                    <a:pt x="1256864" y="1105692"/>
                    <a:pt x="1138047" y="1079951"/>
                    <a:pt x="1032000" y="1080000"/>
                  </a:cubicBezTo>
                  <a:cubicBezTo>
                    <a:pt x="925953" y="1080049"/>
                    <a:pt x="800717" y="1034388"/>
                    <a:pt x="608880" y="1080000"/>
                  </a:cubicBezTo>
                  <a:cubicBezTo>
                    <a:pt x="417043" y="1125612"/>
                    <a:pt x="170563" y="1009425"/>
                    <a:pt x="0" y="1080000"/>
                  </a:cubicBezTo>
                  <a:cubicBezTo>
                    <a:pt x="-43169" y="840007"/>
                    <a:pt x="47361" y="685029"/>
                    <a:pt x="0" y="561600"/>
                  </a:cubicBezTo>
                  <a:cubicBezTo>
                    <a:pt x="-47361" y="438171"/>
                    <a:pt x="11576" y="118495"/>
                    <a:pt x="0" y="0"/>
                  </a:cubicBezTo>
                  <a:close/>
                </a:path>
                <a:path w="3096000" h="1080000" stroke="0" extrusionOk="0">
                  <a:moveTo>
                    <a:pt x="0" y="0"/>
                  </a:moveTo>
                  <a:cubicBezTo>
                    <a:pt x="230747" y="-48490"/>
                    <a:pt x="376833" y="46980"/>
                    <a:pt x="485040" y="0"/>
                  </a:cubicBezTo>
                  <a:cubicBezTo>
                    <a:pt x="593247" y="-46980"/>
                    <a:pt x="793866" y="22583"/>
                    <a:pt x="1062960" y="0"/>
                  </a:cubicBezTo>
                  <a:cubicBezTo>
                    <a:pt x="1332054" y="-22583"/>
                    <a:pt x="1352309" y="34086"/>
                    <a:pt x="1517040" y="0"/>
                  </a:cubicBezTo>
                  <a:cubicBezTo>
                    <a:pt x="1681771" y="-34086"/>
                    <a:pt x="1911334" y="8428"/>
                    <a:pt x="2033040" y="0"/>
                  </a:cubicBezTo>
                  <a:cubicBezTo>
                    <a:pt x="2154746" y="-8428"/>
                    <a:pt x="2378325" y="25243"/>
                    <a:pt x="2610960" y="0"/>
                  </a:cubicBezTo>
                  <a:cubicBezTo>
                    <a:pt x="2843595" y="-25243"/>
                    <a:pt x="2862496" y="21849"/>
                    <a:pt x="3096000" y="0"/>
                  </a:cubicBezTo>
                  <a:cubicBezTo>
                    <a:pt x="3127777" y="128208"/>
                    <a:pt x="3072436" y="386904"/>
                    <a:pt x="3096000" y="518400"/>
                  </a:cubicBezTo>
                  <a:cubicBezTo>
                    <a:pt x="3119564" y="649896"/>
                    <a:pt x="3039251" y="876084"/>
                    <a:pt x="3096000" y="1080000"/>
                  </a:cubicBezTo>
                  <a:cubicBezTo>
                    <a:pt x="2881094" y="1098790"/>
                    <a:pt x="2647516" y="1037767"/>
                    <a:pt x="2518080" y="1080000"/>
                  </a:cubicBezTo>
                  <a:cubicBezTo>
                    <a:pt x="2388644" y="1122233"/>
                    <a:pt x="2151099" y="1078048"/>
                    <a:pt x="2033040" y="1080000"/>
                  </a:cubicBezTo>
                  <a:cubicBezTo>
                    <a:pt x="1914981" y="1081952"/>
                    <a:pt x="1649037" y="1015665"/>
                    <a:pt x="1486080" y="1080000"/>
                  </a:cubicBezTo>
                  <a:cubicBezTo>
                    <a:pt x="1323123" y="1144335"/>
                    <a:pt x="1245451" y="1052287"/>
                    <a:pt x="1062960" y="1080000"/>
                  </a:cubicBezTo>
                  <a:cubicBezTo>
                    <a:pt x="880469" y="1107713"/>
                    <a:pt x="688803" y="1057536"/>
                    <a:pt x="577920" y="1080000"/>
                  </a:cubicBezTo>
                  <a:cubicBezTo>
                    <a:pt x="467037" y="1102464"/>
                    <a:pt x="155204" y="1044930"/>
                    <a:pt x="0" y="1080000"/>
                  </a:cubicBezTo>
                  <a:cubicBezTo>
                    <a:pt x="-14549" y="867963"/>
                    <a:pt x="20867" y="784784"/>
                    <a:pt x="0" y="550800"/>
                  </a:cubicBezTo>
                  <a:cubicBezTo>
                    <a:pt x="-20867" y="316816"/>
                    <a:pt x="15359" y="176432"/>
                    <a:pt x="0" y="0"/>
                  </a:cubicBezTo>
                  <a:close/>
                </a:path>
              </a:pathLst>
            </a:custGeom>
            <a:solidFill>
              <a:schemeClr val="bg1">
                <a:lumMod val="85000"/>
              </a:schemeClr>
            </a:solidFill>
            <a:ln w="38100">
              <a:solidFill>
                <a:schemeClr val="accent1"/>
              </a:solidFill>
              <a:extLst>
                <a:ext uri="{C807C97D-BFC1-408E-A445-0C87EB9F89A2}">
                  <ask:lineSketchStyleProps xmlns:ask="http://schemas.microsoft.com/office/drawing/2018/sketchyshapes" xmlns="" sd="3010797">
                    <a:prstGeom prst="rect">
                      <a:avLst/>
                    </a:prstGeom>
                    <ask:type>
                      <ask:lineSketchScribble/>
                    </ask:type>
                  </ask:lineSketchStyleProps>
                </a:ext>
              </a:extLst>
            </a:ln>
          </p:spPr>
          <p:txBody>
            <a:bodyPr wrap="square" rtlCol="0" anchor="ctr">
              <a:noAutofit/>
            </a:bodyPr>
            <a:lstStyle/>
            <a:p>
              <a:pPr algn="ctr"/>
              <a:r>
                <a:rPr lang="it-IT" sz="2000" dirty="0"/>
                <a:t>Aspettati dagli altri tanto quanto da te stesso</a:t>
              </a:r>
              <a:endParaRPr lang="en-GB" sz="2000" dirty="0"/>
            </a:p>
          </p:txBody>
        </p:sp>
      </p:grpSp>
      <p:sp>
        <p:nvSpPr>
          <p:cNvPr id="32"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33"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1315"/>
            <a:ext cx="1755570" cy="398758"/>
          </a:xfrm>
          <a:prstGeom prst="rect">
            <a:avLst/>
          </a:prstGeom>
        </p:spPr>
      </p:pic>
      <p:sp>
        <p:nvSpPr>
          <p:cNvPr id="34"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35" name="Immagin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2300800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3200473" y="35888"/>
            <a:ext cx="9314087" cy="830997"/>
          </a:xfrm>
          <a:prstGeom prst="rect">
            <a:avLst/>
          </a:prstGeom>
          <a:noFill/>
        </p:spPr>
        <p:txBody>
          <a:bodyPr wrap="square" rtlCol="0">
            <a:spAutoFit/>
          </a:bodyPr>
          <a:lstStyle/>
          <a:p>
            <a:pPr algn="just"/>
            <a:r>
              <a:rPr lang="en-US" sz="4800" b="1" dirty="0" err="1"/>
              <a:t>Gestire</a:t>
            </a:r>
            <a:r>
              <a:rPr lang="en-US" sz="4800" b="1" dirty="0"/>
              <a:t> </a:t>
            </a:r>
            <a:r>
              <a:rPr lang="en-US" sz="4800" b="1" dirty="0" err="1"/>
              <a:t>l’Entusiasmo</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1569660"/>
          </a:xfrm>
          <a:prstGeom prst="rect">
            <a:avLst/>
          </a:prstGeom>
          <a:noFill/>
        </p:spPr>
        <p:txBody>
          <a:bodyPr wrap="square" rtlCol="0">
            <a:spAutoFit/>
          </a:bodyPr>
          <a:lstStyle/>
          <a:p>
            <a:pPr algn="just"/>
            <a:r>
              <a:rPr lang="it-IT" sz="3200" dirty="0"/>
              <a:t>L'entusiasmo è fondamentale per il successo di una nuova impresa, ma può anche avere un effetti negativi.</a:t>
            </a:r>
            <a:r>
              <a:rPr lang="x-none" sz="3200" dirty="0"/>
              <a:t> </a:t>
            </a:r>
          </a:p>
          <a:p>
            <a:pPr algn="just"/>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8" name="Table 19">
            <a:extLst>
              <a:ext uri="{FF2B5EF4-FFF2-40B4-BE49-F238E27FC236}">
                <a16:creationId xmlns:a16="http://schemas.microsoft.com/office/drawing/2014/main" xmlns="" id="{9E3E28F8-D831-4097-A97B-450C69C49B8F}"/>
              </a:ext>
            </a:extLst>
          </p:cNvPr>
          <p:cNvGraphicFramePr>
            <a:graphicFrameLocks noGrp="1"/>
          </p:cNvGraphicFramePr>
          <p:nvPr>
            <p:extLst>
              <p:ext uri="{D42A27DB-BD31-4B8C-83A1-F6EECF244321}">
                <p14:modId xmlns:p14="http://schemas.microsoft.com/office/powerpoint/2010/main" val="1153037912"/>
              </p:ext>
            </p:extLst>
          </p:nvPr>
        </p:nvGraphicFramePr>
        <p:xfrm>
          <a:off x="394062" y="2575055"/>
          <a:ext cx="11416937" cy="3735810"/>
        </p:xfrm>
        <a:graphic>
          <a:graphicData uri="http://schemas.openxmlformats.org/drawingml/2006/table">
            <a:tbl>
              <a:tblPr firstRow="1" bandRow="1">
                <a:tableStyleId>{21E4AEA4-8DFA-4A89-87EB-49C32662AFE0}</a:tableStyleId>
              </a:tblPr>
              <a:tblGrid>
                <a:gridCol w="2743292">
                  <a:extLst>
                    <a:ext uri="{9D8B030D-6E8A-4147-A177-3AD203B41FA5}">
                      <a16:colId xmlns:a16="http://schemas.microsoft.com/office/drawing/2014/main" xmlns="" val="2751268167"/>
                    </a:ext>
                  </a:extLst>
                </a:gridCol>
                <a:gridCol w="4941960">
                  <a:extLst>
                    <a:ext uri="{9D8B030D-6E8A-4147-A177-3AD203B41FA5}">
                      <a16:colId xmlns:a16="http://schemas.microsoft.com/office/drawing/2014/main" xmlns="" val="3882098484"/>
                    </a:ext>
                  </a:extLst>
                </a:gridCol>
                <a:gridCol w="3731685">
                  <a:extLst>
                    <a:ext uri="{9D8B030D-6E8A-4147-A177-3AD203B41FA5}">
                      <a16:colId xmlns:a16="http://schemas.microsoft.com/office/drawing/2014/main" xmlns="" val="1189561378"/>
                    </a:ext>
                  </a:extLst>
                </a:gridCol>
              </a:tblGrid>
              <a:tr h="655990">
                <a:tc>
                  <a:txBody>
                    <a:bodyPr/>
                    <a:lstStyle/>
                    <a:p>
                      <a:pPr algn="ctr"/>
                      <a:r>
                        <a:rPr lang="x-none" sz="2600" dirty="0">
                          <a:solidFill>
                            <a:schemeClr val="bg1"/>
                          </a:solidFill>
                        </a:rPr>
                        <a:t>Aspe</a:t>
                      </a:r>
                      <a:r>
                        <a:rPr lang="it-IT" sz="2600" dirty="0" err="1">
                          <a:solidFill>
                            <a:schemeClr val="bg1"/>
                          </a:solidFill>
                        </a:rPr>
                        <a:t>tti</a:t>
                      </a:r>
                      <a:endParaRPr lang="x-none" sz="2600" dirty="0">
                        <a:solidFill>
                          <a:schemeClr val="bg1"/>
                        </a:solidFill>
                      </a:endParaRPr>
                    </a:p>
                  </a:txBody>
                  <a:tcPr anchor="ctr"/>
                </a:tc>
                <a:tc>
                  <a:txBody>
                    <a:bodyPr/>
                    <a:lstStyle/>
                    <a:p>
                      <a:pPr algn="ctr"/>
                      <a:r>
                        <a:rPr lang="x-none" sz="2600" dirty="0">
                          <a:solidFill>
                            <a:schemeClr val="bg1"/>
                          </a:solidFill>
                        </a:rPr>
                        <a:t>Benefi</a:t>
                      </a:r>
                      <a:r>
                        <a:rPr lang="it-IT" sz="2600" dirty="0">
                          <a:solidFill>
                            <a:schemeClr val="bg1"/>
                          </a:solidFill>
                        </a:rPr>
                        <a:t>ci</a:t>
                      </a:r>
                      <a:endParaRPr lang="x-none" sz="2600" dirty="0">
                        <a:solidFill>
                          <a:schemeClr val="bg1"/>
                        </a:solidFill>
                      </a:endParaRPr>
                    </a:p>
                  </a:txBody>
                  <a:tcPr anchor="ctr"/>
                </a:tc>
                <a:tc>
                  <a:txBody>
                    <a:bodyPr/>
                    <a:lstStyle/>
                    <a:p>
                      <a:pPr algn="ctr"/>
                      <a:r>
                        <a:rPr lang="it-IT" sz="2600" dirty="0">
                          <a:solidFill>
                            <a:schemeClr val="bg1"/>
                          </a:solidFill>
                        </a:rPr>
                        <a:t>Inconvenienti</a:t>
                      </a:r>
                      <a:endParaRPr lang="x-none" sz="2600" dirty="0">
                        <a:solidFill>
                          <a:schemeClr val="bg1"/>
                        </a:solidFill>
                      </a:endParaRPr>
                    </a:p>
                  </a:txBody>
                  <a:tcPr anchor="ctr"/>
                </a:tc>
                <a:extLst>
                  <a:ext uri="{0D108BD9-81ED-4DB2-BD59-A6C34878D82A}">
                    <a16:rowId xmlns:a16="http://schemas.microsoft.com/office/drawing/2014/main" xmlns="" val="3198072592"/>
                  </a:ext>
                </a:extLst>
              </a:tr>
              <a:tr h="655990">
                <a:tc>
                  <a:txBody>
                    <a:bodyPr/>
                    <a:lstStyle/>
                    <a:p>
                      <a:r>
                        <a:rPr lang="x-none" sz="2600" dirty="0">
                          <a:solidFill>
                            <a:schemeClr val="tx1"/>
                          </a:solidFill>
                        </a:rPr>
                        <a:t>Perce</a:t>
                      </a:r>
                      <a:r>
                        <a:rPr lang="it-IT" sz="2600" dirty="0">
                          <a:solidFill>
                            <a:schemeClr val="tx1"/>
                          </a:solidFill>
                        </a:rPr>
                        <a:t>zione</a:t>
                      </a:r>
                      <a:endParaRPr lang="x-none" sz="2600" dirty="0">
                        <a:solidFill>
                          <a:schemeClr val="tx1"/>
                        </a:solidFill>
                      </a:endParaRPr>
                    </a:p>
                  </a:txBody>
                  <a:tcPr/>
                </a:tc>
                <a:tc>
                  <a:txBody>
                    <a:bodyPr/>
                    <a:lstStyle/>
                    <a:p>
                      <a:pPr algn="ctr"/>
                      <a:r>
                        <a:rPr lang="en-GB" sz="2600" dirty="0">
                          <a:solidFill>
                            <a:schemeClr val="tx1"/>
                          </a:solidFill>
                        </a:rPr>
                        <a:t>Apertura a </a:t>
                      </a:r>
                      <a:r>
                        <a:rPr lang="en-GB" sz="2600" dirty="0" err="1">
                          <a:solidFill>
                            <a:schemeClr val="tx1"/>
                          </a:solidFill>
                        </a:rPr>
                        <a:t>Nuove</a:t>
                      </a:r>
                      <a:r>
                        <a:rPr lang="en-GB" sz="2600" dirty="0">
                          <a:solidFill>
                            <a:schemeClr val="tx1"/>
                          </a:solidFill>
                        </a:rPr>
                        <a:t> idee</a:t>
                      </a:r>
                      <a:endParaRPr lang="x-none" sz="2600" dirty="0">
                        <a:solidFill>
                          <a:schemeClr val="tx1"/>
                        </a:solidFill>
                      </a:endParaRPr>
                    </a:p>
                  </a:txBody>
                  <a:tcPr>
                    <a:lnR w="12700" cap="flat" cmpd="sng" algn="ctr">
                      <a:noFill/>
                      <a:prstDash val="solid"/>
                      <a:round/>
                      <a:headEnd type="none" w="med" len="med"/>
                      <a:tailEnd type="none" w="med" len="med"/>
                    </a:lnR>
                  </a:tcPr>
                </a:tc>
                <a:tc>
                  <a:txBody>
                    <a:bodyPr/>
                    <a:lstStyle/>
                    <a:p>
                      <a:pPr algn="ctr"/>
                      <a:r>
                        <a:rPr lang="it-IT" sz="2600" dirty="0">
                          <a:solidFill>
                            <a:schemeClr val="tx1"/>
                          </a:solidFill>
                        </a:rPr>
                        <a:t>Sopravvalutazione delle idee</a:t>
                      </a:r>
                      <a:endParaRPr lang="x-none" sz="2600" dirty="0">
                        <a:solidFill>
                          <a:schemeClr val="tx1"/>
                        </a:solidFill>
                      </a:endParaRPr>
                    </a:p>
                  </a:txBody>
                  <a:tcPr>
                    <a:lnL w="12700" cap="flat" cmpd="sng" algn="ctr">
                      <a:noFill/>
                      <a:prstDash val="solid"/>
                      <a:round/>
                      <a:headEnd type="none" w="med" len="med"/>
                      <a:tailEnd type="none" w="med" len="med"/>
                    </a:lnL>
                  </a:tcPr>
                </a:tc>
                <a:extLst>
                  <a:ext uri="{0D108BD9-81ED-4DB2-BD59-A6C34878D82A}">
                    <a16:rowId xmlns:a16="http://schemas.microsoft.com/office/drawing/2014/main" xmlns="" val="1818568349"/>
                  </a:ext>
                </a:extLst>
              </a:tr>
              <a:tr h="655990">
                <a:tc>
                  <a:txBody>
                    <a:bodyPr/>
                    <a:lstStyle/>
                    <a:p>
                      <a:r>
                        <a:rPr lang="x-none" sz="2600" dirty="0"/>
                        <a:t>Cogni</a:t>
                      </a:r>
                      <a:r>
                        <a:rPr lang="it-IT" sz="2600" dirty="0"/>
                        <a:t>zione</a:t>
                      </a:r>
                      <a:endParaRPr lang="x-none" sz="2600" dirty="0"/>
                    </a:p>
                  </a:txBody>
                  <a:tcPr/>
                </a:tc>
                <a:tc>
                  <a:txBody>
                    <a:bodyPr/>
                    <a:lstStyle/>
                    <a:p>
                      <a:pPr algn="ctr"/>
                      <a:r>
                        <a:rPr lang="it-IT" sz="2600" dirty="0"/>
                        <a:t>Processo decisionale </a:t>
                      </a:r>
                      <a:r>
                        <a:rPr lang="it-IT" sz="2600" dirty="0" err="1"/>
                        <a:t>efficente</a:t>
                      </a:r>
                      <a:endParaRPr lang="x-none" sz="2600" dirty="0"/>
                    </a:p>
                  </a:txBody>
                  <a:tcPr>
                    <a:lnR w="12700" cap="flat" cmpd="sng" algn="ctr">
                      <a:no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x-none" sz="2600" dirty="0"/>
                        <a:t>Atten</a:t>
                      </a:r>
                      <a:r>
                        <a:rPr lang="it-IT" sz="2600" dirty="0"/>
                        <a:t>zione Ridotta</a:t>
                      </a:r>
                      <a:endParaRPr lang="x-none" sz="260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xmlns="" val="4185441640"/>
                  </a:ext>
                </a:extLst>
              </a:tr>
              <a:tr h="655990">
                <a:tc>
                  <a:txBody>
                    <a:bodyPr/>
                    <a:lstStyle/>
                    <a:p>
                      <a:r>
                        <a:rPr lang="it-IT" sz="2600" dirty="0"/>
                        <a:t>Auto-regolamentazione</a:t>
                      </a:r>
                      <a:endParaRPr lang="x-none" sz="2600" dirty="0"/>
                    </a:p>
                  </a:txBody>
                  <a:tcPr/>
                </a:tc>
                <a:tc>
                  <a:txBody>
                    <a:bodyPr/>
                    <a:lstStyle/>
                    <a:p>
                      <a:pPr algn="ctr"/>
                      <a:r>
                        <a:rPr lang="x-none" sz="2600" dirty="0"/>
                        <a:t>Ada</a:t>
                      </a:r>
                      <a:r>
                        <a:rPr lang="it-IT" sz="2600" dirty="0" err="1"/>
                        <a:t>ttabilità</a:t>
                      </a:r>
                      <a:endParaRPr lang="x-none" sz="2600" dirty="0"/>
                    </a:p>
                  </a:txBody>
                  <a:tcPr>
                    <a:lnR w="12700" cap="flat" cmpd="sng" algn="ctr">
                      <a:noFill/>
                      <a:prstDash val="solid"/>
                      <a:round/>
                      <a:headEnd type="none" w="med" len="med"/>
                      <a:tailEnd type="none" w="med" len="med"/>
                    </a:lnR>
                  </a:tcPr>
                </a:tc>
                <a:tc>
                  <a:txBody>
                    <a:bodyPr/>
                    <a:lstStyle/>
                    <a:p>
                      <a:pPr algn="ctr"/>
                      <a:r>
                        <a:rPr lang="x-none" sz="2600" dirty="0"/>
                        <a:t>Impulsivit</a:t>
                      </a:r>
                      <a:r>
                        <a:rPr lang="it-IT" sz="2600" dirty="0"/>
                        <a:t>à</a:t>
                      </a:r>
                      <a:endParaRPr lang="x-none" sz="260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xmlns="" val="3482902089"/>
                  </a:ext>
                </a:extLst>
              </a:tr>
              <a:tr h="655990">
                <a:tc>
                  <a:txBody>
                    <a:bodyPr/>
                    <a:lstStyle/>
                    <a:p>
                      <a:r>
                        <a:rPr lang="x-none" sz="2600" dirty="0"/>
                        <a:t>Motiva</a:t>
                      </a:r>
                      <a:r>
                        <a:rPr lang="it-IT" sz="2600" dirty="0"/>
                        <a:t>zione</a:t>
                      </a:r>
                      <a:endParaRPr lang="x-none" sz="2600" dirty="0"/>
                    </a:p>
                  </a:txBody>
                  <a:tcPr/>
                </a:tc>
                <a:tc>
                  <a:txBody>
                    <a:bodyPr/>
                    <a:lstStyle/>
                    <a:p>
                      <a:pPr algn="ctr"/>
                      <a:r>
                        <a:rPr lang="it-IT" sz="2600" dirty="0"/>
                        <a:t>Maggiore Energia</a:t>
                      </a:r>
                      <a:r>
                        <a:rPr lang="x-none" sz="2600" dirty="0"/>
                        <a:t>, Confiden</a:t>
                      </a:r>
                      <a:r>
                        <a:rPr lang="it-IT" sz="2600" dirty="0"/>
                        <a:t>za</a:t>
                      </a:r>
                      <a:endParaRPr lang="x-none" sz="2600" dirty="0"/>
                    </a:p>
                  </a:txBody>
                  <a:tcPr>
                    <a:lnR w="12700" cap="flat" cmpd="sng" algn="ctr">
                      <a:noFill/>
                      <a:prstDash val="solid"/>
                      <a:round/>
                      <a:headEnd type="none" w="med" len="med"/>
                      <a:tailEnd type="none" w="med" len="med"/>
                    </a:lnR>
                  </a:tcPr>
                </a:tc>
                <a:tc>
                  <a:txBody>
                    <a:bodyPr/>
                    <a:lstStyle/>
                    <a:p>
                      <a:pPr algn="ctr"/>
                      <a:r>
                        <a:rPr lang="it-IT" sz="2600" dirty="0"/>
                        <a:t>Sforzo Ridotto</a:t>
                      </a:r>
                      <a:endParaRPr lang="x-none" sz="260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xmlns="" val="2474434498"/>
                  </a:ext>
                </a:extLst>
              </a:tr>
            </a:tbl>
          </a:graphicData>
        </a:graphic>
      </p:graphicFrame>
      <p:sp>
        <p:nvSpPr>
          <p:cNvPr id="9" name="TextBox 19">
            <a:extLst>
              <a:ext uri="{FF2B5EF4-FFF2-40B4-BE49-F238E27FC236}">
                <a16:creationId xmlns:a16="http://schemas.microsoft.com/office/drawing/2014/main" xmlns="" id="{B78CD1FD-0590-4E63-BD1C-1A85F7B2AE6C}"/>
              </a:ext>
            </a:extLst>
          </p:cNvPr>
          <p:cNvSpPr txBox="1"/>
          <p:nvPr/>
        </p:nvSpPr>
        <p:spPr>
          <a:xfrm>
            <a:off x="7732297" y="4354861"/>
            <a:ext cx="964429" cy="630942"/>
          </a:xfrm>
          <a:prstGeom prst="rect">
            <a:avLst/>
          </a:prstGeom>
          <a:noFill/>
        </p:spPr>
        <p:txBody>
          <a:bodyPr wrap="square" rtlCol="0">
            <a:spAutoFit/>
          </a:bodyPr>
          <a:lstStyle/>
          <a:p>
            <a:r>
              <a:rPr lang="it-IT" sz="3500" b="1" dirty="0"/>
              <a:t>MA</a:t>
            </a:r>
            <a:endParaRPr lang="x-none" sz="3500" b="1" dirty="0"/>
          </a:p>
        </p:txBody>
      </p:sp>
      <p:sp>
        <p:nvSpPr>
          <p:cNvPr id="16"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7"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1315"/>
            <a:ext cx="1755570" cy="398758"/>
          </a:xfrm>
          <a:prstGeom prst="rect">
            <a:avLst/>
          </a:prstGeom>
        </p:spPr>
      </p:pic>
      <p:sp>
        <p:nvSpPr>
          <p:cNvPr id="18"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9" name="Immagin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2796193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Le </a:t>
            </a:r>
            <a:r>
              <a:rPr lang="en-GB" sz="4800" b="1" dirty="0" err="1"/>
              <a:t>mie</a:t>
            </a:r>
            <a:r>
              <a:rPr lang="en-GB" sz="4800" b="1" dirty="0"/>
              <a:t> </a:t>
            </a:r>
            <a:r>
              <a:rPr lang="en-GB" sz="4800" b="1" dirty="0" err="1"/>
              <a:t>Capacità</a:t>
            </a:r>
            <a:r>
              <a:rPr lang="en-GB" sz="4800" b="1" dirty="0"/>
              <a:t> </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1569660"/>
          </a:xfrm>
          <a:prstGeom prst="rect">
            <a:avLst/>
          </a:prstGeom>
          <a:noFill/>
        </p:spPr>
        <p:txBody>
          <a:bodyPr wrap="square" rtlCol="0">
            <a:spAutoFit/>
          </a:bodyPr>
          <a:lstStyle/>
          <a:p>
            <a:pPr algn="just"/>
            <a:r>
              <a:rPr lang="en-US" sz="3200" dirty="0"/>
              <a:t>Come </a:t>
            </a:r>
            <a:r>
              <a:rPr lang="en-US" sz="3200" dirty="0" err="1"/>
              <a:t>sono</a:t>
            </a:r>
            <a:r>
              <a:rPr lang="en-US" sz="3200" dirty="0"/>
              <a:t> </a:t>
            </a:r>
            <a:r>
              <a:rPr lang="en-US" sz="3200" dirty="0" err="1"/>
              <a:t>entusiasta</a:t>
            </a:r>
            <a:r>
              <a:rPr lang="en-US" sz="3200" dirty="0"/>
              <a:t> e </a:t>
            </a:r>
            <a:r>
              <a:rPr lang="en-US" sz="3200" dirty="0" err="1"/>
              <a:t>convincente</a:t>
            </a:r>
            <a:r>
              <a:rPr lang="en-US" sz="3200" dirty="0"/>
              <a:t> </a:t>
            </a:r>
            <a:r>
              <a:rPr lang="en-US" sz="3200" dirty="0" err="1"/>
              <a:t>oggi</a:t>
            </a:r>
            <a:r>
              <a:rPr lang="en-US" sz="3200" dirty="0"/>
              <a:t>?*</a:t>
            </a:r>
          </a:p>
          <a:p>
            <a:pPr algn="just"/>
            <a:endParaRPr lang="en-US" sz="3200" dirty="0"/>
          </a:p>
          <a:p>
            <a:pPr algn="just"/>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CasellaDiTesto 12">
            <a:extLst>
              <a:ext uri="{FF2B5EF4-FFF2-40B4-BE49-F238E27FC236}">
                <a16:creationId xmlns:a16="http://schemas.microsoft.com/office/drawing/2014/main" xmlns="" id="{C7D0A6CD-3790-4FEF-AAFE-7CC665225499}"/>
              </a:ext>
            </a:extLst>
          </p:cNvPr>
          <p:cNvSpPr txBox="1"/>
          <p:nvPr/>
        </p:nvSpPr>
        <p:spPr>
          <a:xfrm>
            <a:off x="648000" y="2268680"/>
            <a:ext cx="5040000" cy="1440000"/>
          </a:xfrm>
          <a:prstGeom prst="rect">
            <a:avLst/>
          </a:prstGeom>
          <a:solidFill>
            <a:srgbClr val="92D050">
              <a:alpha val="20000"/>
            </a:srgbClr>
          </a:solidFill>
          <a:ln w="28575">
            <a:solidFill>
              <a:srgbClr val="92D050"/>
            </a:solidFill>
          </a:ln>
        </p:spPr>
        <p:txBody>
          <a:bodyPr wrap="square" rtlCol="0">
            <a:noAutofit/>
          </a:bodyPr>
          <a:lstStyle/>
          <a:p>
            <a:pPr algn="ctr"/>
            <a:r>
              <a:rPr lang="en-GB" sz="2000" b="1" u="sng" dirty="0"/>
              <a:t>Cosa </a:t>
            </a:r>
            <a:r>
              <a:rPr lang="en-GB" sz="2000" b="1" u="sng" dirty="0" err="1"/>
              <a:t>sta</a:t>
            </a:r>
            <a:r>
              <a:rPr lang="en-GB" sz="2000" b="1" u="sng" dirty="0"/>
              <a:t> </a:t>
            </a:r>
            <a:r>
              <a:rPr lang="en-GB" sz="2000" b="1" u="sng" dirty="0" err="1"/>
              <a:t>andando</a:t>
            </a:r>
            <a:r>
              <a:rPr lang="en-GB" sz="2000" b="1" u="sng" dirty="0"/>
              <a:t> bene?</a:t>
            </a:r>
          </a:p>
          <a:p>
            <a:r>
              <a:rPr lang="en-GB" sz="2000" dirty="0"/>
              <a:t>…</a:t>
            </a:r>
          </a:p>
          <a:p>
            <a:r>
              <a:rPr lang="en-GB" sz="2000" dirty="0"/>
              <a:t>…</a:t>
            </a:r>
          </a:p>
          <a:p>
            <a:r>
              <a:rPr lang="en-GB" sz="2000" dirty="0"/>
              <a:t>…</a:t>
            </a:r>
          </a:p>
        </p:txBody>
      </p:sp>
      <p:sp>
        <p:nvSpPr>
          <p:cNvPr id="9" name="CasellaDiTesto 12">
            <a:extLst>
              <a:ext uri="{FF2B5EF4-FFF2-40B4-BE49-F238E27FC236}">
                <a16:creationId xmlns:a16="http://schemas.microsoft.com/office/drawing/2014/main" xmlns="" id="{4DEB6033-68CD-4FFC-B0B3-89AC16E5EA1D}"/>
              </a:ext>
            </a:extLst>
          </p:cNvPr>
          <p:cNvSpPr txBox="1"/>
          <p:nvPr/>
        </p:nvSpPr>
        <p:spPr>
          <a:xfrm>
            <a:off x="3600000" y="4032680"/>
            <a:ext cx="5040000" cy="1440000"/>
          </a:xfrm>
          <a:prstGeom prst="rect">
            <a:avLst/>
          </a:prstGeom>
          <a:solidFill>
            <a:srgbClr val="0070C0">
              <a:alpha val="20000"/>
            </a:srgbClr>
          </a:solidFill>
          <a:ln w="28575">
            <a:solidFill>
              <a:srgbClr val="0070C0"/>
            </a:solidFill>
          </a:ln>
        </p:spPr>
        <p:txBody>
          <a:bodyPr wrap="square" rtlCol="0">
            <a:noAutofit/>
          </a:bodyPr>
          <a:lstStyle/>
          <a:p>
            <a:pPr algn="ctr"/>
            <a:r>
              <a:rPr lang="en-GB" sz="2000" b="1" dirty="0"/>
              <a:t>Le </a:t>
            </a:r>
            <a:r>
              <a:rPr lang="en-GB" sz="2000" b="1" dirty="0" err="1"/>
              <a:t>mie</a:t>
            </a:r>
            <a:r>
              <a:rPr lang="en-GB" sz="2000" b="1" dirty="0"/>
              <a:t> </a:t>
            </a:r>
            <a:r>
              <a:rPr lang="en-GB" sz="2000" b="1" dirty="0" err="1"/>
              <a:t>conseguenze</a:t>
            </a:r>
            <a:endParaRPr lang="en-GB" sz="2000" b="1" dirty="0"/>
          </a:p>
          <a:p>
            <a:r>
              <a:rPr lang="en-GB" sz="2000" dirty="0"/>
              <a:t>…</a:t>
            </a:r>
          </a:p>
          <a:p>
            <a:r>
              <a:rPr lang="en-GB" sz="2000" dirty="0"/>
              <a:t>…</a:t>
            </a:r>
          </a:p>
          <a:p>
            <a:r>
              <a:rPr lang="en-GB" sz="2000" dirty="0"/>
              <a:t>…</a:t>
            </a:r>
          </a:p>
        </p:txBody>
      </p:sp>
      <p:sp>
        <p:nvSpPr>
          <p:cNvPr id="16" name="CasellaDiTesto 12">
            <a:extLst>
              <a:ext uri="{FF2B5EF4-FFF2-40B4-BE49-F238E27FC236}">
                <a16:creationId xmlns:a16="http://schemas.microsoft.com/office/drawing/2014/main" xmlns="" id="{CE0B0E55-DCE7-4307-BD08-765A3E6D235D}"/>
              </a:ext>
            </a:extLst>
          </p:cNvPr>
          <p:cNvSpPr txBox="1"/>
          <p:nvPr/>
        </p:nvSpPr>
        <p:spPr>
          <a:xfrm>
            <a:off x="6516000" y="2268680"/>
            <a:ext cx="5040000" cy="1440000"/>
          </a:xfrm>
          <a:prstGeom prst="rect">
            <a:avLst/>
          </a:prstGeom>
          <a:solidFill>
            <a:srgbClr val="FF0000">
              <a:alpha val="20000"/>
            </a:srgbClr>
          </a:solidFill>
          <a:ln w="28575">
            <a:solidFill>
              <a:srgbClr val="FF0000"/>
            </a:solidFill>
          </a:ln>
        </p:spPr>
        <p:txBody>
          <a:bodyPr wrap="square" rtlCol="0">
            <a:noAutofit/>
          </a:bodyPr>
          <a:lstStyle/>
          <a:p>
            <a:pPr algn="ctr"/>
            <a:r>
              <a:rPr lang="en-GB" sz="2000" b="1" u="sng" dirty="0"/>
              <a:t>Cosa non </a:t>
            </a:r>
            <a:r>
              <a:rPr lang="en-GB" sz="2000" b="1" u="sng" dirty="0" err="1"/>
              <a:t>sta</a:t>
            </a:r>
            <a:r>
              <a:rPr lang="en-GB" sz="2000" b="1" u="sng" dirty="0"/>
              <a:t> </a:t>
            </a:r>
            <a:r>
              <a:rPr lang="en-GB" sz="2000" b="1" u="sng" dirty="0" err="1"/>
              <a:t>andando</a:t>
            </a:r>
            <a:r>
              <a:rPr lang="en-GB" sz="2000" b="1" u="sng" dirty="0"/>
              <a:t> bene?</a:t>
            </a:r>
          </a:p>
          <a:p>
            <a:r>
              <a:rPr lang="en-GB" sz="2000" dirty="0"/>
              <a:t>…</a:t>
            </a:r>
          </a:p>
          <a:p>
            <a:r>
              <a:rPr lang="en-GB" sz="2000" dirty="0"/>
              <a:t>…</a:t>
            </a:r>
          </a:p>
          <a:p>
            <a:r>
              <a:rPr lang="en-GB" sz="2000" dirty="0"/>
              <a:t>…</a:t>
            </a:r>
          </a:p>
        </p:txBody>
      </p:sp>
      <p:sp>
        <p:nvSpPr>
          <p:cNvPr id="17" name="CasellaDiTesto 12">
            <a:extLst>
              <a:ext uri="{FF2B5EF4-FFF2-40B4-BE49-F238E27FC236}">
                <a16:creationId xmlns:a16="http://schemas.microsoft.com/office/drawing/2014/main" xmlns="" id="{8100BD0D-0232-4002-9E98-6B69CA8C3F2B}"/>
              </a:ext>
            </a:extLst>
          </p:cNvPr>
          <p:cNvSpPr txBox="1"/>
          <p:nvPr/>
        </p:nvSpPr>
        <p:spPr>
          <a:xfrm>
            <a:off x="720000" y="5532648"/>
            <a:ext cx="10800000" cy="707886"/>
          </a:xfrm>
          <a:prstGeom prst="rect">
            <a:avLst/>
          </a:prstGeom>
          <a:noFill/>
        </p:spPr>
        <p:txBody>
          <a:bodyPr wrap="square" rtlCol="0">
            <a:noAutofit/>
          </a:bodyPr>
          <a:lstStyle/>
          <a:p>
            <a:pPr algn="just"/>
            <a:r>
              <a:rPr lang="en-GB" sz="2000" dirty="0"/>
              <a:t>*</a:t>
            </a:r>
            <a:r>
              <a:rPr lang="it-IT" sz="2000" dirty="0"/>
              <a:t>Il lettore dovrebbe prima rispondere alle due domande in alto e in un terzo passaggio elencare le proprie conseguenze.</a:t>
            </a:r>
            <a:endParaRPr lang="en-GB" sz="2000" dirty="0"/>
          </a:p>
        </p:txBody>
      </p:sp>
      <p:sp>
        <p:nvSpPr>
          <p:cNvPr id="1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1315"/>
            <a:ext cx="1755570" cy="398758"/>
          </a:xfrm>
          <a:prstGeom prst="rect">
            <a:avLst/>
          </a:prstGeom>
        </p:spPr>
      </p:pic>
      <p:sp>
        <p:nvSpPr>
          <p:cNvPr id="20"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1" name="Immagin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113266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9913" y="-6568"/>
            <a:ext cx="9314087" cy="830997"/>
          </a:xfrm>
          <a:prstGeom prst="rect">
            <a:avLst/>
          </a:prstGeom>
          <a:noFill/>
        </p:spPr>
        <p:txBody>
          <a:bodyPr wrap="square" rtlCol="0">
            <a:spAutoFit/>
          </a:bodyPr>
          <a:lstStyle/>
          <a:p>
            <a:pPr algn="just"/>
            <a:r>
              <a:rPr lang="en-US" sz="4800" b="1" dirty="0"/>
              <a:t>Step per </a:t>
            </a:r>
            <a:r>
              <a:rPr lang="en-US" sz="4800" b="1" dirty="0" err="1"/>
              <a:t>essere</a:t>
            </a:r>
            <a:r>
              <a:rPr lang="en-US" sz="4800" b="1" dirty="0"/>
              <a:t> </a:t>
            </a:r>
            <a:r>
              <a:rPr lang="en-US" sz="4800" b="1" dirty="0" err="1"/>
              <a:t>convincenti</a:t>
            </a:r>
            <a:endParaRPr lang="en-GB" sz="48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20" name="CasellaDiTesto 12">
            <a:extLst>
              <a:ext uri="{FF2B5EF4-FFF2-40B4-BE49-F238E27FC236}">
                <a16:creationId xmlns:a16="http://schemas.microsoft.com/office/drawing/2014/main" xmlns="" id="{90DEE4E2-9116-42F1-801D-D00807BF55B4}"/>
              </a:ext>
            </a:extLst>
          </p:cNvPr>
          <p:cNvSpPr txBox="1"/>
          <p:nvPr/>
        </p:nvSpPr>
        <p:spPr>
          <a:xfrm>
            <a:off x="3289218" y="5896951"/>
            <a:ext cx="5626626" cy="274682"/>
          </a:xfrm>
          <a:prstGeom prst="rect">
            <a:avLst/>
          </a:prstGeom>
          <a:noFill/>
        </p:spPr>
        <p:txBody>
          <a:bodyPr wrap="square" rtlCol="0">
            <a:noAutofit/>
          </a:bodyPr>
          <a:lstStyle/>
          <a:p>
            <a:r>
              <a:rPr lang="en-GB" sz="1100" dirty="0"/>
              <a:t>Reference: Top </a:t>
            </a:r>
            <a:r>
              <a:rPr lang="en-GB" sz="1100" dirty="0" err="1"/>
              <a:t>Tagungszentrum</a:t>
            </a:r>
            <a:r>
              <a:rPr lang="en-GB" sz="1100" dirty="0"/>
              <a:t> AG, www.top-tagung.de/blog/wie-ueberzeige-ich-menschen/</a:t>
            </a:r>
          </a:p>
        </p:txBody>
      </p:sp>
      <p:sp>
        <p:nvSpPr>
          <p:cNvPr id="28" name="CasellaDiTesto 12">
            <a:extLst>
              <a:ext uri="{FF2B5EF4-FFF2-40B4-BE49-F238E27FC236}">
                <a16:creationId xmlns:a16="http://schemas.microsoft.com/office/drawing/2014/main" xmlns="" id="{09F8EBFF-1B62-4D76-800D-9D5B0E69F12E}"/>
              </a:ext>
            </a:extLst>
          </p:cNvPr>
          <p:cNvSpPr txBox="1"/>
          <p:nvPr/>
        </p:nvSpPr>
        <p:spPr>
          <a:xfrm>
            <a:off x="864000" y="1260000"/>
            <a:ext cx="2340000" cy="864000"/>
          </a:xfrm>
          <a:prstGeom prst="roundRect">
            <a:avLst/>
          </a:prstGeom>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3000" dirty="0" err="1"/>
              <a:t>Inizia</a:t>
            </a:r>
            <a:r>
              <a:rPr lang="en-GB" sz="3000" dirty="0"/>
              <a:t> </a:t>
            </a:r>
            <a:r>
              <a:rPr lang="en-GB" sz="3000" dirty="0" err="1"/>
              <a:t>lavorando</a:t>
            </a:r>
            <a:r>
              <a:rPr lang="en-GB" sz="3000" dirty="0"/>
              <a:t> </a:t>
            </a:r>
            <a:r>
              <a:rPr lang="en-GB" sz="3000" dirty="0" err="1"/>
              <a:t>su</a:t>
            </a:r>
            <a:r>
              <a:rPr lang="en-GB" sz="3000" dirty="0"/>
              <a:t> </a:t>
            </a:r>
            <a:r>
              <a:rPr lang="en-GB" sz="3000" dirty="0" err="1"/>
              <a:t>te</a:t>
            </a:r>
            <a:r>
              <a:rPr lang="en-GB" sz="3000" dirty="0"/>
              <a:t> </a:t>
            </a:r>
            <a:r>
              <a:rPr lang="en-GB" sz="3000" dirty="0" err="1"/>
              <a:t>stesso</a:t>
            </a:r>
            <a:endParaRPr lang="en-GB" sz="3000" dirty="0"/>
          </a:p>
        </p:txBody>
      </p:sp>
      <p:sp>
        <p:nvSpPr>
          <p:cNvPr id="29" name="CasellaDiTesto 12">
            <a:extLst>
              <a:ext uri="{FF2B5EF4-FFF2-40B4-BE49-F238E27FC236}">
                <a16:creationId xmlns:a16="http://schemas.microsoft.com/office/drawing/2014/main" xmlns="" id="{63E26712-B0E8-4D60-B344-16896A854AB5}"/>
              </a:ext>
            </a:extLst>
          </p:cNvPr>
          <p:cNvSpPr txBox="1"/>
          <p:nvPr/>
        </p:nvSpPr>
        <p:spPr>
          <a:xfrm>
            <a:off x="360000" y="3168000"/>
            <a:ext cx="2340000" cy="864000"/>
          </a:xfrm>
          <a:prstGeom prst="roundRect">
            <a:avLst/>
          </a:prstGeom>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3000" dirty="0" err="1"/>
              <a:t>Sii</a:t>
            </a:r>
            <a:r>
              <a:rPr lang="en-GB" sz="3000" dirty="0"/>
              <a:t> </a:t>
            </a:r>
            <a:r>
              <a:rPr lang="en-GB" sz="3000" dirty="0" err="1"/>
              <a:t>convinto</a:t>
            </a:r>
            <a:r>
              <a:rPr lang="en-GB" sz="3000" dirty="0"/>
              <a:t> </a:t>
            </a:r>
            <a:r>
              <a:rPr lang="en-GB" sz="3000" dirty="0" err="1"/>
              <a:t>della</a:t>
            </a:r>
            <a:r>
              <a:rPr lang="en-GB" sz="3000" dirty="0"/>
              <a:t> </a:t>
            </a:r>
            <a:r>
              <a:rPr lang="en-GB" sz="3000" dirty="0" err="1"/>
              <a:t>tua</a:t>
            </a:r>
            <a:r>
              <a:rPr lang="en-GB" sz="3000" dirty="0"/>
              <a:t> Idea</a:t>
            </a:r>
          </a:p>
        </p:txBody>
      </p:sp>
      <p:sp>
        <p:nvSpPr>
          <p:cNvPr id="30" name="CasellaDiTesto 12">
            <a:extLst>
              <a:ext uri="{FF2B5EF4-FFF2-40B4-BE49-F238E27FC236}">
                <a16:creationId xmlns:a16="http://schemas.microsoft.com/office/drawing/2014/main" xmlns="" id="{46E18E3C-99E4-4BE0-A658-12BE88006013}"/>
              </a:ext>
            </a:extLst>
          </p:cNvPr>
          <p:cNvSpPr txBox="1"/>
          <p:nvPr/>
        </p:nvSpPr>
        <p:spPr>
          <a:xfrm>
            <a:off x="5425842" y="4993751"/>
            <a:ext cx="6758806" cy="631556"/>
          </a:xfrm>
          <a:prstGeom prst="roundRect">
            <a:avLst/>
          </a:prstGeom>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3000" dirty="0" err="1"/>
              <a:t>Considera</a:t>
            </a:r>
            <a:r>
              <a:rPr lang="en-GB" sz="3000" dirty="0"/>
              <a:t> la </a:t>
            </a:r>
            <a:r>
              <a:rPr lang="en-GB" sz="3000" dirty="0" err="1"/>
              <a:t>comunicazione</a:t>
            </a:r>
            <a:r>
              <a:rPr lang="en-GB" sz="3000" dirty="0"/>
              <a:t> non-</a:t>
            </a:r>
            <a:r>
              <a:rPr lang="en-GB" sz="3000" dirty="0" err="1"/>
              <a:t>verbale</a:t>
            </a:r>
            <a:endParaRPr lang="en-GB" sz="3000" dirty="0"/>
          </a:p>
        </p:txBody>
      </p:sp>
      <p:sp>
        <p:nvSpPr>
          <p:cNvPr id="31" name="CasellaDiTesto 12">
            <a:extLst>
              <a:ext uri="{FF2B5EF4-FFF2-40B4-BE49-F238E27FC236}">
                <a16:creationId xmlns:a16="http://schemas.microsoft.com/office/drawing/2014/main" xmlns="" id="{D54029E5-FCB7-41F7-A71F-181AF17C35C2}"/>
              </a:ext>
            </a:extLst>
          </p:cNvPr>
          <p:cNvSpPr txBox="1"/>
          <p:nvPr/>
        </p:nvSpPr>
        <p:spPr>
          <a:xfrm>
            <a:off x="1132180" y="5364000"/>
            <a:ext cx="3667831" cy="522614"/>
          </a:xfrm>
          <a:prstGeom prst="roundRect">
            <a:avLst/>
          </a:prstGeom>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3000" dirty="0" err="1"/>
              <a:t>Ascolta</a:t>
            </a:r>
            <a:r>
              <a:rPr lang="en-GB" sz="3000" dirty="0"/>
              <a:t> il </a:t>
            </a:r>
            <a:r>
              <a:rPr lang="en-GB" sz="3000" dirty="0" err="1"/>
              <a:t>tuo</a:t>
            </a:r>
            <a:r>
              <a:rPr lang="en-GB" sz="3000" dirty="0"/>
              <a:t> partner</a:t>
            </a:r>
          </a:p>
        </p:txBody>
      </p:sp>
      <p:sp>
        <p:nvSpPr>
          <p:cNvPr id="32" name="CasellaDiTesto 12">
            <a:extLst>
              <a:ext uri="{FF2B5EF4-FFF2-40B4-BE49-F238E27FC236}">
                <a16:creationId xmlns:a16="http://schemas.microsoft.com/office/drawing/2014/main" xmlns="" id="{F4795245-C3A4-4C3A-866E-0FE7B9C7D0C7}"/>
              </a:ext>
            </a:extLst>
          </p:cNvPr>
          <p:cNvSpPr txBox="1"/>
          <p:nvPr/>
        </p:nvSpPr>
        <p:spPr>
          <a:xfrm>
            <a:off x="8988003" y="1260000"/>
            <a:ext cx="2944918" cy="864000"/>
          </a:xfrm>
          <a:prstGeom prst="roundRect">
            <a:avLst/>
          </a:prstGeom>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3000" dirty="0"/>
              <a:t>Non </a:t>
            </a:r>
            <a:r>
              <a:rPr lang="en-GB" sz="3000" dirty="0" err="1"/>
              <a:t>avere</a:t>
            </a:r>
            <a:r>
              <a:rPr lang="en-GB" sz="3000" dirty="0"/>
              <a:t> </a:t>
            </a:r>
            <a:r>
              <a:rPr lang="en-GB" sz="3000" dirty="0" err="1"/>
              <a:t>paura</a:t>
            </a:r>
            <a:r>
              <a:rPr lang="en-GB" sz="3000" dirty="0"/>
              <a:t> di </a:t>
            </a:r>
            <a:r>
              <a:rPr lang="en-GB" sz="3000" dirty="0" err="1"/>
              <a:t>perdere</a:t>
            </a:r>
            <a:endParaRPr lang="en-GB" sz="3000" dirty="0"/>
          </a:p>
        </p:txBody>
      </p:sp>
      <p:sp>
        <p:nvSpPr>
          <p:cNvPr id="33" name="CasellaDiTesto 12">
            <a:extLst>
              <a:ext uri="{FF2B5EF4-FFF2-40B4-BE49-F238E27FC236}">
                <a16:creationId xmlns:a16="http://schemas.microsoft.com/office/drawing/2014/main" xmlns="" id="{0251D0ED-CD96-4F04-B045-1385AC3F839F}"/>
              </a:ext>
            </a:extLst>
          </p:cNvPr>
          <p:cNvSpPr txBox="1"/>
          <p:nvPr/>
        </p:nvSpPr>
        <p:spPr>
          <a:xfrm>
            <a:off x="9504000" y="3168000"/>
            <a:ext cx="2340000" cy="864000"/>
          </a:xfrm>
          <a:prstGeom prst="roundRect">
            <a:avLst/>
          </a:prstGeom>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GB" sz="3000" dirty="0" err="1"/>
              <a:t>Sii</a:t>
            </a:r>
            <a:r>
              <a:rPr lang="en-GB" sz="3000" dirty="0"/>
              <a:t> </a:t>
            </a:r>
            <a:r>
              <a:rPr lang="en-GB" sz="3000" dirty="0" err="1"/>
              <a:t>realistico</a:t>
            </a:r>
            <a:endParaRPr lang="en-GB" sz="3000" dirty="0"/>
          </a:p>
        </p:txBody>
      </p:sp>
      <p:cxnSp>
        <p:nvCxnSpPr>
          <p:cNvPr id="35" name="Gerade Verbindung mit Pfeil 19">
            <a:extLst>
              <a:ext uri="{FF2B5EF4-FFF2-40B4-BE49-F238E27FC236}">
                <a16:creationId xmlns:a16="http://schemas.microsoft.com/office/drawing/2014/main" xmlns="" id="{DCD1AB84-7215-41B1-BA06-ADD76909BBE1}"/>
              </a:ext>
            </a:extLst>
          </p:cNvPr>
          <p:cNvCxnSpPr>
            <a:cxnSpLocks/>
            <a:endCxn id="28" idx="3"/>
          </p:cNvCxnSpPr>
          <p:nvPr/>
        </p:nvCxnSpPr>
        <p:spPr>
          <a:xfrm flipH="1" flipV="1">
            <a:off x="3204000" y="1692000"/>
            <a:ext cx="756000" cy="4320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6" name="Gerade Verbindung mit Pfeil 20">
            <a:extLst>
              <a:ext uri="{FF2B5EF4-FFF2-40B4-BE49-F238E27FC236}">
                <a16:creationId xmlns:a16="http://schemas.microsoft.com/office/drawing/2014/main" xmlns="" id="{ADC631C5-CDF1-4711-BB9B-3AE46ABA4665}"/>
              </a:ext>
            </a:extLst>
          </p:cNvPr>
          <p:cNvCxnSpPr>
            <a:cxnSpLocks/>
            <a:endCxn id="29" idx="3"/>
          </p:cNvCxnSpPr>
          <p:nvPr/>
        </p:nvCxnSpPr>
        <p:spPr>
          <a:xfrm flipH="1">
            <a:off x="2700000" y="3600000"/>
            <a:ext cx="780181"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7" name="Gerade Verbindung mit Pfeil 24">
            <a:extLst>
              <a:ext uri="{FF2B5EF4-FFF2-40B4-BE49-F238E27FC236}">
                <a16:creationId xmlns:a16="http://schemas.microsoft.com/office/drawing/2014/main" xmlns="" id="{3EA8D1CC-B755-4309-B092-62788F0A9475}"/>
              </a:ext>
            </a:extLst>
          </p:cNvPr>
          <p:cNvCxnSpPr>
            <a:cxnSpLocks/>
          </p:cNvCxnSpPr>
          <p:nvPr/>
        </p:nvCxnSpPr>
        <p:spPr>
          <a:xfrm flipH="1">
            <a:off x="3799942" y="4821351"/>
            <a:ext cx="476479" cy="54264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28">
            <a:extLst>
              <a:ext uri="{FF2B5EF4-FFF2-40B4-BE49-F238E27FC236}">
                <a16:creationId xmlns:a16="http://schemas.microsoft.com/office/drawing/2014/main" xmlns="" id="{46057500-C6DA-403B-B075-419D2702317A}"/>
              </a:ext>
            </a:extLst>
          </p:cNvPr>
          <p:cNvCxnSpPr>
            <a:cxnSpLocks/>
            <a:endCxn id="32" idx="1"/>
          </p:cNvCxnSpPr>
          <p:nvPr/>
        </p:nvCxnSpPr>
        <p:spPr>
          <a:xfrm flipV="1">
            <a:off x="8280000" y="1692000"/>
            <a:ext cx="708003" cy="47214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9" name="Gerade Verbindung mit Pfeil 31">
            <a:extLst>
              <a:ext uri="{FF2B5EF4-FFF2-40B4-BE49-F238E27FC236}">
                <a16:creationId xmlns:a16="http://schemas.microsoft.com/office/drawing/2014/main" xmlns="" id="{9B5F0454-0064-4C80-A6E1-2AD40BA8773D}"/>
              </a:ext>
            </a:extLst>
          </p:cNvPr>
          <p:cNvCxnSpPr>
            <a:cxnSpLocks/>
            <a:endCxn id="33" idx="1"/>
          </p:cNvCxnSpPr>
          <p:nvPr/>
        </p:nvCxnSpPr>
        <p:spPr>
          <a:xfrm>
            <a:off x="8679976" y="3600000"/>
            <a:ext cx="82402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34">
            <a:extLst>
              <a:ext uri="{FF2B5EF4-FFF2-40B4-BE49-F238E27FC236}">
                <a16:creationId xmlns:a16="http://schemas.microsoft.com/office/drawing/2014/main" xmlns="" id="{E6AE54DA-DAFA-4DCC-B624-EB356E6ADFAB}"/>
              </a:ext>
            </a:extLst>
          </p:cNvPr>
          <p:cNvCxnSpPr>
            <a:cxnSpLocks/>
          </p:cNvCxnSpPr>
          <p:nvPr/>
        </p:nvCxnSpPr>
        <p:spPr>
          <a:xfrm>
            <a:off x="7912514" y="4560044"/>
            <a:ext cx="476479" cy="52261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1" name="Sprechblase: oval 7">
            <a:extLst>
              <a:ext uri="{FF2B5EF4-FFF2-40B4-BE49-F238E27FC236}">
                <a16:creationId xmlns:a16="http://schemas.microsoft.com/office/drawing/2014/main" xmlns="" id="{3CCE0840-6E42-41BA-ADF6-A182366B1D2C}"/>
              </a:ext>
            </a:extLst>
          </p:cNvPr>
          <p:cNvSpPr>
            <a:spLocks noChangeAspect="1"/>
          </p:cNvSpPr>
          <p:nvPr/>
        </p:nvSpPr>
        <p:spPr>
          <a:xfrm>
            <a:off x="4258504" y="2322001"/>
            <a:ext cx="2149250" cy="1440000"/>
          </a:xfrm>
          <a:prstGeom prst="wedgeEllipseCallout">
            <a:avLst>
              <a:gd name="adj1" fmla="val -64117"/>
              <a:gd name="adj2" fmla="val 5804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e-DE" sz="4000" b="1" dirty="0"/>
              <a:t>…</a:t>
            </a:r>
          </a:p>
        </p:txBody>
      </p:sp>
      <p:sp>
        <p:nvSpPr>
          <p:cNvPr id="42" name="Sprechblase: oval 12">
            <a:extLst>
              <a:ext uri="{FF2B5EF4-FFF2-40B4-BE49-F238E27FC236}">
                <a16:creationId xmlns:a16="http://schemas.microsoft.com/office/drawing/2014/main" xmlns="" id="{DFFB61A9-FA33-4535-80E1-2959E41F0BE2}"/>
              </a:ext>
            </a:extLst>
          </p:cNvPr>
          <p:cNvSpPr>
            <a:spLocks noChangeAspect="1"/>
          </p:cNvSpPr>
          <p:nvPr/>
        </p:nvSpPr>
        <p:spPr>
          <a:xfrm>
            <a:off x="5806626" y="2680573"/>
            <a:ext cx="2149252" cy="1440000"/>
          </a:xfrm>
          <a:prstGeom prst="wedgeEllipseCallout">
            <a:avLst>
              <a:gd name="adj1" fmla="val 57361"/>
              <a:gd name="adj2" fmla="val 5310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e-DE" sz="4000" b="1" dirty="0"/>
              <a:t>…</a:t>
            </a:r>
          </a:p>
        </p:txBody>
      </p:sp>
      <p:sp>
        <p:nvSpPr>
          <p:cNvPr id="22"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23"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1315"/>
            <a:ext cx="1755570" cy="398758"/>
          </a:xfrm>
          <a:prstGeom prst="rect">
            <a:avLst/>
          </a:prstGeom>
        </p:spPr>
      </p:pic>
      <p:sp>
        <p:nvSpPr>
          <p:cNvPr id="24"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5" name="Immagin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972545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1569660"/>
          </a:xfrm>
          <a:prstGeom prst="rect">
            <a:avLst/>
          </a:prstGeom>
          <a:noFill/>
        </p:spPr>
        <p:txBody>
          <a:bodyPr wrap="square" rtlCol="0">
            <a:spAutoFit/>
          </a:bodyPr>
          <a:lstStyle/>
          <a:p>
            <a:pPr algn="just"/>
            <a:r>
              <a:rPr lang="en-US" sz="4800" b="1" dirty="0" err="1"/>
              <a:t>Motivazione</a:t>
            </a:r>
            <a:r>
              <a:rPr lang="en-US" sz="4800" b="1" dirty="0"/>
              <a:t> da </a:t>
            </a:r>
            <a:r>
              <a:rPr lang="en-US" sz="4800" b="1" dirty="0" err="1"/>
              <a:t>parte</a:t>
            </a:r>
            <a:r>
              <a:rPr lang="en-US" sz="4800" b="1" dirty="0"/>
              <a:t> del team leader</a:t>
            </a:r>
            <a:endParaRPr lang="en-GB" sz="48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20" name="Pfeil: nach links 16">
            <a:extLst>
              <a:ext uri="{FF2B5EF4-FFF2-40B4-BE49-F238E27FC236}">
                <a16:creationId xmlns:a16="http://schemas.microsoft.com/office/drawing/2014/main" xmlns="" id="{CFD771F3-5F71-47C3-B7A1-72A72B5495C3}"/>
              </a:ext>
            </a:extLst>
          </p:cNvPr>
          <p:cNvSpPr/>
          <p:nvPr/>
        </p:nvSpPr>
        <p:spPr>
          <a:xfrm>
            <a:off x="3425588" y="1800000"/>
            <a:ext cx="7020000" cy="900000"/>
          </a:xfrm>
          <a:prstGeom prst="leftArrow">
            <a:avLst>
              <a:gd name="adj1" fmla="val 100000"/>
              <a:gd name="adj2" fmla="val 50000"/>
            </a:avLst>
          </a:prstGeom>
          <a:solidFill>
            <a:srgbClr val="F8D7CD"/>
          </a:solidFill>
          <a:ln>
            <a:solidFill>
              <a:srgbClr val="F8D7CD"/>
            </a:solidFill>
          </a:ln>
        </p:spPr>
        <p:style>
          <a:lnRef idx="1">
            <a:schemeClr val="accent3"/>
          </a:lnRef>
          <a:fillRef idx="2">
            <a:schemeClr val="accent3"/>
          </a:fillRef>
          <a:effectRef idx="1">
            <a:schemeClr val="accent3"/>
          </a:effectRef>
          <a:fontRef idx="minor">
            <a:schemeClr val="dk1"/>
          </a:fontRef>
        </p:style>
        <p:txBody>
          <a:bodyPr lIns="216000" rtlCol="0" anchor="ctr"/>
          <a:lstStyle/>
          <a:p>
            <a:pPr algn="just"/>
            <a:r>
              <a:rPr lang="en-US" sz="2000" dirty="0" err="1"/>
              <a:t>Motivare</a:t>
            </a:r>
            <a:r>
              <a:rPr lang="en-US" sz="2000" dirty="0"/>
              <a:t> il team</a:t>
            </a:r>
          </a:p>
        </p:txBody>
      </p:sp>
      <p:sp>
        <p:nvSpPr>
          <p:cNvPr id="21" name="Pfeil: nach links 23">
            <a:extLst>
              <a:ext uri="{FF2B5EF4-FFF2-40B4-BE49-F238E27FC236}">
                <a16:creationId xmlns:a16="http://schemas.microsoft.com/office/drawing/2014/main" xmlns="" id="{2D34CF1D-0282-4C74-B348-0C888CBF8673}"/>
              </a:ext>
            </a:extLst>
          </p:cNvPr>
          <p:cNvSpPr/>
          <p:nvPr/>
        </p:nvSpPr>
        <p:spPr>
          <a:xfrm>
            <a:off x="3425588" y="2880000"/>
            <a:ext cx="7020000" cy="900000"/>
          </a:xfrm>
          <a:prstGeom prst="leftArrow">
            <a:avLst>
              <a:gd name="adj1" fmla="val 100000"/>
              <a:gd name="adj2" fmla="val 50000"/>
            </a:avLst>
          </a:prstGeom>
          <a:solidFill>
            <a:srgbClr val="F8D7CD"/>
          </a:solidFill>
          <a:ln>
            <a:solidFill>
              <a:srgbClr val="F8D7CD"/>
            </a:solidFill>
          </a:ln>
        </p:spPr>
        <p:style>
          <a:lnRef idx="1">
            <a:schemeClr val="accent3"/>
          </a:lnRef>
          <a:fillRef idx="2">
            <a:schemeClr val="accent3"/>
          </a:fillRef>
          <a:effectRef idx="1">
            <a:schemeClr val="accent3"/>
          </a:effectRef>
          <a:fontRef idx="minor">
            <a:schemeClr val="dk1"/>
          </a:fontRef>
        </p:style>
        <p:txBody>
          <a:bodyPr lIns="216000" rtlCol="0" anchor="ctr"/>
          <a:lstStyle/>
          <a:p>
            <a:pPr algn="just"/>
            <a:r>
              <a:rPr lang="en-US" sz="2000" dirty="0" err="1"/>
              <a:t>Assicurare</a:t>
            </a:r>
            <a:r>
              <a:rPr lang="en-US" sz="2000" dirty="0"/>
              <a:t> un </a:t>
            </a:r>
            <a:r>
              <a:rPr lang="en-US" sz="2000" dirty="0" err="1"/>
              <a:t>livello</a:t>
            </a:r>
            <a:r>
              <a:rPr lang="en-US" sz="2000" dirty="0"/>
              <a:t> </a:t>
            </a:r>
            <a:r>
              <a:rPr lang="en-US" sz="2000" dirty="0" err="1"/>
              <a:t>appropriato</a:t>
            </a:r>
            <a:r>
              <a:rPr lang="en-US" sz="2000" dirty="0"/>
              <a:t> di </a:t>
            </a:r>
            <a:r>
              <a:rPr lang="en-US" sz="2000" dirty="0" err="1"/>
              <a:t>Entusiasmo</a:t>
            </a:r>
            <a:r>
              <a:rPr lang="en-US" sz="2000" dirty="0"/>
              <a:t> </a:t>
            </a:r>
          </a:p>
        </p:txBody>
      </p:sp>
      <p:sp>
        <p:nvSpPr>
          <p:cNvPr id="22" name="Pfeil: nach links 25">
            <a:extLst>
              <a:ext uri="{FF2B5EF4-FFF2-40B4-BE49-F238E27FC236}">
                <a16:creationId xmlns:a16="http://schemas.microsoft.com/office/drawing/2014/main" xmlns="" id="{3A2334F7-015D-4708-9AC6-CCD880CCC39F}"/>
              </a:ext>
            </a:extLst>
          </p:cNvPr>
          <p:cNvSpPr/>
          <p:nvPr/>
        </p:nvSpPr>
        <p:spPr>
          <a:xfrm>
            <a:off x="3425587" y="3960000"/>
            <a:ext cx="7020000" cy="900000"/>
          </a:xfrm>
          <a:prstGeom prst="leftArrow">
            <a:avLst>
              <a:gd name="adj1" fmla="val 100000"/>
              <a:gd name="adj2" fmla="val 50000"/>
            </a:avLst>
          </a:prstGeom>
          <a:solidFill>
            <a:srgbClr val="F8D7CD"/>
          </a:solidFill>
          <a:ln>
            <a:solidFill>
              <a:srgbClr val="F8D7CD"/>
            </a:solidFill>
          </a:ln>
        </p:spPr>
        <p:style>
          <a:lnRef idx="1">
            <a:schemeClr val="accent3"/>
          </a:lnRef>
          <a:fillRef idx="2">
            <a:schemeClr val="accent3"/>
          </a:fillRef>
          <a:effectRef idx="1">
            <a:schemeClr val="accent3"/>
          </a:effectRef>
          <a:fontRef idx="minor">
            <a:schemeClr val="dk1"/>
          </a:fontRef>
        </p:style>
        <p:txBody>
          <a:bodyPr lIns="216000" rtlCol="0" anchor="ctr"/>
          <a:lstStyle/>
          <a:p>
            <a:pPr algn="just"/>
            <a:r>
              <a:rPr lang="it-IT" sz="2000" dirty="0"/>
              <a:t>Conoscere gli strumenti giusti per questo processo, ad es. team building</a:t>
            </a:r>
            <a:endParaRPr lang="en-US" sz="2000" dirty="0"/>
          </a:p>
        </p:txBody>
      </p:sp>
      <p:sp>
        <p:nvSpPr>
          <p:cNvPr id="23" name="Pfeil: nach links 26">
            <a:extLst>
              <a:ext uri="{FF2B5EF4-FFF2-40B4-BE49-F238E27FC236}">
                <a16:creationId xmlns:a16="http://schemas.microsoft.com/office/drawing/2014/main" xmlns="" id="{D6FCAD97-72E5-4862-B63F-8A4CE8554839}"/>
              </a:ext>
            </a:extLst>
          </p:cNvPr>
          <p:cNvSpPr/>
          <p:nvPr/>
        </p:nvSpPr>
        <p:spPr>
          <a:xfrm>
            <a:off x="3425587" y="5040000"/>
            <a:ext cx="7020000" cy="900000"/>
          </a:xfrm>
          <a:prstGeom prst="leftArrow">
            <a:avLst>
              <a:gd name="adj1" fmla="val 100000"/>
              <a:gd name="adj2" fmla="val 50000"/>
            </a:avLst>
          </a:prstGeom>
          <a:solidFill>
            <a:srgbClr val="F8D7CD"/>
          </a:solidFill>
          <a:ln>
            <a:solidFill>
              <a:srgbClr val="F8D7CD"/>
            </a:solidFill>
          </a:ln>
        </p:spPr>
        <p:style>
          <a:lnRef idx="1">
            <a:schemeClr val="accent3"/>
          </a:lnRef>
          <a:fillRef idx="2">
            <a:schemeClr val="accent3"/>
          </a:fillRef>
          <a:effectRef idx="1">
            <a:schemeClr val="accent3"/>
          </a:effectRef>
          <a:fontRef idx="minor">
            <a:schemeClr val="dk1"/>
          </a:fontRef>
        </p:style>
        <p:txBody>
          <a:bodyPr lIns="216000" rtlCol="0" anchor="ctr"/>
          <a:lstStyle/>
          <a:p>
            <a:pPr algn="just"/>
            <a:r>
              <a:rPr lang="it-IT" sz="2000" dirty="0"/>
              <a:t>Conoscere i passi giusti per motivare e ispirare i membri del team</a:t>
            </a:r>
            <a:endParaRPr lang="en-US" sz="2000" dirty="0"/>
          </a:p>
        </p:txBody>
      </p:sp>
      <p:sp>
        <p:nvSpPr>
          <p:cNvPr id="24" name="Rechteck: abgerundete Ecken 15">
            <a:extLst>
              <a:ext uri="{FF2B5EF4-FFF2-40B4-BE49-F238E27FC236}">
                <a16:creationId xmlns:a16="http://schemas.microsoft.com/office/drawing/2014/main" xmlns="" id="{B69A0FF4-EA4C-4439-9954-2B1D648250D3}"/>
              </a:ext>
            </a:extLst>
          </p:cNvPr>
          <p:cNvSpPr/>
          <p:nvPr/>
        </p:nvSpPr>
        <p:spPr>
          <a:xfrm>
            <a:off x="1512000" y="1620000"/>
            <a:ext cx="2160000" cy="4500000"/>
          </a:xfrm>
          <a:prstGeom prst="roundRect">
            <a:avLst/>
          </a:prstGeom>
          <a:solidFill>
            <a:srgbClr val="E08041"/>
          </a:solidFill>
        </p:spPr>
        <p:style>
          <a:lnRef idx="0">
            <a:schemeClr val="accent1"/>
          </a:lnRef>
          <a:fillRef idx="3">
            <a:schemeClr val="accent1"/>
          </a:fillRef>
          <a:effectRef idx="3">
            <a:schemeClr val="accent1"/>
          </a:effectRef>
          <a:fontRef idx="minor">
            <a:schemeClr val="lt1"/>
          </a:fontRef>
        </p:style>
        <p:txBody>
          <a:bodyPr rtlCol="0" anchor="ctr"/>
          <a:lstStyle/>
          <a:p>
            <a:pPr algn="just"/>
            <a:r>
              <a:rPr lang="en-US" sz="2000" dirty="0"/>
              <a:t>I Team leader </a:t>
            </a:r>
            <a:r>
              <a:rPr lang="en-US" sz="2000" dirty="0" err="1"/>
              <a:t>sono</a:t>
            </a:r>
            <a:r>
              <a:rPr lang="en-US" sz="2000" dirty="0"/>
              <a:t> </a:t>
            </a:r>
            <a:r>
              <a:rPr lang="en-US" sz="2000" dirty="0" err="1"/>
              <a:t>responsabili</a:t>
            </a:r>
            <a:r>
              <a:rPr lang="en-US" sz="2000" dirty="0"/>
              <a:t> per:</a:t>
            </a:r>
          </a:p>
        </p:txBody>
      </p:sp>
      <p:sp>
        <p:nvSpPr>
          <p:cNvPr id="13"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1315"/>
            <a:ext cx="1755570" cy="398758"/>
          </a:xfrm>
          <a:prstGeom prst="rect">
            <a:avLst/>
          </a:prstGeom>
        </p:spPr>
      </p:pic>
      <p:sp>
        <p:nvSpPr>
          <p:cNvPr id="17"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8" name="Immagin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3105521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658</TotalTime>
  <Words>5211</Words>
  <Application>Microsoft Office PowerPoint</Application>
  <PresentationFormat>Widescreen</PresentationFormat>
  <Paragraphs>422</Paragraphs>
  <Slides>33</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33</vt:i4>
      </vt:variant>
    </vt:vector>
  </HeadingPairs>
  <TitlesOfParts>
    <vt:vector size="38" baseType="lpstr">
      <vt:lpstr>Arial</vt:lpstr>
      <vt:lpstr>Calibri</vt:lpstr>
      <vt:lpstr>Calibri Light</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riccardo di marco</dc:creator>
  <cp:lastModifiedBy>Windows User</cp:lastModifiedBy>
  <cp:revision>118</cp:revision>
  <dcterms:created xsi:type="dcterms:W3CDTF">2020-06-03T14:30:57Z</dcterms:created>
  <dcterms:modified xsi:type="dcterms:W3CDTF">2022-06-14T09:52:24Z</dcterms:modified>
</cp:coreProperties>
</file>