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63" r:id="rId2"/>
    <p:sldId id="264" r:id="rId3"/>
    <p:sldId id="265" r:id="rId4"/>
    <p:sldId id="266" r:id="rId5"/>
    <p:sldId id="267" r:id="rId6"/>
    <p:sldId id="268" r:id="rId7"/>
    <p:sldId id="271" r:id="rId8"/>
    <p:sldId id="269" r:id="rId9"/>
    <p:sldId id="270" r:id="rId10"/>
    <p:sldId id="272" r:id="rId11"/>
    <p:sldId id="273" r:id="rId12"/>
    <p:sldId id="280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3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E08041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05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E0635-85DE-436F-BB28-D728E9161C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B7C9706-8643-4250-BE43-B11D66AFFB41}">
      <dgm:prSet phldrT="[Text]" custT="1"/>
      <dgm:spPr>
        <a:solidFill>
          <a:srgbClr val="E08041"/>
        </a:solidFill>
      </dgm:spPr>
      <dgm:t>
        <a:bodyPr/>
        <a:lstStyle/>
        <a:p>
          <a:r>
            <a:rPr lang="en-GB" sz="2000" dirty="0" err="1" smtClean="0"/>
            <a:t>Nadawca</a:t>
          </a:r>
          <a:r>
            <a:rPr lang="en-GB" sz="2000" dirty="0" smtClean="0"/>
            <a:t> (</a:t>
          </a:r>
          <a:r>
            <a:rPr lang="en-GB" sz="2000" dirty="0" err="1" smtClean="0"/>
            <a:t>pomysły</a:t>
          </a:r>
          <a:r>
            <a:rPr lang="en-GB" sz="2000" dirty="0" smtClean="0"/>
            <a:t>)</a:t>
          </a:r>
          <a:endParaRPr lang="de-DE" sz="2000" dirty="0"/>
        </a:p>
      </dgm:t>
    </dgm:pt>
    <dgm:pt modelId="{EA65E803-11AD-400A-A98C-6B713F1FFF83}" type="parTrans" cxnId="{5E84AC48-608A-406D-95F4-8EC6A68513FF}">
      <dgm:prSet/>
      <dgm:spPr/>
      <dgm:t>
        <a:bodyPr/>
        <a:lstStyle/>
        <a:p>
          <a:endParaRPr lang="de-DE"/>
        </a:p>
      </dgm:t>
    </dgm:pt>
    <dgm:pt modelId="{EF3378F3-0737-4D05-998E-70E863A3CDF1}" type="sibTrans" cxnId="{5E84AC48-608A-406D-95F4-8EC6A68513FF}">
      <dgm:prSet/>
      <dgm:spPr>
        <a:solidFill>
          <a:srgbClr val="F8D7CD"/>
        </a:solidFill>
      </dgm:spPr>
      <dgm:t>
        <a:bodyPr/>
        <a:lstStyle/>
        <a:p>
          <a:endParaRPr lang="de-DE"/>
        </a:p>
      </dgm:t>
    </dgm:pt>
    <dgm:pt modelId="{709B4B1F-78BB-46E3-ABA7-5297ACEC41CC}">
      <dgm:prSet custT="1"/>
      <dgm:spPr>
        <a:solidFill>
          <a:srgbClr val="E08041"/>
        </a:solidFill>
      </dgm:spPr>
      <dgm:t>
        <a:bodyPr/>
        <a:lstStyle/>
        <a:p>
          <a:r>
            <a:rPr lang="en-GB" sz="2000" dirty="0" err="1" smtClean="0"/>
            <a:t>Sygnały</a:t>
          </a:r>
          <a:endParaRPr lang="de-DE" sz="2000" dirty="0"/>
        </a:p>
      </dgm:t>
    </dgm:pt>
    <dgm:pt modelId="{DEBB81AE-3520-4991-81D6-AE3636EC021B}" type="parTrans" cxnId="{0EE88CC9-CBA9-4B6A-82A0-B3DBD70B4AEE}">
      <dgm:prSet/>
      <dgm:spPr/>
      <dgm:t>
        <a:bodyPr/>
        <a:lstStyle/>
        <a:p>
          <a:endParaRPr lang="de-DE"/>
        </a:p>
      </dgm:t>
    </dgm:pt>
    <dgm:pt modelId="{5326422F-9ECD-49AE-8E7D-142EC131AA8D}" type="sibTrans" cxnId="{0EE88CC9-CBA9-4B6A-82A0-B3DBD70B4AEE}">
      <dgm:prSet/>
      <dgm:spPr>
        <a:solidFill>
          <a:srgbClr val="F8D7CD"/>
        </a:solidFill>
      </dgm:spPr>
      <dgm:t>
        <a:bodyPr/>
        <a:lstStyle/>
        <a:p>
          <a:endParaRPr lang="de-DE"/>
        </a:p>
      </dgm:t>
    </dgm:pt>
    <dgm:pt modelId="{676C4F3A-6145-4866-967A-7180B61170D9}">
      <dgm:prSet custT="1"/>
      <dgm:spPr>
        <a:solidFill>
          <a:srgbClr val="E08041"/>
        </a:solidFill>
      </dgm:spPr>
      <dgm:t>
        <a:bodyPr/>
        <a:lstStyle/>
        <a:p>
          <a:r>
            <a:rPr lang="en-GB" sz="2000" noProof="0" dirty="0" err="1" smtClean="0"/>
            <a:t>Odbiorca</a:t>
          </a:r>
          <a:r>
            <a:rPr lang="en-GB" sz="2000" noProof="0" dirty="0" smtClean="0"/>
            <a:t> (</a:t>
          </a:r>
          <a:r>
            <a:rPr lang="en-GB" sz="2000" noProof="0" dirty="0" err="1" smtClean="0"/>
            <a:t>znaczenie</a:t>
          </a:r>
          <a:r>
            <a:rPr lang="en-GB" sz="2000" noProof="0" dirty="0" smtClean="0"/>
            <a:t>)</a:t>
          </a:r>
          <a:endParaRPr lang="de-DE" sz="2000" dirty="0"/>
        </a:p>
      </dgm:t>
    </dgm:pt>
    <dgm:pt modelId="{F9276B2D-3ADC-4D62-8E05-FA05B06BD52C}" type="parTrans" cxnId="{C5351E6E-F21E-49DE-9B65-3DF1CD37FD84}">
      <dgm:prSet/>
      <dgm:spPr/>
      <dgm:t>
        <a:bodyPr/>
        <a:lstStyle/>
        <a:p>
          <a:endParaRPr lang="de-DE"/>
        </a:p>
      </dgm:t>
    </dgm:pt>
    <dgm:pt modelId="{5011A512-5C9E-43EF-BD25-E3348CE58E6C}" type="sibTrans" cxnId="{C5351E6E-F21E-49DE-9B65-3DF1CD37FD84}">
      <dgm:prSet/>
      <dgm:spPr/>
      <dgm:t>
        <a:bodyPr/>
        <a:lstStyle/>
        <a:p>
          <a:endParaRPr lang="de-DE"/>
        </a:p>
      </dgm:t>
    </dgm:pt>
    <dgm:pt modelId="{3853ED69-A2B0-4FAC-A6AA-4F5665191A27}">
      <dgm:prSet custT="1"/>
      <dgm:spPr>
        <a:solidFill>
          <a:srgbClr val="E08041"/>
        </a:solidFill>
      </dgm:spPr>
      <dgm:t>
        <a:bodyPr/>
        <a:lstStyle/>
        <a:p>
          <a:r>
            <a:rPr lang="en-GB" sz="2000" dirty="0" err="1" smtClean="0"/>
            <a:t>Wiadomości</a:t>
          </a:r>
          <a:r>
            <a:rPr lang="en-GB" sz="2000" dirty="0" smtClean="0"/>
            <a:t> (</a:t>
          </a:r>
          <a:r>
            <a:rPr lang="en-GB" sz="2000" dirty="0" err="1" smtClean="0"/>
            <a:t>kodowanie</a:t>
          </a:r>
          <a:r>
            <a:rPr lang="en-GB" sz="2000" dirty="0" smtClean="0"/>
            <a:t>)</a:t>
          </a:r>
          <a:endParaRPr lang="de-DE" sz="2000" dirty="0"/>
        </a:p>
      </dgm:t>
    </dgm:pt>
    <dgm:pt modelId="{932E6F30-B957-4245-96CD-6A8149D2F1FA}" type="parTrans" cxnId="{88D3EF1B-CE50-43E7-AC25-BE696F935457}">
      <dgm:prSet/>
      <dgm:spPr/>
      <dgm:t>
        <a:bodyPr/>
        <a:lstStyle/>
        <a:p>
          <a:endParaRPr lang="de-DE"/>
        </a:p>
      </dgm:t>
    </dgm:pt>
    <dgm:pt modelId="{FC1A0939-A4DD-4007-90AE-D7974CFB77A8}" type="sibTrans" cxnId="{88D3EF1B-CE50-43E7-AC25-BE696F935457}">
      <dgm:prSet/>
      <dgm:spPr>
        <a:solidFill>
          <a:srgbClr val="F8D7CD"/>
        </a:solidFill>
      </dgm:spPr>
      <dgm:t>
        <a:bodyPr/>
        <a:lstStyle/>
        <a:p>
          <a:endParaRPr lang="de-DE"/>
        </a:p>
      </dgm:t>
    </dgm:pt>
    <dgm:pt modelId="{691D5445-B0DD-479C-867D-E13F4C83ACBB}">
      <dgm:prSet custT="1"/>
      <dgm:spPr>
        <a:solidFill>
          <a:srgbClr val="E08041"/>
        </a:solidFill>
      </dgm:spPr>
      <dgm:t>
        <a:bodyPr/>
        <a:lstStyle/>
        <a:p>
          <a:r>
            <a:rPr lang="en-GB" sz="2000" noProof="0" dirty="0" err="1" smtClean="0"/>
            <a:t>Odbiorcy</a:t>
          </a:r>
          <a:r>
            <a:rPr lang="en-GB" sz="2000" noProof="0" dirty="0" smtClean="0"/>
            <a:t> (</a:t>
          </a:r>
          <a:r>
            <a:rPr lang="en-GB" sz="2000" noProof="0" dirty="0" err="1" smtClean="0"/>
            <a:t>dekodowanie</a:t>
          </a:r>
          <a:r>
            <a:rPr lang="en-GB" sz="2000" noProof="0" dirty="0" smtClean="0"/>
            <a:t>)</a:t>
          </a:r>
          <a:endParaRPr lang="de-DE" sz="2000" dirty="0"/>
        </a:p>
      </dgm:t>
    </dgm:pt>
    <dgm:pt modelId="{8164B300-6059-4A6C-B7BE-C23D4C0BAFE2}" type="parTrans" cxnId="{2F087233-0B21-4D57-AC85-46CB481A5576}">
      <dgm:prSet/>
      <dgm:spPr/>
      <dgm:t>
        <a:bodyPr/>
        <a:lstStyle/>
        <a:p>
          <a:endParaRPr lang="de-DE"/>
        </a:p>
      </dgm:t>
    </dgm:pt>
    <dgm:pt modelId="{D6632E80-CC1B-404C-9A24-7C1287ED1BAE}" type="sibTrans" cxnId="{2F087233-0B21-4D57-AC85-46CB481A5576}">
      <dgm:prSet/>
      <dgm:spPr>
        <a:solidFill>
          <a:srgbClr val="F8D7CD"/>
        </a:solidFill>
      </dgm:spPr>
      <dgm:t>
        <a:bodyPr/>
        <a:lstStyle/>
        <a:p>
          <a:endParaRPr lang="de-DE"/>
        </a:p>
      </dgm:t>
    </dgm:pt>
    <dgm:pt modelId="{6400612D-7ACC-4054-9084-DDBE15F4C221}" type="pres">
      <dgm:prSet presAssocID="{4D3E0635-85DE-436F-BB28-D728E9161C45}" presName="Name0" presStyleCnt="0">
        <dgm:presLayoutVars>
          <dgm:dir/>
          <dgm:resizeHandles val="exact"/>
        </dgm:presLayoutVars>
      </dgm:prSet>
      <dgm:spPr/>
    </dgm:pt>
    <dgm:pt modelId="{9A15FD1F-3256-4EC6-B392-69E163E94F90}" type="pres">
      <dgm:prSet presAssocID="{DB7C9706-8643-4250-BE43-B11D66AFFB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E30955-D3DC-4260-9ACB-2BF184BA8B0D}" type="pres">
      <dgm:prSet presAssocID="{EF3378F3-0737-4D05-998E-70E863A3CDF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C5BA0446-AAA8-4651-82E2-1C78F9958083}" type="pres">
      <dgm:prSet presAssocID="{EF3378F3-0737-4D05-998E-70E863A3CDF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E8121C6F-C1B8-4BAB-A1F6-DFB453CA04A9}" type="pres">
      <dgm:prSet presAssocID="{3853ED69-A2B0-4FAC-A6AA-4F5665191A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57BA5-8DEA-4664-B4BD-0692AF4F4CCF}" type="pres">
      <dgm:prSet presAssocID="{FC1A0939-A4DD-4007-90AE-D7974CFB77A8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97144EE-D108-4407-B4B9-8C873DD5F83C}" type="pres">
      <dgm:prSet presAssocID="{FC1A0939-A4DD-4007-90AE-D7974CFB77A8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58359CE-3CAE-43EC-85CB-EE7B638A5D28}" type="pres">
      <dgm:prSet presAssocID="{709B4B1F-78BB-46E3-ABA7-5297ACEC41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4E80B-B729-4FDD-9C72-598158A94C56}" type="pres">
      <dgm:prSet presAssocID="{5326422F-9ECD-49AE-8E7D-142EC131AA8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5D244F8-7EE5-4606-92AD-88682C0478A6}" type="pres">
      <dgm:prSet presAssocID="{5326422F-9ECD-49AE-8E7D-142EC131AA8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905E7B83-AAC9-4F9E-B984-A49038750B2C}" type="pres">
      <dgm:prSet presAssocID="{691D5445-B0DD-479C-867D-E13F4C83ACBB}" presName="node" presStyleLbl="node1" presStyleIdx="3" presStyleCnt="5" custScaleX="108146" custScaleY="927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FA1D23-AF2D-486B-9140-216C8FC0B3CE}" type="pres">
      <dgm:prSet presAssocID="{D6632E80-CC1B-404C-9A24-7C1287ED1BAE}" presName="sibTrans" presStyleLbl="sibTrans2D1" presStyleIdx="3" presStyleCnt="4"/>
      <dgm:spPr/>
      <dgm:t>
        <a:bodyPr/>
        <a:lstStyle/>
        <a:p>
          <a:endParaRPr lang="en-GB"/>
        </a:p>
      </dgm:t>
    </dgm:pt>
    <dgm:pt modelId="{DE0EF612-AF95-474F-BC09-5C79375BB7DF}" type="pres">
      <dgm:prSet presAssocID="{D6632E80-CC1B-404C-9A24-7C1287ED1BAE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6ED076FD-7FFE-4982-93C3-76700BE1F788}" type="pres">
      <dgm:prSet presAssocID="{676C4F3A-6145-4866-967A-7180B61170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E88CC9-CBA9-4B6A-82A0-B3DBD70B4AEE}" srcId="{4D3E0635-85DE-436F-BB28-D728E9161C45}" destId="{709B4B1F-78BB-46E3-ABA7-5297ACEC41CC}" srcOrd="2" destOrd="0" parTransId="{DEBB81AE-3520-4991-81D6-AE3636EC021B}" sibTransId="{5326422F-9ECD-49AE-8E7D-142EC131AA8D}"/>
    <dgm:cxn modelId="{BCE5EB65-D356-4EAB-B58F-4421588A0CDD}" type="presOf" srcId="{3853ED69-A2B0-4FAC-A6AA-4F5665191A27}" destId="{E8121C6F-C1B8-4BAB-A1F6-DFB453CA04A9}" srcOrd="0" destOrd="0" presId="urn:microsoft.com/office/officeart/2005/8/layout/process1"/>
    <dgm:cxn modelId="{BDD56D27-D41B-4B75-B405-EA42E9E495DA}" type="presOf" srcId="{4D3E0635-85DE-436F-BB28-D728E9161C45}" destId="{6400612D-7ACC-4054-9084-DDBE15F4C221}" srcOrd="0" destOrd="0" presId="urn:microsoft.com/office/officeart/2005/8/layout/process1"/>
    <dgm:cxn modelId="{A6CE03D9-E06D-4E31-9E8D-5F06DAE8C763}" type="presOf" srcId="{5326422F-9ECD-49AE-8E7D-142EC131AA8D}" destId="{6334E80B-B729-4FDD-9C72-598158A94C56}" srcOrd="0" destOrd="0" presId="urn:microsoft.com/office/officeart/2005/8/layout/process1"/>
    <dgm:cxn modelId="{19DCD59F-53A1-4122-9073-00AC7CD87A83}" type="presOf" srcId="{5326422F-9ECD-49AE-8E7D-142EC131AA8D}" destId="{35D244F8-7EE5-4606-92AD-88682C0478A6}" srcOrd="1" destOrd="0" presId="urn:microsoft.com/office/officeart/2005/8/layout/process1"/>
    <dgm:cxn modelId="{C5351E6E-F21E-49DE-9B65-3DF1CD37FD84}" srcId="{4D3E0635-85DE-436F-BB28-D728E9161C45}" destId="{676C4F3A-6145-4866-967A-7180B61170D9}" srcOrd="4" destOrd="0" parTransId="{F9276B2D-3ADC-4D62-8E05-FA05B06BD52C}" sibTransId="{5011A512-5C9E-43EF-BD25-E3348CE58E6C}"/>
    <dgm:cxn modelId="{2F087233-0B21-4D57-AC85-46CB481A5576}" srcId="{4D3E0635-85DE-436F-BB28-D728E9161C45}" destId="{691D5445-B0DD-479C-867D-E13F4C83ACBB}" srcOrd="3" destOrd="0" parTransId="{8164B300-6059-4A6C-B7BE-C23D4C0BAFE2}" sibTransId="{D6632E80-CC1B-404C-9A24-7C1287ED1BAE}"/>
    <dgm:cxn modelId="{D7A1B546-82A5-4934-8E38-2FB34A4BDA96}" type="presOf" srcId="{691D5445-B0DD-479C-867D-E13F4C83ACBB}" destId="{905E7B83-AAC9-4F9E-B984-A49038750B2C}" srcOrd="0" destOrd="0" presId="urn:microsoft.com/office/officeart/2005/8/layout/process1"/>
    <dgm:cxn modelId="{47E25F63-C5D2-40F9-885E-602EEC945F7D}" type="presOf" srcId="{FC1A0939-A4DD-4007-90AE-D7974CFB77A8}" destId="{FAF57BA5-8DEA-4664-B4BD-0692AF4F4CCF}" srcOrd="0" destOrd="0" presId="urn:microsoft.com/office/officeart/2005/8/layout/process1"/>
    <dgm:cxn modelId="{949B895B-F9A2-491C-8814-1F24282E8D25}" type="presOf" srcId="{D6632E80-CC1B-404C-9A24-7C1287ED1BAE}" destId="{91FA1D23-AF2D-486B-9140-216C8FC0B3CE}" srcOrd="0" destOrd="0" presId="urn:microsoft.com/office/officeart/2005/8/layout/process1"/>
    <dgm:cxn modelId="{9D66E0E3-2675-4183-AE7E-65A4F037F747}" type="presOf" srcId="{709B4B1F-78BB-46E3-ABA7-5297ACEC41CC}" destId="{758359CE-3CAE-43EC-85CB-EE7B638A5D28}" srcOrd="0" destOrd="0" presId="urn:microsoft.com/office/officeart/2005/8/layout/process1"/>
    <dgm:cxn modelId="{72C310B5-0D70-4050-8B16-7DEDE1356551}" type="presOf" srcId="{676C4F3A-6145-4866-967A-7180B61170D9}" destId="{6ED076FD-7FFE-4982-93C3-76700BE1F788}" srcOrd="0" destOrd="0" presId="urn:microsoft.com/office/officeart/2005/8/layout/process1"/>
    <dgm:cxn modelId="{E5513CCF-561A-4627-BDFD-F60DDA7594CE}" type="presOf" srcId="{FC1A0939-A4DD-4007-90AE-D7974CFB77A8}" destId="{097144EE-D108-4407-B4B9-8C873DD5F83C}" srcOrd="1" destOrd="0" presId="urn:microsoft.com/office/officeart/2005/8/layout/process1"/>
    <dgm:cxn modelId="{88D3EF1B-CE50-43E7-AC25-BE696F935457}" srcId="{4D3E0635-85DE-436F-BB28-D728E9161C45}" destId="{3853ED69-A2B0-4FAC-A6AA-4F5665191A27}" srcOrd="1" destOrd="0" parTransId="{932E6F30-B957-4245-96CD-6A8149D2F1FA}" sibTransId="{FC1A0939-A4DD-4007-90AE-D7974CFB77A8}"/>
    <dgm:cxn modelId="{5802EC11-AC75-4E0E-92C4-1DB34DCD95B5}" type="presOf" srcId="{DB7C9706-8643-4250-BE43-B11D66AFFB41}" destId="{9A15FD1F-3256-4EC6-B392-69E163E94F90}" srcOrd="0" destOrd="0" presId="urn:microsoft.com/office/officeart/2005/8/layout/process1"/>
    <dgm:cxn modelId="{97B39AB7-F6B8-4655-AFFC-7EDE422F7018}" type="presOf" srcId="{EF3378F3-0737-4D05-998E-70E863A3CDF1}" destId="{C5BA0446-AAA8-4651-82E2-1C78F9958083}" srcOrd="1" destOrd="0" presId="urn:microsoft.com/office/officeart/2005/8/layout/process1"/>
    <dgm:cxn modelId="{AC916BAF-6779-4DE5-A7DA-FD41565A1E22}" type="presOf" srcId="{EF3378F3-0737-4D05-998E-70E863A3CDF1}" destId="{79E30955-D3DC-4260-9ACB-2BF184BA8B0D}" srcOrd="0" destOrd="0" presId="urn:microsoft.com/office/officeart/2005/8/layout/process1"/>
    <dgm:cxn modelId="{791B4D03-7F91-4522-B51B-CF24C0F2D364}" type="presOf" srcId="{D6632E80-CC1B-404C-9A24-7C1287ED1BAE}" destId="{DE0EF612-AF95-474F-BC09-5C79375BB7DF}" srcOrd="1" destOrd="0" presId="urn:microsoft.com/office/officeart/2005/8/layout/process1"/>
    <dgm:cxn modelId="{5E84AC48-608A-406D-95F4-8EC6A68513FF}" srcId="{4D3E0635-85DE-436F-BB28-D728E9161C45}" destId="{DB7C9706-8643-4250-BE43-B11D66AFFB41}" srcOrd="0" destOrd="0" parTransId="{EA65E803-11AD-400A-A98C-6B713F1FFF83}" sibTransId="{EF3378F3-0737-4D05-998E-70E863A3CDF1}"/>
    <dgm:cxn modelId="{504AFC3B-B41A-4785-9708-69C81792938B}" type="presParOf" srcId="{6400612D-7ACC-4054-9084-DDBE15F4C221}" destId="{9A15FD1F-3256-4EC6-B392-69E163E94F90}" srcOrd="0" destOrd="0" presId="urn:microsoft.com/office/officeart/2005/8/layout/process1"/>
    <dgm:cxn modelId="{845B99F1-0E33-4D0B-ABE6-ACA94FBA9F32}" type="presParOf" srcId="{6400612D-7ACC-4054-9084-DDBE15F4C221}" destId="{79E30955-D3DC-4260-9ACB-2BF184BA8B0D}" srcOrd="1" destOrd="0" presId="urn:microsoft.com/office/officeart/2005/8/layout/process1"/>
    <dgm:cxn modelId="{4FF5543D-44E0-4242-BC10-76EBD9F7A9F6}" type="presParOf" srcId="{79E30955-D3DC-4260-9ACB-2BF184BA8B0D}" destId="{C5BA0446-AAA8-4651-82E2-1C78F9958083}" srcOrd="0" destOrd="0" presId="urn:microsoft.com/office/officeart/2005/8/layout/process1"/>
    <dgm:cxn modelId="{D0AC7E6B-2291-47D1-839C-31777E0D3D41}" type="presParOf" srcId="{6400612D-7ACC-4054-9084-DDBE15F4C221}" destId="{E8121C6F-C1B8-4BAB-A1F6-DFB453CA04A9}" srcOrd="2" destOrd="0" presId="urn:microsoft.com/office/officeart/2005/8/layout/process1"/>
    <dgm:cxn modelId="{9B1C6900-7EEC-4115-AAD1-F24601A01CA6}" type="presParOf" srcId="{6400612D-7ACC-4054-9084-DDBE15F4C221}" destId="{FAF57BA5-8DEA-4664-B4BD-0692AF4F4CCF}" srcOrd="3" destOrd="0" presId="urn:microsoft.com/office/officeart/2005/8/layout/process1"/>
    <dgm:cxn modelId="{6B9405CE-DD49-441E-9A4E-0636D3E3E5F4}" type="presParOf" srcId="{FAF57BA5-8DEA-4664-B4BD-0692AF4F4CCF}" destId="{097144EE-D108-4407-B4B9-8C873DD5F83C}" srcOrd="0" destOrd="0" presId="urn:microsoft.com/office/officeart/2005/8/layout/process1"/>
    <dgm:cxn modelId="{4E64903B-F470-49FE-9D32-7FFD6B41D4CA}" type="presParOf" srcId="{6400612D-7ACC-4054-9084-DDBE15F4C221}" destId="{758359CE-3CAE-43EC-85CB-EE7B638A5D28}" srcOrd="4" destOrd="0" presId="urn:microsoft.com/office/officeart/2005/8/layout/process1"/>
    <dgm:cxn modelId="{77C1952A-0A2D-456D-9234-1BB015A5419D}" type="presParOf" srcId="{6400612D-7ACC-4054-9084-DDBE15F4C221}" destId="{6334E80B-B729-4FDD-9C72-598158A94C56}" srcOrd="5" destOrd="0" presId="urn:microsoft.com/office/officeart/2005/8/layout/process1"/>
    <dgm:cxn modelId="{5F817EA1-4C80-45A8-911F-02134471B44E}" type="presParOf" srcId="{6334E80B-B729-4FDD-9C72-598158A94C56}" destId="{35D244F8-7EE5-4606-92AD-88682C0478A6}" srcOrd="0" destOrd="0" presId="urn:microsoft.com/office/officeart/2005/8/layout/process1"/>
    <dgm:cxn modelId="{BF0B9B49-4059-4645-BAB7-3B25865EA0DA}" type="presParOf" srcId="{6400612D-7ACC-4054-9084-DDBE15F4C221}" destId="{905E7B83-AAC9-4F9E-B984-A49038750B2C}" srcOrd="6" destOrd="0" presId="urn:microsoft.com/office/officeart/2005/8/layout/process1"/>
    <dgm:cxn modelId="{D4941947-DBD0-4749-9123-19F6C461A1D1}" type="presParOf" srcId="{6400612D-7ACC-4054-9084-DDBE15F4C221}" destId="{91FA1D23-AF2D-486B-9140-216C8FC0B3CE}" srcOrd="7" destOrd="0" presId="urn:microsoft.com/office/officeart/2005/8/layout/process1"/>
    <dgm:cxn modelId="{EC52E315-CCF2-4B56-9261-E4AA0FAABCDD}" type="presParOf" srcId="{91FA1D23-AF2D-486B-9140-216C8FC0B3CE}" destId="{DE0EF612-AF95-474F-BC09-5C79375BB7DF}" srcOrd="0" destOrd="0" presId="urn:microsoft.com/office/officeart/2005/8/layout/process1"/>
    <dgm:cxn modelId="{FF97972C-AFAD-4BFF-A207-60CA335EA427}" type="presParOf" srcId="{6400612D-7ACC-4054-9084-DDBE15F4C221}" destId="{6ED076FD-7FFE-4982-93C3-76700BE1F78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E55E4-8A73-41FE-8C76-23EFE1FF60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E24D34A-1613-4376-BA60-0724F945E95F}">
      <dgm:prSet phldrT="[Text]" custT="1"/>
      <dgm:spPr>
        <a:solidFill>
          <a:srgbClr val="E08041"/>
        </a:solidFill>
      </dgm:spPr>
      <dgm:t>
        <a:bodyPr/>
        <a:lstStyle/>
        <a:p>
          <a:r>
            <a:rPr lang="pl-PL" sz="2000" dirty="0" smtClean="0"/>
            <a:t>Staraj się komunikować jasno: to jest dobre dla dobrej komunikacji</a:t>
          </a:r>
          <a:endParaRPr lang="de-DE" sz="2000" dirty="0"/>
        </a:p>
      </dgm:t>
    </dgm:pt>
    <dgm:pt modelId="{1BAB75A0-53E8-48D5-B3AC-A6841957A075}" type="parTrans" cxnId="{D43BC05F-B4C7-4F00-B7E6-535E493D0FE9}">
      <dgm:prSet/>
      <dgm:spPr/>
      <dgm:t>
        <a:bodyPr/>
        <a:lstStyle/>
        <a:p>
          <a:endParaRPr lang="de-DE" sz="2000"/>
        </a:p>
      </dgm:t>
    </dgm:pt>
    <dgm:pt modelId="{CA8D637F-9882-4988-A8DC-C80CD77CA165}" type="sibTrans" cxnId="{D43BC05F-B4C7-4F00-B7E6-535E493D0FE9}">
      <dgm:prSet custT="1"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endParaRPr lang="de-DE" sz="2000"/>
        </a:p>
      </dgm:t>
    </dgm:pt>
    <dgm:pt modelId="{6A08331F-780E-48CE-BF3A-EAEA6BB0EA58}">
      <dgm:prSet custT="1"/>
      <dgm:spPr>
        <a:solidFill>
          <a:srgbClr val="E08041"/>
        </a:solidFill>
      </dgm:spPr>
      <dgm:t>
        <a:bodyPr/>
        <a:lstStyle/>
        <a:p>
          <a:r>
            <a:rPr lang="pl-PL" sz="1800" dirty="0" smtClean="0"/>
            <a:t>Wykorzystaj wszystkie swoje możliwości, aby uzyskać informacje zwrotne</a:t>
          </a:r>
          <a:endParaRPr lang="de-DE" sz="1800" dirty="0"/>
        </a:p>
      </dgm:t>
    </dgm:pt>
    <dgm:pt modelId="{E0249CCE-6A82-41DE-90E2-C450B626B2CB}" type="parTrans" cxnId="{EC91B0C3-F8CE-4DEA-A1E6-3462C6D09E78}">
      <dgm:prSet/>
      <dgm:spPr/>
      <dgm:t>
        <a:bodyPr/>
        <a:lstStyle/>
        <a:p>
          <a:endParaRPr lang="de-DE" sz="2000"/>
        </a:p>
      </dgm:t>
    </dgm:pt>
    <dgm:pt modelId="{55196829-139A-4188-B3B1-208712ADF1EE}" type="sibTrans" cxnId="{EC91B0C3-F8CE-4DEA-A1E6-3462C6D09E78}">
      <dgm:prSet custT="1"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endParaRPr lang="de-DE" sz="2000"/>
        </a:p>
      </dgm:t>
    </dgm:pt>
    <dgm:pt modelId="{E7A12FE0-BED2-4B39-AA27-D427CB27BEC2}">
      <dgm:prSet custT="1"/>
      <dgm:spPr>
        <a:solidFill>
          <a:srgbClr val="E08041"/>
        </a:solidFill>
      </dgm:spPr>
      <dgm:t>
        <a:bodyPr/>
        <a:lstStyle/>
        <a:p>
          <a:r>
            <a:rPr lang="pl-PL" sz="2000" dirty="0" smtClean="0"/>
            <a:t>Bądź zawsze krytyczny wobec siebie</a:t>
          </a:r>
          <a:endParaRPr lang="de-DE" sz="2000" dirty="0"/>
        </a:p>
      </dgm:t>
    </dgm:pt>
    <dgm:pt modelId="{69E54FEB-F6C8-417D-B959-8EF7284C3009}" type="parTrans" cxnId="{A5348BB6-3FF2-480B-A8C7-9628BF52D9E2}">
      <dgm:prSet/>
      <dgm:spPr/>
      <dgm:t>
        <a:bodyPr/>
        <a:lstStyle/>
        <a:p>
          <a:endParaRPr lang="de-DE" sz="2000"/>
        </a:p>
      </dgm:t>
    </dgm:pt>
    <dgm:pt modelId="{6F80D9CB-A6CF-4819-87E7-EB83D966442B}" type="sibTrans" cxnId="{A5348BB6-3FF2-480B-A8C7-9628BF52D9E2}">
      <dgm:prSet/>
      <dgm:spPr/>
      <dgm:t>
        <a:bodyPr/>
        <a:lstStyle/>
        <a:p>
          <a:endParaRPr lang="de-DE" sz="2000"/>
        </a:p>
      </dgm:t>
    </dgm:pt>
    <dgm:pt modelId="{B4DDE780-B7AC-4B81-9E5F-DBA45B7BF18D}" type="pres">
      <dgm:prSet presAssocID="{461E55E4-8A73-41FE-8C76-23EFE1FF6048}" presName="Name0" presStyleCnt="0">
        <dgm:presLayoutVars>
          <dgm:dir/>
          <dgm:resizeHandles val="exact"/>
        </dgm:presLayoutVars>
      </dgm:prSet>
      <dgm:spPr/>
    </dgm:pt>
    <dgm:pt modelId="{755B3483-1E21-4E58-B46F-E787654E23BB}" type="pres">
      <dgm:prSet presAssocID="{FE24D34A-1613-4376-BA60-0724F945E9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55676-AD57-47CA-8670-F913B3DF2316}" type="pres">
      <dgm:prSet presAssocID="{CA8D637F-9882-4988-A8DC-C80CD77CA165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DA139BD-0AD3-47A9-AF80-B5E86CBEEC94}" type="pres">
      <dgm:prSet presAssocID="{CA8D637F-9882-4988-A8DC-C80CD77CA165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248D6C44-A458-425E-81BC-E710FE54DADC}" type="pres">
      <dgm:prSet presAssocID="{6A08331F-780E-48CE-BF3A-EAEA6BB0EA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E978EE-4DB7-4AFE-9A70-ACF537D969E7}" type="pres">
      <dgm:prSet presAssocID="{55196829-139A-4188-B3B1-208712ADF1EE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C21E29B-274F-4B08-8A4F-5D739B164DC3}" type="pres">
      <dgm:prSet presAssocID="{55196829-139A-4188-B3B1-208712ADF1EE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4A31DC19-D046-45EF-A1CF-8A0BE43955DF}" type="pres">
      <dgm:prSet presAssocID="{E7A12FE0-BED2-4B39-AA27-D427CB27BE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91B0C3-F8CE-4DEA-A1E6-3462C6D09E78}" srcId="{461E55E4-8A73-41FE-8C76-23EFE1FF6048}" destId="{6A08331F-780E-48CE-BF3A-EAEA6BB0EA58}" srcOrd="1" destOrd="0" parTransId="{E0249CCE-6A82-41DE-90E2-C450B626B2CB}" sibTransId="{55196829-139A-4188-B3B1-208712ADF1EE}"/>
    <dgm:cxn modelId="{D43BC05F-B4C7-4F00-B7E6-535E493D0FE9}" srcId="{461E55E4-8A73-41FE-8C76-23EFE1FF6048}" destId="{FE24D34A-1613-4376-BA60-0724F945E95F}" srcOrd="0" destOrd="0" parTransId="{1BAB75A0-53E8-48D5-B3AC-A6841957A075}" sibTransId="{CA8D637F-9882-4988-A8DC-C80CD77CA165}"/>
    <dgm:cxn modelId="{40BDCE89-250C-4598-BF86-6828DF679D7A}" type="presOf" srcId="{CA8D637F-9882-4988-A8DC-C80CD77CA165}" destId="{0DA139BD-0AD3-47A9-AF80-B5E86CBEEC94}" srcOrd="1" destOrd="0" presId="urn:microsoft.com/office/officeart/2005/8/layout/process1"/>
    <dgm:cxn modelId="{AE8F19FC-7D4E-47FD-A4BF-20D6D710433D}" type="presOf" srcId="{CA8D637F-9882-4988-A8DC-C80CD77CA165}" destId="{19055676-AD57-47CA-8670-F913B3DF2316}" srcOrd="0" destOrd="0" presId="urn:microsoft.com/office/officeart/2005/8/layout/process1"/>
    <dgm:cxn modelId="{ABD1CDC8-8FCD-4FEE-BEE7-CF05512E9FF3}" type="presOf" srcId="{55196829-139A-4188-B3B1-208712ADF1EE}" destId="{8C21E29B-274F-4B08-8A4F-5D739B164DC3}" srcOrd="1" destOrd="0" presId="urn:microsoft.com/office/officeart/2005/8/layout/process1"/>
    <dgm:cxn modelId="{C7039DC8-ABED-4980-9497-EB8D3B747B8D}" type="presOf" srcId="{E7A12FE0-BED2-4B39-AA27-D427CB27BEC2}" destId="{4A31DC19-D046-45EF-A1CF-8A0BE43955DF}" srcOrd="0" destOrd="0" presId="urn:microsoft.com/office/officeart/2005/8/layout/process1"/>
    <dgm:cxn modelId="{EBD51154-D9A4-4190-B8FC-654F526C9127}" type="presOf" srcId="{FE24D34A-1613-4376-BA60-0724F945E95F}" destId="{755B3483-1E21-4E58-B46F-E787654E23BB}" srcOrd="0" destOrd="0" presId="urn:microsoft.com/office/officeart/2005/8/layout/process1"/>
    <dgm:cxn modelId="{1F6E4684-3260-4DAB-B9C6-88B0508971F7}" type="presOf" srcId="{461E55E4-8A73-41FE-8C76-23EFE1FF6048}" destId="{B4DDE780-B7AC-4B81-9E5F-DBA45B7BF18D}" srcOrd="0" destOrd="0" presId="urn:microsoft.com/office/officeart/2005/8/layout/process1"/>
    <dgm:cxn modelId="{E6EE152D-2A38-43AD-8119-F854523C3572}" type="presOf" srcId="{55196829-139A-4188-B3B1-208712ADF1EE}" destId="{F0E978EE-4DB7-4AFE-9A70-ACF537D969E7}" srcOrd="0" destOrd="0" presId="urn:microsoft.com/office/officeart/2005/8/layout/process1"/>
    <dgm:cxn modelId="{4AA12AB5-9810-45E8-824B-80A80F76DFFD}" type="presOf" srcId="{6A08331F-780E-48CE-BF3A-EAEA6BB0EA58}" destId="{248D6C44-A458-425E-81BC-E710FE54DADC}" srcOrd="0" destOrd="0" presId="urn:microsoft.com/office/officeart/2005/8/layout/process1"/>
    <dgm:cxn modelId="{A5348BB6-3FF2-480B-A8C7-9628BF52D9E2}" srcId="{461E55E4-8A73-41FE-8C76-23EFE1FF6048}" destId="{E7A12FE0-BED2-4B39-AA27-D427CB27BEC2}" srcOrd="2" destOrd="0" parTransId="{69E54FEB-F6C8-417D-B959-8EF7284C3009}" sibTransId="{6F80D9CB-A6CF-4819-87E7-EB83D966442B}"/>
    <dgm:cxn modelId="{AF286C66-6BDD-4502-80FB-DA64EB5371E1}" type="presParOf" srcId="{B4DDE780-B7AC-4B81-9E5F-DBA45B7BF18D}" destId="{755B3483-1E21-4E58-B46F-E787654E23BB}" srcOrd="0" destOrd="0" presId="urn:microsoft.com/office/officeart/2005/8/layout/process1"/>
    <dgm:cxn modelId="{129BFE10-BE80-41BD-AEB3-530A20E4BCCD}" type="presParOf" srcId="{B4DDE780-B7AC-4B81-9E5F-DBA45B7BF18D}" destId="{19055676-AD57-47CA-8670-F913B3DF2316}" srcOrd="1" destOrd="0" presId="urn:microsoft.com/office/officeart/2005/8/layout/process1"/>
    <dgm:cxn modelId="{6F05A78B-FD7E-46EE-B721-DEB25444036E}" type="presParOf" srcId="{19055676-AD57-47CA-8670-F913B3DF2316}" destId="{0DA139BD-0AD3-47A9-AF80-B5E86CBEEC94}" srcOrd="0" destOrd="0" presId="urn:microsoft.com/office/officeart/2005/8/layout/process1"/>
    <dgm:cxn modelId="{45B96D48-7241-4422-A158-73274D2D0514}" type="presParOf" srcId="{B4DDE780-B7AC-4B81-9E5F-DBA45B7BF18D}" destId="{248D6C44-A458-425E-81BC-E710FE54DADC}" srcOrd="2" destOrd="0" presId="urn:microsoft.com/office/officeart/2005/8/layout/process1"/>
    <dgm:cxn modelId="{89F4426A-8A1D-4A51-B7E6-794DD57CC3CB}" type="presParOf" srcId="{B4DDE780-B7AC-4B81-9E5F-DBA45B7BF18D}" destId="{F0E978EE-4DB7-4AFE-9A70-ACF537D969E7}" srcOrd="3" destOrd="0" presId="urn:microsoft.com/office/officeart/2005/8/layout/process1"/>
    <dgm:cxn modelId="{405CE9AD-477D-4694-B2E2-E07541314AA4}" type="presParOf" srcId="{F0E978EE-4DB7-4AFE-9A70-ACF537D969E7}" destId="{8C21E29B-274F-4B08-8A4F-5D739B164DC3}" srcOrd="0" destOrd="0" presId="urn:microsoft.com/office/officeart/2005/8/layout/process1"/>
    <dgm:cxn modelId="{71B6DBC8-B14B-4A35-94F9-E9A332D221A4}" type="presParOf" srcId="{B4DDE780-B7AC-4B81-9E5F-DBA45B7BF18D}" destId="{4A31DC19-D046-45EF-A1CF-8A0BE43955D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8E551-B635-3E40-913F-9E790601A0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223985-34BA-5941-A350-70D8DD6E84BE}">
      <dgm:prSet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Przedstaw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skutecznie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swój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pomysł</a:t>
          </a:r>
          <a:endParaRPr lang="x-none" dirty="0">
            <a:solidFill>
              <a:schemeClr val="tx1"/>
            </a:solidFill>
          </a:endParaRPr>
        </a:p>
      </dgm:t>
    </dgm:pt>
    <dgm:pt modelId="{1A6F98E1-5375-6D49-BFCD-5E243AE0AC9B}" type="parTrans" cxnId="{92AD2A11-C166-1D48-9DD4-576BA34737F6}">
      <dgm:prSet/>
      <dgm:spPr/>
      <dgm:t>
        <a:bodyPr/>
        <a:lstStyle/>
        <a:p>
          <a:endParaRPr lang="en-GB"/>
        </a:p>
      </dgm:t>
    </dgm:pt>
    <dgm:pt modelId="{15DDBB93-5E50-6C4E-9F26-1716676408F9}" type="sibTrans" cxnId="{92AD2A11-C166-1D48-9DD4-576BA34737F6}">
      <dgm:prSet/>
      <dgm:spPr/>
      <dgm:t>
        <a:bodyPr/>
        <a:lstStyle/>
        <a:p>
          <a:endParaRPr lang="en-GB"/>
        </a:p>
      </dgm:t>
    </dgm:pt>
    <dgm:pt modelId="{6B481F94-BDB4-B14F-96B3-E9CB2CC11D3F}">
      <dgm:prSet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Utwórz wezwanie do działania, aby zachęcić ich do współpracy</a:t>
          </a:r>
          <a:endParaRPr lang="x-none" dirty="0">
            <a:solidFill>
              <a:schemeClr val="tx1"/>
            </a:solidFill>
          </a:endParaRPr>
        </a:p>
      </dgm:t>
    </dgm:pt>
    <dgm:pt modelId="{C18560FC-5C6D-EA4C-9902-A465F79ADE71}" type="parTrans" cxnId="{DFC96D2F-392E-E645-89C9-77F274D69D65}">
      <dgm:prSet/>
      <dgm:spPr/>
      <dgm:t>
        <a:bodyPr/>
        <a:lstStyle/>
        <a:p>
          <a:endParaRPr lang="en-GB"/>
        </a:p>
      </dgm:t>
    </dgm:pt>
    <dgm:pt modelId="{5C69691D-016B-BE47-87DB-7F65C2894183}" type="sibTrans" cxnId="{DFC96D2F-392E-E645-89C9-77F274D69D65}">
      <dgm:prSet/>
      <dgm:spPr/>
      <dgm:t>
        <a:bodyPr/>
        <a:lstStyle/>
        <a:p>
          <a:endParaRPr lang="en-GB"/>
        </a:p>
      </dgm:t>
    </dgm:pt>
    <dgm:pt modelId="{48C0A269-1081-3A40-94D2-403F5F995C88}">
      <dgm:prSet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Negocjuj wsparcie dla swojego pomysłu</a:t>
          </a:r>
          <a:endParaRPr lang="x-none" dirty="0">
            <a:solidFill>
              <a:schemeClr val="tx1"/>
            </a:solidFill>
          </a:endParaRPr>
        </a:p>
      </dgm:t>
    </dgm:pt>
    <dgm:pt modelId="{EE39376B-6B77-6648-9611-C16BF1706C61}" type="parTrans" cxnId="{E110AC74-F0F5-9747-80F4-C4047F8DF0C3}">
      <dgm:prSet/>
      <dgm:spPr/>
      <dgm:t>
        <a:bodyPr/>
        <a:lstStyle/>
        <a:p>
          <a:endParaRPr lang="en-GB"/>
        </a:p>
      </dgm:t>
    </dgm:pt>
    <dgm:pt modelId="{BE541B01-516D-BE42-B029-AB414F4AC92B}" type="sibTrans" cxnId="{E110AC74-F0F5-9747-80F4-C4047F8DF0C3}">
      <dgm:prSet/>
      <dgm:spPr/>
      <dgm:t>
        <a:bodyPr/>
        <a:lstStyle/>
        <a:p>
          <a:endParaRPr lang="en-GB"/>
        </a:p>
      </dgm:t>
    </dgm:pt>
    <dgm:pt modelId="{4A327089-A8D9-AC43-B779-7A9B1F97C43C}">
      <dgm:prSet/>
      <dgm:spPr>
        <a:solidFill>
          <a:srgbClr val="F8D7CD"/>
        </a:solidFill>
        <a:ln>
          <a:solidFill>
            <a:srgbClr val="F8D7CD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Odwołaj się do ich emocji</a:t>
          </a:r>
          <a:endParaRPr lang="en-GB" dirty="0">
            <a:solidFill>
              <a:schemeClr val="tx1"/>
            </a:solidFill>
          </a:endParaRPr>
        </a:p>
      </dgm:t>
    </dgm:pt>
    <dgm:pt modelId="{0B7B0741-5951-3344-A659-32914DE27D01}" type="parTrans" cxnId="{3A2E522C-ACB2-C84C-8EF5-674CA9618627}">
      <dgm:prSet/>
      <dgm:spPr/>
      <dgm:t>
        <a:bodyPr/>
        <a:lstStyle/>
        <a:p>
          <a:endParaRPr lang="en-GB"/>
        </a:p>
      </dgm:t>
    </dgm:pt>
    <dgm:pt modelId="{0D70DED6-6CC5-974C-830C-8D3CC8F29A2F}" type="sibTrans" cxnId="{3A2E522C-ACB2-C84C-8EF5-674CA9618627}">
      <dgm:prSet/>
      <dgm:spPr/>
      <dgm:t>
        <a:bodyPr/>
        <a:lstStyle/>
        <a:p>
          <a:endParaRPr lang="en-GB"/>
        </a:p>
      </dgm:t>
    </dgm:pt>
    <dgm:pt modelId="{5EB126FB-6CC1-7E4D-9CDA-9D25C71417B3}" type="pres">
      <dgm:prSet presAssocID="{4E28E551-B635-3E40-913F-9E790601A0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74A5AE-8DA9-5446-BD2C-F29407EA2550}" type="pres">
      <dgm:prSet presAssocID="{4E28E551-B635-3E40-913F-9E790601A02F}" presName="arrow" presStyleLbl="bgShp" presStyleIdx="0" presStyleCnt="1" custLinFactNeighborX="637" custLinFactNeighborY="432"/>
      <dgm:spPr>
        <a:solidFill>
          <a:srgbClr val="E08041"/>
        </a:solidFill>
      </dgm:spPr>
    </dgm:pt>
    <dgm:pt modelId="{BBEA4D1F-6388-4048-9914-66E5A7BFE878}" type="pres">
      <dgm:prSet presAssocID="{4E28E551-B635-3E40-913F-9E790601A02F}" presName="linearProcess" presStyleCnt="0"/>
      <dgm:spPr/>
    </dgm:pt>
    <dgm:pt modelId="{277DF75A-3BDD-424C-B0B5-73B9A5360BC9}" type="pres">
      <dgm:prSet presAssocID="{1B223985-34BA-5941-A350-70D8DD6E84B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D8411-0FB6-FB4B-9B75-F692AFBB4910}" type="pres">
      <dgm:prSet presAssocID="{15DDBB93-5E50-6C4E-9F26-1716676408F9}" presName="sibTrans" presStyleCnt="0"/>
      <dgm:spPr/>
    </dgm:pt>
    <dgm:pt modelId="{E2C0A6F6-9ABE-1D46-9C50-5E6479469148}" type="pres">
      <dgm:prSet presAssocID="{4A327089-A8D9-AC43-B779-7A9B1F97C43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3C4CD6-4CEA-0B41-8DBB-13C36CF3D314}" type="pres">
      <dgm:prSet presAssocID="{0D70DED6-6CC5-974C-830C-8D3CC8F29A2F}" presName="sibTrans" presStyleCnt="0"/>
      <dgm:spPr/>
    </dgm:pt>
    <dgm:pt modelId="{8C8F5DC3-8EA2-DC49-9E99-32EC1F133570}" type="pres">
      <dgm:prSet presAssocID="{6B481F94-BDB4-B14F-96B3-E9CB2CC11D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8EFB2-4C52-9744-90D2-A61338F075B3}" type="pres">
      <dgm:prSet presAssocID="{5C69691D-016B-BE47-87DB-7F65C2894183}" presName="sibTrans" presStyleCnt="0"/>
      <dgm:spPr/>
    </dgm:pt>
    <dgm:pt modelId="{A63BBFAA-1E5D-D04C-A4E6-1C95AC280118}" type="pres">
      <dgm:prSet presAssocID="{48C0A269-1081-3A40-94D2-403F5F995C8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2E522C-ACB2-C84C-8EF5-674CA9618627}" srcId="{4E28E551-B635-3E40-913F-9E790601A02F}" destId="{4A327089-A8D9-AC43-B779-7A9B1F97C43C}" srcOrd="1" destOrd="0" parTransId="{0B7B0741-5951-3344-A659-32914DE27D01}" sibTransId="{0D70DED6-6CC5-974C-830C-8D3CC8F29A2F}"/>
    <dgm:cxn modelId="{B28193F5-A469-2F4E-853B-C447604E0560}" type="presOf" srcId="{1B223985-34BA-5941-A350-70D8DD6E84BE}" destId="{277DF75A-3BDD-424C-B0B5-73B9A5360BC9}" srcOrd="0" destOrd="0" presId="urn:microsoft.com/office/officeart/2005/8/layout/hProcess9"/>
    <dgm:cxn modelId="{720A485F-1AA0-7548-9123-3DB70B0A2A56}" type="presOf" srcId="{4A327089-A8D9-AC43-B779-7A9B1F97C43C}" destId="{E2C0A6F6-9ABE-1D46-9C50-5E6479469148}" srcOrd="0" destOrd="0" presId="urn:microsoft.com/office/officeart/2005/8/layout/hProcess9"/>
    <dgm:cxn modelId="{92AD2A11-C166-1D48-9DD4-576BA34737F6}" srcId="{4E28E551-B635-3E40-913F-9E790601A02F}" destId="{1B223985-34BA-5941-A350-70D8DD6E84BE}" srcOrd="0" destOrd="0" parTransId="{1A6F98E1-5375-6D49-BFCD-5E243AE0AC9B}" sibTransId="{15DDBB93-5E50-6C4E-9F26-1716676408F9}"/>
    <dgm:cxn modelId="{E110AC74-F0F5-9747-80F4-C4047F8DF0C3}" srcId="{4E28E551-B635-3E40-913F-9E790601A02F}" destId="{48C0A269-1081-3A40-94D2-403F5F995C88}" srcOrd="3" destOrd="0" parTransId="{EE39376B-6B77-6648-9611-C16BF1706C61}" sibTransId="{BE541B01-516D-BE42-B029-AB414F4AC92B}"/>
    <dgm:cxn modelId="{ACC9FAC3-E3D1-5242-9983-52A35F7705B5}" type="presOf" srcId="{6B481F94-BDB4-B14F-96B3-E9CB2CC11D3F}" destId="{8C8F5DC3-8EA2-DC49-9E99-32EC1F133570}" srcOrd="0" destOrd="0" presId="urn:microsoft.com/office/officeart/2005/8/layout/hProcess9"/>
    <dgm:cxn modelId="{7ED464F4-5C4D-9742-B145-6517739D367E}" type="presOf" srcId="{48C0A269-1081-3A40-94D2-403F5F995C88}" destId="{A63BBFAA-1E5D-D04C-A4E6-1C95AC280118}" srcOrd="0" destOrd="0" presId="urn:microsoft.com/office/officeart/2005/8/layout/hProcess9"/>
    <dgm:cxn modelId="{5A58F60A-9202-7648-BAB3-03F1B4315538}" type="presOf" srcId="{4E28E551-B635-3E40-913F-9E790601A02F}" destId="{5EB126FB-6CC1-7E4D-9CDA-9D25C71417B3}" srcOrd="0" destOrd="0" presId="urn:microsoft.com/office/officeart/2005/8/layout/hProcess9"/>
    <dgm:cxn modelId="{DFC96D2F-392E-E645-89C9-77F274D69D65}" srcId="{4E28E551-B635-3E40-913F-9E790601A02F}" destId="{6B481F94-BDB4-B14F-96B3-E9CB2CC11D3F}" srcOrd="2" destOrd="0" parTransId="{C18560FC-5C6D-EA4C-9902-A465F79ADE71}" sibTransId="{5C69691D-016B-BE47-87DB-7F65C2894183}"/>
    <dgm:cxn modelId="{B0CEF14F-5762-A44E-BDA6-F9F62689D7C9}" type="presParOf" srcId="{5EB126FB-6CC1-7E4D-9CDA-9D25C71417B3}" destId="{E874A5AE-8DA9-5446-BD2C-F29407EA2550}" srcOrd="0" destOrd="0" presId="urn:microsoft.com/office/officeart/2005/8/layout/hProcess9"/>
    <dgm:cxn modelId="{A4F5F041-ADE5-264A-800F-D09854B69433}" type="presParOf" srcId="{5EB126FB-6CC1-7E4D-9CDA-9D25C71417B3}" destId="{BBEA4D1F-6388-4048-9914-66E5A7BFE878}" srcOrd="1" destOrd="0" presId="urn:microsoft.com/office/officeart/2005/8/layout/hProcess9"/>
    <dgm:cxn modelId="{B34EC6FE-07FA-4A48-B2D3-4ED964009C16}" type="presParOf" srcId="{BBEA4D1F-6388-4048-9914-66E5A7BFE878}" destId="{277DF75A-3BDD-424C-B0B5-73B9A5360BC9}" srcOrd="0" destOrd="0" presId="urn:microsoft.com/office/officeart/2005/8/layout/hProcess9"/>
    <dgm:cxn modelId="{B683272C-416E-DB4A-9AB8-A35D03224C24}" type="presParOf" srcId="{BBEA4D1F-6388-4048-9914-66E5A7BFE878}" destId="{8EAD8411-0FB6-FB4B-9B75-F692AFBB4910}" srcOrd="1" destOrd="0" presId="urn:microsoft.com/office/officeart/2005/8/layout/hProcess9"/>
    <dgm:cxn modelId="{2FA975C4-7DA7-9345-AB82-E2F631C886EC}" type="presParOf" srcId="{BBEA4D1F-6388-4048-9914-66E5A7BFE878}" destId="{E2C0A6F6-9ABE-1D46-9C50-5E6479469148}" srcOrd="2" destOrd="0" presId="urn:microsoft.com/office/officeart/2005/8/layout/hProcess9"/>
    <dgm:cxn modelId="{7BB6D738-2B2E-9044-AD32-9D228EE99485}" type="presParOf" srcId="{BBEA4D1F-6388-4048-9914-66E5A7BFE878}" destId="{093C4CD6-4CEA-0B41-8DBB-13C36CF3D314}" srcOrd="3" destOrd="0" presId="urn:microsoft.com/office/officeart/2005/8/layout/hProcess9"/>
    <dgm:cxn modelId="{BB9D395C-1586-9B48-B02A-6BD6E9F4D2C9}" type="presParOf" srcId="{BBEA4D1F-6388-4048-9914-66E5A7BFE878}" destId="{8C8F5DC3-8EA2-DC49-9E99-32EC1F133570}" srcOrd="4" destOrd="0" presId="urn:microsoft.com/office/officeart/2005/8/layout/hProcess9"/>
    <dgm:cxn modelId="{5CB6990B-DE25-1D47-83C2-85D08AAEC66D}" type="presParOf" srcId="{BBEA4D1F-6388-4048-9914-66E5A7BFE878}" destId="{8678EFB2-4C52-9744-90D2-A61338F075B3}" srcOrd="5" destOrd="0" presId="urn:microsoft.com/office/officeart/2005/8/layout/hProcess9"/>
    <dgm:cxn modelId="{24C02A19-395F-E940-98B0-D4BA0531EC3C}" type="presParOf" srcId="{BBEA4D1F-6388-4048-9914-66E5A7BFE878}" destId="{A63BBFAA-1E5D-D04C-A4E6-1C95AC2801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D9AE8-08AC-8542-818B-C2FAFE3468FA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</dgm:pt>
    <dgm:pt modelId="{BF788316-7D28-8540-8DAE-9245BBB94CFD}">
      <dgm:prSet phldrT="[Text]"/>
      <dgm:spPr>
        <a:solidFill>
          <a:srgbClr val="E08041">
            <a:alpha val="90000"/>
          </a:srgbClr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/>
            <a:t>4. </a:t>
          </a:r>
          <a:r>
            <a:rPr lang="pl-PL" dirty="0" smtClean="0"/>
            <a:t>Rezultat</a:t>
          </a:r>
          <a:endParaRPr lang="en-GB" dirty="0"/>
        </a:p>
      </dgm:t>
    </dgm:pt>
    <dgm:pt modelId="{7B962E28-6159-2B4A-A535-09760E81554A}" type="parTrans" cxnId="{A8EF62F1-4036-9745-86BA-88BE79385382}">
      <dgm:prSet/>
      <dgm:spPr/>
      <dgm:t>
        <a:bodyPr/>
        <a:lstStyle/>
        <a:p>
          <a:endParaRPr lang="en-GB"/>
        </a:p>
      </dgm:t>
    </dgm:pt>
    <dgm:pt modelId="{5DD02D2B-D732-634B-BD2A-EFFDDF5CE76E}" type="sibTrans" cxnId="{A8EF62F1-4036-9745-86BA-88BE79385382}">
      <dgm:prSet/>
      <dgm:spPr/>
      <dgm:t>
        <a:bodyPr/>
        <a:lstStyle/>
        <a:p>
          <a:endParaRPr lang="en-GB"/>
        </a:p>
      </dgm:t>
    </dgm:pt>
    <dgm:pt modelId="{5619ACF5-B0A7-E84D-917E-66D913857E12}">
      <dgm:prSet phldrT="[Text]"/>
      <dgm:spPr>
        <a:solidFill>
          <a:srgbClr val="E08041">
            <a:alpha val="90000"/>
          </a:srgbClr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/>
            <a:t>3. </a:t>
          </a:r>
          <a:r>
            <a:rPr lang="pl-PL" dirty="0" smtClean="0"/>
            <a:t>Prezentacja</a:t>
          </a:r>
          <a:endParaRPr lang="en-GB" dirty="0"/>
        </a:p>
      </dgm:t>
    </dgm:pt>
    <dgm:pt modelId="{6BA1B4E9-B533-2748-91A8-377F222AB6E5}" type="parTrans" cxnId="{95E11B2B-2A95-6F4F-82D9-5DA6F415C578}">
      <dgm:prSet/>
      <dgm:spPr/>
      <dgm:t>
        <a:bodyPr/>
        <a:lstStyle/>
        <a:p>
          <a:endParaRPr lang="en-GB"/>
        </a:p>
      </dgm:t>
    </dgm:pt>
    <dgm:pt modelId="{1EE787B1-EDFA-2949-8978-5BBB77DEB61F}" type="sibTrans" cxnId="{95E11B2B-2A95-6F4F-82D9-5DA6F415C578}">
      <dgm:prSet/>
      <dgm:spPr/>
      <dgm:t>
        <a:bodyPr/>
        <a:lstStyle/>
        <a:p>
          <a:endParaRPr lang="en-GB"/>
        </a:p>
      </dgm:t>
    </dgm:pt>
    <dgm:pt modelId="{28F67379-ACAC-3843-A7C1-528007C05409}">
      <dgm:prSet phldrT="[Text]"/>
      <dgm:spPr>
        <a:solidFill>
          <a:srgbClr val="E08041">
            <a:alpha val="90000"/>
          </a:srgbClr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/>
            <a:t>2. </a:t>
          </a:r>
          <a:r>
            <a:rPr lang="pl-PL" dirty="0" smtClean="0"/>
            <a:t>Przygotowanie</a:t>
          </a:r>
          <a:endParaRPr lang="en-GB" dirty="0"/>
        </a:p>
      </dgm:t>
    </dgm:pt>
    <dgm:pt modelId="{BBD64778-0684-E14D-A6F6-16E3761AF77E}" type="parTrans" cxnId="{AB053CC5-9FF8-884D-B11F-B63CA2476F11}">
      <dgm:prSet/>
      <dgm:spPr/>
      <dgm:t>
        <a:bodyPr/>
        <a:lstStyle/>
        <a:p>
          <a:endParaRPr lang="en-GB"/>
        </a:p>
      </dgm:t>
    </dgm:pt>
    <dgm:pt modelId="{F2D87B99-1469-3444-A10D-7109FB9D204C}" type="sibTrans" cxnId="{AB053CC5-9FF8-884D-B11F-B63CA2476F11}">
      <dgm:prSet/>
      <dgm:spPr/>
      <dgm:t>
        <a:bodyPr/>
        <a:lstStyle/>
        <a:p>
          <a:endParaRPr lang="en-GB"/>
        </a:p>
      </dgm:t>
    </dgm:pt>
    <dgm:pt modelId="{5577D9F0-E6EE-DF41-94BD-EA76294DE170}">
      <dgm:prSet/>
      <dgm:spPr>
        <a:solidFill>
          <a:srgbClr val="E08041">
            <a:alpha val="90000"/>
          </a:srgbClr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/>
            <a:t>1. </a:t>
          </a:r>
          <a:r>
            <a:rPr lang="pl-PL" dirty="0" smtClean="0"/>
            <a:t>Utworzenie</a:t>
          </a:r>
          <a:endParaRPr lang="en-GB" dirty="0"/>
        </a:p>
      </dgm:t>
    </dgm:pt>
    <dgm:pt modelId="{9E6FDAD7-8259-354B-9347-BEDC85961371}" type="parTrans" cxnId="{58C1709C-E2BE-4B4F-BFFB-5D79BE9123A4}">
      <dgm:prSet/>
      <dgm:spPr/>
      <dgm:t>
        <a:bodyPr/>
        <a:lstStyle/>
        <a:p>
          <a:endParaRPr lang="en-GB"/>
        </a:p>
      </dgm:t>
    </dgm:pt>
    <dgm:pt modelId="{5DB7CE16-B01F-4C43-928D-475BE153F83C}" type="sibTrans" cxnId="{58C1709C-E2BE-4B4F-BFFB-5D79BE9123A4}">
      <dgm:prSet/>
      <dgm:spPr/>
      <dgm:t>
        <a:bodyPr/>
        <a:lstStyle/>
        <a:p>
          <a:endParaRPr lang="en-GB"/>
        </a:p>
      </dgm:t>
    </dgm:pt>
    <dgm:pt modelId="{9F1FBACD-4391-0447-9C80-847369E003EB}" type="pres">
      <dgm:prSet presAssocID="{A86D9AE8-08AC-8542-818B-C2FAFE3468FA}" presName="compositeShape" presStyleCnt="0">
        <dgm:presLayoutVars>
          <dgm:dir/>
          <dgm:resizeHandles/>
        </dgm:presLayoutVars>
      </dgm:prSet>
      <dgm:spPr/>
    </dgm:pt>
    <dgm:pt modelId="{BA6655C2-CE5B-D744-BE64-DE264068F45B}" type="pres">
      <dgm:prSet presAssocID="{A86D9AE8-08AC-8542-818B-C2FAFE3468FA}" presName="pyramid" presStyleLbl="node1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A4C5094A-CD4B-5C40-949F-FC586EDC2113}" type="pres">
      <dgm:prSet presAssocID="{A86D9AE8-08AC-8542-818B-C2FAFE3468FA}" presName="theList" presStyleCnt="0"/>
      <dgm:spPr/>
    </dgm:pt>
    <dgm:pt modelId="{C460FA81-880C-B04F-9CAB-4DAF4AFCC155}" type="pres">
      <dgm:prSet presAssocID="{BF788316-7D28-8540-8DAE-9245BBB94CF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21833-2528-1440-88D1-363314793C72}" type="pres">
      <dgm:prSet presAssocID="{BF788316-7D28-8540-8DAE-9245BBB94CFD}" presName="aSpace" presStyleCnt="0"/>
      <dgm:spPr/>
    </dgm:pt>
    <dgm:pt modelId="{372BD853-79D6-7B42-B42C-59C2DF668C0C}" type="pres">
      <dgm:prSet presAssocID="{5619ACF5-B0A7-E84D-917E-66D913857E1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B07651-217C-764F-B93A-F6C4391F49C1}" type="pres">
      <dgm:prSet presAssocID="{5619ACF5-B0A7-E84D-917E-66D913857E12}" presName="aSpace" presStyleCnt="0"/>
      <dgm:spPr/>
    </dgm:pt>
    <dgm:pt modelId="{CDEB3A02-4518-0041-8D84-A2E40366513A}" type="pres">
      <dgm:prSet presAssocID="{28F67379-ACAC-3843-A7C1-528007C0540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316FDB-06FF-BF49-A5BF-6A3681997487}" type="pres">
      <dgm:prSet presAssocID="{28F67379-ACAC-3843-A7C1-528007C05409}" presName="aSpace" presStyleCnt="0"/>
      <dgm:spPr/>
    </dgm:pt>
    <dgm:pt modelId="{47AEE6EE-395B-2B4A-8212-FF2B0110C8FF}" type="pres">
      <dgm:prSet presAssocID="{5577D9F0-E6EE-DF41-94BD-EA76294DE17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940F5-5660-AB45-8C6B-D38350936A1A}" type="pres">
      <dgm:prSet presAssocID="{5577D9F0-E6EE-DF41-94BD-EA76294DE170}" presName="aSpace" presStyleCnt="0"/>
      <dgm:spPr/>
    </dgm:pt>
  </dgm:ptLst>
  <dgm:cxnLst>
    <dgm:cxn modelId="{58C1709C-E2BE-4B4F-BFFB-5D79BE9123A4}" srcId="{A86D9AE8-08AC-8542-818B-C2FAFE3468FA}" destId="{5577D9F0-E6EE-DF41-94BD-EA76294DE170}" srcOrd="3" destOrd="0" parTransId="{9E6FDAD7-8259-354B-9347-BEDC85961371}" sibTransId="{5DB7CE16-B01F-4C43-928D-475BE153F83C}"/>
    <dgm:cxn modelId="{A8EF62F1-4036-9745-86BA-88BE79385382}" srcId="{A86D9AE8-08AC-8542-818B-C2FAFE3468FA}" destId="{BF788316-7D28-8540-8DAE-9245BBB94CFD}" srcOrd="0" destOrd="0" parTransId="{7B962E28-6159-2B4A-A535-09760E81554A}" sibTransId="{5DD02D2B-D732-634B-BD2A-EFFDDF5CE76E}"/>
    <dgm:cxn modelId="{5FEC090E-2293-FE41-B969-E32B41D6C8C3}" type="presOf" srcId="{BF788316-7D28-8540-8DAE-9245BBB94CFD}" destId="{C460FA81-880C-B04F-9CAB-4DAF4AFCC155}" srcOrd="0" destOrd="0" presId="urn:microsoft.com/office/officeart/2005/8/layout/pyramid2"/>
    <dgm:cxn modelId="{AB053CC5-9FF8-884D-B11F-B63CA2476F11}" srcId="{A86D9AE8-08AC-8542-818B-C2FAFE3468FA}" destId="{28F67379-ACAC-3843-A7C1-528007C05409}" srcOrd="2" destOrd="0" parTransId="{BBD64778-0684-E14D-A6F6-16E3761AF77E}" sibTransId="{F2D87B99-1469-3444-A10D-7109FB9D204C}"/>
    <dgm:cxn modelId="{8AF6A074-3D8C-1048-9DF8-D869A45FC761}" type="presOf" srcId="{A86D9AE8-08AC-8542-818B-C2FAFE3468FA}" destId="{9F1FBACD-4391-0447-9C80-847369E003EB}" srcOrd="0" destOrd="0" presId="urn:microsoft.com/office/officeart/2005/8/layout/pyramid2"/>
    <dgm:cxn modelId="{A6D79463-A66D-7A46-9588-BB4FD823CD1D}" type="presOf" srcId="{5619ACF5-B0A7-E84D-917E-66D913857E12}" destId="{372BD853-79D6-7B42-B42C-59C2DF668C0C}" srcOrd="0" destOrd="0" presId="urn:microsoft.com/office/officeart/2005/8/layout/pyramid2"/>
    <dgm:cxn modelId="{3FB06F11-626B-454E-8A46-6537F76AB98C}" type="presOf" srcId="{28F67379-ACAC-3843-A7C1-528007C05409}" destId="{CDEB3A02-4518-0041-8D84-A2E40366513A}" srcOrd="0" destOrd="0" presId="urn:microsoft.com/office/officeart/2005/8/layout/pyramid2"/>
    <dgm:cxn modelId="{95E11B2B-2A95-6F4F-82D9-5DA6F415C578}" srcId="{A86D9AE8-08AC-8542-818B-C2FAFE3468FA}" destId="{5619ACF5-B0A7-E84D-917E-66D913857E12}" srcOrd="1" destOrd="0" parTransId="{6BA1B4E9-B533-2748-91A8-377F222AB6E5}" sibTransId="{1EE787B1-EDFA-2949-8978-5BBB77DEB61F}"/>
    <dgm:cxn modelId="{942A6309-B539-364B-8BE7-064F263F24D0}" type="presOf" srcId="{5577D9F0-E6EE-DF41-94BD-EA76294DE170}" destId="{47AEE6EE-395B-2B4A-8212-FF2B0110C8FF}" srcOrd="0" destOrd="0" presId="urn:microsoft.com/office/officeart/2005/8/layout/pyramid2"/>
    <dgm:cxn modelId="{C65B96E9-E073-7441-94E8-9F24EE69515A}" type="presParOf" srcId="{9F1FBACD-4391-0447-9C80-847369E003EB}" destId="{BA6655C2-CE5B-D744-BE64-DE264068F45B}" srcOrd="0" destOrd="0" presId="urn:microsoft.com/office/officeart/2005/8/layout/pyramid2"/>
    <dgm:cxn modelId="{C6F82597-17FF-AA46-ADD3-2B2CCE3541C8}" type="presParOf" srcId="{9F1FBACD-4391-0447-9C80-847369E003EB}" destId="{A4C5094A-CD4B-5C40-949F-FC586EDC2113}" srcOrd="1" destOrd="0" presId="urn:microsoft.com/office/officeart/2005/8/layout/pyramid2"/>
    <dgm:cxn modelId="{B5266238-2984-E445-B89B-BEC81646B64A}" type="presParOf" srcId="{A4C5094A-CD4B-5C40-949F-FC586EDC2113}" destId="{C460FA81-880C-B04F-9CAB-4DAF4AFCC155}" srcOrd="0" destOrd="0" presId="urn:microsoft.com/office/officeart/2005/8/layout/pyramid2"/>
    <dgm:cxn modelId="{6BC8B9A4-E281-1E4B-AC1A-5E38D5009B93}" type="presParOf" srcId="{A4C5094A-CD4B-5C40-949F-FC586EDC2113}" destId="{C7F21833-2528-1440-88D1-363314793C72}" srcOrd="1" destOrd="0" presId="urn:microsoft.com/office/officeart/2005/8/layout/pyramid2"/>
    <dgm:cxn modelId="{8CF3F153-6FB9-3340-893E-90174CF35476}" type="presParOf" srcId="{A4C5094A-CD4B-5C40-949F-FC586EDC2113}" destId="{372BD853-79D6-7B42-B42C-59C2DF668C0C}" srcOrd="2" destOrd="0" presId="urn:microsoft.com/office/officeart/2005/8/layout/pyramid2"/>
    <dgm:cxn modelId="{5A38CE98-67D8-434B-BEA8-48247309F075}" type="presParOf" srcId="{A4C5094A-CD4B-5C40-949F-FC586EDC2113}" destId="{F7B07651-217C-764F-B93A-F6C4391F49C1}" srcOrd="3" destOrd="0" presId="urn:microsoft.com/office/officeart/2005/8/layout/pyramid2"/>
    <dgm:cxn modelId="{47A02A9F-4C6B-1D42-8AF5-EC0035D825EC}" type="presParOf" srcId="{A4C5094A-CD4B-5C40-949F-FC586EDC2113}" destId="{CDEB3A02-4518-0041-8D84-A2E40366513A}" srcOrd="4" destOrd="0" presId="urn:microsoft.com/office/officeart/2005/8/layout/pyramid2"/>
    <dgm:cxn modelId="{9011AB09-E2A9-7841-8D61-7F6ADE39FF5C}" type="presParOf" srcId="{A4C5094A-CD4B-5C40-949F-FC586EDC2113}" destId="{FC316FDB-06FF-BF49-A5BF-6A3681997487}" srcOrd="5" destOrd="0" presId="urn:microsoft.com/office/officeart/2005/8/layout/pyramid2"/>
    <dgm:cxn modelId="{0DBE2DA8-3ED5-9046-8BF7-5F3BDEFDCAF6}" type="presParOf" srcId="{A4C5094A-CD4B-5C40-949F-FC586EDC2113}" destId="{47AEE6EE-395B-2B4A-8212-FF2B0110C8FF}" srcOrd="6" destOrd="0" presId="urn:microsoft.com/office/officeart/2005/8/layout/pyramid2"/>
    <dgm:cxn modelId="{9C243487-5EC2-5143-BD9C-006FD2405A4E}" type="presParOf" srcId="{A4C5094A-CD4B-5C40-949F-FC586EDC2113}" destId="{31B940F5-5660-AB45-8C6B-D38350936A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96B70-9265-A248-AD43-E30114227EF1}" type="doc">
      <dgm:prSet loTypeId="urn:microsoft.com/office/officeart/2005/8/layout/default#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E8FAFFB4-89A3-8D4F-924E-C5BC70FBF637}">
      <dgm:prSet phldrT="[Text]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Dokonaj analizy grupy docelowej </a:t>
          </a:r>
          <a:endParaRPr lang="en-GB" dirty="0">
            <a:solidFill>
              <a:schemeClr val="tx1"/>
            </a:solidFill>
          </a:endParaRPr>
        </a:p>
      </dgm:t>
    </dgm:pt>
    <dgm:pt modelId="{94E0653D-B607-6748-A645-60ECD3F26879}" type="parTrans" cxnId="{394CD4B2-F5F4-C64A-AD26-423D5836E1DA}">
      <dgm:prSet/>
      <dgm:spPr/>
      <dgm:t>
        <a:bodyPr/>
        <a:lstStyle/>
        <a:p>
          <a:endParaRPr lang="en-GB"/>
        </a:p>
      </dgm:t>
    </dgm:pt>
    <dgm:pt modelId="{21B99064-0DBC-9F47-A71B-1FF6A7419262}" type="sibTrans" cxnId="{394CD4B2-F5F4-C64A-AD26-423D5836E1DA}">
      <dgm:prSet/>
      <dgm:spPr/>
      <dgm:t>
        <a:bodyPr/>
        <a:lstStyle/>
        <a:p>
          <a:endParaRPr lang="en-GB"/>
        </a:p>
      </dgm:t>
    </dgm:pt>
    <dgm:pt modelId="{27D69D93-E3D3-DA49-92CC-63F1FFCE492B}">
      <dgm:prSet phldrT="[Text]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Ustaw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konkretny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cel</a:t>
          </a:r>
          <a:endParaRPr lang="en-GB" dirty="0">
            <a:solidFill>
              <a:schemeClr val="tx1"/>
            </a:solidFill>
          </a:endParaRPr>
        </a:p>
      </dgm:t>
    </dgm:pt>
    <dgm:pt modelId="{8D247138-CDEE-C543-880F-D5EA516ACF16}" type="parTrans" cxnId="{1BC25322-A13C-3441-91BA-B2C4754E71B4}">
      <dgm:prSet/>
      <dgm:spPr/>
      <dgm:t>
        <a:bodyPr/>
        <a:lstStyle/>
        <a:p>
          <a:endParaRPr lang="en-GB"/>
        </a:p>
      </dgm:t>
    </dgm:pt>
    <dgm:pt modelId="{6D8C7299-B067-A942-AA4A-FE4A79A707BE}" type="sibTrans" cxnId="{1BC25322-A13C-3441-91BA-B2C4754E71B4}">
      <dgm:prSet/>
      <dgm:spPr/>
      <dgm:t>
        <a:bodyPr/>
        <a:lstStyle/>
        <a:p>
          <a:endParaRPr lang="en-GB"/>
        </a:p>
      </dgm:t>
    </dgm:pt>
    <dgm:pt modelId="{94CFC2CD-9F0E-0040-94C9-E65FF124D38C}">
      <dgm:prSet phldrT="[Text]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Zbiera</a:t>
          </a:r>
          <a:r>
            <a:rPr lang="pl-PL" dirty="0" smtClean="0">
              <a:solidFill>
                <a:schemeClr val="tx1"/>
              </a:solidFill>
            </a:rPr>
            <a:t>j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informacje</a:t>
          </a:r>
          <a:endParaRPr lang="en-GB" dirty="0">
            <a:solidFill>
              <a:schemeClr val="tx1"/>
            </a:solidFill>
          </a:endParaRPr>
        </a:p>
      </dgm:t>
    </dgm:pt>
    <dgm:pt modelId="{4ACDE71C-D33A-4A45-A3AB-2C0EB2B7B390}" type="parTrans" cxnId="{C20CD5DA-E48F-6045-A5C4-2F9040F1C316}">
      <dgm:prSet/>
      <dgm:spPr/>
      <dgm:t>
        <a:bodyPr/>
        <a:lstStyle/>
        <a:p>
          <a:endParaRPr lang="en-GB"/>
        </a:p>
      </dgm:t>
    </dgm:pt>
    <dgm:pt modelId="{A426D63F-3640-894B-B825-AFD5920B7BD0}" type="sibTrans" cxnId="{C20CD5DA-E48F-6045-A5C4-2F9040F1C316}">
      <dgm:prSet/>
      <dgm:spPr/>
      <dgm:t>
        <a:bodyPr/>
        <a:lstStyle/>
        <a:p>
          <a:endParaRPr lang="en-GB"/>
        </a:p>
      </dgm:t>
    </dgm:pt>
    <dgm:pt modelId="{899184AA-000C-CD40-AA2B-20538CE04CCA}">
      <dgm:prSet phldrT="[Text]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Zakoduj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swoją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err="1" smtClean="0">
              <a:solidFill>
                <a:schemeClr val="tx1"/>
              </a:solidFill>
            </a:rPr>
            <a:t>wiadomość</a:t>
          </a:r>
          <a:endParaRPr lang="en-GB" dirty="0">
            <a:solidFill>
              <a:schemeClr val="tx1"/>
            </a:solidFill>
          </a:endParaRPr>
        </a:p>
      </dgm:t>
    </dgm:pt>
    <dgm:pt modelId="{9DA3772A-FD47-244A-93AD-135E0035ADF2}" type="parTrans" cxnId="{1C0CA0F2-11DB-8B42-9F9D-FD6F0AED6211}">
      <dgm:prSet/>
      <dgm:spPr/>
      <dgm:t>
        <a:bodyPr/>
        <a:lstStyle/>
        <a:p>
          <a:endParaRPr lang="en-GB"/>
        </a:p>
      </dgm:t>
    </dgm:pt>
    <dgm:pt modelId="{391CD10E-4BF4-934D-AF1F-A08DC791DD27}" type="sibTrans" cxnId="{1C0CA0F2-11DB-8B42-9F9D-FD6F0AED6211}">
      <dgm:prSet/>
      <dgm:spPr/>
      <dgm:t>
        <a:bodyPr/>
        <a:lstStyle/>
        <a:p>
          <a:endParaRPr lang="en-GB"/>
        </a:p>
      </dgm:t>
    </dgm:pt>
    <dgm:pt modelId="{69029AF1-5419-C840-8659-0872DFF37D99}">
      <dgm:prSet phldrT="[Text]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Ćwicz</a:t>
          </a:r>
          <a:endParaRPr lang="en-GB" dirty="0">
            <a:solidFill>
              <a:schemeClr val="tx1"/>
            </a:solidFill>
          </a:endParaRPr>
        </a:p>
      </dgm:t>
    </dgm:pt>
    <dgm:pt modelId="{8A5823D1-29F6-B445-897F-CC52972742D5}" type="parTrans" cxnId="{038B2A3A-91FF-AF41-ACFE-C0A453528958}">
      <dgm:prSet/>
      <dgm:spPr/>
      <dgm:t>
        <a:bodyPr/>
        <a:lstStyle/>
        <a:p>
          <a:endParaRPr lang="en-GB"/>
        </a:p>
      </dgm:t>
    </dgm:pt>
    <dgm:pt modelId="{009BDB71-28D1-4841-9786-3D67DD47D0CD}" type="sibTrans" cxnId="{038B2A3A-91FF-AF41-ACFE-C0A453528958}">
      <dgm:prSet/>
      <dgm:spPr/>
      <dgm:t>
        <a:bodyPr/>
        <a:lstStyle/>
        <a:p>
          <a:endParaRPr lang="en-GB"/>
        </a:p>
      </dgm:t>
    </dgm:pt>
    <dgm:pt modelId="{EDE6EA69-4267-3847-B5C2-B7CA4AB856BF}" type="pres">
      <dgm:prSet presAssocID="{1C496B70-9265-A248-AD43-E30114227E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67CACCD-6295-934E-A702-42A6D0F27929}" type="pres">
      <dgm:prSet presAssocID="{E8FAFFB4-89A3-8D4F-924E-C5BC70FBF6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F7446-9B0E-BE46-B4FB-56EDFD8A4E12}" type="pres">
      <dgm:prSet presAssocID="{21B99064-0DBC-9F47-A71B-1FF6A7419262}" presName="sibTrans" presStyleCnt="0"/>
      <dgm:spPr/>
    </dgm:pt>
    <dgm:pt modelId="{0EFDB490-F63F-FE40-AAA5-9A74A4E62B99}" type="pres">
      <dgm:prSet presAssocID="{27D69D93-E3D3-DA49-92CC-63F1FFCE49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324D2-DFCC-0343-8B0C-BB2F3224E6D1}" type="pres">
      <dgm:prSet presAssocID="{6D8C7299-B067-A942-AA4A-FE4A79A707BE}" presName="sibTrans" presStyleCnt="0"/>
      <dgm:spPr/>
    </dgm:pt>
    <dgm:pt modelId="{943B3662-0A0D-8E47-8F93-E8DBE943B7D9}" type="pres">
      <dgm:prSet presAssocID="{94CFC2CD-9F0E-0040-94C9-E65FF124D3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4AF876-3BE1-E649-A842-8DA97CA4D90F}" type="pres">
      <dgm:prSet presAssocID="{A426D63F-3640-894B-B825-AFD5920B7BD0}" presName="sibTrans" presStyleCnt="0"/>
      <dgm:spPr/>
    </dgm:pt>
    <dgm:pt modelId="{9B32FE87-73C7-4F44-AAE2-CFADAE5FF1E3}" type="pres">
      <dgm:prSet presAssocID="{899184AA-000C-CD40-AA2B-20538CE04C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94BA3-AC9D-CE4E-837D-BC746A0BDC62}" type="pres">
      <dgm:prSet presAssocID="{391CD10E-4BF4-934D-AF1F-A08DC791DD27}" presName="sibTrans" presStyleCnt="0"/>
      <dgm:spPr/>
    </dgm:pt>
    <dgm:pt modelId="{DD72A954-332F-E643-8C97-C9B7457F5681}" type="pres">
      <dgm:prSet presAssocID="{69029AF1-5419-C840-8659-0872DFF37D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2555EE-6956-B148-83E8-C08D49BC11FF}" type="presOf" srcId="{899184AA-000C-CD40-AA2B-20538CE04CCA}" destId="{9B32FE87-73C7-4F44-AAE2-CFADAE5FF1E3}" srcOrd="0" destOrd="0" presId="urn:microsoft.com/office/officeart/2005/8/layout/default#1"/>
    <dgm:cxn modelId="{1C0CA0F2-11DB-8B42-9F9D-FD6F0AED6211}" srcId="{1C496B70-9265-A248-AD43-E30114227EF1}" destId="{899184AA-000C-CD40-AA2B-20538CE04CCA}" srcOrd="3" destOrd="0" parTransId="{9DA3772A-FD47-244A-93AD-135E0035ADF2}" sibTransId="{391CD10E-4BF4-934D-AF1F-A08DC791DD27}"/>
    <dgm:cxn modelId="{F7FEE7B5-A648-1C48-8707-9E425C2CED53}" type="presOf" srcId="{E8FAFFB4-89A3-8D4F-924E-C5BC70FBF637}" destId="{067CACCD-6295-934E-A702-42A6D0F27929}" srcOrd="0" destOrd="0" presId="urn:microsoft.com/office/officeart/2005/8/layout/default#1"/>
    <dgm:cxn modelId="{C20CD5DA-E48F-6045-A5C4-2F9040F1C316}" srcId="{1C496B70-9265-A248-AD43-E30114227EF1}" destId="{94CFC2CD-9F0E-0040-94C9-E65FF124D38C}" srcOrd="2" destOrd="0" parTransId="{4ACDE71C-D33A-4A45-A3AB-2C0EB2B7B390}" sibTransId="{A426D63F-3640-894B-B825-AFD5920B7BD0}"/>
    <dgm:cxn modelId="{3E4CEECC-BB0C-5840-875D-0C8AEB44758C}" type="presOf" srcId="{94CFC2CD-9F0E-0040-94C9-E65FF124D38C}" destId="{943B3662-0A0D-8E47-8F93-E8DBE943B7D9}" srcOrd="0" destOrd="0" presId="urn:microsoft.com/office/officeart/2005/8/layout/default#1"/>
    <dgm:cxn modelId="{B4B18060-5E1D-3C4A-A49F-C2B9BF0F2793}" type="presOf" srcId="{1C496B70-9265-A248-AD43-E30114227EF1}" destId="{EDE6EA69-4267-3847-B5C2-B7CA4AB856BF}" srcOrd="0" destOrd="0" presId="urn:microsoft.com/office/officeart/2005/8/layout/default#1"/>
    <dgm:cxn modelId="{9D155A76-DCAD-E641-B6AF-210F7C3854F4}" type="presOf" srcId="{69029AF1-5419-C840-8659-0872DFF37D99}" destId="{DD72A954-332F-E643-8C97-C9B7457F5681}" srcOrd="0" destOrd="0" presId="urn:microsoft.com/office/officeart/2005/8/layout/default#1"/>
    <dgm:cxn modelId="{394CD4B2-F5F4-C64A-AD26-423D5836E1DA}" srcId="{1C496B70-9265-A248-AD43-E30114227EF1}" destId="{E8FAFFB4-89A3-8D4F-924E-C5BC70FBF637}" srcOrd="0" destOrd="0" parTransId="{94E0653D-B607-6748-A645-60ECD3F26879}" sibTransId="{21B99064-0DBC-9F47-A71B-1FF6A7419262}"/>
    <dgm:cxn modelId="{038B2A3A-91FF-AF41-ACFE-C0A453528958}" srcId="{1C496B70-9265-A248-AD43-E30114227EF1}" destId="{69029AF1-5419-C840-8659-0872DFF37D99}" srcOrd="4" destOrd="0" parTransId="{8A5823D1-29F6-B445-897F-CC52972742D5}" sibTransId="{009BDB71-28D1-4841-9786-3D67DD47D0CD}"/>
    <dgm:cxn modelId="{1BC25322-A13C-3441-91BA-B2C4754E71B4}" srcId="{1C496B70-9265-A248-AD43-E30114227EF1}" destId="{27D69D93-E3D3-DA49-92CC-63F1FFCE492B}" srcOrd="1" destOrd="0" parTransId="{8D247138-CDEE-C543-880F-D5EA516ACF16}" sibTransId="{6D8C7299-B067-A942-AA4A-FE4A79A707BE}"/>
    <dgm:cxn modelId="{69FAB8A4-DA4B-8440-AB71-2AAB6FC26F7F}" type="presOf" srcId="{27D69D93-E3D3-DA49-92CC-63F1FFCE492B}" destId="{0EFDB490-F63F-FE40-AAA5-9A74A4E62B99}" srcOrd="0" destOrd="0" presId="urn:microsoft.com/office/officeart/2005/8/layout/default#1"/>
    <dgm:cxn modelId="{71EA1CBB-C611-B24B-94A4-77DE95EE397C}" type="presParOf" srcId="{EDE6EA69-4267-3847-B5C2-B7CA4AB856BF}" destId="{067CACCD-6295-934E-A702-42A6D0F27929}" srcOrd="0" destOrd="0" presId="urn:microsoft.com/office/officeart/2005/8/layout/default#1"/>
    <dgm:cxn modelId="{7D90F544-5402-C240-A98F-75E908783939}" type="presParOf" srcId="{EDE6EA69-4267-3847-B5C2-B7CA4AB856BF}" destId="{8ADF7446-9B0E-BE46-B4FB-56EDFD8A4E12}" srcOrd="1" destOrd="0" presId="urn:microsoft.com/office/officeart/2005/8/layout/default#1"/>
    <dgm:cxn modelId="{45DA2853-E5EF-414E-8078-E67D439A8B2B}" type="presParOf" srcId="{EDE6EA69-4267-3847-B5C2-B7CA4AB856BF}" destId="{0EFDB490-F63F-FE40-AAA5-9A74A4E62B99}" srcOrd="2" destOrd="0" presId="urn:microsoft.com/office/officeart/2005/8/layout/default#1"/>
    <dgm:cxn modelId="{F2D88988-E325-6343-8A63-B1CCFCF05394}" type="presParOf" srcId="{EDE6EA69-4267-3847-B5C2-B7CA4AB856BF}" destId="{81C324D2-DFCC-0343-8B0C-BB2F3224E6D1}" srcOrd="3" destOrd="0" presId="urn:microsoft.com/office/officeart/2005/8/layout/default#1"/>
    <dgm:cxn modelId="{19B80865-BB2B-B34A-B189-E4E4B37801EC}" type="presParOf" srcId="{EDE6EA69-4267-3847-B5C2-B7CA4AB856BF}" destId="{943B3662-0A0D-8E47-8F93-E8DBE943B7D9}" srcOrd="4" destOrd="0" presId="urn:microsoft.com/office/officeart/2005/8/layout/default#1"/>
    <dgm:cxn modelId="{70D372F4-BE8D-C743-A08B-860F0010A97C}" type="presParOf" srcId="{EDE6EA69-4267-3847-B5C2-B7CA4AB856BF}" destId="{C74AF876-3BE1-E649-A842-8DA97CA4D90F}" srcOrd="5" destOrd="0" presId="urn:microsoft.com/office/officeart/2005/8/layout/default#1"/>
    <dgm:cxn modelId="{CE910BA2-368D-6747-98B2-6FABC5E5785D}" type="presParOf" srcId="{EDE6EA69-4267-3847-B5C2-B7CA4AB856BF}" destId="{9B32FE87-73C7-4F44-AAE2-CFADAE5FF1E3}" srcOrd="6" destOrd="0" presId="urn:microsoft.com/office/officeart/2005/8/layout/default#1"/>
    <dgm:cxn modelId="{D9B20830-1934-C349-9F98-8190AD7E8EFD}" type="presParOf" srcId="{EDE6EA69-4267-3847-B5C2-B7CA4AB856BF}" destId="{4A594BA3-AC9D-CE4E-837D-BC746A0BDC62}" srcOrd="7" destOrd="0" presId="urn:microsoft.com/office/officeart/2005/8/layout/default#1"/>
    <dgm:cxn modelId="{19AF51EA-96B0-554B-8CC7-50C7637BC2D9}" type="presParOf" srcId="{EDE6EA69-4267-3847-B5C2-B7CA4AB856BF}" destId="{DD72A954-332F-E643-8C97-C9B7457F568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E0AC80-876B-6141-9860-358FE3BA86C4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5C271150-551D-774C-B93F-5D855BB7AC3C}">
      <dgm:prSet custT="1"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sz="1600" dirty="0" err="1" smtClean="0"/>
            <a:t>Skuteczna</a:t>
          </a:r>
          <a:r>
            <a:rPr lang="en-GB" sz="1600" dirty="0" smtClean="0"/>
            <a:t> </a:t>
          </a:r>
          <a:r>
            <a:rPr lang="en-GB" sz="1600" dirty="0" err="1" smtClean="0"/>
            <a:t>komunikacja</a:t>
          </a:r>
          <a:r>
            <a:rPr lang="en-GB" sz="1600" dirty="0" smtClean="0"/>
            <a:t> </a:t>
          </a:r>
          <a:r>
            <a:rPr lang="en-GB" sz="1600" dirty="0" err="1" smtClean="0"/>
            <a:t>werbalna</a:t>
          </a:r>
          <a:endParaRPr lang="x-none" sz="1600" dirty="0"/>
        </a:p>
      </dgm:t>
    </dgm:pt>
    <dgm:pt modelId="{A3EA96E4-7DE8-0F4E-B4C3-BB68EA022E54}" type="parTrans" cxnId="{0C237AFE-4C3D-F941-BC9F-4060B8EF65FD}">
      <dgm:prSet/>
      <dgm:spPr/>
      <dgm:t>
        <a:bodyPr/>
        <a:lstStyle/>
        <a:p>
          <a:endParaRPr lang="en-GB"/>
        </a:p>
      </dgm:t>
    </dgm:pt>
    <dgm:pt modelId="{4E79470C-99AA-A246-986F-117E8F0F48D0}" type="sibTrans" cxnId="{0C237AFE-4C3D-F941-BC9F-4060B8EF65FD}">
      <dgm:prSet/>
      <dgm:spPr/>
      <dgm:t>
        <a:bodyPr/>
        <a:lstStyle/>
        <a:p>
          <a:endParaRPr lang="en-GB"/>
        </a:p>
      </dgm:t>
    </dgm:pt>
    <dgm:pt modelId="{792946B6-630A-5B43-9723-9A099F1CA187}">
      <dgm:prSet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pPr algn="ctr"/>
          <a:r>
            <a:rPr lang="pl-PL" dirty="0" smtClean="0"/>
            <a:t>Słuchanie</a:t>
          </a:r>
          <a:endParaRPr lang="x-none" dirty="0"/>
        </a:p>
      </dgm:t>
    </dgm:pt>
    <dgm:pt modelId="{DBDB0CA3-71D9-F145-82FB-72FEA0C55419}" type="parTrans" cxnId="{12FD0EFE-9966-4C4A-A3D8-989A98E3525F}">
      <dgm:prSet/>
      <dgm:spPr/>
      <dgm:t>
        <a:bodyPr/>
        <a:lstStyle/>
        <a:p>
          <a:endParaRPr lang="en-GB"/>
        </a:p>
      </dgm:t>
    </dgm:pt>
    <dgm:pt modelId="{4196241B-A98B-5945-B56E-2EA566DAA3E9}" type="sibTrans" cxnId="{12FD0EFE-9966-4C4A-A3D8-989A98E3525F}">
      <dgm:prSet/>
      <dgm:spPr/>
      <dgm:t>
        <a:bodyPr/>
        <a:lstStyle/>
        <a:p>
          <a:endParaRPr lang="en-GB"/>
        </a:p>
      </dgm:t>
    </dgm:pt>
    <dgm:pt modelId="{B6066CDE-B724-474C-B0A8-133FDE9727D4}">
      <dgm:prSet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pPr algn="ctr"/>
          <a:r>
            <a:rPr lang="pl-PL" dirty="0" err="1" smtClean="0"/>
            <a:t>Nawiąrz</a:t>
          </a:r>
          <a:r>
            <a:rPr lang="pl-PL" dirty="0" smtClean="0"/>
            <a:t> kontakty</a:t>
          </a:r>
          <a:endParaRPr lang="x-none" dirty="0"/>
        </a:p>
      </dgm:t>
    </dgm:pt>
    <dgm:pt modelId="{D9373560-1EEB-F549-8E55-E9C75F26D398}" type="parTrans" cxnId="{9C2CE177-8B49-B440-B914-C01A98BAAD07}">
      <dgm:prSet/>
      <dgm:spPr/>
      <dgm:t>
        <a:bodyPr/>
        <a:lstStyle/>
        <a:p>
          <a:endParaRPr lang="en-GB"/>
        </a:p>
      </dgm:t>
    </dgm:pt>
    <dgm:pt modelId="{861B3962-EF37-3144-AA4E-2F6B0C7EDBD8}" type="sibTrans" cxnId="{9C2CE177-8B49-B440-B914-C01A98BAAD07}">
      <dgm:prSet/>
      <dgm:spPr/>
      <dgm:t>
        <a:bodyPr/>
        <a:lstStyle/>
        <a:p>
          <a:endParaRPr lang="en-GB"/>
        </a:p>
      </dgm:t>
    </dgm:pt>
    <dgm:pt modelId="{79ECA22B-ACFB-724F-BCB9-3FED6CE21402}">
      <dgm:prSet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pPr algn="ctr"/>
          <a:r>
            <a:rPr lang="pl-PL" dirty="0" smtClean="0"/>
            <a:t>Rozwiązuj problemy </a:t>
          </a:r>
          <a:endParaRPr lang="x-none" dirty="0"/>
        </a:p>
      </dgm:t>
    </dgm:pt>
    <dgm:pt modelId="{C3928223-21B8-0048-A31C-CBC5A7DF56D5}" type="parTrans" cxnId="{200D5242-6D6C-434F-9C46-9B488804EAD9}">
      <dgm:prSet/>
      <dgm:spPr/>
      <dgm:t>
        <a:bodyPr/>
        <a:lstStyle/>
        <a:p>
          <a:endParaRPr lang="en-GB"/>
        </a:p>
      </dgm:t>
    </dgm:pt>
    <dgm:pt modelId="{EAFF6B7E-931C-1645-A7DA-7688D9752795}" type="sibTrans" cxnId="{200D5242-6D6C-434F-9C46-9B488804EAD9}">
      <dgm:prSet/>
      <dgm:spPr/>
      <dgm:t>
        <a:bodyPr/>
        <a:lstStyle/>
        <a:p>
          <a:endParaRPr lang="en-GB"/>
        </a:p>
      </dgm:t>
    </dgm:pt>
    <dgm:pt modelId="{E1DF05BA-9587-D74A-B537-47FB15D59183}">
      <dgm:prSet/>
      <dgm:spPr>
        <a:solidFill>
          <a:srgbClr val="F8D7CD"/>
        </a:solidFill>
        <a:ln>
          <a:solidFill>
            <a:srgbClr val="E08041"/>
          </a:solidFill>
        </a:ln>
      </dgm:spPr>
      <dgm:t>
        <a:bodyPr/>
        <a:lstStyle/>
        <a:p>
          <a:pPr algn="ctr"/>
          <a:r>
            <a:rPr lang="pl-PL" dirty="0" smtClean="0"/>
            <a:t>Podejmuj decyzje </a:t>
          </a:r>
          <a:endParaRPr lang="x-none" dirty="0"/>
        </a:p>
      </dgm:t>
    </dgm:pt>
    <dgm:pt modelId="{5CF100FB-B728-C54D-83B0-64A619D23CD3}" type="parTrans" cxnId="{E91B97AB-B35E-184E-97D0-928628C12FC0}">
      <dgm:prSet/>
      <dgm:spPr/>
      <dgm:t>
        <a:bodyPr/>
        <a:lstStyle/>
        <a:p>
          <a:endParaRPr lang="en-GB"/>
        </a:p>
      </dgm:t>
    </dgm:pt>
    <dgm:pt modelId="{6CB17B00-5DC1-5848-940D-4F2DCF9C4B83}" type="sibTrans" cxnId="{E91B97AB-B35E-184E-97D0-928628C12FC0}">
      <dgm:prSet/>
      <dgm:spPr/>
      <dgm:t>
        <a:bodyPr/>
        <a:lstStyle/>
        <a:p>
          <a:endParaRPr lang="en-GB"/>
        </a:p>
      </dgm:t>
    </dgm:pt>
    <dgm:pt modelId="{DDDA7138-3C7B-1E4A-814A-9CF609AEDFDC}">
      <dgm:prSet/>
      <dgm:spPr>
        <a:noFill/>
      </dgm:spPr>
      <dgm:t>
        <a:bodyPr/>
        <a:lstStyle/>
        <a:p>
          <a:endParaRPr lang="x-none" dirty="0"/>
        </a:p>
      </dgm:t>
    </dgm:pt>
    <dgm:pt modelId="{C091D678-BE7A-FC40-B223-B40572AEB8CA}" type="sibTrans" cxnId="{ACEE0EE7-BEF8-884D-AAFC-E403F533E445}">
      <dgm:prSet/>
      <dgm:spPr/>
      <dgm:t>
        <a:bodyPr/>
        <a:lstStyle/>
        <a:p>
          <a:endParaRPr lang="en-GB"/>
        </a:p>
      </dgm:t>
    </dgm:pt>
    <dgm:pt modelId="{55413F6A-9A2E-504F-B30B-8C22FB239070}" type="parTrans" cxnId="{ACEE0EE7-BEF8-884D-AAFC-E403F533E445}">
      <dgm:prSet/>
      <dgm:spPr/>
      <dgm:t>
        <a:bodyPr/>
        <a:lstStyle/>
        <a:p>
          <a:endParaRPr lang="en-GB"/>
        </a:p>
      </dgm:t>
    </dgm:pt>
    <dgm:pt modelId="{A0BE2F2E-E9D7-304F-B0DC-3307686DCF79}" type="pres">
      <dgm:prSet presAssocID="{1CE0AC80-876B-6141-9860-358FE3BA86C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E13AF38D-F4A0-4543-8D11-AD8C17810237}" type="pres">
      <dgm:prSet presAssocID="{1CE0AC80-876B-6141-9860-358FE3BA86C4}" presName="arrowNode" presStyleLbl="node1" presStyleIdx="0" presStyleCnt="1" custScaleX="102894"/>
      <dgm:spPr/>
    </dgm:pt>
    <dgm:pt modelId="{88C00C22-8B6A-E44F-80D2-CC7AA6104684}" type="pres">
      <dgm:prSet presAssocID="{5C271150-551D-774C-B93F-5D855BB7AC3C}" presName="txNode1" presStyleLbl="revTx" presStyleIdx="0" presStyleCnt="6" custScaleX="182332" custScaleY="63307" custLinFactNeighborX="5540" custLinFactNeighborY="191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AAEF8-7191-734F-9CDB-EFA8BAE8C56D}" type="pres">
      <dgm:prSet presAssocID="{792946B6-630A-5B43-9723-9A099F1CA187}" presName="txNode2" presStyleLbl="revTx" presStyleIdx="1" presStyleCnt="6" custScaleX="64167" custLinFactNeighborX="-16449" custLinFactNeighborY="-12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AE6FF-7F66-3146-A18A-835CCF5070E9}" type="pres">
      <dgm:prSet presAssocID="{4196241B-A98B-5945-B56E-2EA566DAA3E9}" presName="dotNode2" presStyleCnt="0"/>
      <dgm:spPr/>
    </dgm:pt>
    <dgm:pt modelId="{350A5710-C5EA-054B-9768-F35E59950046}" type="pres">
      <dgm:prSet presAssocID="{4196241B-A98B-5945-B56E-2EA566DAA3E9}" presName="dotRepeatNode" presStyleLbl="fgShp" presStyleIdx="0" presStyleCnt="4"/>
      <dgm:spPr/>
      <dgm:t>
        <a:bodyPr/>
        <a:lstStyle/>
        <a:p>
          <a:endParaRPr lang="en-GB"/>
        </a:p>
      </dgm:t>
    </dgm:pt>
    <dgm:pt modelId="{267E1019-A7D4-D24C-8AA6-224AC257114E}" type="pres">
      <dgm:prSet presAssocID="{B6066CDE-B724-474C-B0A8-133FDE9727D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5B675F-EE89-E54B-9461-98F2F2B0B33E}" type="pres">
      <dgm:prSet presAssocID="{861B3962-EF37-3144-AA4E-2F6B0C7EDBD8}" presName="dotNode3" presStyleCnt="0"/>
      <dgm:spPr/>
    </dgm:pt>
    <dgm:pt modelId="{BC27E7B1-3CF6-B34A-BE01-C77303B101E0}" type="pres">
      <dgm:prSet presAssocID="{861B3962-EF37-3144-AA4E-2F6B0C7EDBD8}" presName="dotRepeatNode" presStyleLbl="fgShp" presStyleIdx="1" presStyleCnt="4"/>
      <dgm:spPr/>
      <dgm:t>
        <a:bodyPr/>
        <a:lstStyle/>
        <a:p>
          <a:endParaRPr lang="en-GB"/>
        </a:p>
      </dgm:t>
    </dgm:pt>
    <dgm:pt modelId="{80768E5C-774D-0C4D-9F0F-150B6AB9C965}" type="pres">
      <dgm:prSet presAssocID="{79ECA22B-ACFB-724F-BCB9-3FED6CE21402}" presName="txNode4" presStyleLbl="revTx" presStyleIdx="3" presStyleCnt="6" custScaleX="69555" custLinFactNeighborX="-8150" custLinFactNeighborY="210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DC7C22-7EAE-3849-BA4A-4F77A70E660E}" type="pres">
      <dgm:prSet presAssocID="{EAFF6B7E-931C-1645-A7DA-7688D9752795}" presName="dotNode4" presStyleCnt="0"/>
      <dgm:spPr/>
    </dgm:pt>
    <dgm:pt modelId="{90CB7D04-C22D-1B45-95AC-EC5EDBD73540}" type="pres">
      <dgm:prSet presAssocID="{EAFF6B7E-931C-1645-A7DA-7688D9752795}" presName="dotRepeatNode" presStyleLbl="fgShp" presStyleIdx="2" presStyleCnt="4"/>
      <dgm:spPr/>
      <dgm:t>
        <a:bodyPr/>
        <a:lstStyle/>
        <a:p>
          <a:endParaRPr lang="en-GB"/>
        </a:p>
      </dgm:t>
    </dgm:pt>
    <dgm:pt modelId="{8C79E238-BF26-B44B-B8E2-79CA0D32AC27}" type="pres">
      <dgm:prSet presAssocID="{E1DF05BA-9587-D74A-B537-47FB15D59183}" presName="txNode5" presStyleLbl="revTx" presStyleIdx="4" presStyleCnt="6" custScaleX="49637" custLinFactNeighborX="16175" custLinFactNeighborY="-200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91C72-3B52-434C-A546-82F1D43BA3CE}" type="pres">
      <dgm:prSet presAssocID="{6CB17B00-5DC1-5848-940D-4F2DCF9C4B83}" presName="dotNode5" presStyleCnt="0"/>
      <dgm:spPr/>
    </dgm:pt>
    <dgm:pt modelId="{4B05B5BA-EB6D-2341-9C45-36BA27BC4B72}" type="pres">
      <dgm:prSet presAssocID="{6CB17B00-5DC1-5848-940D-4F2DCF9C4B83}" presName="dotRepeatNode" presStyleLbl="fgShp" presStyleIdx="3" presStyleCnt="4"/>
      <dgm:spPr/>
      <dgm:t>
        <a:bodyPr/>
        <a:lstStyle/>
        <a:p>
          <a:endParaRPr lang="en-GB"/>
        </a:p>
      </dgm:t>
    </dgm:pt>
    <dgm:pt modelId="{40EDAC29-40FF-504F-B9A4-095E79E9AEAB}" type="pres">
      <dgm:prSet presAssocID="{DDDA7138-3C7B-1E4A-814A-9CF609AEDFDC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A33DF2-C08C-6D40-AD32-E28CEEB8BDDD}" type="presOf" srcId="{5C271150-551D-774C-B93F-5D855BB7AC3C}" destId="{88C00C22-8B6A-E44F-80D2-CC7AA6104684}" srcOrd="0" destOrd="0" presId="urn:microsoft.com/office/officeart/2009/3/layout/DescendingProcess"/>
    <dgm:cxn modelId="{E91B97AB-B35E-184E-97D0-928628C12FC0}" srcId="{1CE0AC80-876B-6141-9860-358FE3BA86C4}" destId="{E1DF05BA-9587-D74A-B537-47FB15D59183}" srcOrd="4" destOrd="0" parTransId="{5CF100FB-B728-C54D-83B0-64A619D23CD3}" sibTransId="{6CB17B00-5DC1-5848-940D-4F2DCF9C4B83}"/>
    <dgm:cxn modelId="{5D8203C4-52F4-4941-ACD0-74AE635A89F0}" type="presOf" srcId="{4196241B-A98B-5945-B56E-2EA566DAA3E9}" destId="{350A5710-C5EA-054B-9768-F35E59950046}" srcOrd="0" destOrd="0" presId="urn:microsoft.com/office/officeart/2009/3/layout/DescendingProcess"/>
    <dgm:cxn modelId="{0C237AFE-4C3D-F941-BC9F-4060B8EF65FD}" srcId="{1CE0AC80-876B-6141-9860-358FE3BA86C4}" destId="{5C271150-551D-774C-B93F-5D855BB7AC3C}" srcOrd="0" destOrd="0" parTransId="{A3EA96E4-7DE8-0F4E-B4C3-BB68EA022E54}" sibTransId="{4E79470C-99AA-A246-986F-117E8F0F48D0}"/>
    <dgm:cxn modelId="{043C6DED-F15D-6841-8063-3C706EE20DCB}" type="presOf" srcId="{6CB17B00-5DC1-5848-940D-4F2DCF9C4B83}" destId="{4B05B5BA-EB6D-2341-9C45-36BA27BC4B72}" srcOrd="0" destOrd="0" presId="urn:microsoft.com/office/officeart/2009/3/layout/DescendingProcess"/>
    <dgm:cxn modelId="{C2175386-B335-4A4F-BCBA-EDD999A02136}" type="presOf" srcId="{1CE0AC80-876B-6141-9860-358FE3BA86C4}" destId="{A0BE2F2E-E9D7-304F-B0DC-3307686DCF79}" srcOrd="0" destOrd="0" presId="urn:microsoft.com/office/officeart/2009/3/layout/DescendingProcess"/>
    <dgm:cxn modelId="{9C2CE177-8B49-B440-B914-C01A98BAAD07}" srcId="{1CE0AC80-876B-6141-9860-358FE3BA86C4}" destId="{B6066CDE-B724-474C-B0A8-133FDE9727D4}" srcOrd="2" destOrd="0" parTransId="{D9373560-1EEB-F549-8E55-E9C75F26D398}" sibTransId="{861B3962-EF37-3144-AA4E-2F6B0C7EDBD8}"/>
    <dgm:cxn modelId="{E1BC60B6-41A1-C64D-A918-7ECF23DD7B83}" type="presOf" srcId="{B6066CDE-B724-474C-B0A8-133FDE9727D4}" destId="{267E1019-A7D4-D24C-8AA6-224AC257114E}" srcOrd="0" destOrd="0" presId="urn:microsoft.com/office/officeart/2009/3/layout/DescendingProcess"/>
    <dgm:cxn modelId="{12FD0EFE-9966-4C4A-A3D8-989A98E3525F}" srcId="{1CE0AC80-876B-6141-9860-358FE3BA86C4}" destId="{792946B6-630A-5B43-9723-9A099F1CA187}" srcOrd="1" destOrd="0" parTransId="{DBDB0CA3-71D9-F145-82FB-72FEA0C55419}" sibTransId="{4196241B-A98B-5945-B56E-2EA566DAA3E9}"/>
    <dgm:cxn modelId="{FBCAB755-3D73-1E41-BD31-AF7983AB91B0}" type="presOf" srcId="{EAFF6B7E-931C-1645-A7DA-7688D9752795}" destId="{90CB7D04-C22D-1B45-95AC-EC5EDBD73540}" srcOrd="0" destOrd="0" presId="urn:microsoft.com/office/officeart/2009/3/layout/DescendingProcess"/>
    <dgm:cxn modelId="{9751EF36-F816-004A-8CDE-87CBBF29E953}" type="presOf" srcId="{DDDA7138-3C7B-1E4A-814A-9CF609AEDFDC}" destId="{40EDAC29-40FF-504F-B9A4-095E79E9AEAB}" srcOrd="0" destOrd="0" presId="urn:microsoft.com/office/officeart/2009/3/layout/DescendingProcess"/>
    <dgm:cxn modelId="{7DC6426D-2AFA-C840-BB08-7EC552B6BAEA}" type="presOf" srcId="{E1DF05BA-9587-D74A-B537-47FB15D59183}" destId="{8C79E238-BF26-B44B-B8E2-79CA0D32AC27}" srcOrd="0" destOrd="0" presId="urn:microsoft.com/office/officeart/2009/3/layout/DescendingProcess"/>
    <dgm:cxn modelId="{3EFE7E12-5E72-4049-8A4C-452FD7DC34F8}" type="presOf" srcId="{861B3962-EF37-3144-AA4E-2F6B0C7EDBD8}" destId="{BC27E7B1-3CF6-B34A-BE01-C77303B101E0}" srcOrd="0" destOrd="0" presId="urn:microsoft.com/office/officeart/2009/3/layout/DescendingProcess"/>
    <dgm:cxn modelId="{DE16C8E5-6B1C-8843-AE77-799FA1A90D93}" type="presOf" srcId="{792946B6-630A-5B43-9723-9A099F1CA187}" destId="{5F6AAEF8-7191-734F-9CDB-EFA8BAE8C56D}" srcOrd="0" destOrd="0" presId="urn:microsoft.com/office/officeart/2009/3/layout/DescendingProcess"/>
    <dgm:cxn modelId="{ACEE0EE7-BEF8-884D-AAFC-E403F533E445}" srcId="{1CE0AC80-876B-6141-9860-358FE3BA86C4}" destId="{DDDA7138-3C7B-1E4A-814A-9CF609AEDFDC}" srcOrd="5" destOrd="0" parTransId="{55413F6A-9A2E-504F-B30B-8C22FB239070}" sibTransId="{C091D678-BE7A-FC40-B223-B40572AEB8CA}"/>
    <dgm:cxn modelId="{C7B75C88-0014-034C-BCE4-75FF8BCFEF28}" type="presOf" srcId="{79ECA22B-ACFB-724F-BCB9-3FED6CE21402}" destId="{80768E5C-774D-0C4D-9F0F-150B6AB9C965}" srcOrd="0" destOrd="0" presId="urn:microsoft.com/office/officeart/2009/3/layout/DescendingProcess"/>
    <dgm:cxn modelId="{200D5242-6D6C-434F-9C46-9B488804EAD9}" srcId="{1CE0AC80-876B-6141-9860-358FE3BA86C4}" destId="{79ECA22B-ACFB-724F-BCB9-3FED6CE21402}" srcOrd="3" destOrd="0" parTransId="{C3928223-21B8-0048-A31C-CBC5A7DF56D5}" sibTransId="{EAFF6B7E-931C-1645-A7DA-7688D9752795}"/>
    <dgm:cxn modelId="{456E8E51-B03F-3348-B3D4-5900BB527A34}" type="presParOf" srcId="{A0BE2F2E-E9D7-304F-B0DC-3307686DCF79}" destId="{E13AF38D-F4A0-4543-8D11-AD8C17810237}" srcOrd="0" destOrd="0" presId="urn:microsoft.com/office/officeart/2009/3/layout/DescendingProcess"/>
    <dgm:cxn modelId="{F33D062E-24E2-894B-B50F-D90865ADF1AC}" type="presParOf" srcId="{A0BE2F2E-E9D7-304F-B0DC-3307686DCF79}" destId="{88C00C22-8B6A-E44F-80D2-CC7AA6104684}" srcOrd="1" destOrd="0" presId="urn:microsoft.com/office/officeart/2009/3/layout/DescendingProcess"/>
    <dgm:cxn modelId="{4FA2079B-E37B-6D46-9ECE-584E7631C921}" type="presParOf" srcId="{A0BE2F2E-E9D7-304F-B0DC-3307686DCF79}" destId="{5F6AAEF8-7191-734F-9CDB-EFA8BAE8C56D}" srcOrd="2" destOrd="0" presId="urn:microsoft.com/office/officeart/2009/3/layout/DescendingProcess"/>
    <dgm:cxn modelId="{EEEBA49E-F30E-DC4A-9721-1D7F69B117C0}" type="presParOf" srcId="{A0BE2F2E-E9D7-304F-B0DC-3307686DCF79}" destId="{241AE6FF-7F66-3146-A18A-835CCF5070E9}" srcOrd="3" destOrd="0" presId="urn:microsoft.com/office/officeart/2009/3/layout/DescendingProcess"/>
    <dgm:cxn modelId="{B731443C-6F4D-ED4D-8357-39961C0DE652}" type="presParOf" srcId="{241AE6FF-7F66-3146-A18A-835CCF5070E9}" destId="{350A5710-C5EA-054B-9768-F35E59950046}" srcOrd="0" destOrd="0" presId="urn:microsoft.com/office/officeart/2009/3/layout/DescendingProcess"/>
    <dgm:cxn modelId="{030074C0-EC42-364D-B021-D33D45344570}" type="presParOf" srcId="{A0BE2F2E-E9D7-304F-B0DC-3307686DCF79}" destId="{267E1019-A7D4-D24C-8AA6-224AC257114E}" srcOrd="4" destOrd="0" presId="urn:microsoft.com/office/officeart/2009/3/layout/DescendingProcess"/>
    <dgm:cxn modelId="{347D136C-D787-984D-9806-37308AECB338}" type="presParOf" srcId="{A0BE2F2E-E9D7-304F-B0DC-3307686DCF79}" destId="{375B675F-EE89-E54B-9461-98F2F2B0B33E}" srcOrd="5" destOrd="0" presId="urn:microsoft.com/office/officeart/2009/3/layout/DescendingProcess"/>
    <dgm:cxn modelId="{45907687-BA98-154D-8911-EA32671F6B91}" type="presParOf" srcId="{375B675F-EE89-E54B-9461-98F2F2B0B33E}" destId="{BC27E7B1-3CF6-B34A-BE01-C77303B101E0}" srcOrd="0" destOrd="0" presId="urn:microsoft.com/office/officeart/2009/3/layout/DescendingProcess"/>
    <dgm:cxn modelId="{DA16DCE6-C773-9A43-A7C4-FB72512A6801}" type="presParOf" srcId="{A0BE2F2E-E9D7-304F-B0DC-3307686DCF79}" destId="{80768E5C-774D-0C4D-9F0F-150B6AB9C965}" srcOrd="6" destOrd="0" presId="urn:microsoft.com/office/officeart/2009/3/layout/DescendingProcess"/>
    <dgm:cxn modelId="{23580857-B55C-D849-88E2-0A7E3D71EEE0}" type="presParOf" srcId="{A0BE2F2E-E9D7-304F-B0DC-3307686DCF79}" destId="{4DDC7C22-7EAE-3849-BA4A-4F77A70E660E}" srcOrd="7" destOrd="0" presId="urn:microsoft.com/office/officeart/2009/3/layout/DescendingProcess"/>
    <dgm:cxn modelId="{F9F441A9-A21A-3E4E-8CCA-019F2C79D9A9}" type="presParOf" srcId="{4DDC7C22-7EAE-3849-BA4A-4F77A70E660E}" destId="{90CB7D04-C22D-1B45-95AC-EC5EDBD73540}" srcOrd="0" destOrd="0" presId="urn:microsoft.com/office/officeart/2009/3/layout/DescendingProcess"/>
    <dgm:cxn modelId="{4B359C72-E33E-8A4F-80F5-EB96CC27B319}" type="presParOf" srcId="{A0BE2F2E-E9D7-304F-B0DC-3307686DCF79}" destId="{8C79E238-BF26-B44B-B8E2-79CA0D32AC27}" srcOrd="8" destOrd="0" presId="urn:microsoft.com/office/officeart/2009/3/layout/DescendingProcess"/>
    <dgm:cxn modelId="{E26BC90F-2C74-9243-BE5B-44D87E0D6A23}" type="presParOf" srcId="{A0BE2F2E-E9D7-304F-B0DC-3307686DCF79}" destId="{C0E91C72-3B52-434C-A546-82F1D43BA3CE}" srcOrd="9" destOrd="0" presId="urn:microsoft.com/office/officeart/2009/3/layout/DescendingProcess"/>
    <dgm:cxn modelId="{D98AF4B2-96D9-9B42-9C1F-F550830A8464}" type="presParOf" srcId="{C0E91C72-3B52-434C-A546-82F1D43BA3CE}" destId="{4B05B5BA-EB6D-2341-9C45-36BA27BC4B72}" srcOrd="0" destOrd="0" presId="urn:microsoft.com/office/officeart/2009/3/layout/DescendingProcess"/>
    <dgm:cxn modelId="{10908262-27D7-FB45-A23E-926076A13DCA}" type="presParOf" srcId="{A0BE2F2E-E9D7-304F-B0DC-3307686DCF79}" destId="{40EDAC29-40FF-504F-B9A4-095E79E9AEA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D68F4A-E096-8D40-B526-CA697131727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9C600E-B8CF-874D-8D90-306C4EC7C29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Krok 1: Przedstaw swój pomysł za pomocą 5 przekonujących słów</a:t>
          </a:r>
          <a:endParaRPr lang="x-none" dirty="0">
            <a:solidFill>
              <a:schemeClr val="tx1"/>
            </a:solidFill>
          </a:endParaRPr>
        </a:p>
      </dgm:t>
    </dgm:pt>
    <dgm:pt modelId="{3DF3B8E4-ACE8-6D47-A3B9-F33F815A4026}" type="parTrans" cxnId="{0D5DE8AB-73EE-A542-9183-29C85B32DBF9}">
      <dgm:prSet/>
      <dgm:spPr/>
      <dgm:t>
        <a:bodyPr/>
        <a:lstStyle/>
        <a:p>
          <a:endParaRPr lang="en-GB"/>
        </a:p>
      </dgm:t>
    </dgm:pt>
    <dgm:pt modelId="{3B111AF8-035A-F14A-81F7-14F0ADFC5383}" type="sibTrans" cxnId="{0D5DE8AB-73EE-A542-9183-29C85B32DBF9}">
      <dgm:prSet/>
      <dgm:spPr/>
      <dgm:t>
        <a:bodyPr/>
        <a:lstStyle/>
        <a:p>
          <a:endParaRPr lang="en-GB"/>
        </a:p>
      </dgm:t>
    </dgm:pt>
    <dgm:pt modelId="{48ADE356-047E-8B43-937D-E842F6C1BDE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Krok 2: Przygotuj swój materiał. Na przykład. Jaki jest Twój główny cel? Skorzystaj z dwóch przygotowań, które wymyśliłeś.</a:t>
          </a:r>
          <a:endParaRPr lang="x-none" dirty="0">
            <a:solidFill>
              <a:schemeClr val="tx1"/>
            </a:solidFill>
          </a:endParaRPr>
        </a:p>
      </dgm:t>
    </dgm:pt>
    <dgm:pt modelId="{0F33F77C-EEAB-F240-8DA3-5EEBCBC0D5A7}" type="parTrans" cxnId="{CBCD9EDE-ACDD-0347-8AA2-88DE55094816}">
      <dgm:prSet/>
      <dgm:spPr/>
      <dgm:t>
        <a:bodyPr/>
        <a:lstStyle/>
        <a:p>
          <a:endParaRPr lang="en-GB"/>
        </a:p>
      </dgm:t>
    </dgm:pt>
    <dgm:pt modelId="{153C9890-D051-8A45-B65D-2EFA11F2684E}" type="sibTrans" cxnId="{CBCD9EDE-ACDD-0347-8AA2-88DE55094816}">
      <dgm:prSet/>
      <dgm:spPr/>
      <dgm:t>
        <a:bodyPr/>
        <a:lstStyle/>
        <a:p>
          <a:endParaRPr lang="en-GB"/>
        </a:p>
      </dgm:t>
    </dgm:pt>
    <dgm:pt modelId="{24CB63A4-7EA4-D34D-BFBD-3C1B3A313EA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Krok 3: Przećwicz swoją prezentację. Na przykład. Jaki będzie twój język ciała?</a:t>
          </a:r>
          <a:endParaRPr lang="x-none" dirty="0">
            <a:solidFill>
              <a:schemeClr val="tx1"/>
            </a:solidFill>
          </a:endParaRPr>
        </a:p>
      </dgm:t>
    </dgm:pt>
    <dgm:pt modelId="{8A2FF453-A3DA-F043-B115-1271CC75BF1C}" type="parTrans" cxnId="{FA546326-FD0A-2242-8D5F-D57EC0611CFC}">
      <dgm:prSet/>
      <dgm:spPr/>
      <dgm:t>
        <a:bodyPr/>
        <a:lstStyle/>
        <a:p>
          <a:endParaRPr lang="en-GB"/>
        </a:p>
      </dgm:t>
    </dgm:pt>
    <dgm:pt modelId="{EBE42BEC-7041-CD49-AE09-4F31A62E56FE}" type="sibTrans" cxnId="{FA546326-FD0A-2242-8D5F-D57EC0611CFC}">
      <dgm:prSet/>
      <dgm:spPr/>
      <dgm:t>
        <a:bodyPr/>
        <a:lstStyle/>
        <a:p>
          <a:endParaRPr lang="en-GB"/>
        </a:p>
      </dgm:t>
    </dgm:pt>
    <dgm:pt modelId="{640CDEAB-2462-F946-8AED-DED95A7456E8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Krok 4: Jak będziesz lepiej współdziałać z inwestorem?</a:t>
          </a:r>
          <a:endParaRPr lang="x-none" dirty="0">
            <a:solidFill>
              <a:schemeClr val="tx1"/>
            </a:solidFill>
          </a:endParaRPr>
        </a:p>
      </dgm:t>
    </dgm:pt>
    <dgm:pt modelId="{7CBF6E6C-2085-664F-8751-B1342C2C8643}" type="parTrans" cxnId="{2E7FCFB8-6498-514C-92CE-9CEB6451B0D9}">
      <dgm:prSet/>
      <dgm:spPr/>
      <dgm:t>
        <a:bodyPr/>
        <a:lstStyle/>
        <a:p>
          <a:endParaRPr lang="en-GB"/>
        </a:p>
      </dgm:t>
    </dgm:pt>
    <dgm:pt modelId="{100F2022-1466-2545-B086-5CF8AE8D28B1}" type="sibTrans" cxnId="{2E7FCFB8-6498-514C-92CE-9CEB6451B0D9}">
      <dgm:prSet/>
      <dgm:spPr/>
      <dgm:t>
        <a:bodyPr/>
        <a:lstStyle/>
        <a:p>
          <a:endParaRPr lang="en-GB"/>
        </a:p>
      </dgm:t>
    </dgm:pt>
    <dgm:pt modelId="{E478BFE9-FC42-F94B-9A1D-54373FE22EAD}" type="pres">
      <dgm:prSet presAssocID="{8DD68F4A-E096-8D40-B526-CA69713172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5DB8E5F4-3938-0145-97CA-4C14AE6DEDAF}" type="pres">
      <dgm:prSet presAssocID="{8DD68F4A-E096-8D40-B526-CA697131727B}" presName="Name1" presStyleCnt="0"/>
      <dgm:spPr/>
    </dgm:pt>
    <dgm:pt modelId="{8B7D8711-E0C0-6041-A9B9-96D91CA527C7}" type="pres">
      <dgm:prSet presAssocID="{8DD68F4A-E096-8D40-B526-CA697131727B}" presName="cycle" presStyleCnt="0"/>
      <dgm:spPr/>
    </dgm:pt>
    <dgm:pt modelId="{188EFFA2-A587-8446-982B-B0F79F197D6A}" type="pres">
      <dgm:prSet presAssocID="{8DD68F4A-E096-8D40-B526-CA697131727B}" presName="srcNode" presStyleLbl="node1" presStyleIdx="0" presStyleCnt="4"/>
      <dgm:spPr/>
    </dgm:pt>
    <dgm:pt modelId="{D31B1E26-7A21-CE4A-8FB8-097270A72CBD}" type="pres">
      <dgm:prSet presAssocID="{8DD68F4A-E096-8D40-B526-CA697131727B}" presName="conn" presStyleLbl="parChTrans1D2" presStyleIdx="0" presStyleCnt="1"/>
      <dgm:spPr/>
      <dgm:t>
        <a:bodyPr/>
        <a:lstStyle/>
        <a:p>
          <a:endParaRPr lang="en-GB"/>
        </a:p>
      </dgm:t>
    </dgm:pt>
    <dgm:pt modelId="{32548BD7-03D2-774B-9F5B-F93579E97452}" type="pres">
      <dgm:prSet presAssocID="{8DD68F4A-E096-8D40-B526-CA697131727B}" presName="extraNode" presStyleLbl="node1" presStyleIdx="0" presStyleCnt="4"/>
      <dgm:spPr/>
    </dgm:pt>
    <dgm:pt modelId="{DFECD304-16FC-9C45-A3AC-F6DD2600D2F3}" type="pres">
      <dgm:prSet presAssocID="{8DD68F4A-E096-8D40-B526-CA697131727B}" presName="dstNode" presStyleLbl="node1" presStyleIdx="0" presStyleCnt="4"/>
      <dgm:spPr/>
    </dgm:pt>
    <dgm:pt modelId="{15A7DBF1-3056-5549-A8C5-DBDEF20F65A6}" type="pres">
      <dgm:prSet presAssocID="{529C600E-B8CF-874D-8D90-306C4EC7C29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F6216-26C9-464B-BF5E-87E6106DFF6A}" type="pres">
      <dgm:prSet presAssocID="{529C600E-B8CF-874D-8D90-306C4EC7C29A}" presName="accent_1" presStyleCnt="0"/>
      <dgm:spPr/>
    </dgm:pt>
    <dgm:pt modelId="{512C187B-9972-8F45-8715-33A460286C8A}" type="pres">
      <dgm:prSet presAssocID="{529C600E-B8CF-874D-8D90-306C4EC7C29A}" presName="accentRepeatNode" presStyleLbl="solidFgAcc1" presStyleIdx="0" presStyleCnt="4"/>
      <dgm:spPr>
        <a:solidFill>
          <a:schemeClr val="bg1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AF3F923F-8FF5-9F47-8D36-C910E6CCFA41}" type="pres">
      <dgm:prSet presAssocID="{48ADE356-047E-8B43-937D-E842F6C1BD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8E00F-4009-A744-993A-2ED1D7736911}" type="pres">
      <dgm:prSet presAssocID="{48ADE356-047E-8B43-937D-E842F6C1BDE7}" presName="accent_2" presStyleCnt="0"/>
      <dgm:spPr/>
    </dgm:pt>
    <dgm:pt modelId="{89C5C6C6-5CB2-0246-9BFB-9A783E479C98}" type="pres">
      <dgm:prSet presAssocID="{48ADE356-047E-8B43-937D-E842F6C1BDE7}" presName="accentRepeatNode" presStyleLbl="solidFgAcc1" presStyleIdx="1" presStyleCnt="4"/>
      <dgm:spPr>
        <a:ln>
          <a:solidFill>
            <a:schemeClr val="accent2">
              <a:lumMod val="60000"/>
              <a:lumOff val="40000"/>
            </a:schemeClr>
          </a:solidFill>
        </a:ln>
      </dgm:spPr>
    </dgm:pt>
    <dgm:pt modelId="{AFCD7AB8-C17C-FF49-AA5B-7FA013FC15C0}" type="pres">
      <dgm:prSet presAssocID="{24CB63A4-7EA4-D34D-BFBD-3C1B3A313EA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8A016D-CFCC-2446-BDDA-31259B2FF586}" type="pres">
      <dgm:prSet presAssocID="{24CB63A4-7EA4-D34D-BFBD-3C1B3A313EA2}" presName="accent_3" presStyleCnt="0"/>
      <dgm:spPr/>
    </dgm:pt>
    <dgm:pt modelId="{F5EA6093-9F2A-C449-9B2B-B7AC420B7C51}" type="pres">
      <dgm:prSet presAssocID="{24CB63A4-7EA4-D34D-BFBD-3C1B3A313EA2}" presName="accentRepeatNode" presStyleLbl="solidFgAcc1" presStyleIdx="2" presStyleCnt="4"/>
      <dgm:spPr>
        <a:ln>
          <a:solidFill>
            <a:schemeClr val="accent2">
              <a:lumMod val="75000"/>
            </a:schemeClr>
          </a:solidFill>
        </a:ln>
      </dgm:spPr>
    </dgm:pt>
    <dgm:pt modelId="{08E2B8A2-5D1B-754D-82F6-F60FC293C80B}" type="pres">
      <dgm:prSet presAssocID="{640CDEAB-2462-F946-8AED-DED95A7456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0D3340-4D5F-7E49-8ECB-7F3237DF3999}" type="pres">
      <dgm:prSet presAssocID="{640CDEAB-2462-F946-8AED-DED95A7456E8}" presName="accent_4" presStyleCnt="0"/>
      <dgm:spPr/>
    </dgm:pt>
    <dgm:pt modelId="{C3546F41-7450-D440-91B1-F0219E424B21}" type="pres">
      <dgm:prSet presAssocID="{640CDEAB-2462-F946-8AED-DED95A7456E8}" presName="accentRepeatNode" presStyleLbl="solidFgAcc1" presStyleIdx="3" presStyleCnt="4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1E1732A4-7457-4545-9A08-BDE74BE9B8E5}" type="presOf" srcId="{529C600E-B8CF-874D-8D90-306C4EC7C29A}" destId="{15A7DBF1-3056-5549-A8C5-DBDEF20F65A6}" srcOrd="0" destOrd="0" presId="urn:microsoft.com/office/officeart/2008/layout/VerticalCurvedList"/>
    <dgm:cxn modelId="{CBCD9EDE-ACDD-0347-8AA2-88DE55094816}" srcId="{8DD68F4A-E096-8D40-B526-CA697131727B}" destId="{48ADE356-047E-8B43-937D-E842F6C1BDE7}" srcOrd="1" destOrd="0" parTransId="{0F33F77C-EEAB-F240-8DA3-5EEBCBC0D5A7}" sibTransId="{153C9890-D051-8A45-B65D-2EFA11F2684E}"/>
    <dgm:cxn modelId="{0D5DE8AB-73EE-A542-9183-29C85B32DBF9}" srcId="{8DD68F4A-E096-8D40-B526-CA697131727B}" destId="{529C600E-B8CF-874D-8D90-306C4EC7C29A}" srcOrd="0" destOrd="0" parTransId="{3DF3B8E4-ACE8-6D47-A3B9-F33F815A4026}" sibTransId="{3B111AF8-035A-F14A-81F7-14F0ADFC5383}"/>
    <dgm:cxn modelId="{FA546326-FD0A-2242-8D5F-D57EC0611CFC}" srcId="{8DD68F4A-E096-8D40-B526-CA697131727B}" destId="{24CB63A4-7EA4-D34D-BFBD-3C1B3A313EA2}" srcOrd="2" destOrd="0" parTransId="{8A2FF453-A3DA-F043-B115-1271CC75BF1C}" sibTransId="{EBE42BEC-7041-CD49-AE09-4F31A62E56FE}"/>
    <dgm:cxn modelId="{5D4C8C3D-6053-D74E-A2ED-5EA33F0F23F5}" type="presOf" srcId="{3B111AF8-035A-F14A-81F7-14F0ADFC5383}" destId="{D31B1E26-7A21-CE4A-8FB8-097270A72CBD}" srcOrd="0" destOrd="0" presId="urn:microsoft.com/office/officeart/2008/layout/VerticalCurvedList"/>
    <dgm:cxn modelId="{209E10F7-E524-FA4C-8C25-8E21E715B6B4}" type="presOf" srcId="{640CDEAB-2462-F946-8AED-DED95A7456E8}" destId="{08E2B8A2-5D1B-754D-82F6-F60FC293C80B}" srcOrd="0" destOrd="0" presId="urn:microsoft.com/office/officeart/2008/layout/VerticalCurvedList"/>
    <dgm:cxn modelId="{0DAAEFC4-197F-7D49-B4A6-48BDDA0EFBB1}" type="presOf" srcId="{8DD68F4A-E096-8D40-B526-CA697131727B}" destId="{E478BFE9-FC42-F94B-9A1D-54373FE22EAD}" srcOrd="0" destOrd="0" presId="urn:microsoft.com/office/officeart/2008/layout/VerticalCurvedList"/>
    <dgm:cxn modelId="{219E105A-166E-6445-8BCD-D9D353F15BC4}" type="presOf" srcId="{48ADE356-047E-8B43-937D-E842F6C1BDE7}" destId="{AF3F923F-8FF5-9F47-8D36-C910E6CCFA41}" srcOrd="0" destOrd="0" presId="urn:microsoft.com/office/officeart/2008/layout/VerticalCurvedList"/>
    <dgm:cxn modelId="{2E7FCFB8-6498-514C-92CE-9CEB6451B0D9}" srcId="{8DD68F4A-E096-8D40-B526-CA697131727B}" destId="{640CDEAB-2462-F946-8AED-DED95A7456E8}" srcOrd="3" destOrd="0" parTransId="{7CBF6E6C-2085-664F-8751-B1342C2C8643}" sibTransId="{100F2022-1466-2545-B086-5CF8AE8D28B1}"/>
    <dgm:cxn modelId="{9A9096B4-3D87-2949-9E0A-EECF5DE2988A}" type="presOf" srcId="{24CB63A4-7EA4-D34D-BFBD-3C1B3A313EA2}" destId="{AFCD7AB8-C17C-FF49-AA5B-7FA013FC15C0}" srcOrd="0" destOrd="0" presId="urn:microsoft.com/office/officeart/2008/layout/VerticalCurvedList"/>
    <dgm:cxn modelId="{F460F43A-F419-884A-9897-356FF23E4D2C}" type="presParOf" srcId="{E478BFE9-FC42-F94B-9A1D-54373FE22EAD}" destId="{5DB8E5F4-3938-0145-97CA-4C14AE6DEDAF}" srcOrd="0" destOrd="0" presId="urn:microsoft.com/office/officeart/2008/layout/VerticalCurvedList"/>
    <dgm:cxn modelId="{2FED7A6A-BC3B-4C4C-AD00-771D0A118D2F}" type="presParOf" srcId="{5DB8E5F4-3938-0145-97CA-4C14AE6DEDAF}" destId="{8B7D8711-E0C0-6041-A9B9-96D91CA527C7}" srcOrd="0" destOrd="0" presId="urn:microsoft.com/office/officeart/2008/layout/VerticalCurvedList"/>
    <dgm:cxn modelId="{3D71186F-B061-AC4F-8542-F4A5F39A3791}" type="presParOf" srcId="{8B7D8711-E0C0-6041-A9B9-96D91CA527C7}" destId="{188EFFA2-A587-8446-982B-B0F79F197D6A}" srcOrd="0" destOrd="0" presId="urn:microsoft.com/office/officeart/2008/layout/VerticalCurvedList"/>
    <dgm:cxn modelId="{5FC0F452-6C7C-184C-B49C-CB0F8C90DCD1}" type="presParOf" srcId="{8B7D8711-E0C0-6041-A9B9-96D91CA527C7}" destId="{D31B1E26-7A21-CE4A-8FB8-097270A72CBD}" srcOrd="1" destOrd="0" presId="urn:microsoft.com/office/officeart/2008/layout/VerticalCurvedList"/>
    <dgm:cxn modelId="{918C21F5-53E7-004D-BAFE-C0D894BFFA7C}" type="presParOf" srcId="{8B7D8711-E0C0-6041-A9B9-96D91CA527C7}" destId="{32548BD7-03D2-774B-9F5B-F93579E97452}" srcOrd="2" destOrd="0" presId="urn:microsoft.com/office/officeart/2008/layout/VerticalCurvedList"/>
    <dgm:cxn modelId="{4FEE014B-7B65-EE44-A818-060012F3A462}" type="presParOf" srcId="{8B7D8711-E0C0-6041-A9B9-96D91CA527C7}" destId="{DFECD304-16FC-9C45-A3AC-F6DD2600D2F3}" srcOrd="3" destOrd="0" presId="urn:microsoft.com/office/officeart/2008/layout/VerticalCurvedList"/>
    <dgm:cxn modelId="{CBF0B36C-DB58-724F-9D4E-1E7733750706}" type="presParOf" srcId="{5DB8E5F4-3938-0145-97CA-4C14AE6DEDAF}" destId="{15A7DBF1-3056-5549-A8C5-DBDEF20F65A6}" srcOrd="1" destOrd="0" presId="urn:microsoft.com/office/officeart/2008/layout/VerticalCurvedList"/>
    <dgm:cxn modelId="{133BA3D1-2917-B249-AC71-7C0D19428494}" type="presParOf" srcId="{5DB8E5F4-3938-0145-97CA-4C14AE6DEDAF}" destId="{C2FF6216-26C9-464B-BF5E-87E6106DFF6A}" srcOrd="2" destOrd="0" presId="urn:microsoft.com/office/officeart/2008/layout/VerticalCurvedList"/>
    <dgm:cxn modelId="{01F6F33A-C91F-AF4A-B85D-446277C388B9}" type="presParOf" srcId="{C2FF6216-26C9-464B-BF5E-87E6106DFF6A}" destId="{512C187B-9972-8F45-8715-33A460286C8A}" srcOrd="0" destOrd="0" presId="urn:microsoft.com/office/officeart/2008/layout/VerticalCurvedList"/>
    <dgm:cxn modelId="{1F75535C-E648-994D-9E41-083A355235E5}" type="presParOf" srcId="{5DB8E5F4-3938-0145-97CA-4C14AE6DEDAF}" destId="{AF3F923F-8FF5-9F47-8D36-C910E6CCFA41}" srcOrd="3" destOrd="0" presId="urn:microsoft.com/office/officeart/2008/layout/VerticalCurvedList"/>
    <dgm:cxn modelId="{7B91DDE5-F419-1345-A7F0-1C9FAB70CDF0}" type="presParOf" srcId="{5DB8E5F4-3938-0145-97CA-4C14AE6DEDAF}" destId="{FC08E00F-4009-A744-993A-2ED1D7736911}" srcOrd="4" destOrd="0" presId="urn:microsoft.com/office/officeart/2008/layout/VerticalCurvedList"/>
    <dgm:cxn modelId="{E4C9F9B8-B425-954E-BED7-2DBBC4404C54}" type="presParOf" srcId="{FC08E00F-4009-A744-993A-2ED1D7736911}" destId="{89C5C6C6-5CB2-0246-9BFB-9A783E479C98}" srcOrd="0" destOrd="0" presId="urn:microsoft.com/office/officeart/2008/layout/VerticalCurvedList"/>
    <dgm:cxn modelId="{D5C266A3-FD09-7D49-8D5E-016FC8A59D90}" type="presParOf" srcId="{5DB8E5F4-3938-0145-97CA-4C14AE6DEDAF}" destId="{AFCD7AB8-C17C-FF49-AA5B-7FA013FC15C0}" srcOrd="5" destOrd="0" presId="urn:microsoft.com/office/officeart/2008/layout/VerticalCurvedList"/>
    <dgm:cxn modelId="{F88652B7-1AC8-A94C-B7C7-B58B7A577EF0}" type="presParOf" srcId="{5DB8E5F4-3938-0145-97CA-4C14AE6DEDAF}" destId="{338A016D-CFCC-2446-BDDA-31259B2FF586}" srcOrd="6" destOrd="0" presId="urn:microsoft.com/office/officeart/2008/layout/VerticalCurvedList"/>
    <dgm:cxn modelId="{AB7A6965-D867-3F40-A8B1-AF380E520125}" type="presParOf" srcId="{338A016D-CFCC-2446-BDDA-31259B2FF586}" destId="{F5EA6093-9F2A-C449-9B2B-B7AC420B7C51}" srcOrd="0" destOrd="0" presId="urn:microsoft.com/office/officeart/2008/layout/VerticalCurvedList"/>
    <dgm:cxn modelId="{30C6E277-AAAF-CB40-9E16-7A540A2F90DD}" type="presParOf" srcId="{5DB8E5F4-3938-0145-97CA-4C14AE6DEDAF}" destId="{08E2B8A2-5D1B-754D-82F6-F60FC293C80B}" srcOrd="7" destOrd="0" presId="urn:microsoft.com/office/officeart/2008/layout/VerticalCurvedList"/>
    <dgm:cxn modelId="{88693A12-EBA8-2243-9969-7E214ED03C78}" type="presParOf" srcId="{5DB8E5F4-3938-0145-97CA-4C14AE6DEDAF}" destId="{230D3340-4D5F-7E49-8ECB-7F3237DF3999}" srcOrd="8" destOrd="0" presId="urn:microsoft.com/office/officeart/2008/layout/VerticalCurvedList"/>
    <dgm:cxn modelId="{747AD0DA-3414-7241-9E89-396EC1DBCA0F}" type="presParOf" srcId="{230D3340-4D5F-7E49-8ECB-7F3237DF3999}" destId="{C3546F41-7450-D440-91B1-F0219E424B21}" srcOrd="0" destOrd="0" presId="urn:microsoft.com/office/officeart/2008/layout/VerticalCurvedList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5FD1F-3256-4EC6-B392-69E163E94F90}">
      <dsp:nvSpPr>
        <dsp:cNvPr id="0" name=""/>
        <dsp:cNvSpPr/>
      </dsp:nvSpPr>
      <dsp:spPr>
        <a:xfrm>
          <a:off x="6015" y="262614"/>
          <a:ext cx="1727598" cy="1037572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Nadawca</a:t>
          </a:r>
          <a:r>
            <a:rPr lang="en-GB" sz="2000" kern="1200" dirty="0" smtClean="0"/>
            <a:t> (</a:t>
          </a:r>
          <a:r>
            <a:rPr lang="en-GB" sz="2000" kern="1200" dirty="0" err="1" smtClean="0"/>
            <a:t>pomysły</a:t>
          </a:r>
          <a:r>
            <a:rPr lang="en-GB" sz="2000" kern="1200" dirty="0" smtClean="0"/>
            <a:t>)</a:t>
          </a:r>
          <a:endParaRPr lang="de-DE" sz="2000" kern="1200" dirty="0"/>
        </a:p>
      </dsp:txBody>
      <dsp:txXfrm>
        <a:off x="36404" y="293003"/>
        <a:ext cx="1666820" cy="976794"/>
      </dsp:txXfrm>
    </dsp:sp>
    <dsp:sp modelId="{79E30955-D3DC-4260-9ACB-2BF184BA8B0D}">
      <dsp:nvSpPr>
        <dsp:cNvPr id="0" name=""/>
        <dsp:cNvSpPr/>
      </dsp:nvSpPr>
      <dsp:spPr>
        <a:xfrm>
          <a:off x="1906373" y="567178"/>
          <a:ext cx="366250" cy="428444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1906373" y="652867"/>
        <a:ext cx="256375" cy="257066"/>
      </dsp:txXfrm>
    </dsp:sp>
    <dsp:sp modelId="{E8121C6F-C1B8-4BAB-A1F6-DFB453CA04A9}">
      <dsp:nvSpPr>
        <dsp:cNvPr id="0" name=""/>
        <dsp:cNvSpPr/>
      </dsp:nvSpPr>
      <dsp:spPr>
        <a:xfrm>
          <a:off x="2424653" y="262614"/>
          <a:ext cx="1727598" cy="1037572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Wiadomości</a:t>
          </a:r>
          <a:r>
            <a:rPr lang="en-GB" sz="2000" kern="1200" dirty="0" smtClean="0"/>
            <a:t> (</a:t>
          </a:r>
          <a:r>
            <a:rPr lang="en-GB" sz="2000" kern="1200" dirty="0" err="1" smtClean="0"/>
            <a:t>kodowanie</a:t>
          </a:r>
          <a:r>
            <a:rPr lang="en-GB" sz="2000" kern="1200" dirty="0" smtClean="0"/>
            <a:t>)</a:t>
          </a:r>
          <a:endParaRPr lang="de-DE" sz="2000" kern="1200" dirty="0"/>
        </a:p>
      </dsp:txBody>
      <dsp:txXfrm>
        <a:off x="2455042" y="293003"/>
        <a:ext cx="1666820" cy="976794"/>
      </dsp:txXfrm>
    </dsp:sp>
    <dsp:sp modelId="{FAF57BA5-8DEA-4664-B4BD-0692AF4F4CCF}">
      <dsp:nvSpPr>
        <dsp:cNvPr id="0" name=""/>
        <dsp:cNvSpPr/>
      </dsp:nvSpPr>
      <dsp:spPr>
        <a:xfrm>
          <a:off x="4325011" y="567178"/>
          <a:ext cx="366250" cy="428444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4325011" y="652867"/>
        <a:ext cx="256375" cy="257066"/>
      </dsp:txXfrm>
    </dsp:sp>
    <dsp:sp modelId="{758359CE-3CAE-43EC-85CB-EE7B638A5D28}">
      <dsp:nvSpPr>
        <dsp:cNvPr id="0" name=""/>
        <dsp:cNvSpPr/>
      </dsp:nvSpPr>
      <dsp:spPr>
        <a:xfrm>
          <a:off x="4843290" y="262614"/>
          <a:ext cx="1727598" cy="1037572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Sygnały</a:t>
          </a:r>
          <a:endParaRPr lang="de-DE" sz="2000" kern="1200" dirty="0"/>
        </a:p>
      </dsp:txBody>
      <dsp:txXfrm>
        <a:off x="4873679" y="293003"/>
        <a:ext cx="1666820" cy="976794"/>
      </dsp:txXfrm>
    </dsp:sp>
    <dsp:sp modelId="{6334E80B-B729-4FDD-9C72-598158A94C56}">
      <dsp:nvSpPr>
        <dsp:cNvPr id="0" name=""/>
        <dsp:cNvSpPr/>
      </dsp:nvSpPr>
      <dsp:spPr>
        <a:xfrm>
          <a:off x="6743648" y="567178"/>
          <a:ext cx="366250" cy="428444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6743648" y="652867"/>
        <a:ext cx="256375" cy="257066"/>
      </dsp:txXfrm>
    </dsp:sp>
    <dsp:sp modelId="{905E7B83-AAC9-4F9E-B984-A49038750B2C}">
      <dsp:nvSpPr>
        <dsp:cNvPr id="0" name=""/>
        <dsp:cNvSpPr/>
      </dsp:nvSpPr>
      <dsp:spPr>
        <a:xfrm>
          <a:off x="7261928" y="300252"/>
          <a:ext cx="1868328" cy="962296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Odbiorcy</a:t>
          </a:r>
          <a:r>
            <a:rPr lang="en-GB" sz="2000" kern="1200" noProof="0" dirty="0" smtClean="0"/>
            <a:t> (</a:t>
          </a:r>
          <a:r>
            <a:rPr lang="en-GB" sz="2000" kern="1200" noProof="0" dirty="0" err="1" smtClean="0"/>
            <a:t>dekodowanie</a:t>
          </a:r>
          <a:r>
            <a:rPr lang="en-GB" sz="2000" kern="1200" noProof="0" dirty="0" smtClean="0"/>
            <a:t>)</a:t>
          </a:r>
          <a:endParaRPr lang="de-DE" sz="2000" kern="1200" dirty="0"/>
        </a:p>
      </dsp:txBody>
      <dsp:txXfrm>
        <a:off x="7290113" y="328437"/>
        <a:ext cx="1811958" cy="905926"/>
      </dsp:txXfrm>
    </dsp:sp>
    <dsp:sp modelId="{91FA1D23-AF2D-486B-9140-216C8FC0B3CE}">
      <dsp:nvSpPr>
        <dsp:cNvPr id="0" name=""/>
        <dsp:cNvSpPr/>
      </dsp:nvSpPr>
      <dsp:spPr>
        <a:xfrm>
          <a:off x="9303016" y="567178"/>
          <a:ext cx="366250" cy="428444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9303016" y="652867"/>
        <a:ext cx="256375" cy="257066"/>
      </dsp:txXfrm>
    </dsp:sp>
    <dsp:sp modelId="{6ED076FD-7FFE-4982-93C3-76700BE1F788}">
      <dsp:nvSpPr>
        <dsp:cNvPr id="0" name=""/>
        <dsp:cNvSpPr/>
      </dsp:nvSpPr>
      <dsp:spPr>
        <a:xfrm>
          <a:off x="9821296" y="262614"/>
          <a:ext cx="1727598" cy="1037572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 smtClean="0"/>
            <a:t>Odbiorca</a:t>
          </a:r>
          <a:r>
            <a:rPr lang="en-GB" sz="2000" kern="1200" noProof="0" dirty="0" smtClean="0"/>
            <a:t> (</a:t>
          </a:r>
          <a:r>
            <a:rPr lang="en-GB" sz="2000" kern="1200" noProof="0" dirty="0" err="1" smtClean="0"/>
            <a:t>znaczenie</a:t>
          </a:r>
          <a:r>
            <a:rPr lang="en-GB" sz="2000" kern="1200" noProof="0" dirty="0" smtClean="0"/>
            <a:t>)</a:t>
          </a:r>
          <a:endParaRPr lang="de-DE" sz="2000" kern="1200" dirty="0"/>
        </a:p>
      </dsp:txBody>
      <dsp:txXfrm>
        <a:off x="9851685" y="293003"/>
        <a:ext cx="1666820" cy="97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3483-1E21-4E58-B46F-E787654E23BB}">
      <dsp:nvSpPr>
        <dsp:cNvPr id="0" name=""/>
        <dsp:cNvSpPr/>
      </dsp:nvSpPr>
      <dsp:spPr>
        <a:xfrm>
          <a:off x="15690" y="0"/>
          <a:ext cx="3013763" cy="864000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Staraj się komunikować jasno: to jest dobre dla dobrej komunikacji</a:t>
          </a:r>
          <a:endParaRPr lang="de-DE" sz="2000" kern="1200" dirty="0"/>
        </a:p>
      </dsp:txBody>
      <dsp:txXfrm>
        <a:off x="40996" y="25306"/>
        <a:ext cx="2963151" cy="813388"/>
      </dsp:txXfrm>
    </dsp:sp>
    <dsp:sp modelId="{19055676-AD57-47CA-8670-F913B3DF2316}">
      <dsp:nvSpPr>
        <dsp:cNvPr id="0" name=""/>
        <dsp:cNvSpPr/>
      </dsp:nvSpPr>
      <dsp:spPr>
        <a:xfrm>
          <a:off x="3330830" y="58293"/>
          <a:ext cx="638917" cy="747413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solidFill>
            <a:srgbClr val="F8D7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3330830" y="207776"/>
        <a:ext cx="447242" cy="448447"/>
      </dsp:txXfrm>
    </dsp:sp>
    <dsp:sp modelId="{248D6C44-A458-425E-81BC-E710FE54DADC}">
      <dsp:nvSpPr>
        <dsp:cNvPr id="0" name=""/>
        <dsp:cNvSpPr/>
      </dsp:nvSpPr>
      <dsp:spPr>
        <a:xfrm>
          <a:off x="4234959" y="0"/>
          <a:ext cx="3013763" cy="864000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Wykorzystaj wszystkie swoje możliwości, aby uzyskać informacje zwrotne</a:t>
          </a:r>
          <a:endParaRPr lang="de-DE" sz="1800" kern="1200" dirty="0"/>
        </a:p>
      </dsp:txBody>
      <dsp:txXfrm>
        <a:off x="4260265" y="25306"/>
        <a:ext cx="2963151" cy="813388"/>
      </dsp:txXfrm>
    </dsp:sp>
    <dsp:sp modelId="{F0E978EE-4DB7-4AFE-9A70-ACF537D969E7}">
      <dsp:nvSpPr>
        <dsp:cNvPr id="0" name=""/>
        <dsp:cNvSpPr/>
      </dsp:nvSpPr>
      <dsp:spPr>
        <a:xfrm>
          <a:off x="7550099" y="58293"/>
          <a:ext cx="638917" cy="747413"/>
        </a:xfrm>
        <a:prstGeom prst="rightArrow">
          <a:avLst>
            <a:gd name="adj1" fmla="val 60000"/>
            <a:gd name="adj2" fmla="val 50000"/>
          </a:avLst>
        </a:prstGeom>
        <a:solidFill>
          <a:srgbClr val="F8D7CD"/>
        </a:solidFill>
        <a:ln>
          <a:solidFill>
            <a:srgbClr val="F8D7C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7550099" y="207776"/>
        <a:ext cx="447242" cy="448447"/>
      </dsp:txXfrm>
    </dsp:sp>
    <dsp:sp modelId="{4A31DC19-D046-45EF-A1CF-8A0BE43955DF}">
      <dsp:nvSpPr>
        <dsp:cNvPr id="0" name=""/>
        <dsp:cNvSpPr/>
      </dsp:nvSpPr>
      <dsp:spPr>
        <a:xfrm>
          <a:off x="8454228" y="0"/>
          <a:ext cx="3013763" cy="864000"/>
        </a:xfrm>
        <a:prstGeom prst="roundRect">
          <a:avLst>
            <a:gd name="adj" fmla="val 10000"/>
          </a:avLst>
        </a:prstGeom>
        <a:solidFill>
          <a:srgbClr val="E080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Bądź zawsze krytyczny wobec siebie</a:t>
          </a:r>
          <a:endParaRPr lang="de-DE" sz="2000" kern="1200" dirty="0"/>
        </a:p>
      </dsp:txBody>
      <dsp:txXfrm>
        <a:off x="8479534" y="25306"/>
        <a:ext cx="2963151" cy="813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4A5AE-8DA9-5446-BD2C-F29407EA2550}">
      <dsp:nvSpPr>
        <dsp:cNvPr id="0" name=""/>
        <dsp:cNvSpPr/>
      </dsp:nvSpPr>
      <dsp:spPr>
        <a:xfrm>
          <a:off x="856607" y="0"/>
          <a:ext cx="9054536" cy="3275226"/>
        </a:xfrm>
        <a:prstGeom prst="rightArrow">
          <a:avLst/>
        </a:prstGeom>
        <a:solidFill>
          <a:srgbClr val="E0804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DF75A-3BDD-424C-B0B5-73B9A5360BC9}">
      <dsp:nvSpPr>
        <dsp:cNvPr id="0" name=""/>
        <dsp:cNvSpPr/>
      </dsp:nvSpPr>
      <dsp:spPr>
        <a:xfrm>
          <a:off x="5331" y="982568"/>
          <a:ext cx="2564273" cy="1310090"/>
        </a:xfrm>
        <a:prstGeom prst="roundRect">
          <a:avLst/>
        </a:prstGeom>
        <a:solidFill>
          <a:srgbClr val="F8D7CD"/>
        </a:solidFill>
        <a:ln w="12700" cap="flat" cmpd="sng" algn="ctr">
          <a:solidFill>
            <a:srgbClr val="F8D7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>
              <a:solidFill>
                <a:schemeClr val="tx1"/>
              </a:solidFill>
            </a:rPr>
            <a:t>Przedstaw</a:t>
          </a:r>
          <a:r>
            <a:rPr lang="en-GB" sz="1900" kern="1200" dirty="0" smtClean="0">
              <a:solidFill>
                <a:schemeClr val="tx1"/>
              </a:solidFill>
            </a:rPr>
            <a:t> </a:t>
          </a:r>
          <a:r>
            <a:rPr lang="en-GB" sz="1900" kern="1200" dirty="0" err="1" smtClean="0">
              <a:solidFill>
                <a:schemeClr val="tx1"/>
              </a:solidFill>
            </a:rPr>
            <a:t>skutecznie</a:t>
          </a:r>
          <a:r>
            <a:rPr lang="en-GB" sz="1900" kern="1200" dirty="0" smtClean="0">
              <a:solidFill>
                <a:schemeClr val="tx1"/>
              </a:solidFill>
            </a:rPr>
            <a:t> </a:t>
          </a:r>
          <a:r>
            <a:rPr lang="en-GB" sz="1900" kern="1200" dirty="0" err="1" smtClean="0">
              <a:solidFill>
                <a:schemeClr val="tx1"/>
              </a:solidFill>
            </a:rPr>
            <a:t>swój</a:t>
          </a:r>
          <a:r>
            <a:rPr lang="en-GB" sz="1900" kern="1200" dirty="0" smtClean="0">
              <a:solidFill>
                <a:schemeClr val="tx1"/>
              </a:solidFill>
            </a:rPr>
            <a:t> </a:t>
          </a:r>
          <a:r>
            <a:rPr lang="en-GB" sz="1900" kern="1200" dirty="0" err="1" smtClean="0">
              <a:solidFill>
                <a:schemeClr val="tx1"/>
              </a:solidFill>
            </a:rPr>
            <a:t>pomysł</a:t>
          </a:r>
          <a:endParaRPr lang="x-none" sz="1900" kern="1200" dirty="0">
            <a:solidFill>
              <a:schemeClr val="tx1"/>
            </a:solidFill>
          </a:endParaRPr>
        </a:p>
      </dsp:txBody>
      <dsp:txXfrm>
        <a:off x="69284" y="1046521"/>
        <a:ext cx="2436367" cy="1182184"/>
      </dsp:txXfrm>
    </dsp:sp>
    <dsp:sp modelId="{E2C0A6F6-9ABE-1D46-9C50-5E6479469148}">
      <dsp:nvSpPr>
        <dsp:cNvPr id="0" name=""/>
        <dsp:cNvSpPr/>
      </dsp:nvSpPr>
      <dsp:spPr>
        <a:xfrm>
          <a:off x="2697818" y="982568"/>
          <a:ext cx="2564273" cy="1310090"/>
        </a:xfrm>
        <a:prstGeom prst="roundRect">
          <a:avLst/>
        </a:prstGeom>
        <a:solidFill>
          <a:srgbClr val="F8D7CD"/>
        </a:solidFill>
        <a:ln w="12700" cap="flat" cmpd="sng" algn="ctr">
          <a:solidFill>
            <a:srgbClr val="F8D7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chemeClr val="tx1"/>
              </a:solidFill>
            </a:rPr>
            <a:t>Odwołaj się do ich emocji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2761771" y="1046521"/>
        <a:ext cx="2436367" cy="1182184"/>
      </dsp:txXfrm>
    </dsp:sp>
    <dsp:sp modelId="{8C8F5DC3-8EA2-DC49-9E99-32EC1F133570}">
      <dsp:nvSpPr>
        <dsp:cNvPr id="0" name=""/>
        <dsp:cNvSpPr/>
      </dsp:nvSpPr>
      <dsp:spPr>
        <a:xfrm>
          <a:off x="5390304" y="982568"/>
          <a:ext cx="2564273" cy="1310090"/>
        </a:xfrm>
        <a:prstGeom prst="roundRect">
          <a:avLst/>
        </a:prstGeom>
        <a:solidFill>
          <a:srgbClr val="F8D7CD"/>
        </a:solidFill>
        <a:ln w="12700" cap="flat" cmpd="sng" algn="ctr">
          <a:solidFill>
            <a:srgbClr val="F8D7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chemeClr val="tx1"/>
              </a:solidFill>
            </a:rPr>
            <a:t>Utwórz wezwanie do działania, aby zachęcić ich do współpracy</a:t>
          </a:r>
          <a:endParaRPr lang="x-none" sz="1900" kern="1200" dirty="0">
            <a:solidFill>
              <a:schemeClr val="tx1"/>
            </a:solidFill>
          </a:endParaRPr>
        </a:p>
      </dsp:txBody>
      <dsp:txXfrm>
        <a:off x="5454257" y="1046521"/>
        <a:ext cx="2436367" cy="1182184"/>
      </dsp:txXfrm>
    </dsp:sp>
    <dsp:sp modelId="{A63BBFAA-1E5D-D04C-A4E6-1C95AC280118}">
      <dsp:nvSpPr>
        <dsp:cNvPr id="0" name=""/>
        <dsp:cNvSpPr/>
      </dsp:nvSpPr>
      <dsp:spPr>
        <a:xfrm>
          <a:off x="8082791" y="982568"/>
          <a:ext cx="2564273" cy="1310090"/>
        </a:xfrm>
        <a:prstGeom prst="roundRect">
          <a:avLst/>
        </a:prstGeom>
        <a:solidFill>
          <a:srgbClr val="F8D7CD"/>
        </a:solidFill>
        <a:ln w="12700" cap="flat" cmpd="sng" algn="ctr">
          <a:solidFill>
            <a:srgbClr val="F8D7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chemeClr val="tx1"/>
              </a:solidFill>
            </a:rPr>
            <a:t>Negocjuj wsparcie dla swojego pomysłu</a:t>
          </a:r>
          <a:endParaRPr lang="x-none" sz="1900" kern="1200" dirty="0">
            <a:solidFill>
              <a:schemeClr val="tx1"/>
            </a:solidFill>
          </a:endParaRPr>
        </a:p>
      </dsp:txBody>
      <dsp:txXfrm>
        <a:off x="8146744" y="1046521"/>
        <a:ext cx="2436367" cy="1182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655C2-CE5B-D744-BE64-DE264068F45B}">
      <dsp:nvSpPr>
        <dsp:cNvPr id="0" name=""/>
        <dsp:cNvSpPr/>
      </dsp:nvSpPr>
      <dsp:spPr>
        <a:xfrm>
          <a:off x="1294079" y="0"/>
          <a:ext cx="2922895" cy="2922895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0FA81-880C-B04F-9CAB-4DAF4AFCC155}">
      <dsp:nvSpPr>
        <dsp:cNvPr id="0" name=""/>
        <dsp:cNvSpPr/>
      </dsp:nvSpPr>
      <dsp:spPr>
        <a:xfrm>
          <a:off x="2755527" y="292574"/>
          <a:ext cx="1899881" cy="519498"/>
        </a:xfrm>
        <a:prstGeom prst="roundRect">
          <a:avLst/>
        </a:prstGeom>
        <a:solidFill>
          <a:srgbClr val="E08041">
            <a:alpha val="90000"/>
          </a:srgbClr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4. </a:t>
          </a:r>
          <a:r>
            <a:rPr lang="pl-PL" sz="1900" kern="1200" dirty="0" smtClean="0"/>
            <a:t>Rezultat</a:t>
          </a:r>
          <a:endParaRPr lang="en-GB" sz="1900" kern="1200" dirty="0"/>
        </a:p>
      </dsp:txBody>
      <dsp:txXfrm>
        <a:off x="2780887" y="317934"/>
        <a:ext cx="1849161" cy="468778"/>
      </dsp:txXfrm>
    </dsp:sp>
    <dsp:sp modelId="{372BD853-79D6-7B42-B42C-59C2DF668C0C}">
      <dsp:nvSpPr>
        <dsp:cNvPr id="0" name=""/>
        <dsp:cNvSpPr/>
      </dsp:nvSpPr>
      <dsp:spPr>
        <a:xfrm>
          <a:off x="2755527" y="877011"/>
          <a:ext cx="1899881" cy="519498"/>
        </a:xfrm>
        <a:prstGeom prst="roundRect">
          <a:avLst/>
        </a:prstGeom>
        <a:solidFill>
          <a:srgbClr val="E08041">
            <a:alpha val="90000"/>
          </a:srgbClr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3. </a:t>
          </a:r>
          <a:r>
            <a:rPr lang="pl-PL" sz="1900" kern="1200" dirty="0" smtClean="0"/>
            <a:t>Prezentacja</a:t>
          </a:r>
          <a:endParaRPr lang="en-GB" sz="1900" kern="1200" dirty="0"/>
        </a:p>
      </dsp:txBody>
      <dsp:txXfrm>
        <a:off x="2780887" y="902371"/>
        <a:ext cx="1849161" cy="468778"/>
      </dsp:txXfrm>
    </dsp:sp>
    <dsp:sp modelId="{CDEB3A02-4518-0041-8D84-A2E40366513A}">
      <dsp:nvSpPr>
        <dsp:cNvPr id="0" name=""/>
        <dsp:cNvSpPr/>
      </dsp:nvSpPr>
      <dsp:spPr>
        <a:xfrm>
          <a:off x="2755527" y="1461447"/>
          <a:ext cx="1899881" cy="519498"/>
        </a:xfrm>
        <a:prstGeom prst="roundRect">
          <a:avLst/>
        </a:prstGeom>
        <a:solidFill>
          <a:srgbClr val="E08041">
            <a:alpha val="90000"/>
          </a:srgbClr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2. </a:t>
          </a:r>
          <a:r>
            <a:rPr lang="pl-PL" sz="1900" kern="1200" dirty="0" smtClean="0"/>
            <a:t>Przygotowanie</a:t>
          </a:r>
          <a:endParaRPr lang="en-GB" sz="1900" kern="1200" dirty="0"/>
        </a:p>
      </dsp:txBody>
      <dsp:txXfrm>
        <a:off x="2780887" y="1486807"/>
        <a:ext cx="1849161" cy="468778"/>
      </dsp:txXfrm>
    </dsp:sp>
    <dsp:sp modelId="{47AEE6EE-395B-2B4A-8212-FF2B0110C8FF}">
      <dsp:nvSpPr>
        <dsp:cNvPr id="0" name=""/>
        <dsp:cNvSpPr/>
      </dsp:nvSpPr>
      <dsp:spPr>
        <a:xfrm>
          <a:off x="2755527" y="2045883"/>
          <a:ext cx="1899881" cy="519498"/>
        </a:xfrm>
        <a:prstGeom prst="roundRect">
          <a:avLst/>
        </a:prstGeom>
        <a:solidFill>
          <a:srgbClr val="E08041">
            <a:alpha val="90000"/>
          </a:srgbClr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1. </a:t>
          </a:r>
          <a:r>
            <a:rPr lang="pl-PL" sz="1900" kern="1200" dirty="0" smtClean="0"/>
            <a:t>Utworzenie</a:t>
          </a:r>
          <a:endParaRPr lang="en-GB" sz="1900" kern="1200" dirty="0"/>
        </a:p>
      </dsp:txBody>
      <dsp:txXfrm>
        <a:off x="2780887" y="2071243"/>
        <a:ext cx="1849161" cy="468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CACCD-6295-934E-A702-42A6D0F27929}">
      <dsp:nvSpPr>
        <dsp:cNvPr id="0" name=""/>
        <dsp:cNvSpPr/>
      </dsp:nvSpPr>
      <dsp:spPr>
        <a:xfrm>
          <a:off x="463860" y="144"/>
          <a:ext cx="1846992" cy="1108195"/>
        </a:xfrm>
        <a:prstGeom prst="rect">
          <a:avLst/>
        </a:prstGeom>
        <a:solidFill>
          <a:srgbClr val="F8D7CD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tx1"/>
              </a:solidFill>
            </a:rPr>
            <a:t>Dokonaj analizy grupy docelowej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63860" y="144"/>
        <a:ext cx="1846992" cy="1108195"/>
      </dsp:txXfrm>
    </dsp:sp>
    <dsp:sp modelId="{0EFDB490-F63F-FE40-AAA5-9A74A4E62B99}">
      <dsp:nvSpPr>
        <dsp:cNvPr id="0" name=""/>
        <dsp:cNvSpPr/>
      </dsp:nvSpPr>
      <dsp:spPr>
        <a:xfrm>
          <a:off x="2495552" y="144"/>
          <a:ext cx="1846992" cy="1108195"/>
        </a:xfrm>
        <a:prstGeom prst="rect">
          <a:avLst/>
        </a:prstGeom>
        <a:solidFill>
          <a:srgbClr val="F8D7CD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chemeClr val="tx1"/>
              </a:solidFill>
            </a:rPr>
            <a:t>Ustaw</a:t>
          </a:r>
          <a:r>
            <a:rPr lang="en-GB" sz="2200" kern="1200" dirty="0" smtClean="0">
              <a:solidFill>
                <a:schemeClr val="tx1"/>
              </a:solidFill>
            </a:rPr>
            <a:t> </a:t>
          </a:r>
          <a:r>
            <a:rPr lang="en-GB" sz="2200" kern="1200" dirty="0" err="1" smtClean="0">
              <a:solidFill>
                <a:schemeClr val="tx1"/>
              </a:solidFill>
            </a:rPr>
            <a:t>konkretny</a:t>
          </a:r>
          <a:r>
            <a:rPr lang="en-GB" sz="2200" kern="1200" dirty="0" smtClean="0">
              <a:solidFill>
                <a:schemeClr val="tx1"/>
              </a:solidFill>
            </a:rPr>
            <a:t> </a:t>
          </a:r>
          <a:r>
            <a:rPr lang="en-GB" sz="2200" kern="1200" dirty="0" err="1" smtClean="0">
              <a:solidFill>
                <a:schemeClr val="tx1"/>
              </a:solidFill>
            </a:rPr>
            <a:t>cel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495552" y="144"/>
        <a:ext cx="1846992" cy="1108195"/>
      </dsp:txXfrm>
    </dsp:sp>
    <dsp:sp modelId="{943B3662-0A0D-8E47-8F93-E8DBE943B7D9}">
      <dsp:nvSpPr>
        <dsp:cNvPr id="0" name=""/>
        <dsp:cNvSpPr/>
      </dsp:nvSpPr>
      <dsp:spPr>
        <a:xfrm>
          <a:off x="463860" y="1293039"/>
          <a:ext cx="1846992" cy="1108195"/>
        </a:xfrm>
        <a:prstGeom prst="rect">
          <a:avLst/>
        </a:prstGeom>
        <a:solidFill>
          <a:srgbClr val="F8D7CD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chemeClr val="tx1"/>
              </a:solidFill>
            </a:rPr>
            <a:t>Zbiera</a:t>
          </a:r>
          <a:r>
            <a:rPr lang="pl-PL" sz="2200" kern="1200" dirty="0" smtClean="0">
              <a:solidFill>
                <a:schemeClr val="tx1"/>
              </a:solidFill>
            </a:rPr>
            <a:t>j</a:t>
          </a:r>
          <a:r>
            <a:rPr lang="en-GB" sz="2200" kern="1200" dirty="0" smtClean="0">
              <a:solidFill>
                <a:schemeClr val="tx1"/>
              </a:solidFill>
            </a:rPr>
            <a:t> </a:t>
          </a:r>
          <a:r>
            <a:rPr lang="en-GB" sz="2200" kern="1200" dirty="0" err="1" smtClean="0">
              <a:solidFill>
                <a:schemeClr val="tx1"/>
              </a:solidFill>
            </a:rPr>
            <a:t>informacje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63860" y="1293039"/>
        <a:ext cx="1846992" cy="1108195"/>
      </dsp:txXfrm>
    </dsp:sp>
    <dsp:sp modelId="{9B32FE87-73C7-4F44-AAE2-CFADAE5FF1E3}">
      <dsp:nvSpPr>
        <dsp:cNvPr id="0" name=""/>
        <dsp:cNvSpPr/>
      </dsp:nvSpPr>
      <dsp:spPr>
        <a:xfrm>
          <a:off x="2495552" y="1293039"/>
          <a:ext cx="1846992" cy="1108195"/>
        </a:xfrm>
        <a:prstGeom prst="rect">
          <a:avLst/>
        </a:prstGeom>
        <a:solidFill>
          <a:srgbClr val="F8D7CD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chemeClr val="tx1"/>
              </a:solidFill>
            </a:rPr>
            <a:t>Zakoduj</a:t>
          </a:r>
          <a:r>
            <a:rPr lang="en-GB" sz="2200" kern="1200" dirty="0" smtClean="0">
              <a:solidFill>
                <a:schemeClr val="tx1"/>
              </a:solidFill>
            </a:rPr>
            <a:t> </a:t>
          </a:r>
          <a:r>
            <a:rPr lang="en-GB" sz="2200" kern="1200" dirty="0" err="1" smtClean="0">
              <a:solidFill>
                <a:schemeClr val="tx1"/>
              </a:solidFill>
            </a:rPr>
            <a:t>swoją</a:t>
          </a:r>
          <a:r>
            <a:rPr lang="en-GB" sz="2200" kern="1200" dirty="0" smtClean="0">
              <a:solidFill>
                <a:schemeClr val="tx1"/>
              </a:solidFill>
            </a:rPr>
            <a:t> </a:t>
          </a:r>
          <a:r>
            <a:rPr lang="en-GB" sz="2200" kern="1200" dirty="0" err="1" smtClean="0">
              <a:solidFill>
                <a:schemeClr val="tx1"/>
              </a:solidFill>
            </a:rPr>
            <a:t>wiadomość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495552" y="1293039"/>
        <a:ext cx="1846992" cy="1108195"/>
      </dsp:txXfrm>
    </dsp:sp>
    <dsp:sp modelId="{DD72A954-332F-E643-8C97-C9B7457F5681}">
      <dsp:nvSpPr>
        <dsp:cNvPr id="0" name=""/>
        <dsp:cNvSpPr/>
      </dsp:nvSpPr>
      <dsp:spPr>
        <a:xfrm>
          <a:off x="1479706" y="2585934"/>
          <a:ext cx="1846992" cy="1108195"/>
        </a:xfrm>
        <a:prstGeom prst="rect">
          <a:avLst/>
        </a:prstGeom>
        <a:solidFill>
          <a:srgbClr val="F8D7CD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tx1"/>
              </a:solidFill>
            </a:rPr>
            <a:t>Ćwicz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1479706" y="2585934"/>
        <a:ext cx="1846992" cy="1108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AF38D-F4A0-4543-8D11-AD8C17810237}">
      <dsp:nvSpPr>
        <dsp:cNvPr id="0" name=""/>
        <dsp:cNvSpPr/>
      </dsp:nvSpPr>
      <dsp:spPr>
        <a:xfrm rot="4396374">
          <a:off x="2694172" y="770700"/>
          <a:ext cx="3556420" cy="261804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5710-C5EA-054B-9768-F35E59950046}">
      <dsp:nvSpPr>
        <dsp:cNvPr id="0" name=""/>
        <dsp:cNvSpPr/>
      </dsp:nvSpPr>
      <dsp:spPr>
        <a:xfrm>
          <a:off x="3900875" y="1074800"/>
          <a:ext cx="90675" cy="906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7E7B1-3CF6-B34A-BE01-C77303B101E0}">
      <dsp:nvSpPr>
        <dsp:cNvPr id="0" name=""/>
        <dsp:cNvSpPr/>
      </dsp:nvSpPr>
      <dsp:spPr>
        <a:xfrm>
          <a:off x="4412861" y="1467867"/>
          <a:ext cx="90675" cy="906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B7D04-C22D-1B45-95AC-EC5EDBD73540}">
      <dsp:nvSpPr>
        <dsp:cNvPr id="0" name=""/>
        <dsp:cNvSpPr/>
      </dsp:nvSpPr>
      <dsp:spPr>
        <a:xfrm>
          <a:off x="4873145" y="1927902"/>
          <a:ext cx="90675" cy="906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00C22-8B6A-E44F-80D2-CC7AA6104684}">
      <dsp:nvSpPr>
        <dsp:cNvPr id="0" name=""/>
        <dsp:cNvSpPr/>
      </dsp:nvSpPr>
      <dsp:spPr>
        <a:xfrm>
          <a:off x="1833224" y="249550"/>
          <a:ext cx="3086686" cy="421315"/>
        </a:xfrm>
        <a:prstGeom prst="rect">
          <a:avLst/>
        </a:prstGeom>
        <a:solidFill>
          <a:srgbClr val="F8D7CD"/>
        </a:solidFill>
        <a:ln>
          <a:solidFill>
            <a:srgbClr val="E0804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Skuteczna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komunikacja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werbalna</a:t>
          </a:r>
          <a:endParaRPr lang="x-none" sz="1600" kern="1200" dirty="0"/>
        </a:p>
      </dsp:txBody>
      <dsp:txXfrm>
        <a:off x="1833224" y="249550"/>
        <a:ext cx="3086686" cy="421315"/>
      </dsp:txXfrm>
    </dsp:sp>
    <dsp:sp modelId="{5F6AAEF8-7191-734F-9CDB-EFA8BAE8C56D}">
      <dsp:nvSpPr>
        <dsp:cNvPr id="0" name=""/>
        <dsp:cNvSpPr/>
      </dsp:nvSpPr>
      <dsp:spPr>
        <a:xfrm>
          <a:off x="4532188" y="706962"/>
          <a:ext cx="1614739" cy="665511"/>
        </a:xfrm>
        <a:prstGeom prst="rect">
          <a:avLst/>
        </a:prstGeom>
        <a:solidFill>
          <a:srgbClr val="F8D7CD"/>
        </a:solidFill>
        <a:ln>
          <a:solidFill>
            <a:srgbClr val="E0804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Słuchanie</a:t>
          </a:r>
          <a:endParaRPr lang="x-none" sz="2100" kern="1200" dirty="0"/>
        </a:p>
      </dsp:txBody>
      <dsp:txXfrm>
        <a:off x="4532188" y="706962"/>
        <a:ext cx="1614739" cy="665511"/>
      </dsp:txXfrm>
    </dsp:sp>
    <dsp:sp modelId="{267E1019-A7D4-D24C-8AA6-224AC257114E}">
      <dsp:nvSpPr>
        <dsp:cNvPr id="0" name=""/>
        <dsp:cNvSpPr/>
      </dsp:nvSpPr>
      <dsp:spPr>
        <a:xfrm>
          <a:off x="2436335" y="1180450"/>
          <a:ext cx="1692893" cy="665511"/>
        </a:xfrm>
        <a:prstGeom prst="rect">
          <a:avLst/>
        </a:prstGeom>
        <a:solidFill>
          <a:srgbClr val="F8D7CD"/>
        </a:solidFill>
        <a:ln>
          <a:solidFill>
            <a:srgbClr val="E0804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err="1" smtClean="0"/>
            <a:t>Nawiąrz</a:t>
          </a:r>
          <a:r>
            <a:rPr lang="pl-PL" sz="2100" kern="1200" dirty="0" smtClean="0"/>
            <a:t> kontakty</a:t>
          </a:r>
          <a:endParaRPr lang="x-none" sz="2100" kern="1200" dirty="0"/>
        </a:p>
      </dsp:txBody>
      <dsp:txXfrm>
        <a:off x="2436335" y="1180450"/>
        <a:ext cx="1692893" cy="665511"/>
      </dsp:txXfrm>
    </dsp:sp>
    <dsp:sp modelId="{4B05B5BA-EB6D-2341-9C45-36BA27BC4B72}">
      <dsp:nvSpPr>
        <dsp:cNvPr id="0" name=""/>
        <dsp:cNvSpPr/>
      </dsp:nvSpPr>
      <dsp:spPr>
        <a:xfrm>
          <a:off x="5206233" y="2434106"/>
          <a:ext cx="90675" cy="9067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68E5C-774D-0C4D-9F0F-150B6AB9C965}">
      <dsp:nvSpPr>
        <dsp:cNvPr id="0" name=""/>
        <dsp:cNvSpPr/>
      </dsp:nvSpPr>
      <dsp:spPr>
        <a:xfrm>
          <a:off x="5438559" y="1780714"/>
          <a:ext cx="1177492" cy="665511"/>
        </a:xfrm>
        <a:prstGeom prst="rect">
          <a:avLst/>
        </a:prstGeom>
        <a:solidFill>
          <a:srgbClr val="F8D7CD"/>
        </a:solidFill>
        <a:ln>
          <a:solidFill>
            <a:srgbClr val="E0804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Rozwiązuj problemy </a:t>
          </a:r>
          <a:endParaRPr lang="x-none" sz="2100" kern="1200" dirty="0"/>
        </a:p>
      </dsp:txBody>
      <dsp:txXfrm>
        <a:off x="5438559" y="1780714"/>
        <a:ext cx="1177492" cy="665511"/>
      </dsp:txXfrm>
    </dsp:sp>
    <dsp:sp modelId="{8C79E238-BF26-B44B-B8E2-79CA0D32AC27}">
      <dsp:nvSpPr>
        <dsp:cNvPr id="0" name=""/>
        <dsp:cNvSpPr/>
      </dsp:nvSpPr>
      <dsp:spPr>
        <a:xfrm>
          <a:off x="3477056" y="2013274"/>
          <a:ext cx="1249097" cy="665511"/>
        </a:xfrm>
        <a:prstGeom prst="rect">
          <a:avLst/>
        </a:prstGeom>
        <a:solidFill>
          <a:srgbClr val="F8D7CD"/>
        </a:solidFill>
        <a:ln>
          <a:solidFill>
            <a:srgbClr val="E0804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Podejmuj decyzje </a:t>
          </a:r>
          <a:endParaRPr lang="x-none" sz="2100" kern="1200" dirty="0"/>
        </a:p>
      </dsp:txBody>
      <dsp:txXfrm>
        <a:off x="3477056" y="2013274"/>
        <a:ext cx="1249097" cy="665511"/>
      </dsp:txXfrm>
    </dsp:sp>
    <dsp:sp modelId="{40EDAC29-40FF-504F-B9A4-095E79E9AEAB}">
      <dsp:nvSpPr>
        <dsp:cNvPr id="0" name=""/>
        <dsp:cNvSpPr/>
      </dsp:nvSpPr>
      <dsp:spPr>
        <a:xfrm>
          <a:off x="4724029" y="3493932"/>
          <a:ext cx="2287694" cy="66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100" kern="1200" dirty="0"/>
        </a:p>
      </dsp:txBody>
      <dsp:txXfrm>
        <a:off x="4724029" y="3493932"/>
        <a:ext cx="2287694" cy="665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1E26-7A21-CE4A-8FB8-097270A72CBD}">
      <dsp:nvSpPr>
        <dsp:cNvPr id="0" name=""/>
        <dsp:cNvSpPr/>
      </dsp:nvSpPr>
      <dsp:spPr>
        <a:xfrm>
          <a:off x="-4643907" y="-711944"/>
          <a:ext cx="5531703" cy="5531703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7DBF1-3056-5549-A8C5-DBDEF20F65A6}">
      <dsp:nvSpPr>
        <dsp:cNvPr id="0" name=""/>
        <dsp:cNvSpPr/>
      </dsp:nvSpPr>
      <dsp:spPr>
        <a:xfrm>
          <a:off x="464992" y="315808"/>
          <a:ext cx="6538120" cy="63194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0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Krok 1: Przedstaw swój pomysł za pomocą 5 przekonujących słów</a:t>
          </a:r>
          <a:endParaRPr lang="x-none" sz="1700" kern="1200" dirty="0">
            <a:solidFill>
              <a:schemeClr val="tx1"/>
            </a:solidFill>
          </a:endParaRPr>
        </a:p>
      </dsp:txBody>
      <dsp:txXfrm>
        <a:off x="464992" y="315808"/>
        <a:ext cx="6538120" cy="631946"/>
      </dsp:txXfrm>
    </dsp:sp>
    <dsp:sp modelId="{512C187B-9972-8F45-8715-33A460286C8A}">
      <dsp:nvSpPr>
        <dsp:cNvPr id="0" name=""/>
        <dsp:cNvSpPr/>
      </dsp:nvSpPr>
      <dsp:spPr>
        <a:xfrm>
          <a:off x="70025" y="236815"/>
          <a:ext cx="789932" cy="78993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F923F-8FF5-9F47-8D36-C910E6CCFA41}">
      <dsp:nvSpPr>
        <dsp:cNvPr id="0" name=""/>
        <dsp:cNvSpPr/>
      </dsp:nvSpPr>
      <dsp:spPr>
        <a:xfrm>
          <a:off x="827301" y="1263892"/>
          <a:ext cx="6175810" cy="63194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0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Krok 2: Przygotuj swój materiał. Na przykład. Jaki jest Twój główny cel? Skorzystaj z dwóch przygotowań, które wymyśliłeś.</a:t>
          </a:r>
          <a:endParaRPr lang="x-none" sz="1700" kern="1200" dirty="0">
            <a:solidFill>
              <a:schemeClr val="tx1"/>
            </a:solidFill>
          </a:endParaRPr>
        </a:p>
      </dsp:txBody>
      <dsp:txXfrm>
        <a:off x="827301" y="1263892"/>
        <a:ext cx="6175810" cy="631946"/>
      </dsp:txXfrm>
    </dsp:sp>
    <dsp:sp modelId="{89C5C6C6-5CB2-0246-9BFB-9A783E479C98}">
      <dsp:nvSpPr>
        <dsp:cNvPr id="0" name=""/>
        <dsp:cNvSpPr/>
      </dsp:nvSpPr>
      <dsp:spPr>
        <a:xfrm>
          <a:off x="432335" y="1184899"/>
          <a:ext cx="789932" cy="789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D7AB8-C17C-FF49-AA5B-7FA013FC15C0}">
      <dsp:nvSpPr>
        <dsp:cNvPr id="0" name=""/>
        <dsp:cNvSpPr/>
      </dsp:nvSpPr>
      <dsp:spPr>
        <a:xfrm>
          <a:off x="827301" y="2211976"/>
          <a:ext cx="6175810" cy="6319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0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Krok 3: Przećwicz swoją prezentację. Na przykład. Jaki będzie twój język ciała?</a:t>
          </a:r>
          <a:endParaRPr lang="x-none" sz="1700" kern="1200" dirty="0">
            <a:solidFill>
              <a:schemeClr val="tx1"/>
            </a:solidFill>
          </a:endParaRPr>
        </a:p>
      </dsp:txBody>
      <dsp:txXfrm>
        <a:off x="827301" y="2211976"/>
        <a:ext cx="6175810" cy="631946"/>
      </dsp:txXfrm>
    </dsp:sp>
    <dsp:sp modelId="{F5EA6093-9F2A-C449-9B2B-B7AC420B7C51}">
      <dsp:nvSpPr>
        <dsp:cNvPr id="0" name=""/>
        <dsp:cNvSpPr/>
      </dsp:nvSpPr>
      <dsp:spPr>
        <a:xfrm>
          <a:off x="432335" y="2132982"/>
          <a:ext cx="789932" cy="789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2B8A2-5D1B-754D-82F6-F60FC293C80B}">
      <dsp:nvSpPr>
        <dsp:cNvPr id="0" name=""/>
        <dsp:cNvSpPr/>
      </dsp:nvSpPr>
      <dsp:spPr>
        <a:xfrm>
          <a:off x="464992" y="3160059"/>
          <a:ext cx="6538120" cy="6319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60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tx1"/>
              </a:solidFill>
            </a:rPr>
            <a:t>Krok 4: Jak będziesz lepiej współdziałać z inwestorem?</a:t>
          </a:r>
          <a:endParaRPr lang="x-none" sz="1700" kern="1200" dirty="0">
            <a:solidFill>
              <a:schemeClr val="tx1"/>
            </a:solidFill>
          </a:endParaRPr>
        </a:p>
      </dsp:txBody>
      <dsp:txXfrm>
        <a:off x="464992" y="3160059"/>
        <a:ext cx="6538120" cy="631946"/>
      </dsp:txXfrm>
    </dsp:sp>
    <dsp:sp modelId="{C3546F41-7450-D440-91B1-F0219E424B21}">
      <dsp:nvSpPr>
        <dsp:cNvPr id="0" name=""/>
        <dsp:cNvSpPr/>
      </dsp:nvSpPr>
      <dsp:spPr>
        <a:xfrm>
          <a:off x="70025" y="3081066"/>
          <a:ext cx="789932" cy="789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1997-847C-4A9C-8656-987B3BB429C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33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1997-847C-4A9C-8656-987B3BB429C2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41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1997-847C-4A9C-8656-987B3BB429C2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30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eitzuleben.de/kommunik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www.zielbar.de/magazine/bessere-interne-Kommunikation-23585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link.springer.com/chapter/10.1007/978-3-322-83511-6_10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hyperlink" Target="https://www.fuer-gruender.de/wiisen/unternehmen-gruenden/aussenauftritt/Kommunikation" TargetMode="External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ommunikation-lernen.de/wp-content/uploads/2018/12/Smalltalk-Infografik.png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s://www.zeitblueten.com/news/interne-kommunikaton/" TargetMode="Externa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hyperlink" Target="https://www.zeitblueten.com/news/interne-kommunikaton/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kommunikation-lernen.de/wp-content/uploads/2018/12/Smalltalk-Infografik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etenzzentrum-kommunikation.de/artikel/was-macht-gute-onlinekommunikation-aus-270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interne-kommunikation.net/interne-kommunikation-2019-das-sind-die-top-5-trend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etenzzentrum-kommunikation.de/artikel/was-macht-gute-onlinekommunikation-aus-2707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ik-up-de/blog/interne-kommunikation-diese-trends-solltest-du-kennen" TargetMode="External"/><Relationship Id="rId4" Type="http://schemas.openxmlformats.org/officeDocument/2006/relationships/hyperlink" Target="https://interne-kommunikation.net/interne-kommunikation-2019-das-sind-die-5-top-trend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ss.com/how-to-align-your-career-with-your-personal-definition-of-success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57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2.5 Mobilizowanie innych</a:t>
            </a:r>
          </a:p>
          <a:p>
            <a:pPr algn="ctr"/>
            <a:r>
              <a:rPr lang="pl-PL" sz="4400" b="1" dirty="0" smtClean="0"/>
              <a:t>2.5 Przekonanie poprzez entuzjazm i inspirację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„Struktura entuzjazmu” </a:t>
            </a:r>
            <a:endParaRPr lang="en-GB" sz="4800" b="1" baseline="30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5119F122-9507-47B5-B0CD-2463F312BDE1}"/>
              </a:ext>
            </a:extLst>
          </p:cNvPr>
          <p:cNvSpPr txBox="1"/>
          <p:nvPr/>
        </p:nvSpPr>
        <p:spPr>
          <a:xfrm>
            <a:off x="9425354" y="5194922"/>
            <a:ext cx="2029767" cy="854185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Grupy docelowe</a:t>
            </a:r>
            <a:endParaRPr lang="en-GB" sz="2000" dirty="0"/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0DDD3944-E040-432D-BBDA-3F86082C474E}"/>
              </a:ext>
            </a:extLst>
          </p:cNvPr>
          <p:cNvSpPr txBox="1"/>
          <p:nvPr/>
        </p:nvSpPr>
        <p:spPr>
          <a:xfrm>
            <a:off x="9400620" y="2062923"/>
            <a:ext cx="2088969" cy="2520000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Metody</a:t>
            </a:r>
            <a:r>
              <a:rPr lang="en-GB" sz="2000" dirty="0" smtClean="0"/>
              <a:t>/ </a:t>
            </a:r>
            <a:r>
              <a:rPr lang="pl-PL" sz="2000" dirty="0" smtClean="0"/>
              <a:t>Działania</a:t>
            </a:r>
            <a:endParaRPr lang="en-GB" sz="20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37356FE8-8AE0-4EC9-B063-B007D8ACA918}"/>
              </a:ext>
            </a:extLst>
          </p:cNvPr>
          <p:cNvSpPr txBox="1"/>
          <p:nvPr/>
        </p:nvSpPr>
        <p:spPr>
          <a:xfrm>
            <a:off x="9400620" y="4474923"/>
            <a:ext cx="2088969" cy="756000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Cele</a:t>
            </a:r>
            <a:endParaRPr lang="en-GB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9AAFFBFE-F1E8-43D4-A13B-6317B92CAA12}"/>
              </a:ext>
            </a:extLst>
          </p:cNvPr>
          <p:cNvSpPr txBox="1"/>
          <p:nvPr/>
        </p:nvSpPr>
        <p:spPr>
          <a:xfrm>
            <a:off x="688620" y="5482923"/>
            <a:ext cx="2250000" cy="72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 smtClean="0"/>
              <a:t>P</a:t>
            </a:r>
            <a:r>
              <a:rPr lang="pl-PL" sz="2000" dirty="0" err="1" smtClean="0"/>
              <a:t>artnerzy</a:t>
            </a:r>
            <a:endParaRPr lang="en-GB" sz="20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4290CEF8-FEEE-4FC4-8C28-6402B356312F}"/>
              </a:ext>
            </a:extLst>
          </p:cNvPr>
          <p:cNvSpPr txBox="1"/>
          <p:nvPr/>
        </p:nvSpPr>
        <p:spPr>
          <a:xfrm>
            <a:off x="688620" y="4762923"/>
            <a:ext cx="2250000" cy="72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49B18800-ABAF-4EB0-A88E-21C982BA1BF3}"/>
              </a:ext>
            </a:extLst>
          </p:cNvPr>
          <p:cNvSpPr txBox="1"/>
          <p:nvPr/>
        </p:nvSpPr>
        <p:spPr>
          <a:xfrm>
            <a:off x="688620" y="2386923"/>
            <a:ext cx="2250000" cy="2376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20" name="CasellaDiTesto 12">
            <a:extLst>
              <a:ext uri="{FF2B5EF4-FFF2-40B4-BE49-F238E27FC236}">
                <a16:creationId xmlns="" xmlns:a16="http://schemas.microsoft.com/office/drawing/2014/main" id="{4CDA2673-3D8C-43A3-AE40-F1DE3FF71CCA}"/>
              </a:ext>
            </a:extLst>
          </p:cNvPr>
          <p:cNvSpPr txBox="1"/>
          <p:nvPr/>
        </p:nvSpPr>
        <p:spPr>
          <a:xfrm>
            <a:off x="2938620" y="5482923"/>
            <a:ext cx="2250000" cy="720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Koledzy </a:t>
            </a:r>
            <a:endParaRPr lang="en-GB" sz="2000" dirty="0"/>
          </a:p>
        </p:txBody>
      </p:sp>
      <p:sp>
        <p:nvSpPr>
          <p:cNvPr id="21" name="CasellaDiTesto 12">
            <a:extLst>
              <a:ext uri="{FF2B5EF4-FFF2-40B4-BE49-F238E27FC236}">
                <a16:creationId xmlns="" xmlns:a16="http://schemas.microsoft.com/office/drawing/2014/main" id="{A2E905F6-FD5D-43BD-8FC5-88CC7A01B4B7}"/>
              </a:ext>
            </a:extLst>
          </p:cNvPr>
          <p:cNvSpPr txBox="1"/>
          <p:nvPr/>
        </p:nvSpPr>
        <p:spPr>
          <a:xfrm>
            <a:off x="2938620" y="4762923"/>
            <a:ext cx="2250000" cy="72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pl-PL" sz="1500" dirty="0" smtClean="0"/>
              <a:t>Np. : aby przekonać współpracowników do właściwej treści propozycji</a:t>
            </a:r>
            <a:endParaRPr lang="en-GB" sz="1500" dirty="0"/>
          </a:p>
        </p:txBody>
      </p:sp>
      <p:sp>
        <p:nvSpPr>
          <p:cNvPr id="22" name="CasellaDiTesto 12">
            <a:extLst>
              <a:ext uri="{FF2B5EF4-FFF2-40B4-BE49-F238E27FC236}">
                <a16:creationId xmlns="" xmlns:a16="http://schemas.microsoft.com/office/drawing/2014/main" id="{D38BD127-930C-4A53-9C49-4DB26912B9B1}"/>
              </a:ext>
            </a:extLst>
          </p:cNvPr>
          <p:cNvSpPr txBox="1"/>
          <p:nvPr/>
        </p:nvSpPr>
        <p:spPr>
          <a:xfrm>
            <a:off x="2938620" y="2386923"/>
            <a:ext cx="2250000" cy="2376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/>
              <a:t>Dyskusja twarzą w twarz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/>
              <a:t>Używając uczciwych argumentów, aby przekonać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/>
              <a:t>Na podstawie przykładów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00" dirty="0" smtClean="0"/>
              <a:t>Wskaż konkretną korzyść z twojej pomocy</a:t>
            </a:r>
            <a:endParaRPr lang="en-GB" sz="1500" dirty="0"/>
          </a:p>
        </p:txBody>
      </p:sp>
      <p:sp>
        <p:nvSpPr>
          <p:cNvPr id="23" name="CasellaDiTesto 12">
            <a:extLst>
              <a:ext uri="{FF2B5EF4-FFF2-40B4-BE49-F238E27FC236}">
                <a16:creationId xmlns="" xmlns:a16="http://schemas.microsoft.com/office/drawing/2014/main" id="{46E48F5D-708F-4B76-AB97-1A42D0A7B071}"/>
              </a:ext>
            </a:extLst>
          </p:cNvPr>
          <p:cNvSpPr txBox="1"/>
          <p:nvPr/>
        </p:nvSpPr>
        <p:spPr>
          <a:xfrm>
            <a:off x="5188620" y="5482923"/>
            <a:ext cx="2250000" cy="72000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Interesariusze</a:t>
            </a:r>
            <a:endParaRPr lang="en-GB" sz="2000" dirty="0"/>
          </a:p>
        </p:txBody>
      </p:sp>
      <p:sp>
        <p:nvSpPr>
          <p:cNvPr id="24" name="CasellaDiTesto 12">
            <a:extLst>
              <a:ext uri="{FF2B5EF4-FFF2-40B4-BE49-F238E27FC236}">
                <a16:creationId xmlns="" xmlns:a16="http://schemas.microsoft.com/office/drawing/2014/main" id="{F2BE7580-0DB1-4A9A-B06F-AC0F03D17293}"/>
              </a:ext>
            </a:extLst>
          </p:cNvPr>
          <p:cNvSpPr txBox="1"/>
          <p:nvPr/>
        </p:nvSpPr>
        <p:spPr>
          <a:xfrm>
            <a:off x="5188620" y="4762923"/>
            <a:ext cx="2250000" cy="720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25" name="CasellaDiTesto 12">
            <a:extLst>
              <a:ext uri="{FF2B5EF4-FFF2-40B4-BE49-F238E27FC236}">
                <a16:creationId xmlns="" xmlns:a16="http://schemas.microsoft.com/office/drawing/2014/main" id="{5AD81316-B518-4A5B-AD6A-FDCF7E06C9F5}"/>
              </a:ext>
            </a:extLst>
          </p:cNvPr>
          <p:cNvSpPr txBox="1"/>
          <p:nvPr/>
        </p:nvSpPr>
        <p:spPr>
          <a:xfrm>
            <a:off x="5188620" y="2386923"/>
            <a:ext cx="2250000" cy="2376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26" name="CasellaDiTesto 12">
            <a:extLst>
              <a:ext uri="{FF2B5EF4-FFF2-40B4-BE49-F238E27FC236}">
                <a16:creationId xmlns="" xmlns:a16="http://schemas.microsoft.com/office/drawing/2014/main" id="{09D5DEA9-1B2A-4D0F-8378-7FC25A464E58}"/>
              </a:ext>
            </a:extLst>
          </p:cNvPr>
          <p:cNvSpPr txBox="1"/>
          <p:nvPr/>
        </p:nvSpPr>
        <p:spPr>
          <a:xfrm>
            <a:off x="7438620" y="5482923"/>
            <a:ext cx="2250000" cy="720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Przyjaciele</a:t>
            </a:r>
            <a:endParaRPr lang="en-GB" sz="2000" dirty="0"/>
          </a:p>
        </p:txBody>
      </p:sp>
      <p:sp>
        <p:nvSpPr>
          <p:cNvPr id="27" name="CasellaDiTesto 12">
            <a:extLst>
              <a:ext uri="{FF2B5EF4-FFF2-40B4-BE49-F238E27FC236}">
                <a16:creationId xmlns="" xmlns:a16="http://schemas.microsoft.com/office/drawing/2014/main" id="{B6EE5A64-2D3D-4FF0-961B-DCF540207779}"/>
              </a:ext>
            </a:extLst>
          </p:cNvPr>
          <p:cNvSpPr txBox="1"/>
          <p:nvPr/>
        </p:nvSpPr>
        <p:spPr>
          <a:xfrm>
            <a:off x="7438620" y="4762923"/>
            <a:ext cx="2250000" cy="720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28" name="CasellaDiTesto 12">
            <a:extLst>
              <a:ext uri="{FF2B5EF4-FFF2-40B4-BE49-F238E27FC236}">
                <a16:creationId xmlns="" xmlns:a16="http://schemas.microsoft.com/office/drawing/2014/main" id="{C9C4C8FE-07DE-40E6-B15D-E57C67D86DA2}"/>
              </a:ext>
            </a:extLst>
          </p:cNvPr>
          <p:cNvSpPr txBox="1"/>
          <p:nvPr/>
        </p:nvSpPr>
        <p:spPr>
          <a:xfrm>
            <a:off x="7438620" y="2386923"/>
            <a:ext cx="2250000" cy="2376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endParaRPr lang="en-GB" sz="1500" dirty="0"/>
          </a:p>
        </p:txBody>
      </p:sp>
      <p:sp>
        <p:nvSpPr>
          <p:cNvPr id="29" name="Freihandform: Form 21">
            <a:extLst>
              <a:ext uri="{FF2B5EF4-FFF2-40B4-BE49-F238E27FC236}">
                <a16:creationId xmlns="" xmlns:a16="http://schemas.microsoft.com/office/drawing/2014/main" id="{E55D23F7-F4FD-46C5-821E-93D7249C851A}"/>
              </a:ext>
            </a:extLst>
          </p:cNvPr>
          <p:cNvSpPr/>
          <p:nvPr/>
        </p:nvSpPr>
        <p:spPr>
          <a:xfrm>
            <a:off x="683462" y="1261789"/>
            <a:ext cx="9072000" cy="1152000"/>
          </a:xfrm>
          <a:custGeom>
            <a:avLst/>
            <a:gdLst>
              <a:gd name="connsiteX0" fmla="*/ 0 w 9034818"/>
              <a:gd name="connsiteY0" fmla="*/ 1091821 h 1119116"/>
              <a:gd name="connsiteX1" fmla="*/ 9034818 w 9034818"/>
              <a:gd name="connsiteY1" fmla="*/ 1119116 h 1119116"/>
              <a:gd name="connsiteX2" fmla="*/ 4531057 w 9034818"/>
              <a:gd name="connsiteY2" fmla="*/ 0 h 1119116"/>
              <a:gd name="connsiteX3" fmla="*/ 0 w 9034818"/>
              <a:gd name="connsiteY3" fmla="*/ 1091821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4818" h="1119116">
                <a:moveTo>
                  <a:pt x="0" y="1091821"/>
                </a:moveTo>
                <a:lnTo>
                  <a:pt x="9034818" y="1119116"/>
                </a:lnTo>
                <a:lnTo>
                  <a:pt x="4531057" y="0"/>
                </a:lnTo>
                <a:lnTo>
                  <a:pt x="0" y="1091821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3">
            <a:extLst>
              <a:ext uri="{FF2B5EF4-FFF2-40B4-BE49-F238E27FC236}">
                <a16:creationId xmlns="" xmlns:a16="http://schemas.microsoft.com/office/drawing/2014/main" id="{17E1833F-64D5-4346-B3AB-A342AFA05FF1}"/>
              </a:ext>
            </a:extLst>
          </p:cNvPr>
          <p:cNvSpPr/>
          <p:nvPr/>
        </p:nvSpPr>
        <p:spPr>
          <a:xfrm>
            <a:off x="5200871" y="975186"/>
            <a:ext cx="6018662" cy="1419367"/>
          </a:xfrm>
          <a:custGeom>
            <a:avLst/>
            <a:gdLst>
              <a:gd name="connsiteX0" fmla="*/ 0 w 6018662"/>
              <a:gd name="connsiteY0" fmla="*/ 272955 h 1419367"/>
              <a:gd name="connsiteX1" fmla="*/ 4544704 w 6018662"/>
              <a:gd name="connsiteY1" fmla="*/ 1419367 h 1419367"/>
              <a:gd name="connsiteX2" fmla="*/ 6018662 w 6018662"/>
              <a:gd name="connsiteY2" fmla="*/ 900752 h 1419367"/>
              <a:gd name="connsiteX3" fmla="*/ 1924334 w 6018662"/>
              <a:gd name="connsiteY3" fmla="*/ 0 h 1419367"/>
              <a:gd name="connsiteX4" fmla="*/ 0 w 6018662"/>
              <a:gd name="connsiteY4" fmla="*/ 272955 h 141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662" h="1419367">
                <a:moveTo>
                  <a:pt x="0" y="272955"/>
                </a:moveTo>
                <a:lnTo>
                  <a:pt x="4544704" y="1419367"/>
                </a:lnTo>
                <a:lnTo>
                  <a:pt x="6018662" y="900752"/>
                </a:lnTo>
                <a:lnTo>
                  <a:pt x="1924334" y="0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55156B0-3572-4719-9FF8-9021F2550E9D}"/>
              </a:ext>
            </a:extLst>
          </p:cNvPr>
          <p:cNvSpPr/>
          <p:nvPr/>
        </p:nvSpPr>
        <p:spPr>
          <a:xfrm>
            <a:off x="0" y="963038"/>
            <a:ext cx="18565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cs typeface="Arial" panose="020B0604020202020204" pitchFamily="34" charset="0"/>
              </a:rPr>
              <a:t>Źródło</a:t>
            </a:r>
            <a:r>
              <a:rPr lang="en-GB" sz="1000" dirty="0" smtClean="0">
                <a:cs typeface="Arial" panose="020B0604020202020204" pitchFamily="34" charset="0"/>
              </a:rPr>
              <a:t>: </a:t>
            </a:r>
            <a:r>
              <a:rPr lang="en-GB" sz="1000" dirty="0">
                <a:cs typeface="Arial" panose="020B0604020202020204" pitchFamily="34" charset="0"/>
              </a:rPr>
              <a:t>1 © Dorr, d-</a:t>
            </a:r>
            <a:r>
              <a:rPr lang="en-GB" sz="1000" dirty="0" err="1">
                <a:cs typeface="Arial" panose="020B0604020202020204" pitchFamily="34" charset="0"/>
              </a:rPr>
              <a:t>ialogo</a:t>
            </a:r>
            <a:r>
              <a:rPr lang="en-GB" sz="1000" dirty="0">
                <a:cs typeface="Arial" panose="020B0604020202020204" pitchFamily="34" charset="0"/>
              </a:rPr>
              <a:t>, 2020</a:t>
            </a:r>
            <a:endParaRPr lang="en-GB" sz="1000" dirty="0"/>
          </a:p>
        </p:txBody>
      </p: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33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/>
              <a:t>Przewodnik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po</a:t>
            </a:r>
            <a:r>
              <a:rPr lang="en-US" sz="4400" b="1" dirty="0" smtClean="0"/>
              <a:t> </a:t>
            </a:r>
            <a:r>
              <a:rPr lang="pl-PL" sz="4400" b="1" dirty="0" smtClean="0"/>
              <a:t>strukturze 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entuzjazmu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3600" dirty="0" smtClean="0"/>
              <a:t>Zdefiniuj najpierw najważniejsze dla siebie grupy docelowe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3600" dirty="0" smtClean="0"/>
              <a:t>Sformułuj co najmniej 3 konkretne cele dla każdej grupy, które chcesz osiągnąć dzięki zajęciom związanym z entuzjazmem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3600" dirty="0" smtClean="0"/>
              <a:t>Pomyśl, jak zrealizować te cele: proste, jasne i skuteczne</a:t>
            </a:r>
          </a:p>
          <a:p>
            <a:pPr marL="457200" indent="-457200" algn="just"/>
            <a:endParaRPr lang="pl-PL" sz="3200" dirty="0" smtClean="0"/>
          </a:p>
          <a:p>
            <a:pPr marL="457200" indent="-457200" algn="just"/>
            <a:r>
              <a:rPr lang="pl-PL" sz="3200" dirty="0" smtClean="0"/>
              <a:t>Uwaga: każda trasa jest w porządku. To zawsze Twoja prywatna decyzja, który sposób wybierzesz.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2.5 Mobilizowanie innych</a:t>
            </a:r>
          </a:p>
          <a:p>
            <a:pPr algn="ctr"/>
            <a:r>
              <a:rPr lang="pl-PL" sz="4400" b="1" dirty="0" smtClean="0"/>
              <a:t>2.5.B Komunikacja: skuteczna, zorientowana na media i trwała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jest komunikacja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Grafik 18">
            <a:extLst>
              <a:ext uri="{FF2B5EF4-FFF2-40B4-BE49-F238E27FC236}">
                <a16:creationId xmlns="" xmlns:a16="http://schemas.microsoft.com/office/drawing/2014/main" id="{3CAAA796-4A23-4B06-A47B-5880A5D648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458" y="2098187"/>
            <a:ext cx="1846542" cy="2520000"/>
          </a:xfrm>
          <a:prstGeom prst="rect">
            <a:avLst/>
          </a:prstGeom>
        </p:spPr>
      </p:pic>
      <p:pic>
        <p:nvPicPr>
          <p:cNvPr id="9" name="Grafik 20">
            <a:extLst>
              <a:ext uri="{FF2B5EF4-FFF2-40B4-BE49-F238E27FC236}">
                <a16:creationId xmlns="" xmlns:a16="http://schemas.microsoft.com/office/drawing/2014/main" id="{CA0E3BA8-FBD5-4A66-A343-0526F75D19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0458" y="2121485"/>
            <a:ext cx="1846542" cy="2520000"/>
          </a:xfrm>
          <a:prstGeom prst="rect">
            <a:avLst/>
          </a:prstGeom>
        </p:spPr>
      </p:pic>
      <p:sp>
        <p:nvSpPr>
          <p:cNvPr id="16" name="Sprechblase: oval 22">
            <a:extLst>
              <a:ext uri="{FF2B5EF4-FFF2-40B4-BE49-F238E27FC236}">
                <a16:creationId xmlns="" xmlns:a16="http://schemas.microsoft.com/office/drawing/2014/main" id="{14AFF030-305A-4D85-AAF0-9C7B01F59794}"/>
              </a:ext>
            </a:extLst>
          </p:cNvPr>
          <p:cNvSpPr>
            <a:spLocks noChangeAspect="1"/>
          </p:cNvSpPr>
          <p:nvPr/>
        </p:nvSpPr>
        <p:spPr>
          <a:xfrm>
            <a:off x="7738458" y="2316836"/>
            <a:ext cx="1235819" cy="828000"/>
          </a:xfrm>
          <a:prstGeom prst="wedgeEllipseCallout">
            <a:avLst>
              <a:gd name="adj1" fmla="val -64117"/>
              <a:gd name="adj2" fmla="val 5804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4000" b="1" dirty="0"/>
              <a:t>…</a:t>
            </a:r>
          </a:p>
        </p:txBody>
      </p:sp>
      <p:sp>
        <p:nvSpPr>
          <p:cNvPr id="17" name="Sprechblase: oval 24">
            <a:extLst>
              <a:ext uri="{FF2B5EF4-FFF2-40B4-BE49-F238E27FC236}">
                <a16:creationId xmlns="" xmlns:a16="http://schemas.microsoft.com/office/drawing/2014/main" id="{6A77BCE3-E8D6-4E67-A471-C05DCB78386E}"/>
              </a:ext>
            </a:extLst>
          </p:cNvPr>
          <p:cNvSpPr>
            <a:spLocks noChangeAspect="1"/>
          </p:cNvSpPr>
          <p:nvPr/>
        </p:nvSpPr>
        <p:spPr>
          <a:xfrm>
            <a:off x="3130458" y="2316836"/>
            <a:ext cx="1235819" cy="828000"/>
          </a:xfrm>
          <a:prstGeom prst="wedgeEllipseCallout">
            <a:avLst>
              <a:gd name="adj1" fmla="val 57361"/>
              <a:gd name="adj2" fmla="val 531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4000" b="1" dirty="0"/>
              <a:t>…</a:t>
            </a:r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A15F1E32-5424-4B1D-846D-4C663E5A04DB}"/>
              </a:ext>
            </a:extLst>
          </p:cNvPr>
          <p:cNvSpPr txBox="1"/>
          <p:nvPr/>
        </p:nvSpPr>
        <p:spPr>
          <a:xfrm>
            <a:off x="273630" y="1343504"/>
            <a:ext cx="2712457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US" sz="2000" dirty="0" err="1" smtClean="0"/>
              <a:t>Wymiana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informacji</a:t>
            </a:r>
            <a:r>
              <a:rPr lang="en-US" sz="2000" dirty="0" smtClean="0"/>
              <a:t> </a:t>
            </a:r>
            <a:r>
              <a:rPr lang="en-US" sz="2000" dirty="0" err="1" smtClean="0"/>
              <a:t>między</a:t>
            </a:r>
            <a:r>
              <a:rPr lang="en-US" sz="2000" dirty="0" smtClean="0"/>
              <a:t> </a:t>
            </a:r>
            <a:r>
              <a:rPr lang="en-US" sz="2000" dirty="0" err="1" smtClean="0"/>
              <a:t>sobą</a:t>
            </a:r>
            <a:endParaRPr lang="en-GB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B2DC0FC0-2636-463B-B0B9-5EE782400822}"/>
              </a:ext>
            </a:extLst>
          </p:cNvPr>
          <p:cNvSpPr txBox="1"/>
          <p:nvPr/>
        </p:nvSpPr>
        <p:spPr>
          <a:xfrm>
            <a:off x="8747999" y="1440000"/>
            <a:ext cx="3276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pl-PL" sz="2000" dirty="0" smtClean="0"/>
              <a:t>Wymiana za pomocą języka i symboli</a:t>
            </a:r>
            <a:endParaRPr lang="en-GB" sz="2000" dirty="0"/>
          </a:p>
        </p:txBody>
      </p:sp>
      <p:sp>
        <p:nvSpPr>
          <p:cNvPr id="20" name="CasellaDiTesto 12">
            <a:extLst>
              <a:ext uri="{FF2B5EF4-FFF2-40B4-BE49-F238E27FC236}">
                <a16:creationId xmlns="" xmlns:a16="http://schemas.microsoft.com/office/drawing/2014/main" id="{995667A9-C1AE-44FE-B5DF-D84E620A0175}"/>
              </a:ext>
            </a:extLst>
          </p:cNvPr>
          <p:cNvSpPr txBox="1"/>
          <p:nvPr/>
        </p:nvSpPr>
        <p:spPr>
          <a:xfrm>
            <a:off x="5635917" y="5378063"/>
            <a:ext cx="2736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GB" sz="2000" dirty="0" smtClean="0"/>
              <a:t>Basic for living together</a:t>
            </a:r>
          </a:p>
          <a:p>
            <a:pPr algn="just"/>
            <a:endParaRPr lang="en-GB" sz="2000" dirty="0"/>
          </a:p>
        </p:txBody>
      </p:sp>
      <p:sp>
        <p:nvSpPr>
          <p:cNvPr id="21" name="CasellaDiTesto 12">
            <a:extLst>
              <a:ext uri="{FF2B5EF4-FFF2-40B4-BE49-F238E27FC236}">
                <a16:creationId xmlns="" xmlns:a16="http://schemas.microsoft.com/office/drawing/2014/main" id="{C3C5E410-503F-4DEC-B9A2-36C415707A5D}"/>
              </a:ext>
            </a:extLst>
          </p:cNvPr>
          <p:cNvSpPr txBox="1"/>
          <p:nvPr/>
        </p:nvSpPr>
        <p:spPr>
          <a:xfrm>
            <a:off x="71846" y="2952000"/>
            <a:ext cx="3024153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pl-PL" sz="2000" dirty="0" smtClean="0"/>
              <a:t>Dobre połączenie między nadajnikiem i odbiornikiem</a:t>
            </a:r>
            <a:endParaRPr lang="en-GB" sz="2000" dirty="0"/>
          </a:p>
        </p:txBody>
      </p:sp>
      <p:sp>
        <p:nvSpPr>
          <p:cNvPr id="22" name="CasellaDiTesto 12">
            <a:extLst>
              <a:ext uri="{FF2B5EF4-FFF2-40B4-BE49-F238E27FC236}">
                <a16:creationId xmlns="" xmlns:a16="http://schemas.microsoft.com/office/drawing/2014/main" id="{DA4C5837-B34C-46A8-8819-4C47F60ABF5F}"/>
              </a:ext>
            </a:extLst>
          </p:cNvPr>
          <p:cNvSpPr txBox="1"/>
          <p:nvPr/>
        </p:nvSpPr>
        <p:spPr>
          <a:xfrm>
            <a:off x="1165015" y="4877999"/>
            <a:ext cx="2808000" cy="12213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pl-PL" sz="2000" dirty="0" smtClean="0"/>
              <a:t>Komunikacja wymaga co najmniej dwóch osób, które biorą udział w procesie</a:t>
            </a:r>
            <a:endParaRPr lang="en-GB" sz="2000" dirty="0"/>
          </a:p>
        </p:txBody>
      </p:sp>
      <p:sp>
        <p:nvSpPr>
          <p:cNvPr id="23" name="CasellaDiTesto 12">
            <a:extLst>
              <a:ext uri="{FF2B5EF4-FFF2-40B4-BE49-F238E27FC236}">
                <a16:creationId xmlns="" xmlns:a16="http://schemas.microsoft.com/office/drawing/2014/main" id="{AF5F16BA-CF02-4925-B895-30F734D4579D}"/>
              </a:ext>
            </a:extLst>
          </p:cNvPr>
          <p:cNvSpPr txBox="1"/>
          <p:nvPr/>
        </p:nvSpPr>
        <p:spPr>
          <a:xfrm>
            <a:off x="8806153" y="4572000"/>
            <a:ext cx="2628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GB" sz="2000" dirty="0" err="1" smtClean="0"/>
              <a:t>Komunikacja</a:t>
            </a:r>
            <a:r>
              <a:rPr lang="en-GB" sz="2000" dirty="0" smtClean="0"/>
              <a:t> jest </a:t>
            </a:r>
            <a:r>
              <a:rPr lang="en-GB" sz="2000" dirty="0" err="1" smtClean="0"/>
              <a:t>podstawą</a:t>
            </a:r>
            <a:r>
              <a:rPr lang="en-GB" sz="2000" dirty="0" smtClean="0"/>
              <a:t> </a:t>
            </a:r>
            <a:r>
              <a:rPr lang="en-GB" sz="2000" dirty="0" err="1" smtClean="0"/>
              <a:t>entuzjazmu</a:t>
            </a:r>
            <a:endParaRPr lang="en-GB" sz="2000" dirty="0"/>
          </a:p>
        </p:txBody>
      </p:sp>
      <p:sp>
        <p:nvSpPr>
          <p:cNvPr id="24" name="CasellaDiTesto 12">
            <a:extLst>
              <a:ext uri="{FF2B5EF4-FFF2-40B4-BE49-F238E27FC236}">
                <a16:creationId xmlns="" xmlns:a16="http://schemas.microsoft.com/office/drawing/2014/main" id="{515C2AB5-9112-4532-B38A-F88809264BD3}"/>
              </a:ext>
            </a:extLst>
          </p:cNvPr>
          <p:cNvSpPr txBox="1"/>
          <p:nvPr/>
        </p:nvSpPr>
        <p:spPr>
          <a:xfrm>
            <a:off x="9144000" y="2628000"/>
            <a:ext cx="2290153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pl-PL" sz="2000" dirty="0" smtClean="0"/>
              <a:t>Komunikację można realizować z wielką świadomością lub nieświadomie</a:t>
            </a:r>
            <a:endParaRPr lang="en-GB" sz="2000" dirty="0"/>
          </a:p>
        </p:txBody>
      </p:sp>
      <p:sp>
        <p:nvSpPr>
          <p:cNvPr id="25" name="CasellaDiTesto 12">
            <a:extLst>
              <a:ext uri="{FF2B5EF4-FFF2-40B4-BE49-F238E27FC236}">
                <a16:creationId xmlns="" xmlns:a16="http://schemas.microsoft.com/office/drawing/2014/main" id="{B8FF6DD4-20D8-4FAA-AB72-160B058F5EC6}"/>
              </a:ext>
            </a:extLst>
          </p:cNvPr>
          <p:cNvSpPr txBox="1"/>
          <p:nvPr/>
        </p:nvSpPr>
        <p:spPr>
          <a:xfrm>
            <a:off x="3885099" y="5838807"/>
            <a:ext cx="4434863" cy="257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1100" dirty="0" smtClean="0"/>
              <a:t>Źródło</a:t>
            </a:r>
            <a:r>
              <a:rPr lang="en-GB" sz="1100" dirty="0" smtClean="0"/>
              <a:t>: </a:t>
            </a:r>
            <a:r>
              <a:rPr lang="en-GB" sz="1100" dirty="0"/>
              <a:t>https://www.studienkreis.de/deutsch/kommunikation-ueberblick/</a:t>
            </a:r>
          </a:p>
        </p:txBody>
      </p:sp>
      <p:cxnSp>
        <p:nvCxnSpPr>
          <p:cNvPr id="26" name="Gerade Verbindung mit Pfeil 33">
            <a:extLst>
              <a:ext uri="{FF2B5EF4-FFF2-40B4-BE49-F238E27FC236}">
                <a16:creationId xmlns="" xmlns:a16="http://schemas.microsoft.com/office/drawing/2014/main" id="{E89D2937-751F-4B82-94B4-30960E0D5ADE}"/>
              </a:ext>
            </a:extLst>
          </p:cNvPr>
          <p:cNvCxnSpPr>
            <a:cxnSpLocks/>
          </p:cNvCxnSpPr>
          <p:nvPr/>
        </p:nvCxnSpPr>
        <p:spPr>
          <a:xfrm>
            <a:off x="6167947" y="4671484"/>
            <a:ext cx="586299" cy="6549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34">
            <a:extLst>
              <a:ext uri="{FF2B5EF4-FFF2-40B4-BE49-F238E27FC236}">
                <a16:creationId xmlns="" xmlns:a16="http://schemas.microsoft.com/office/drawing/2014/main" id="{F623208D-4AA8-470F-B61A-06F8A94FF9C1}"/>
              </a:ext>
            </a:extLst>
          </p:cNvPr>
          <p:cNvCxnSpPr>
            <a:cxnSpLocks/>
          </p:cNvCxnSpPr>
          <p:nvPr/>
        </p:nvCxnSpPr>
        <p:spPr>
          <a:xfrm flipH="1">
            <a:off x="3925420" y="4559094"/>
            <a:ext cx="965595" cy="6249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35">
            <a:extLst>
              <a:ext uri="{FF2B5EF4-FFF2-40B4-BE49-F238E27FC236}">
                <a16:creationId xmlns="" xmlns:a16="http://schemas.microsoft.com/office/drawing/2014/main" id="{8CF2238B-8C63-4453-9143-4017BA15E6A4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3095999" y="3580742"/>
            <a:ext cx="756000" cy="3725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36">
            <a:extLst>
              <a:ext uri="{FF2B5EF4-FFF2-40B4-BE49-F238E27FC236}">
                <a16:creationId xmlns="" xmlns:a16="http://schemas.microsoft.com/office/drawing/2014/main" id="{8F37536C-7103-41EA-B059-BC1391FB3FE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857000" y="4432926"/>
            <a:ext cx="949153" cy="49907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37">
            <a:extLst>
              <a:ext uri="{FF2B5EF4-FFF2-40B4-BE49-F238E27FC236}">
                <a16:creationId xmlns="" xmlns:a16="http://schemas.microsoft.com/office/drawing/2014/main" id="{F39BF05D-86EF-47F7-9931-EAEB47C311E5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06458" y="3294000"/>
            <a:ext cx="937542" cy="360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8">
            <a:extLst>
              <a:ext uri="{FF2B5EF4-FFF2-40B4-BE49-F238E27FC236}">
                <a16:creationId xmlns="" xmlns:a16="http://schemas.microsoft.com/office/drawing/2014/main" id="{6C3DD600-99E4-457D-98C1-5680FE642739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7857000" y="1764000"/>
            <a:ext cx="890999" cy="40241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27">
            <a:extLst>
              <a:ext uri="{FF2B5EF4-FFF2-40B4-BE49-F238E27FC236}">
                <a16:creationId xmlns="" xmlns:a16="http://schemas.microsoft.com/office/drawing/2014/main" id="{BD5BB540-47A7-4D1B-B04A-4AAEC9735A75}"/>
              </a:ext>
            </a:extLst>
          </p:cNvPr>
          <p:cNvCxnSpPr>
            <a:cxnSpLocks/>
          </p:cNvCxnSpPr>
          <p:nvPr/>
        </p:nvCxnSpPr>
        <p:spPr>
          <a:xfrm flipH="1" flipV="1">
            <a:off x="2880591" y="1667504"/>
            <a:ext cx="883541" cy="3508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35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Udana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komunikacja</a:t>
            </a:r>
            <a:r>
              <a:rPr lang="en-GB" sz="4800" b="1" dirty="0" smtClean="0"/>
              <a:t> :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407628" y="1218979"/>
            <a:ext cx="114169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Kiedy</a:t>
            </a:r>
            <a:r>
              <a:rPr lang="en-GB" sz="3200" dirty="0" smtClean="0"/>
              <a:t>?</a:t>
            </a:r>
            <a:endParaRPr lang="en-GB" sz="3200" dirty="0"/>
          </a:p>
          <a:p>
            <a:pPr algn="just"/>
            <a:endParaRPr lang="en-GB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Ufamy drugiej stronie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Cele są jasno określone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Rozmowa jest dobrze przygotowana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Współpraca z osobą przeciwną opiera się na partnerstwie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Używając prostego i łatwego języka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Staraj się mówić krótko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Nie przerywaj partnerowi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3000" dirty="0" smtClean="0"/>
              <a:t>Powiemy prawdę i będziemy wiarygodni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D7753C07-FF60-4DF1-BAEC-DEE474165154}"/>
              </a:ext>
            </a:extLst>
          </p:cNvPr>
          <p:cNvSpPr txBox="1"/>
          <p:nvPr/>
        </p:nvSpPr>
        <p:spPr>
          <a:xfrm>
            <a:off x="1185250" y="5740450"/>
            <a:ext cx="9834562" cy="319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500" dirty="0" smtClean="0"/>
              <a:t>Źródło</a:t>
            </a:r>
            <a:r>
              <a:rPr lang="en-GB" sz="1500" dirty="0" smtClean="0"/>
              <a:t>: </a:t>
            </a:r>
            <a:r>
              <a:rPr lang="en-GB" sz="1500" dirty="0">
                <a:hlinkClick r:id="rId3"/>
              </a:rPr>
              <a:t>https://zeitzuleben.de/kommunikation/</a:t>
            </a:r>
            <a:r>
              <a:rPr lang="en-GB" sz="1500" dirty="0"/>
              <a:t>; </a:t>
            </a:r>
            <a:r>
              <a:rPr lang="en-GB" sz="1500" dirty="0">
                <a:hlinkClick r:id="rId4"/>
              </a:rPr>
              <a:t>https://www.zielbar.de/magazine/bessere-interne-Kommunikation-23585/</a:t>
            </a:r>
            <a:r>
              <a:rPr lang="en-GB" sz="1500" dirty="0"/>
              <a:t>  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Proces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komunikacji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="" xmlns:a16="http://schemas.microsoft.com/office/drawing/2014/main" id="{A5A6197F-9307-405F-BF9B-7E8327D73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908678"/>
              </p:ext>
            </p:extLst>
          </p:nvPr>
        </p:nvGraphicFramePr>
        <p:xfrm>
          <a:off x="378011" y="1975358"/>
          <a:ext cx="11554910" cy="156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pieren 15">
            <a:extLst>
              <a:ext uri="{FF2B5EF4-FFF2-40B4-BE49-F238E27FC236}">
                <a16:creationId xmlns="" xmlns:a16="http://schemas.microsoft.com/office/drawing/2014/main" id="{A3A3D039-7957-4721-80DD-D43882F97875}"/>
              </a:ext>
            </a:extLst>
          </p:cNvPr>
          <p:cNvGrpSpPr/>
          <p:nvPr/>
        </p:nvGrpSpPr>
        <p:grpSpPr>
          <a:xfrm rot="9093003">
            <a:off x="7542472" y="4268317"/>
            <a:ext cx="3276000" cy="305117"/>
            <a:chOff x="4802187" y="2075457"/>
            <a:chExt cx="260826" cy="305117"/>
          </a:xfrm>
          <a:solidFill>
            <a:srgbClr val="F8D7CD"/>
          </a:solidFill>
        </p:grpSpPr>
        <p:sp>
          <p:nvSpPr>
            <p:cNvPr id="16" name="Pfeil: nach rechts 16">
              <a:extLst>
                <a:ext uri="{FF2B5EF4-FFF2-40B4-BE49-F238E27FC236}">
                  <a16:creationId xmlns="" xmlns:a16="http://schemas.microsoft.com/office/drawing/2014/main" id="{362186A4-4098-4339-B85E-A27BBC2E9030}"/>
                </a:ext>
              </a:extLst>
            </p:cNvPr>
            <p:cNvSpPr/>
            <p:nvPr/>
          </p:nvSpPr>
          <p:spPr>
            <a:xfrm>
              <a:off x="4802187" y="2075457"/>
              <a:ext cx="260826" cy="30511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feil: nach rechts 4">
              <a:extLst>
                <a:ext uri="{FF2B5EF4-FFF2-40B4-BE49-F238E27FC236}">
                  <a16:creationId xmlns="" xmlns:a16="http://schemas.microsoft.com/office/drawing/2014/main" id="{BF7C888E-D0FE-4FE6-A980-1092C5CD7854}"/>
                </a:ext>
              </a:extLst>
            </p:cNvPr>
            <p:cNvSpPr txBox="1"/>
            <p:nvPr/>
          </p:nvSpPr>
          <p:spPr>
            <a:xfrm>
              <a:off x="4802187" y="2136480"/>
              <a:ext cx="182578" cy="183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300" kern="1200"/>
            </a:p>
          </p:txBody>
        </p:sp>
      </p:grpSp>
      <p:grpSp>
        <p:nvGrpSpPr>
          <p:cNvPr id="18" name="Gruppieren 18">
            <a:extLst>
              <a:ext uri="{FF2B5EF4-FFF2-40B4-BE49-F238E27FC236}">
                <a16:creationId xmlns="" xmlns:a16="http://schemas.microsoft.com/office/drawing/2014/main" id="{9AC0DB07-868E-4513-8B2E-CFA9389F7B91}"/>
              </a:ext>
            </a:extLst>
          </p:cNvPr>
          <p:cNvGrpSpPr/>
          <p:nvPr/>
        </p:nvGrpSpPr>
        <p:grpSpPr>
          <a:xfrm>
            <a:off x="4471794" y="4629631"/>
            <a:ext cx="2856333" cy="1043304"/>
            <a:chOff x="3968" y="412306"/>
            <a:chExt cx="1230312" cy="738187"/>
          </a:xfrm>
          <a:solidFill>
            <a:srgbClr val="E08041"/>
          </a:solidFill>
        </p:grpSpPr>
        <p:sp>
          <p:nvSpPr>
            <p:cNvPr id="19" name="Rechteck: abgerundete Ecken 19">
              <a:extLst>
                <a:ext uri="{FF2B5EF4-FFF2-40B4-BE49-F238E27FC236}">
                  <a16:creationId xmlns="" xmlns:a16="http://schemas.microsoft.com/office/drawing/2014/main" id="{0CC8AEDC-8753-445F-99C9-94C7F58217AD}"/>
                </a:ext>
              </a:extLst>
            </p:cNvPr>
            <p:cNvSpPr/>
            <p:nvPr/>
          </p:nvSpPr>
          <p:spPr>
            <a:xfrm>
              <a:off x="3968" y="412306"/>
              <a:ext cx="1230312" cy="7381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hteck: abgerundete Ecken 4">
              <a:extLst>
                <a:ext uri="{FF2B5EF4-FFF2-40B4-BE49-F238E27FC236}">
                  <a16:creationId xmlns="" xmlns:a16="http://schemas.microsoft.com/office/drawing/2014/main" id="{383332F2-5697-4C87-8366-6F440B849312}"/>
                </a:ext>
              </a:extLst>
            </p:cNvPr>
            <p:cNvSpPr txBox="1"/>
            <p:nvPr/>
          </p:nvSpPr>
          <p:spPr>
            <a:xfrm>
              <a:off x="25589" y="433927"/>
              <a:ext cx="1187070" cy="694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 smtClean="0"/>
                <a:t>Informacja zwrotna</a:t>
              </a:r>
              <a:endParaRPr lang="de-DE" sz="2000" kern="1200" dirty="0"/>
            </a:p>
          </p:txBody>
        </p:sp>
      </p:grpSp>
      <p:grpSp>
        <p:nvGrpSpPr>
          <p:cNvPr id="21" name="Gruppieren 21">
            <a:extLst>
              <a:ext uri="{FF2B5EF4-FFF2-40B4-BE49-F238E27FC236}">
                <a16:creationId xmlns="" xmlns:a16="http://schemas.microsoft.com/office/drawing/2014/main" id="{55410F70-5F4B-4831-B6CD-FB023A1A4426}"/>
              </a:ext>
            </a:extLst>
          </p:cNvPr>
          <p:cNvGrpSpPr/>
          <p:nvPr/>
        </p:nvGrpSpPr>
        <p:grpSpPr>
          <a:xfrm rot="12589143">
            <a:off x="1112943" y="4204158"/>
            <a:ext cx="3276000" cy="305117"/>
            <a:chOff x="4802187" y="2075457"/>
            <a:chExt cx="260826" cy="305117"/>
          </a:xfrm>
          <a:solidFill>
            <a:srgbClr val="F8D7CD"/>
          </a:solidFill>
        </p:grpSpPr>
        <p:sp>
          <p:nvSpPr>
            <p:cNvPr id="22" name="Pfeil: nach rechts 22">
              <a:extLst>
                <a:ext uri="{FF2B5EF4-FFF2-40B4-BE49-F238E27FC236}">
                  <a16:creationId xmlns="" xmlns:a16="http://schemas.microsoft.com/office/drawing/2014/main" id="{9C914D26-111F-424F-AFA6-0741EE08409D}"/>
                </a:ext>
              </a:extLst>
            </p:cNvPr>
            <p:cNvSpPr/>
            <p:nvPr/>
          </p:nvSpPr>
          <p:spPr>
            <a:xfrm>
              <a:off x="4802187" y="2075457"/>
              <a:ext cx="260826" cy="30511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feil: nach rechts 4">
              <a:extLst>
                <a:ext uri="{FF2B5EF4-FFF2-40B4-BE49-F238E27FC236}">
                  <a16:creationId xmlns="" xmlns:a16="http://schemas.microsoft.com/office/drawing/2014/main" id="{8FF5080E-0940-4AC8-8FF1-DA6D43D140E4}"/>
                </a:ext>
              </a:extLst>
            </p:cNvPr>
            <p:cNvSpPr txBox="1"/>
            <p:nvPr/>
          </p:nvSpPr>
          <p:spPr>
            <a:xfrm>
              <a:off x="4802187" y="2136480"/>
              <a:ext cx="182578" cy="1830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300" kern="1200"/>
            </a:p>
          </p:txBody>
        </p:sp>
      </p:grpSp>
      <p:sp>
        <p:nvSpPr>
          <p:cNvPr id="24" name="CasellaDiTesto 12">
            <a:extLst>
              <a:ext uri="{FF2B5EF4-FFF2-40B4-BE49-F238E27FC236}">
                <a16:creationId xmlns="" xmlns:a16="http://schemas.microsoft.com/office/drawing/2014/main" id="{B1985198-31BC-4F7F-AC24-09E15D49C517}"/>
              </a:ext>
            </a:extLst>
          </p:cNvPr>
          <p:cNvSpPr txBox="1"/>
          <p:nvPr/>
        </p:nvSpPr>
        <p:spPr>
          <a:xfrm>
            <a:off x="3317899" y="5886040"/>
            <a:ext cx="5675133" cy="256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500" dirty="0" smtClean="0"/>
              <a:t>Źródło</a:t>
            </a:r>
            <a:r>
              <a:rPr lang="en-GB" sz="1500" dirty="0" smtClean="0"/>
              <a:t>:  </a:t>
            </a:r>
            <a:r>
              <a:rPr lang="de-DE" sz="1500" dirty="0"/>
              <a:t>Die 6 Phasen im Kommunikationsprozess www.userlike.com</a:t>
            </a:r>
            <a:endParaRPr lang="en-GB" sz="1500" dirty="0"/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Inspiruj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innych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77E2484-D380-41CC-B04F-C00790050A88}"/>
              </a:ext>
            </a:extLst>
          </p:cNvPr>
          <p:cNvSpPr txBox="1"/>
          <p:nvPr/>
        </p:nvSpPr>
        <p:spPr>
          <a:xfrm>
            <a:off x="1260000" y="1260000"/>
            <a:ext cx="9684000" cy="72000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Połącz swoje działania z działaniami PR</a:t>
            </a:r>
            <a:endParaRPr lang="en-GB" sz="2000" dirty="0"/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8371C52F-CA7A-49B9-8DA6-783899CC00D8}"/>
              </a:ext>
            </a:extLst>
          </p:cNvPr>
          <p:cNvSpPr txBox="1"/>
          <p:nvPr/>
        </p:nvSpPr>
        <p:spPr>
          <a:xfrm>
            <a:off x="1260000" y="2088000"/>
            <a:ext cx="9684000" cy="72000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Dobra komunikacja to aktywna komunikacja</a:t>
            </a:r>
            <a:endParaRPr lang="en-GB" sz="20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621E7280-F525-4DCF-9AFF-6BEF7D0A3E78}"/>
              </a:ext>
            </a:extLst>
          </p:cNvPr>
          <p:cNvSpPr txBox="1"/>
          <p:nvPr/>
        </p:nvSpPr>
        <p:spPr>
          <a:xfrm>
            <a:off x="1260000" y="2916000"/>
            <a:ext cx="9684000" cy="70788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Udział</a:t>
            </a:r>
            <a:r>
              <a:rPr lang="en-GB" sz="2000" dirty="0" smtClean="0"/>
              <a:t> </a:t>
            </a:r>
            <a:r>
              <a:rPr lang="en-GB" sz="2000" dirty="0" err="1" smtClean="0"/>
              <a:t>zewnętrznego</a:t>
            </a:r>
            <a:r>
              <a:rPr lang="en-GB" sz="2000" dirty="0" smtClean="0"/>
              <a:t> </a:t>
            </a:r>
            <a:r>
              <a:rPr lang="en-GB" sz="2000" dirty="0" err="1" smtClean="0"/>
              <a:t>wsparcia</a:t>
            </a:r>
            <a:r>
              <a:rPr lang="en-GB" sz="2000" dirty="0" smtClean="0"/>
              <a:t> </a:t>
            </a:r>
            <a:r>
              <a:rPr lang="en-GB" sz="2000" dirty="0" err="1" smtClean="0"/>
              <a:t>ekspertów</a:t>
            </a:r>
            <a:endParaRPr lang="en-GB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CDC5C6BF-8B91-4966-B890-953BDB256D9D}"/>
              </a:ext>
            </a:extLst>
          </p:cNvPr>
          <p:cNvSpPr txBox="1"/>
          <p:nvPr/>
        </p:nvSpPr>
        <p:spPr>
          <a:xfrm>
            <a:off x="1260000" y="3744000"/>
            <a:ext cx="9684000" cy="70788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Decyzja o odpowiednim kanale komunikacji zależy od grupy docelowej</a:t>
            </a:r>
            <a:endParaRPr lang="en-GB" sz="20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B518957C-E796-4351-B621-78258060F34E}"/>
              </a:ext>
            </a:extLst>
          </p:cNvPr>
          <p:cNvSpPr txBox="1"/>
          <p:nvPr/>
        </p:nvSpPr>
        <p:spPr>
          <a:xfrm>
            <a:off x="1260000" y="4572000"/>
            <a:ext cx="9684000" cy="707886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Komunikacja wymaga jasno opisanych korzyści</a:t>
            </a:r>
            <a:endParaRPr lang="en-GB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A17201A6-2ADD-4C8B-B588-42BF0973C9BF}"/>
              </a:ext>
            </a:extLst>
          </p:cNvPr>
          <p:cNvSpPr txBox="1"/>
          <p:nvPr/>
        </p:nvSpPr>
        <p:spPr>
          <a:xfrm>
            <a:off x="1260000" y="5400000"/>
            <a:ext cx="9684000" cy="46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>
                <a:solidFill>
                  <a:schemeClr val="bg1"/>
                </a:solidFill>
              </a:rPr>
              <a:t>Przekonanie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poprzez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obiektywność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Mobilizowanie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samowiedzy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106EF5E9-DA3D-4A68-9D5D-30ED9E486606}"/>
              </a:ext>
            </a:extLst>
          </p:cNvPr>
          <p:cNvSpPr txBox="1"/>
          <p:nvPr/>
        </p:nvSpPr>
        <p:spPr>
          <a:xfrm>
            <a:off x="180000" y="5976000"/>
            <a:ext cx="11844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</a:t>
            </a:r>
            <a:r>
              <a:rPr lang="en-GB" sz="1100" dirty="0" smtClean="0"/>
              <a:t>: </a:t>
            </a:r>
            <a:r>
              <a:rPr lang="en-GB" sz="1100" dirty="0">
                <a:hlinkClick r:id="rId3"/>
              </a:rPr>
              <a:t>https://link.springer.com/chapter/10.1007/978-3-322-83511-6_10</a:t>
            </a:r>
            <a:r>
              <a:rPr lang="en-GB" sz="1100" dirty="0"/>
              <a:t>; </a:t>
            </a:r>
            <a:r>
              <a:rPr lang="en-GB" sz="1100" dirty="0">
                <a:hlinkClick r:id="rId4"/>
              </a:rPr>
              <a:t>https://www.fuer-gruender.de/wiisen/unternehmen-gruenden/aussenauftritt/Kommunikation</a:t>
            </a:r>
            <a:r>
              <a:rPr lang="en-GB" sz="1100" dirty="0"/>
              <a:t>; https://www.sputnik-agentur.de/blog/10-dinge-die-sie-tun-koennen-um-ihre-interne-kommunikation-zu-verbessern/</a:t>
            </a:r>
          </a:p>
          <a:p>
            <a:endParaRPr lang="en-GB" sz="1100" dirty="0"/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51B4693C-0FF1-45D6-93D2-0FA6871E105C}"/>
              </a:ext>
            </a:extLst>
          </p:cNvPr>
          <p:cNvSpPr txBox="1"/>
          <p:nvPr/>
        </p:nvSpPr>
        <p:spPr>
          <a:xfrm>
            <a:off x="3276000" y="2556000"/>
            <a:ext cx="5724000" cy="43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Jak</a:t>
            </a:r>
            <a:r>
              <a:rPr lang="en-GB" sz="2000" dirty="0" smtClean="0"/>
              <a:t> </a:t>
            </a:r>
            <a:r>
              <a:rPr lang="en-GB" sz="2000" dirty="0" err="1" smtClean="0"/>
              <a:t>używasz</a:t>
            </a:r>
            <a:r>
              <a:rPr lang="en-GB" sz="2000" dirty="0" smtClean="0"/>
              <a:t> </a:t>
            </a:r>
            <a:r>
              <a:rPr lang="en-GB" sz="2000" dirty="0" err="1" smtClean="0"/>
              <a:t>wyrazu</a:t>
            </a:r>
            <a:r>
              <a:rPr lang="en-GB" sz="2000" dirty="0" smtClean="0"/>
              <a:t> </a:t>
            </a:r>
            <a:r>
              <a:rPr lang="en-GB" sz="2000" dirty="0" err="1" smtClean="0"/>
              <a:t>twarzy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B90C72CD-2C1C-4D10-97C4-62CD978A33CF}"/>
              </a:ext>
            </a:extLst>
          </p:cNvPr>
          <p:cNvSpPr txBox="1"/>
          <p:nvPr/>
        </p:nvSpPr>
        <p:spPr>
          <a:xfrm>
            <a:off x="3276000" y="3060000"/>
            <a:ext cx="5724000" cy="43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A co z mową ciała?</a:t>
            </a:r>
            <a:endParaRPr lang="en-GB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568FF577-F210-42D5-915D-34A6338C81E1}"/>
              </a:ext>
            </a:extLst>
          </p:cNvPr>
          <p:cNvSpPr txBox="1"/>
          <p:nvPr/>
        </p:nvSpPr>
        <p:spPr>
          <a:xfrm>
            <a:off x="3276000" y="3564000"/>
            <a:ext cx="5724000" cy="43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Odzwierciedlaj</a:t>
            </a:r>
            <a:r>
              <a:rPr lang="en-GB" sz="2000" dirty="0" smtClean="0"/>
              <a:t> </a:t>
            </a:r>
            <a:r>
              <a:rPr lang="en-GB" sz="2000" dirty="0" err="1" smtClean="0"/>
              <a:t>swoją</a:t>
            </a:r>
            <a:r>
              <a:rPr lang="en-GB" sz="2000" dirty="0" smtClean="0"/>
              <a:t> </a:t>
            </a:r>
            <a:r>
              <a:rPr lang="en-GB" sz="2000" dirty="0" err="1" smtClean="0"/>
              <a:t>ostatnią</a:t>
            </a:r>
            <a:r>
              <a:rPr lang="en-GB" sz="2000" dirty="0" smtClean="0"/>
              <a:t> </a:t>
            </a:r>
            <a:r>
              <a:rPr lang="en-GB" sz="2000" dirty="0" err="1" smtClean="0"/>
              <a:t>rozmowę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C2BE469E-98DB-4BD5-B26F-7ACE43357EF7}"/>
              </a:ext>
            </a:extLst>
          </p:cNvPr>
          <p:cNvSpPr txBox="1"/>
          <p:nvPr/>
        </p:nvSpPr>
        <p:spPr>
          <a:xfrm>
            <a:off x="3276000" y="4068000"/>
            <a:ext cx="5724000" cy="43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dirty="0" smtClean="0"/>
              <a:t>Znajdź 3 aktywności, które tworzą:</a:t>
            </a:r>
            <a:endParaRPr lang="en-GB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18709ADB-501F-4846-959F-317055CB8496}"/>
              </a:ext>
            </a:extLst>
          </p:cNvPr>
          <p:cNvSpPr txBox="1"/>
          <p:nvPr/>
        </p:nvSpPr>
        <p:spPr>
          <a:xfrm>
            <a:off x="2232000" y="4572000"/>
            <a:ext cx="3728805" cy="1404000"/>
          </a:xfrm>
          <a:prstGeom prst="rect">
            <a:avLst/>
          </a:prstGeom>
          <a:solidFill>
            <a:srgbClr val="FF3F3F"/>
          </a:solidFill>
        </p:spPr>
        <p:txBody>
          <a:bodyPr wrap="square" rtlCol="0">
            <a:noAutofit/>
          </a:bodyPr>
          <a:lstStyle/>
          <a:p>
            <a:r>
              <a:rPr lang="en-GB" sz="2000" dirty="0" err="1" smtClean="0"/>
              <a:t>Negatywne</a:t>
            </a:r>
            <a:r>
              <a:rPr lang="en-GB" sz="2000" dirty="0" smtClean="0"/>
              <a:t> </a:t>
            </a:r>
            <a:r>
              <a:rPr lang="en-GB" sz="2000" dirty="0" err="1" smtClean="0"/>
              <a:t>wrażenia</a:t>
            </a:r>
            <a:r>
              <a:rPr lang="en-GB" sz="2000" dirty="0" smtClean="0"/>
              <a:t> </a:t>
            </a:r>
            <a:r>
              <a:rPr lang="en-GB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</a:t>
            </a:r>
          </a:p>
        </p:txBody>
      </p:sp>
      <p:sp>
        <p:nvSpPr>
          <p:cNvPr id="20" name="CasellaDiTesto 12">
            <a:extLst>
              <a:ext uri="{FF2B5EF4-FFF2-40B4-BE49-F238E27FC236}">
                <a16:creationId xmlns="" xmlns:a16="http://schemas.microsoft.com/office/drawing/2014/main" id="{BCB139E2-0F87-4A13-B498-E1A57D532D86}"/>
              </a:ext>
            </a:extLst>
          </p:cNvPr>
          <p:cNvSpPr txBox="1"/>
          <p:nvPr/>
        </p:nvSpPr>
        <p:spPr>
          <a:xfrm>
            <a:off x="6264000" y="4572000"/>
            <a:ext cx="3728805" cy="140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GB" sz="2000" dirty="0" err="1" smtClean="0"/>
              <a:t>Pozytywne</a:t>
            </a:r>
            <a:r>
              <a:rPr lang="en-GB" sz="2000" dirty="0" smtClean="0"/>
              <a:t> </a:t>
            </a:r>
            <a:r>
              <a:rPr lang="en-GB" sz="2000" dirty="0" err="1" smtClean="0"/>
              <a:t>wrażenia</a:t>
            </a:r>
            <a:r>
              <a:rPr lang="en-GB" sz="2000" dirty="0" smtClean="0"/>
              <a:t>…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</a:t>
            </a:r>
          </a:p>
        </p:txBody>
      </p:sp>
      <p:graphicFrame>
        <p:nvGraphicFramePr>
          <p:cNvPr id="21" name="Diagramm 5">
            <a:extLst>
              <a:ext uri="{FF2B5EF4-FFF2-40B4-BE49-F238E27FC236}">
                <a16:creationId xmlns="" xmlns:a16="http://schemas.microsoft.com/office/drawing/2014/main" id="{FAA75E9E-A0A1-48AE-B8ED-7B521BD10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715701"/>
              </p:ext>
            </p:extLst>
          </p:nvPr>
        </p:nvGraphicFramePr>
        <p:xfrm>
          <a:off x="320786" y="1204732"/>
          <a:ext cx="11483683" cy="8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4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6 typowych błędów w komunikacji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BCAEF94D-3745-495A-885A-9C8526D6901B}"/>
              </a:ext>
            </a:extLst>
          </p:cNvPr>
          <p:cNvSpPr txBox="1"/>
          <p:nvPr/>
        </p:nvSpPr>
        <p:spPr>
          <a:xfrm>
            <a:off x="720000" y="162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GB" sz="2000" dirty="0" err="1" smtClean="0"/>
              <a:t>Jesteś</a:t>
            </a:r>
            <a:r>
              <a:rPr lang="en-GB" sz="2000" dirty="0" smtClean="0"/>
              <a:t> </a:t>
            </a:r>
            <a:r>
              <a:rPr lang="en-GB" sz="2000" dirty="0" err="1" smtClean="0"/>
              <a:t>skupiony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sobie</a:t>
            </a:r>
            <a:endParaRPr lang="en-GB" sz="2000" dirty="0"/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C6AF74E8-67A4-41BE-8428-4186D99E40C6}"/>
              </a:ext>
            </a:extLst>
          </p:cNvPr>
          <p:cNvSpPr txBox="1"/>
          <p:nvPr/>
        </p:nvSpPr>
        <p:spPr>
          <a:xfrm>
            <a:off x="720000" y="450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Równowaga między mówieniem a słuchaniem jest zła</a:t>
            </a:r>
            <a:endParaRPr lang="en-GB" sz="20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E8567F5F-1A6A-4521-A584-32E36504421D}"/>
              </a:ext>
            </a:extLst>
          </p:cNvPr>
          <p:cNvSpPr txBox="1"/>
          <p:nvPr/>
        </p:nvSpPr>
        <p:spPr>
          <a:xfrm>
            <a:off x="6840000" y="2988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GB" sz="2000" dirty="0" err="1" smtClean="0"/>
              <a:t>Mówienie</a:t>
            </a:r>
            <a:r>
              <a:rPr lang="en-GB" sz="2000" dirty="0" smtClean="0"/>
              <a:t> o </a:t>
            </a:r>
            <a:r>
              <a:rPr lang="en-GB" sz="2000" dirty="0" err="1" smtClean="0"/>
              <a:t>złych</a:t>
            </a:r>
            <a:r>
              <a:rPr lang="en-GB" sz="2000" dirty="0" smtClean="0"/>
              <a:t> </a:t>
            </a:r>
            <a:r>
              <a:rPr lang="en-GB" sz="2000" dirty="0" err="1" smtClean="0"/>
              <a:t>rzeczach</a:t>
            </a:r>
            <a:endParaRPr lang="en-GB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830E5367-2427-485E-8FB9-CDBAD77BF875}"/>
              </a:ext>
            </a:extLst>
          </p:cNvPr>
          <p:cNvSpPr txBox="1"/>
          <p:nvPr/>
        </p:nvSpPr>
        <p:spPr>
          <a:xfrm>
            <a:off x="1427649" y="5888336"/>
            <a:ext cx="9349763" cy="233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</a:t>
            </a:r>
            <a:r>
              <a:rPr lang="en-GB" sz="1100" dirty="0" smtClean="0"/>
              <a:t>: </a:t>
            </a:r>
            <a:r>
              <a:rPr lang="de-DE" sz="1100" dirty="0">
                <a:hlinkClick r:id="rId3"/>
              </a:rPr>
              <a:t>https://kommunikation-lernen.de/wp-content/uploads/2018/12/Smalltalk-Infografik.png</a:t>
            </a:r>
            <a:r>
              <a:rPr lang="de-DE" sz="1100" dirty="0"/>
              <a:t>; </a:t>
            </a:r>
            <a:r>
              <a:rPr lang="de-DE" sz="1100" dirty="0">
                <a:hlinkClick r:id="rId4"/>
              </a:rPr>
              <a:t>https://www.zeitblueten.com/news/interne-kommunikaton/</a:t>
            </a:r>
            <a:r>
              <a:rPr lang="de-DE" sz="1100" dirty="0"/>
              <a:t> </a:t>
            </a:r>
          </a:p>
          <a:p>
            <a:endParaRPr lang="en-GB" sz="11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484F218E-0AE4-4178-A42D-70BD549F7A7D}"/>
              </a:ext>
            </a:extLst>
          </p:cNvPr>
          <p:cNvSpPr txBox="1"/>
          <p:nvPr/>
        </p:nvSpPr>
        <p:spPr>
          <a:xfrm>
            <a:off x="6840000" y="450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GB" sz="2000" dirty="0" err="1" smtClean="0"/>
              <a:t>Wiedząc</a:t>
            </a:r>
            <a:r>
              <a:rPr lang="en-GB" sz="2000" dirty="0" smtClean="0"/>
              <a:t> </a:t>
            </a:r>
            <a:r>
              <a:rPr lang="en-GB" sz="2000" dirty="0" err="1" smtClean="0"/>
              <a:t>wszystko</a:t>
            </a:r>
            <a:r>
              <a:rPr lang="en-GB" sz="2000" dirty="0" smtClean="0"/>
              <a:t> </a:t>
            </a:r>
            <a:r>
              <a:rPr lang="en-GB" sz="2000" dirty="0" err="1" smtClean="0"/>
              <a:t>lepiej</a:t>
            </a:r>
            <a:endParaRPr lang="en-GB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4EC959F3-8EC0-48C1-ADB8-5F177AD26621}"/>
              </a:ext>
            </a:extLst>
          </p:cNvPr>
          <p:cNvSpPr txBox="1"/>
          <p:nvPr/>
        </p:nvSpPr>
        <p:spPr>
          <a:xfrm>
            <a:off x="720000" y="2988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Twoje oczekiwania co do treści są błędne</a:t>
            </a:r>
            <a:endParaRPr lang="en-GB" sz="2000" dirty="0"/>
          </a:p>
        </p:txBody>
      </p:sp>
      <p:sp>
        <p:nvSpPr>
          <p:cNvPr id="20" name="CasellaDiTesto 12">
            <a:extLst>
              <a:ext uri="{FF2B5EF4-FFF2-40B4-BE49-F238E27FC236}">
                <a16:creationId xmlns="" xmlns:a16="http://schemas.microsoft.com/office/drawing/2014/main" id="{7148C916-7DAD-461B-A9F9-D6B2A7E76B59}"/>
              </a:ext>
            </a:extLst>
          </p:cNvPr>
          <p:cNvSpPr txBox="1"/>
          <p:nvPr/>
        </p:nvSpPr>
        <p:spPr>
          <a:xfrm>
            <a:off x="6840000" y="162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Konwersacja jest monotonna </a:t>
            </a:r>
            <a:endParaRPr lang="en-GB" sz="2000" dirty="0"/>
          </a:p>
        </p:txBody>
      </p:sp>
      <p:pic>
        <p:nvPicPr>
          <p:cNvPr id="21" name="Grafik 68">
            <a:extLst>
              <a:ext uri="{FF2B5EF4-FFF2-40B4-BE49-F238E27FC236}">
                <a16:creationId xmlns="" xmlns:a16="http://schemas.microsoft.com/office/drawing/2014/main" id="{5AE0B909-141A-4A04-A106-38AAB7A685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990" t="24888" r="26774" b="-7361"/>
          <a:stretch/>
        </p:blipFill>
        <p:spPr>
          <a:xfrm>
            <a:off x="756000" y="1656000"/>
            <a:ext cx="1512000" cy="1080000"/>
          </a:xfrm>
          <a:prstGeom prst="rect">
            <a:avLst/>
          </a:prstGeom>
        </p:spPr>
      </p:pic>
      <p:pic>
        <p:nvPicPr>
          <p:cNvPr id="22" name="Grafik 70">
            <a:extLst>
              <a:ext uri="{FF2B5EF4-FFF2-40B4-BE49-F238E27FC236}">
                <a16:creationId xmlns="" xmlns:a16="http://schemas.microsoft.com/office/drawing/2014/main" id="{7D12807A-84E2-434F-BAEC-6894823F3E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4656" t="26712" r="27834" b="-6945"/>
          <a:stretch/>
        </p:blipFill>
        <p:spPr>
          <a:xfrm>
            <a:off x="6876000" y="1656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73">
            <a:extLst>
              <a:ext uri="{FF2B5EF4-FFF2-40B4-BE49-F238E27FC236}">
                <a16:creationId xmlns="" xmlns:a16="http://schemas.microsoft.com/office/drawing/2014/main" id="{087A509D-96DE-46D8-BEAC-01931E2537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6154" t="32639" r="26767" b="-10338"/>
          <a:stretch/>
        </p:blipFill>
        <p:spPr>
          <a:xfrm>
            <a:off x="6876000" y="3024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80">
            <a:extLst>
              <a:ext uri="{FF2B5EF4-FFF2-40B4-BE49-F238E27FC236}">
                <a16:creationId xmlns="" xmlns:a16="http://schemas.microsoft.com/office/drawing/2014/main" id="{30B4293C-BAF3-452E-A62C-1011F13A5D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7148" t="16186" r="26720" b="1341"/>
          <a:stretch/>
        </p:blipFill>
        <p:spPr>
          <a:xfrm>
            <a:off x="756000" y="4536000"/>
            <a:ext cx="1512000" cy="1080000"/>
          </a:xfrm>
          <a:prstGeom prst="rect">
            <a:avLst/>
          </a:prstGeom>
        </p:spPr>
      </p:pic>
      <p:pic>
        <p:nvPicPr>
          <p:cNvPr id="25" name="Grafik 82">
            <a:extLst>
              <a:ext uri="{FF2B5EF4-FFF2-40B4-BE49-F238E27FC236}">
                <a16:creationId xmlns="" xmlns:a16="http://schemas.microsoft.com/office/drawing/2014/main" id="{EDC2DEAD-1F22-4574-96F2-3BF77A5422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7812" t="21350" r="26055" b="-2910"/>
          <a:stretch/>
        </p:blipFill>
        <p:spPr>
          <a:xfrm>
            <a:off x="756000" y="3024000"/>
            <a:ext cx="1512000" cy="1080000"/>
          </a:xfrm>
          <a:prstGeom prst="rect">
            <a:avLst/>
          </a:prstGeom>
        </p:spPr>
      </p:pic>
      <p:pic>
        <p:nvPicPr>
          <p:cNvPr id="26" name="Grafik 93">
            <a:extLst>
              <a:ext uri="{FF2B5EF4-FFF2-40B4-BE49-F238E27FC236}">
                <a16:creationId xmlns="" xmlns:a16="http://schemas.microsoft.com/office/drawing/2014/main" id="{FF0EA25F-0508-4C9E-A0E1-E03592703A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26311" t="25574" r="25737" b="-3682"/>
          <a:stretch/>
        </p:blipFill>
        <p:spPr>
          <a:xfrm>
            <a:off x="6876000" y="4536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9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Wskazówki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dotyczące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najlepszej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komunikacji</a:t>
            </a:r>
            <a:endParaRPr lang="en-GB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1F7FD964-A07A-4408-8107-CFD7584B52F2}"/>
              </a:ext>
            </a:extLst>
          </p:cNvPr>
          <p:cNvSpPr txBox="1"/>
          <p:nvPr/>
        </p:nvSpPr>
        <p:spPr>
          <a:xfrm>
            <a:off x="720000" y="162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US" sz="2000" dirty="0" err="1" smtClean="0"/>
              <a:t>Kontynuuj</a:t>
            </a:r>
            <a:r>
              <a:rPr lang="en-US" sz="2000" dirty="0" smtClean="0"/>
              <a:t> </a:t>
            </a:r>
            <a:r>
              <a:rPr lang="en-US" sz="2000" dirty="0" err="1" smtClean="0"/>
              <a:t>rozmowę</a:t>
            </a:r>
            <a:endParaRPr lang="en-US" sz="20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3279DC6D-3442-4559-B9B3-3CD45B4903EC}"/>
              </a:ext>
            </a:extLst>
          </p:cNvPr>
          <p:cNvSpPr txBox="1"/>
          <p:nvPr/>
        </p:nvSpPr>
        <p:spPr>
          <a:xfrm>
            <a:off x="720000" y="450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Dobra znajomość tematów </a:t>
            </a:r>
            <a:r>
              <a:rPr lang="pl-PL" sz="2000" dirty="0" err="1" smtClean="0"/>
              <a:t>small</a:t>
            </a:r>
            <a:r>
              <a:rPr lang="pl-PL" sz="2000" dirty="0" smtClean="0"/>
              <a:t> talk</a:t>
            </a:r>
            <a:endParaRPr lang="en-US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ED465D28-51C8-46A7-81AA-77AAAA0612DA}"/>
              </a:ext>
            </a:extLst>
          </p:cNvPr>
          <p:cNvSpPr txBox="1"/>
          <p:nvPr/>
        </p:nvSpPr>
        <p:spPr>
          <a:xfrm>
            <a:off x="6840000" y="2988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Praktyka w życiu codziennym jest pomocna</a:t>
            </a:r>
            <a:endParaRPr lang="en-US" sz="20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85975420-285D-48F1-AF06-989064915F40}"/>
              </a:ext>
            </a:extLst>
          </p:cNvPr>
          <p:cNvSpPr txBox="1"/>
          <p:nvPr/>
        </p:nvSpPr>
        <p:spPr>
          <a:xfrm>
            <a:off x="720000" y="2988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pl-PL" sz="2000" dirty="0" smtClean="0"/>
              <a:t>Dobry początek rozmowy jest ważny</a:t>
            </a:r>
            <a:endParaRPr lang="en-US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3FD6FBA2-5E55-4750-882B-2CF9DFEF5874}"/>
              </a:ext>
            </a:extLst>
          </p:cNvPr>
          <p:cNvSpPr txBox="1"/>
          <p:nvPr/>
        </p:nvSpPr>
        <p:spPr>
          <a:xfrm>
            <a:off x="6840000" y="162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US" sz="2000" dirty="0" err="1" smtClean="0"/>
              <a:t>Dyskusje</a:t>
            </a:r>
            <a:r>
              <a:rPr lang="en-US" sz="2000" dirty="0" smtClean="0"/>
              <a:t> </a:t>
            </a:r>
            <a:r>
              <a:rPr lang="en-US" sz="2000" dirty="0" err="1" smtClean="0"/>
              <a:t>powinny</a:t>
            </a:r>
            <a:r>
              <a:rPr lang="en-US" sz="2000" dirty="0" smtClean="0"/>
              <a:t> </a:t>
            </a:r>
            <a:r>
              <a:rPr lang="en-US" sz="2000" dirty="0" err="1" smtClean="0"/>
              <a:t>być</a:t>
            </a:r>
            <a:r>
              <a:rPr lang="en-US" sz="2000" dirty="0" smtClean="0"/>
              <a:t> </a:t>
            </a:r>
            <a:r>
              <a:rPr lang="en-US" sz="2000" dirty="0" err="1" smtClean="0"/>
              <a:t>ekscytujące</a:t>
            </a:r>
            <a:endParaRPr lang="en-US" sz="2000" dirty="0"/>
          </a:p>
        </p:txBody>
      </p:sp>
      <p:pic>
        <p:nvPicPr>
          <p:cNvPr id="20" name="Grafik 3">
            <a:extLst>
              <a:ext uri="{FF2B5EF4-FFF2-40B4-BE49-F238E27FC236}">
                <a16:creationId xmlns="" xmlns:a16="http://schemas.microsoft.com/office/drawing/2014/main" id="{2B75CB5C-A0EC-4BA3-8DA2-B05190EC5A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000" y="3024000"/>
            <a:ext cx="1510539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Grafik 7">
            <a:extLst>
              <a:ext uri="{FF2B5EF4-FFF2-40B4-BE49-F238E27FC236}">
                <a16:creationId xmlns="" xmlns:a16="http://schemas.microsoft.com/office/drawing/2014/main" id="{15D1A4A5-9611-4943-A683-ECE84B0DE1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000" y="1656000"/>
            <a:ext cx="1510539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16">
            <a:extLst>
              <a:ext uri="{FF2B5EF4-FFF2-40B4-BE49-F238E27FC236}">
                <a16:creationId xmlns="" xmlns:a16="http://schemas.microsoft.com/office/drawing/2014/main" id="{505D4E7E-A667-4BAE-8BB6-5870D8D0E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8603" t="26596" r="25873" b="-5542"/>
          <a:stretch/>
        </p:blipFill>
        <p:spPr>
          <a:xfrm>
            <a:off x="756000" y="4536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17">
            <a:extLst>
              <a:ext uri="{FF2B5EF4-FFF2-40B4-BE49-F238E27FC236}">
                <a16:creationId xmlns="" xmlns:a16="http://schemas.microsoft.com/office/drawing/2014/main" id="{12C1C4A7-B269-46B9-AAD1-674111729B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6604" t="25826" r="26531" b="-6057"/>
          <a:stretch/>
        </p:blipFill>
        <p:spPr>
          <a:xfrm>
            <a:off x="756000" y="3024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18">
            <a:extLst>
              <a:ext uri="{FF2B5EF4-FFF2-40B4-BE49-F238E27FC236}">
                <a16:creationId xmlns="" xmlns:a16="http://schemas.microsoft.com/office/drawing/2014/main" id="{36965F6F-8DEF-4518-8B02-28CFF8A8F9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4442" t="21652" r="28693" b="650"/>
          <a:stretch/>
        </p:blipFill>
        <p:spPr>
          <a:xfrm>
            <a:off x="756000" y="1656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CasellaDiTesto 12">
            <a:extLst>
              <a:ext uri="{FF2B5EF4-FFF2-40B4-BE49-F238E27FC236}">
                <a16:creationId xmlns="" xmlns:a16="http://schemas.microsoft.com/office/drawing/2014/main" id="{B222F2F7-2E1B-493F-8FD2-74D84859DEE8}"/>
              </a:ext>
            </a:extLst>
          </p:cNvPr>
          <p:cNvSpPr txBox="1"/>
          <p:nvPr/>
        </p:nvSpPr>
        <p:spPr>
          <a:xfrm>
            <a:off x="6840000" y="4500000"/>
            <a:ext cx="4860000" cy="1152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0" rtlCol="0" anchor="ctr">
            <a:noAutofit/>
          </a:bodyPr>
          <a:lstStyle/>
          <a:p>
            <a:r>
              <a:rPr lang="en-GB" sz="2000" dirty="0" err="1" smtClean="0"/>
              <a:t>Spójrz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swojego</a:t>
            </a:r>
            <a:r>
              <a:rPr lang="en-GB" sz="2000" dirty="0" smtClean="0"/>
              <a:t> </a:t>
            </a:r>
            <a:r>
              <a:rPr lang="en-GB" sz="2000" dirty="0" err="1" smtClean="0"/>
              <a:t>partnera</a:t>
            </a:r>
            <a:endParaRPr lang="en-GB" sz="2000" dirty="0"/>
          </a:p>
        </p:txBody>
      </p:sp>
      <p:pic>
        <p:nvPicPr>
          <p:cNvPr id="26" name="Grafik 21">
            <a:extLst>
              <a:ext uri="{FF2B5EF4-FFF2-40B4-BE49-F238E27FC236}">
                <a16:creationId xmlns="" xmlns:a16="http://schemas.microsoft.com/office/drawing/2014/main" id="{DE48FC67-5FCF-43BB-9CE2-0783C27C56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-6544" r="-1757" b="41727"/>
          <a:stretch/>
        </p:blipFill>
        <p:spPr>
          <a:xfrm>
            <a:off x="6876000" y="4536000"/>
            <a:ext cx="1512000" cy="10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CasellaDiTesto 12">
            <a:extLst>
              <a:ext uri="{FF2B5EF4-FFF2-40B4-BE49-F238E27FC236}">
                <a16:creationId xmlns="" xmlns:a16="http://schemas.microsoft.com/office/drawing/2014/main" id="{FAF63967-FE59-48CE-866A-08CA7860E9A5}"/>
              </a:ext>
            </a:extLst>
          </p:cNvPr>
          <p:cNvSpPr txBox="1"/>
          <p:nvPr/>
        </p:nvSpPr>
        <p:spPr>
          <a:xfrm>
            <a:off x="720000" y="5800725"/>
            <a:ext cx="10749938" cy="213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</a:t>
            </a:r>
            <a:r>
              <a:rPr lang="en-GB" sz="1100" dirty="0" smtClean="0"/>
              <a:t> </a:t>
            </a:r>
            <a:r>
              <a:rPr lang="en-GB" sz="1100" dirty="0"/>
              <a:t>: </a:t>
            </a:r>
            <a:r>
              <a:rPr lang="de-DE" sz="1100" dirty="0">
                <a:hlinkClick r:id="rId9"/>
              </a:rPr>
              <a:t>https://kommunikation-lernen.de/wp-content/uploads/2018/12/Smalltalk-Infografik.png</a:t>
            </a:r>
            <a:r>
              <a:rPr lang="de-DE" sz="1100" dirty="0"/>
              <a:t>; </a:t>
            </a:r>
            <a:r>
              <a:rPr lang="de-DE" sz="1100" dirty="0">
                <a:hlinkClick r:id="rId10"/>
              </a:rPr>
              <a:t>https://www.zeitblueten.com/news/interne-kommunikaton/</a:t>
            </a:r>
            <a:r>
              <a:rPr lang="de-DE" sz="1100" dirty="0"/>
              <a:t>; http://blog.dgq.de/</a:t>
            </a:r>
          </a:p>
          <a:p>
            <a:endParaRPr lang="de-DE" sz="1100" dirty="0"/>
          </a:p>
          <a:p>
            <a:endParaRPr lang="en-GB" sz="1100" dirty="0"/>
          </a:p>
        </p:txBody>
      </p: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30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Przedsiębiorcy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dzisiaj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77483" y="1289317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Skuteczny</a:t>
            </a:r>
            <a:r>
              <a:rPr lang="en-US" sz="3200" dirty="0" smtClean="0"/>
              <a:t>, </a:t>
            </a:r>
            <a:r>
              <a:rPr lang="en-US" sz="3200" dirty="0" err="1" smtClean="0"/>
              <a:t>innowacyjny</a:t>
            </a:r>
            <a:r>
              <a:rPr lang="en-US" sz="3200" dirty="0" smtClean="0"/>
              <a:t> i </a:t>
            </a:r>
            <a:r>
              <a:rPr lang="en-US" sz="3200" dirty="0" err="1" smtClean="0"/>
              <a:t>przekonujący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pSp>
        <p:nvGrpSpPr>
          <p:cNvPr id="8" name="Gruppieren 29">
            <a:extLst>
              <a:ext uri="{FF2B5EF4-FFF2-40B4-BE49-F238E27FC236}">
                <a16:creationId xmlns="" xmlns:a16="http://schemas.microsoft.com/office/drawing/2014/main" id="{FD35A248-7F74-450A-9992-4C9DB0F61C65}"/>
              </a:ext>
            </a:extLst>
          </p:cNvPr>
          <p:cNvGrpSpPr/>
          <p:nvPr/>
        </p:nvGrpSpPr>
        <p:grpSpPr>
          <a:xfrm>
            <a:off x="1105987" y="1578988"/>
            <a:ext cx="9990073" cy="4428738"/>
            <a:chOff x="216000" y="965368"/>
            <a:chExt cx="11891961" cy="5358518"/>
          </a:xfrm>
        </p:grpSpPr>
        <p:grpSp>
          <p:nvGrpSpPr>
            <p:cNvPr id="9" name="Gruppieren 16">
              <a:extLst>
                <a:ext uri="{FF2B5EF4-FFF2-40B4-BE49-F238E27FC236}">
                  <a16:creationId xmlns="" xmlns:a16="http://schemas.microsoft.com/office/drawing/2014/main" id="{2C79F094-D9DF-41D1-9CB4-E77AF8FC2ECB}"/>
                </a:ext>
              </a:extLst>
            </p:cNvPr>
            <p:cNvGrpSpPr/>
            <p:nvPr/>
          </p:nvGrpSpPr>
          <p:grpSpPr>
            <a:xfrm>
              <a:off x="8856000" y="3564000"/>
              <a:ext cx="1728000" cy="2759886"/>
              <a:chOff x="7956000" y="3852000"/>
              <a:chExt cx="1728000" cy="2759886"/>
            </a:xfrm>
          </p:grpSpPr>
          <p:sp>
            <p:nvSpPr>
              <p:cNvPr id="32" name="CasellaDiTesto 12">
                <a:extLst>
                  <a:ext uri="{FF2B5EF4-FFF2-40B4-BE49-F238E27FC236}">
                    <a16:creationId xmlns="" xmlns:a16="http://schemas.microsoft.com/office/drawing/2014/main" id="{807C9C6A-9C53-4168-9214-FA728D7CCF8F}"/>
                  </a:ext>
                </a:extLst>
              </p:cNvPr>
              <p:cNvSpPr txBox="1"/>
              <p:nvPr/>
            </p:nvSpPr>
            <p:spPr>
              <a:xfrm>
                <a:off x="7956000" y="5904000"/>
                <a:ext cx="172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Jeff Bezos</a:t>
                </a:r>
              </a:p>
              <a:p>
                <a:pPr algn="ctr"/>
                <a:r>
                  <a:rPr lang="en-GB" sz="2000" dirty="0"/>
                  <a:t>(Amazon)</a:t>
                </a:r>
              </a:p>
            </p:txBody>
          </p:sp>
          <p:pic>
            <p:nvPicPr>
              <p:cNvPr id="33" name="Picture 2">
                <a:extLst>
                  <a:ext uri="{FF2B5EF4-FFF2-40B4-BE49-F238E27FC236}">
                    <a16:creationId xmlns="" xmlns:a16="http://schemas.microsoft.com/office/drawing/2014/main" id="{4A4E117B-C9D7-4080-A26F-59E3F45D0B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9" b="6363"/>
              <a:stretch/>
            </p:blipFill>
            <p:spPr bwMode="auto">
              <a:xfrm>
                <a:off x="7956000" y="3852000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uppieren 17">
              <a:extLst>
                <a:ext uri="{FF2B5EF4-FFF2-40B4-BE49-F238E27FC236}">
                  <a16:creationId xmlns="" xmlns:a16="http://schemas.microsoft.com/office/drawing/2014/main" id="{955A4549-BCD2-426C-8CF9-333BD7F862D2}"/>
                </a:ext>
              </a:extLst>
            </p:cNvPr>
            <p:cNvGrpSpPr/>
            <p:nvPr/>
          </p:nvGrpSpPr>
          <p:grpSpPr>
            <a:xfrm>
              <a:off x="216000" y="1476000"/>
              <a:ext cx="1944000" cy="2854163"/>
              <a:chOff x="432000" y="1044000"/>
              <a:chExt cx="1944000" cy="2854163"/>
            </a:xfrm>
          </p:grpSpPr>
          <p:sp>
            <p:nvSpPr>
              <p:cNvPr id="30" name="CasellaDiTesto 12">
                <a:extLst>
                  <a:ext uri="{FF2B5EF4-FFF2-40B4-BE49-F238E27FC236}">
                    <a16:creationId xmlns="" xmlns:a16="http://schemas.microsoft.com/office/drawing/2014/main" id="{783B3E18-2369-42A9-B27E-27A4CD03A2EB}"/>
                  </a:ext>
                </a:extLst>
              </p:cNvPr>
              <p:cNvSpPr txBox="1"/>
              <p:nvPr/>
            </p:nvSpPr>
            <p:spPr>
              <a:xfrm>
                <a:off x="432000" y="1044000"/>
                <a:ext cx="194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Mark Zuckerberg</a:t>
                </a:r>
              </a:p>
              <a:p>
                <a:pPr algn="ctr"/>
                <a:r>
                  <a:rPr lang="en-GB" sz="2000" dirty="0"/>
                  <a:t>(Facebook)</a:t>
                </a:r>
              </a:p>
            </p:txBody>
          </p:sp>
          <p:pic>
            <p:nvPicPr>
              <p:cNvPr id="31" name="Picture 4" descr="Mark Zuckerberg">
                <a:extLst>
                  <a:ext uri="{FF2B5EF4-FFF2-40B4-BE49-F238E27FC236}">
                    <a16:creationId xmlns="" xmlns:a16="http://schemas.microsoft.com/office/drawing/2014/main" id="{A662453C-5744-4729-9C91-B6649AFBE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382" y="1738163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uppieren 8">
              <a:extLst>
                <a:ext uri="{FF2B5EF4-FFF2-40B4-BE49-F238E27FC236}">
                  <a16:creationId xmlns="" xmlns:a16="http://schemas.microsoft.com/office/drawing/2014/main" id="{6EE598FA-BA34-41F2-BB02-C38B05C72D95}"/>
                </a:ext>
              </a:extLst>
            </p:cNvPr>
            <p:cNvGrpSpPr/>
            <p:nvPr/>
          </p:nvGrpSpPr>
          <p:grpSpPr>
            <a:xfrm>
              <a:off x="3672000" y="1476000"/>
              <a:ext cx="1728000" cy="2854165"/>
              <a:chOff x="4176000" y="1044000"/>
              <a:chExt cx="1728000" cy="2854165"/>
            </a:xfrm>
          </p:grpSpPr>
          <p:sp>
            <p:nvSpPr>
              <p:cNvPr id="28" name="CasellaDiTesto 12">
                <a:extLst>
                  <a:ext uri="{FF2B5EF4-FFF2-40B4-BE49-F238E27FC236}">
                    <a16:creationId xmlns="" xmlns:a16="http://schemas.microsoft.com/office/drawing/2014/main" id="{B9AD5067-CE5E-4C0D-BB9A-2FD5E59FCB3A}"/>
                  </a:ext>
                </a:extLst>
              </p:cNvPr>
              <p:cNvSpPr txBox="1"/>
              <p:nvPr/>
            </p:nvSpPr>
            <p:spPr>
              <a:xfrm>
                <a:off x="4176000" y="1044000"/>
                <a:ext cx="172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Elon Musk</a:t>
                </a:r>
              </a:p>
              <a:p>
                <a:pPr algn="ctr"/>
                <a:r>
                  <a:rPr lang="en-GB" sz="2000" dirty="0"/>
                  <a:t>(Tesla)</a:t>
                </a:r>
              </a:p>
            </p:txBody>
          </p:sp>
          <p:pic>
            <p:nvPicPr>
              <p:cNvPr id="29" name="Picture 6">
                <a:extLst>
                  <a:ext uri="{FF2B5EF4-FFF2-40B4-BE49-F238E27FC236}">
                    <a16:creationId xmlns="" xmlns:a16="http://schemas.microsoft.com/office/drawing/2014/main" id="{DEC34335-9263-4BFA-BDD4-D8F051B3E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72" b="13094"/>
              <a:stretch/>
            </p:blipFill>
            <p:spPr bwMode="auto">
              <a:xfrm>
                <a:off x="4176000" y="1738165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uppieren 7">
              <a:extLst>
                <a:ext uri="{FF2B5EF4-FFF2-40B4-BE49-F238E27FC236}">
                  <a16:creationId xmlns="" xmlns:a16="http://schemas.microsoft.com/office/drawing/2014/main" id="{2C2A19C2-6F5A-44B5-B687-57A01CAB3BB5}"/>
                </a:ext>
              </a:extLst>
            </p:cNvPr>
            <p:cNvGrpSpPr/>
            <p:nvPr/>
          </p:nvGrpSpPr>
          <p:grpSpPr>
            <a:xfrm>
              <a:off x="6768000" y="1476000"/>
              <a:ext cx="2448000" cy="2785014"/>
              <a:chOff x="7488000" y="1044000"/>
              <a:chExt cx="2448000" cy="2785014"/>
            </a:xfrm>
          </p:grpSpPr>
          <p:sp>
            <p:nvSpPr>
              <p:cNvPr id="26" name="CasellaDiTesto 12">
                <a:extLst>
                  <a:ext uri="{FF2B5EF4-FFF2-40B4-BE49-F238E27FC236}">
                    <a16:creationId xmlns="" xmlns:a16="http://schemas.microsoft.com/office/drawing/2014/main" id="{1085D07D-0870-481F-BBD6-669F37EF8B74}"/>
                  </a:ext>
                </a:extLst>
              </p:cNvPr>
              <p:cNvSpPr txBox="1"/>
              <p:nvPr/>
            </p:nvSpPr>
            <p:spPr>
              <a:xfrm>
                <a:off x="7488000" y="1044000"/>
                <a:ext cx="2448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Warren Buffet</a:t>
                </a:r>
              </a:p>
              <a:p>
                <a:pPr algn="ctr"/>
                <a:r>
                  <a:rPr lang="en-GB" sz="2000" dirty="0"/>
                  <a:t>(Berkshire Hathaway)</a:t>
                </a:r>
              </a:p>
            </p:txBody>
          </p:sp>
          <p:pic>
            <p:nvPicPr>
              <p:cNvPr id="27" name="Picture 8">
                <a:extLst>
                  <a:ext uri="{FF2B5EF4-FFF2-40B4-BE49-F238E27FC236}">
                    <a16:creationId xmlns="" xmlns:a16="http://schemas.microsoft.com/office/drawing/2014/main" id="{7AC55956-01E1-4502-B742-41338E163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5" r="1111"/>
              <a:stretch/>
            </p:blipFill>
            <p:spPr bwMode="auto">
              <a:xfrm>
                <a:off x="7848000" y="1669014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uppieren 15">
              <a:extLst>
                <a:ext uri="{FF2B5EF4-FFF2-40B4-BE49-F238E27FC236}">
                  <a16:creationId xmlns="" xmlns:a16="http://schemas.microsoft.com/office/drawing/2014/main" id="{0EEE88A4-DD44-4F24-8CE3-CA25447C4C49}"/>
                </a:ext>
              </a:extLst>
            </p:cNvPr>
            <p:cNvGrpSpPr/>
            <p:nvPr/>
          </p:nvGrpSpPr>
          <p:grpSpPr>
            <a:xfrm>
              <a:off x="1944000" y="3564000"/>
              <a:ext cx="1728000" cy="2759886"/>
              <a:chOff x="504000" y="3852000"/>
              <a:chExt cx="1728000" cy="2759886"/>
            </a:xfrm>
          </p:grpSpPr>
          <p:sp>
            <p:nvSpPr>
              <p:cNvPr id="24" name="CasellaDiTesto 12">
                <a:extLst>
                  <a:ext uri="{FF2B5EF4-FFF2-40B4-BE49-F238E27FC236}">
                    <a16:creationId xmlns="" xmlns:a16="http://schemas.microsoft.com/office/drawing/2014/main" id="{BE349F1E-5016-406D-8863-658D3CDBC406}"/>
                  </a:ext>
                </a:extLst>
              </p:cNvPr>
              <p:cNvSpPr txBox="1"/>
              <p:nvPr/>
            </p:nvSpPr>
            <p:spPr>
              <a:xfrm>
                <a:off x="504000" y="5904000"/>
                <a:ext cx="172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Bill Gates</a:t>
                </a:r>
              </a:p>
              <a:p>
                <a:pPr algn="ctr"/>
                <a:r>
                  <a:rPr lang="en-GB" sz="2000" dirty="0"/>
                  <a:t>(Microsoft)</a:t>
                </a:r>
              </a:p>
            </p:txBody>
          </p:sp>
          <p:pic>
            <p:nvPicPr>
              <p:cNvPr id="25" name="Picture 10" descr="Head and shoulders photo of Bill Gates">
                <a:extLst>
                  <a:ext uri="{FF2B5EF4-FFF2-40B4-BE49-F238E27FC236}">
                    <a16:creationId xmlns="" xmlns:a16="http://schemas.microsoft.com/office/drawing/2014/main" id="{6B370193-C0D2-4675-9F9F-ACC532E86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00" y="3852000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uppieren 18">
              <a:extLst>
                <a:ext uri="{FF2B5EF4-FFF2-40B4-BE49-F238E27FC236}">
                  <a16:creationId xmlns="" xmlns:a16="http://schemas.microsoft.com/office/drawing/2014/main" id="{83AD7990-1342-433D-B4D4-335BA26129BE}"/>
                </a:ext>
              </a:extLst>
            </p:cNvPr>
            <p:cNvGrpSpPr/>
            <p:nvPr/>
          </p:nvGrpSpPr>
          <p:grpSpPr>
            <a:xfrm>
              <a:off x="5400000" y="3564000"/>
              <a:ext cx="1872000" cy="2759886"/>
              <a:chOff x="4104000" y="3852000"/>
              <a:chExt cx="1872000" cy="2759886"/>
            </a:xfrm>
          </p:grpSpPr>
          <p:sp>
            <p:nvSpPr>
              <p:cNvPr id="22" name="CasellaDiTesto 12">
                <a:extLst>
                  <a:ext uri="{FF2B5EF4-FFF2-40B4-BE49-F238E27FC236}">
                    <a16:creationId xmlns="" xmlns:a16="http://schemas.microsoft.com/office/drawing/2014/main" id="{C4BE87F6-742F-45D5-BB97-95AA9BC2FE75}"/>
                  </a:ext>
                </a:extLst>
              </p:cNvPr>
              <p:cNvSpPr txBox="1"/>
              <p:nvPr/>
            </p:nvSpPr>
            <p:spPr>
              <a:xfrm>
                <a:off x="4104000" y="5904000"/>
                <a:ext cx="18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Richard Branson</a:t>
                </a:r>
              </a:p>
              <a:p>
                <a:pPr algn="ctr"/>
                <a:r>
                  <a:rPr lang="en-GB" sz="2000" dirty="0"/>
                  <a:t>(Virgin)</a:t>
                </a:r>
              </a:p>
            </p:txBody>
          </p:sp>
          <p:pic>
            <p:nvPicPr>
              <p:cNvPr id="23" name="Picture 12">
                <a:extLst>
                  <a:ext uri="{FF2B5EF4-FFF2-40B4-BE49-F238E27FC236}">
                    <a16:creationId xmlns="" xmlns:a16="http://schemas.microsoft.com/office/drawing/2014/main" id="{6313BCC3-5591-4D01-8139-9AB96EEBB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4" b="13177"/>
              <a:stretch/>
            </p:blipFill>
            <p:spPr bwMode="auto">
              <a:xfrm>
                <a:off x="4176000" y="3852000"/>
                <a:ext cx="1728000" cy="216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CasellaDiTesto 12">
              <a:extLst>
                <a:ext uri="{FF2B5EF4-FFF2-40B4-BE49-F238E27FC236}">
                  <a16:creationId xmlns="" xmlns:a16="http://schemas.microsoft.com/office/drawing/2014/main" id="{F874DCFC-5427-49E2-AEED-1565CCD119E2}"/>
                </a:ext>
              </a:extLst>
            </p:cNvPr>
            <p:cNvSpPr txBox="1"/>
            <p:nvPr/>
          </p:nvSpPr>
          <p:spPr>
            <a:xfrm>
              <a:off x="10595961" y="965368"/>
              <a:ext cx="1512000" cy="122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/>
                <a:t>Twój lokalny </a:t>
              </a:r>
              <a:endParaRPr lang="en-GB" sz="2000" dirty="0"/>
            </a:p>
            <a:p>
              <a:pPr algn="ctr"/>
              <a:r>
                <a:rPr lang="en-GB" sz="2000" dirty="0" smtClean="0"/>
                <a:t>“</a:t>
              </a:r>
              <a:r>
                <a:rPr lang="pl-PL" sz="2000" dirty="0" smtClean="0"/>
                <a:t>bohater</a:t>
              </a:r>
              <a:r>
                <a:rPr lang="en-GB" sz="2000" dirty="0" smtClean="0"/>
                <a:t>”</a:t>
              </a:r>
              <a:endParaRPr lang="en-GB" sz="2000" dirty="0"/>
            </a:p>
          </p:txBody>
        </p:sp>
      </p:grpSp>
      <p:pic>
        <p:nvPicPr>
          <p:cNvPr id="34" name="Grafik 23">
            <a:extLst>
              <a:ext uri="{FF2B5EF4-FFF2-40B4-BE49-F238E27FC236}">
                <a16:creationId xmlns="" xmlns:a16="http://schemas.microsoft.com/office/drawing/2014/main" id="{CC447ACC-15CB-4021-BBCC-A8AD0DB0DE1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22893" y="2524028"/>
            <a:ext cx="1421859" cy="177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3CE668DE-46B3-4459-A4BC-A6F5D4712A6F}"/>
              </a:ext>
            </a:extLst>
          </p:cNvPr>
          <p:cNvSpPr txBox="1"/>
          <p:nvPr/>
        </p:nvSpPr>
        <p:spPr>
          <a:xfrm>
            <a:off x="248683" y="5925086"/>
            <a:ext cx="2991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Zdjęćcia</a:t>
            </a:r>
            <a:r>
              <a:rPr lang="pl-PL" sz="1100" dirty="0" smtClean="0"/>
              <a:t> z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www.Wikipedia.de</a:t>
            </a:r>
            <a:endParaRPr lang="en-GB" sz="1100" dirty="0"/>
          </a:p>
        </p:txBody>
      </p:sp>
      <p:sp>
        <p:nvSpPr>
          <p:cNvPr id="3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38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Komunikacja</a:t>
            </a:r>
            <a:r>
              <a:rPr lang="en-US" sz="4800" b="1" dirty="0" smtClean="0"/>
              <a:t> przez Internet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3D535C4-637F-412A-A8D2-2A7BFFA12F74}"/>
              </a:ext>
            </a:extLst>
          </p:cNvPr>
          <p:cNvSpPr txBox="1"/>
          <p:nvPr/>
        </p:nvSpPr>
        <p:spPr>
          <a:xfrm>
            <a:off x="387531" y="1460139"/>
            <a:ext cx="11416938" cy="707886"/>
          </a:xfrm>
          <a:prstGeom prst="rect">
            <a:avLst/>
          </a:prstGeom>
          <a:solidFill>
            <a:srgbClr val="E0804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l-PL" sz="2000" b="1" dirty="0" smtClean="0"/>
              <a:t>Korzystając z komunikacji </a:t>
            </a:r>
            <a:r>
              <a:rPr lang="pl-PL" sz="2000" b="1" dirty="0" err="1" smtClean="0"/>
              <a:t>online</a:t>
            </a:r>
            <a:r>
              <a:rPr lang="pl-PL" sz="2000" b="1" dirty="0" smtClean="0"/>
              <a:t>, musisz znać bardzo szczegółowe informacje:</a:t>
            </a:r>
            <a:endParaRPr lang="en-GB" sz="2000" b="1" dirty="0"/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83613221-B89B-4F82-BF4D-A5139A2923C0}"/>
              </a:ext>
            </a:extLst>
          </p:cNvPr>
          <p:cNvSpPr txBox="1"/>
          <p:nvPr/>
        </p:nvSpPr>
        <p:spPr>
          <a:xfrm>
            <a:off x="174000" y="5713178"/>
            <a:ext cx="11844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 </a:t>
            </a:r>
            <a:r>
              <a:rPr lang="en-GB" sz="1100" dirty="0" smtClean="0"/>
              <a:t>: </a:t>
            </a:r>
            <a:r>
              <a:rPr lang="en-GB" sz="1100" dirty="0">
                <a:hlinkClick r:id="rId3"/>
              </a:rPr>
              <a:t>https://www.kompetenzzentrum-kommunikation.de/artikel/was-macht-gute-onlinekommunikation-aus-2707/</a:t>
            </a:r>
            <a:r>
              <a:rPr lang="en-GB" sz="1100" dirty="0"/>
              <a:t>; </a:t>
            </a:r>
            <a:r>
              <a:rPr lang="en-GB" sz="1100" dirty="0">
                <a:hlinkClick r:id="rId4"/>
              </a:rPr>
              <a:t>https://interne-kommunikation.net/interne-kommunikation-2019-das-sind-die-top-5-trends/</a:t>
            </a:r>
            <a:r>
              <a:rPr lang="en-GB" sz="1100" dirty="0"/>
              <a:t>; https://www.ik-up-de/blog/interne-kommunikation-diese-trends-solltest-du-kennen</a:t>
            </a:r>
          </a:p>
          <a:p>
            <a:endParaRPr lang="en-GB" sz="1100" dirty="0"/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52A01004-CD4B-442E-91F3-D6185F839814}"/>
              </a:ext>
            </a:extLst>
          </p:cNvPr>
          <p:cNvSpPr txBox="1"/>
          <p:nvPr/>
        </p:nvSpPr>
        <p:spPr>
          <a:xfrm>
            <a:off x="1080000" y="2988000"/>
            <a:ext cx="2268000" cy="720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Oczekiwania</a:t>
            </a:r>
            <a:r>
              <a:rPr lang="en-GB" sz="2000" dirty="0" smtClean="0"/>
              <a:t> </a:t>
            </a:r>
            <a:r>
              <a:rPr lang="en-GB" sz="2000" dirty="0" err="1" smtClean="0"/>
              <a:t>Partnera</a:t>
            </a:r>
            <a:endParaRPr lang="en-GB" sz="2000" dirty="0"/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4DF9E04B-8517-4566-94EC-BAF5E4C60700}"/>
              </a:ext>
            </a:extLst>
          </p:cNvPr>
          <p:cNvSpPr txBox="1"/>
          <p:nvPr/>
        </p:nvSpPr>
        <p:spPr>
          <a:xfrm>
            <a:off x="4968000" y="2988000"/>
            <a:ext cx="2268000" cy="720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Potrzeby</a:t>
            </a:r>
            <a:r>
              <a:rPr lang="en-GB" sz="2000" dirty="0" smtClean="0"/>
              <a:t> </a:t>
            </a:r>
            <a:r>
              <a:rPr lang="en-GB" sz="2000" dirty="0" err="1" smtClean="0"/>
              <a:t>grupy</a:t>
            </a:r>
            <a:r>
              <a:rPr lang="en-GB" sz="2000" dirty="0" smtClean="0"/>
              <a:t> </a:t>
            </a:r>
            <a:r>
              <a:rPr lang="en-GB" sz="2000" dirty="0" err="1" smtClean="0"/>
              <a:t>docelowej</a:t>
            </a:r>
            <a:endParaRPr lang="en-GB" sz="2000" dirty="0"/>
          </a:p>
        </p:txBody>
      </p:sp>
      <p:sp>
        <p:nvSpPr>
          <p:cNvPr id="18" name="CasellaDiTesto 12">
            <a:extLst>
              <a:ext uri="{FF2B5EF4-FFF2-40B4-BE49-F238E27FC236}">
                <a16:creationId xmlns="" xmlns:a16="http://schemas.microsoft.com/office/drawing/2014/main" id="{98B29ADB-296B-4121-9B62-7F8E5AF8CD09}"/>
              </a:ext>
            </a:extLst>
          </p:cNvPr>
          <p:cNvSpPr txBox="1"/>
          <p:nvPr/>
        </p:nvSpPr>
        <p:spPr>
          <a:xfrm>
            <a:off x="8856000" y="2988000"/>
            <a:ext cx="2268000" cy="720000"/>
          </a:xfrm>
          <a:prstGeom prst="rect">
            <a:avLst/>
          </a:prstGeom>
          <a:ln>
            <a:solidFill>
              <a:srgbClr val="E0804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dirty="0" err="1" smtClean="0"/>
              <a:t>Cechy</a:t>
            </a:r>
            <a:r>
              <a:rPr lang="en-GB" sz="2000" dirty="0" smtClean="0"/>
              <a:t> </a:t>
            </a:r>
            <a:r>
              <a:rPr lang="en-GB" sz="2000" dirty="0" err="1" smtClean="0"/>
              <a:t>szczególne</a:t>
            </a:r>
            <a:endParaRPr lang="en-GB" sz="2000" dirty="0"/>
          </a:p>
        </p:txBody>
      </p:sp>
      <p:sp>
        <p:nvSpPr>
          <p:cNvPr id="19" name="CasellaDiTesto 12">
            <a:extLst>
              <a:ext uri="{FF2B5EF4-FFF2-40B4-BE49-F238E27FC236}">
                <a16:creationId xmlns="" xmlns:a16="http://schemas.microsoft.com/office/drawing/2014/main" id="{A0B10A3C-2B5A-475F-8D1F-8CE054B1CE00}"/>
              </a:ext>
            </a:extLst>
          </p:cNvPr>
          <p:cNvSpPr txBox="1"/>
          <p:nvPr/>
        </p:nvSpPr>
        <p:spPr>
          <a:xfrm>
            <a:off x="387531" y="4608000"/>
            <a:ext cx="11416938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000" b="1" i="1" dirty="0" smtClean="0"/>
              <a:t>Oznacza: potrzeba dużo doświadczenia, aby zdecydować, który kanał komunikacji jest odpowiedni dla każdej grupy docelowej</a:t>
            </a:r>
            <a:endParaRPr lang="en-GB" sz="2000" b="1" i="1" dirty="0"/>
          </a:p>
        </p:txBody>
      </p:sp>
      <p:cxnSp>
        <p:nvCxnSpPr>
          <p:cNvPr id="20" name="Gerade Verbindung mit Pfeil 2">
            <a:extLst>
              <a:ext uri="{FF2B5EF4-FFF2-40B4-BE49-F238E27FC236}">
                <a16:creationId xmlns="" xmlns:a16="http://schemas.microsoft.com/office/drawing/2014/main" id="{687B1B77-5F99-45DF-9121-F993C0672767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 flipH="1">
            <a:off x="2214000" y="2168025"/>
            <a:ext cx="3882000" cy="819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7">
            <a:extLst>
              <a:ext uri="{FF2B5EF4-FFF2-40B4-BE49-F238E27FC236}">
                <a16:creationId xmlns="" xmlns:a16="http://schemas.microsoft.com/office/drawing/2014/main" id="{AA395E3C-EF05-4AD2-8B48-AD744F805E42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6096000" y="2168025"/>
            <a:ext cx="6000" cy="819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9">
            <a:extLst>
              <a:ext uri="{FF2B5EF4-FFF2-40B4-BE49-F238E27FC236}">
                <a16:creationId xmlns="" xmlns:a16="http://schemas.microsoft.com/office/drawing/2014/main" id="{CACA7781-C049-4C15-9E2B-5977B48DEF3F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6096000" y="2168025"/>
            <a:ext cx="3894000" cy="819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5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Komunikacja</a:t>
            </a:r>
            <a:r>
              <a:rPr lang="en-US" sz="4000" b="1" dirty="0" smtClean="0"/>
              <a:t> online i F2F</a:t>
            </a:r>
            <a:r>
              <a:rPr lang="pl-PL" sz="4000" b="1" dirty="0" smtClean="0"/>
              <a:t> (twarzą w twarz)</a:t>
            </a:r>
            <a:endParaRPr lang="en-GB" sz="4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W zależności od wybranego przez Ciebie rodzaju komunikacji, druga strona będzie miała różną reakcję na Twoją wiadomość.</a:t>
            </a:r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BFFD7546-1A75-49C2-AFDF-7C992B952E78}"/>
              </a:ext>
            </a:extLst>
          </p:cNvPr>
          <p:cNvSpPr txBox="1"/>
          <p:nvPr/>
        </p:nvSpPr>
        <p:spPr>
          <a:xfrm>
            <a:off x="180530" y="5729551"/>
            <a:ext cx="11844000" cy="25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</a:t>
            </a:r>
            <a:r>
              <a:rPr lang="en-GB" sz="1100" dirty="0" smtClean="0"/>
              <a:t>: </a:t>
            </a:r>
            <a:r>
              <a:rPr lang="en-GB" sz="1100" dirty="0">
                <a:hlinkClick r:id="rId3"/>
              </a:rPr>
              <a:t>https://www.kompetenzzentrum-kommunikation.de/artikel/was-macht-gute-onlinekommunikation-aus-2707/</a:t>
            </a:r>
            <a:r>
              <a:rPr lang="en-GB" sz="1100" dirty="0"/>
              <a:t>; </a:t>
            </a:r>
            <a:r>
              <a:rPr lang="en-GB" sz="1100" dirty="0">
                <a:hlinkClick r:id="rId4"/>
              </a:rPr>
              <a:t>https://interne-kommunikation.net/interne-kommunikation-2019-das-sind-die-5-top-trends/</a:t>
            </a:r>
            <a:r>
              <a:rPr lang="en-GB" sz="1100" dirty="0"/>
              <a:t>; </a:t>
            </a:r>
            <a:r>
              <a:rPr lang="en-GB" sz="1100" dirty="0">
                <a:hlinkClick r:id="rId5"/>
              </a:rPr>
              <a:t>https://www.ik-up.de/blog/interne-kommunikation-diese-trends-solltest-du-kennen</a:t>
            </a:r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E9B4ABFB-1FF2-4E34-8F63-1C53D801B05A}"/>
              </a:ext>
            </a:extLst>
          </p:cNvPr>
          <p:cNvSpPr txBox="1"/>
          <p:nvPr/>
        </p:nvSpPr>
        <p:spPr>
          <a:xfrm>
            <a:off x="729310" y="2832393"/>
            <a:ext cx="5516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b="1" dirty="0" smtClean="0"/>
              <a:t>W komunikacji twarzą w twarz (F2F) możesz </a:t>
            </a:r>
            <a:r>
              <a:rPr lang="x-none" sz="2200" b="1" smtClean="0"/>
              <a:t>:</a:t>
            </a:r>
            <a:endParaRPr lang="x-none" sz="2200" b="1" dirty="0"/>
          </a:p>
        </p:txBody>
      </p:sp>
      <p:sp>
        <p:nvSpPr>
          <p:cNvPr id="18" name="TextBox 22">
            <a:extLst>
              <a:ext uri="{FF2B5EF4-FFF2-40B4-BE49-F238E27FC236}">
                <a16:creationId xmlns="" xmlns:a16="http://schemas.microsoft.com/office/drawing/2014/main" id="{3E89AAF4-C74B-4ED8-9DC1-5589A39409DB}"/>
              </a:ext>
            </a:extLst>
          </p:cNvPr>
          <p:cNvSpPr txBox="1"/>
          <p:nvPr/>
        </p:nvSpPr>
        <p:spPr>
          <a:xfrm>
            <a:off x="369069" y="3474671"/>
            <a:ext cx="1300257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Przeczytaj język ciała</a:t>
            </a:r>
            <a:endParaRPr lang="x-none" dirty="0"/>
          </a:p>
        </p:txBody>
      </p:sp>
      <p:sp>
        <p:nvSpPr>
          <p:cNvPr id="19" name="TextBox 23">
            <a:extLst>
              <a:ext uri="{FF2B5EF4-FFF2-40B4-BE49-F238E27FC236}">
                <a16:creationId xmlns="" xmlns:a16="http://schemas.microsoft.com/office/drawing/2014/main" id="{C5813C04-25CE-4E4D-843C-72EE46F4DBDD}"/>
              </a:ext>
            </a:extLst>
          </p:cNvPr>
          <p:cNvSpPr txBox="1"/>
          <p:nvPr/>
        </p:nvSpPr>
        <p:spPr>
          <a:xfrm>
            <a:off x="2218564" y="3486951"/>
            <a:ext cx="2240678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Unikaj nieporozumień</a:t>
            </a:r>
            <a:endParaRPr lang="x-none" dirty="0"/>
          </a:p>
        </p:txBody>
      </p:sp>
      <p:sp>
        <p:nvSpPr>
          <p:cNvPr id="20" name="TextBox 24">
            <a:extLst>
              <a:ext uri="{FF2B5EF4-FFF2-40B4-BE49-F238E27FC236}">
                <a16:creationId xmlns="" xmlns:a16="http://schemas.microsoft.com/office/drawing/2014/main" id="{D1B5D493-8E5B-41D2-968E-C3204B940ACF}"/>
              </a:ext>
            </a:extLst>
          </p:cNvPr>
          <p:cNvSpPr txBox="1"/>
          <p:nvPr/>
        </p:nvSpPr>
        <p:spPr>
          <a:xfrm>
            <a:off x="1876696" y="4280801"/>
            <a:ext cx="2303451" cy="36933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Uzyskaj uczciwą opinię</a:t>
            </a:r>
            <a:endParaRPr lang="x-none" dirty="0"/>
          </a:p>
        </p:txBody>
      </p:sp>
      <p:sp>
        <p:nvSpPr>
          <p:cNvPr id="21" name="Rectangle 25">
            <a:extLst>
              <a:ext uri="{FF2B5EF4-FFF2-40B4-BE49-F238E27FC236}">
                <a16:creationId xmlns="" xmlns:a16="http://schemas.microsoft.com/office/drawing/2014/main" id="{88757362-794B-4C11-8578-39769F195DC4}"/>
              </a:ext>
            </a:extLst>
          </p:cNvPr>
          <p:cNvSpPr/>
          <p:nvPr/>
        </p:nvSpPr>
        <p:spPr>
          <a:xfrm>
            <a:off x="6667440" y="2832393"/>
            <a:ext cx="37056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 smtClean="0"/>
              <a:t>W komunikacji </a:t>
            </a:r>
            <a:r>
              <a:rPr lang="pl-PL" sz="2200" b="1" dirty="0" err="1" smtClean="0"/>
              <a:t>online</a:t>
            </a:r>
            <a:r>
              <a:rPr lang="pl-PL" sz="2200" b="1" dirty="0" smtClean="0"/>
              <a:t> możesz:</a:t>
            </a:r>
            <a:endParaRPr lang="x-none" sz="2200" b="1" dirty="0"/>
          </a:p>
        </p:txBody>
      </p:sp>
      <p:sp>
        <p:nvSpPr>
          <p:cNvPr id="22" name="TextBox 26">
            <a:extLst>
              <a:ext uri="{FF2B5EF4-FFF2-40B4-BE49-F238E27FC236}">
                <a16:creationId xmlns="" xmlns:a16="http://schemas.microsoft.com/office/drawing/2014/main" id="{121C30B8-9A7C-4EC1-90E4-5F58608362C7}"/>
              </a:ext>
            </a:extLst>
          </p:cNvPr>
          <p:cNvSpPr txBox="1"/>
          <p:nvPr/>
        </p:nvSpPr>
        <p:spPr>
          <a:xfrm>
            <a:off x="7275877" y="3436230"/>
            <a:ext cx="2924903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Dowiedz się o perspektywach swoich klientów</a:t>
            </a:r>
            <a:endParaRPr lang="x-none" dirty="0"/>
          </a:p>
        </p:txBody>
      </p:sp>
      <p:sp>
        <p:nvSpPr>
          <p:cNvPr id="23" name="TextBox 27">
            <a:extLst>
              <a:ext uri="{FF2B5EF4-FFF2-40B4-BE49-F238E27FC236}">
                <a16:creationId xmlns="" xmlns:a16="http://schemas.microsoft.com/office/drawing/2014/main" id="{16D59F9B-DF07-4B8D-8568-A6EA079F129B}"/>
              </a:ext>
            </a:extLst>
          </p:cNvPr>
          <p:cNvSpPr txBox="1"/>
          <p:nvPr/>
        </p:nvSpPr>
        <p:spPr>
          <a:xfrm>
            <a:off x="8190942" y="4278236"/>
            <a:ext cx="3414268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Współdziałaj w elastyczny, szybki i wygodny sposób</a:t>
            </a:r>
            <a:endParaRPr lang="x-none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C95763C-2D35-41E5-80F0-95633CF9096B}"/>
              </a:ext>
            </a:extLst>
          </p:cNvPr>
          <p:cNvSpPr txBox="1"/>
          <p:nvPr/>
        </p:nvSpPr>
        <p:spPr>
          <a:xfrm>
            <a:off x="394062" y="5213195"/>
            <a:ext cx="1141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Środki komunikacji </a:t>
            </a:r>
            <a:r>
              <a:rPr lang="pl-PL" b="1" dirty="0" err="1" smtClean="0"/>
              <a:t>online</a:t>
            </a:r>
            <a:r>
              <a:rPr lang="pl-PL" b="1" dirty="0" smtClean="0"/>
              <a:t>: e-maile, formularze </a:t>
            </a:r>
            <a:r>
              <a:rPr lang="pl-PL" b="1" dirty="0" err="1" smtClean="0"/>
              <a:t>on-line</a:t>
            </a:r>
            <a:r>
              <a:rPr lang="pl-PL" b="1" dirty="0" smtClean="0"/>
              <a:t>, fora, platformy sieci społecznościowych, </a:t>
            </a:r>
            <a:r>
              <a:rPr lang="pl-PL" b="1" dirty="0" err="1" smtClean="0"/>
              <a:t>blogi</a:t>
            </a:r>
            <a:r>
              <a:rPr lang="pl-PL" b="1" dirty="0" smtClean="0"/>
              <a:t>, komunikatory</a:t>
            </a:r>
            <a:endParaRPr lang="en-GB" dirty="0"/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6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Który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wybrać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Powinienem wybrać komunikację </a:t>
            </a:r>
            <a:r>
              <a:rPr lang="pl-PL" sz="3200" dirty="0" err="1" smtClean="0"/>
              <a:t>online</a:t>
            </a:r>
            <a:r>
              <a:rPr lang="pl-PL" sz="3200" dirty="0" smtClean="0"/>
              <a:t> czy </a:t>
            </a:r>
            <a:r>
              <a:rPr lang="pl-PL" sz="3200" dirty="0" err="1" smtClean="0"/>
              <a:t>offline</a:t>
            </a:r>
            <a:r>
              <a:rPr lang="pl-PL" sz="3200" dirty="0" smtClean="0"/>
              <a:t>?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0570F486-C15E-440D-9E87-3EFF145C3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88720"/>
              </p:ext>
            </p:extLst>
          </p:nvPr>
        </p:nvGraphicFramePr>
        <p:xfrm>
          <a:off x="367733" y="2252453"/>
          <a:ext cx="11456534" cy="343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805">
                  <a:extLst>
                    <a:ext uri="{9D8B030D-6E8A-4147-A177-3AD203B41FA5}">
                      <a16:colId xmlns="" xmlns:a16="http://schemas.microsoft.com/office/drawing/2014/main" val="1327447922"/>
                    </a:ext>
                  </a:extLst>
                </a:gridCol>
                <a:gridCol w="6380729">
                  <a:extLst>
                    <a:ext uri="{9D8B030D-6E8A-4147-A177-3AD203B41FA5}">
                      <a16:colId xmlns="" xmlns:a16="http://schemas.microsoft.com/office/drawing/2014/main" val="3461033428"/>
                    </a:ext>
                  </a:extLst>
                </a:gridCol>
              </a:tblGrid>
              <a:tr h="556122">
                <a:tc>
                  <a:txBody>
                    <a:bodyPr/>
                    <a:lstStyle/>
                    <a:p>
                      <a:r>
                        <a:rPr lang="en-GB" sz="3000" noProof="0" dirty="0" smtClean="0">
                          <a:solidFill>
                            <a:schemeClr val="tx1"/>
                          </a:solidFill>
                        </a:rPr>
                        <a:t>Online, </a:t>
                      </a:r>
                      <a:r>
                        <a:rPr lang="en-GB" sz="3000" noProof="0" dirty="0" err="1" smtClean="0">
                          <a:solidFill>
                            <a:schemeClr val="tx1"/>
                          </a:solidFill>
                        </a:rPr>
                        <a:t>kiedy</a:t>
                      </a:r>
                      <a:r>
                        <a:rPr lang="en-GB" sz="3000" noProof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GB" sz="3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000" noProof="0" dirty="0" smtClean="0">
                          <a:solidFill>
                            <a:schemeClr val="tx1"/>
                          </a:solidFill>
                        </a:rPr>
                        <a:t>Offline, </a:t>
                      </a:r>
                      <a:r>
                        <a:rPr lang="en-GB" sz="3000" noProof="0" dirty="0" err="1" smtClean="0">
                          <a:solidFill>
                            <a:schemeClr val="tx1"/>
                          </a:solidFill>
                        </a:rPr>
                        <a:t>gdy</a:t>
                      </a:r>
                      <a:r>
                        <a:rPr lang="pl-PL" sz="3000" noProof="0" dirty="0" smtClean="0">
                          <a:solidFill>
                            <a:schemeClr val="tx1"/>
                          </a:solidFill>
                        </a:rPr>
                        <a:t> ty</a:t>
                      </a:r>
                      <a:r>
                        <a:rPr lang="en-GB" sz="3000" noProof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3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274029"/>
                  </a:ext>
                </a:extLst>
              </a:tr>
              <a:tr h="968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Chcę być elastyczny / a 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Kiedy</a:t>
                      </a:r>
                      <a:r>
                        <a:rPr lang="pl-PL" sz="2600" baseline="0" dirty="0" smtClean="0">
                          <a:solidFill>
                            <a:schemeClr val="tx1"/>
                          </a:solidFill>
                        </a:rPr>
                        <a:t> chcesz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 bezpośrednich odpowiedzi od drugiej strony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7979337"/>
                  </a:ext>
                </a:extLst>
              </a:tr>
              <a:tr h="968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Chcę dotrzeć do szerszej publiczności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Kiedy</a:t>
                      </a:r>
                      <a:r>
                        <a:rPr lang="pl-PL" sz="2600" baseline="0" dirty="0" smtClean="0">
                          <a:solidFill>
                            <a:schemeClr val="tx1"/>
                          </a:solidFill>
                        </a:rPr>
                        <a:t> chcesz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 budować silne, pełne szacunku relacje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990974"/>
                  </a:ext>
                </a:extLst>
              </a:tr>
              <a:tr h="940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Idealnie w sytuacjach, w których liczy się czas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6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Kiedy chcesz bezpośredniego kontaktu  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3695547"/>
                  </a:ext>
                </a:extLst>
              </a:tr>
            </a:tbl>
          </a:graphicData>
        </a:graphic>
      </p:graphicFrame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ED85E346-F141-42B4-8DC9-94773DA9925C}"/>
              </a:ext>
            </a:extLst>
          </p:cNvPr>
          <p:cNvSpPr txBox="1"/>
          <p:nvPr/>
        </p:nvSpPr>
        <p:spPr>
          <a:xfrm>
            <a:off x="1105988" y="5724982"/>
            <a:ext cx="9980024" cy="422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x-none" dirty="0"/>
              <a:t>Kupritz, V. W., &amp; Cowell, E. (2011). Productive management communication: Online and face-to-face.  </a:t>
            </a:r>
            <a:endParaRPr lang="en-GB" dirty="0"/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2.5 Mobilizowanie innych</a:t>
            </a:r>
          </a:p>
          <a:p>
            <a:pPr algn="ctr"/>
            <a:r>
              <a:rPr lang="pl-PL" sz="4400" b="1" dirty="0" smtClean="0"/>
              <a:t>2.5.C Przekonywanie i inspirowanie innych w działaniach tworzących wartość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Czym jest perswazja?</a:t>
            </a:r>
            <a:endParaRPr lang="x-none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Perswazja jest działaniem tworzącym wartość. Na przykład w biznesie polega na sprzedaży lub handlu produktem biznesowym w celu osiągnięcia zysku.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Ale co to znaczy przekonywać i inspirować innych w swoich działaniach tworzących wartość?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Oznacza to, że dzielisz się swoim pomysłem z pasją, co zainspiruje innych do uwierzenia i wspierania Twojego pomysłu.</a:t>
            </a:r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Proces perswazji</a:t>
            </a:r>
            <a:endParaRPr lang="x-none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Proces perswazji zaczyna się od mocnego przedstawienia swojego pomysłu. Spróbuj zrozumieć emocje słuchacza i zainspiruj go do zaangażowania się w Twój pomysł.</a:t>
            </a:r>
            <a:endParaRPr lang="it-IT" sz="3200" dirty="0"/>
          </a:p>
          <a:p>
            <a:pPr algn="just"/>
            <a:endParaRPr lang="x-none" sz="3200" dirty="0"/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9" name="Diagram 11">
            <a:extLst>
              <a:ext uri="{FF2B5EF4-FFF2-40B4-BE49-F238E27FC236}">
                <a16:creationId xmlns="" xmlns:a16="http://schemas.microsoft.com/office/drawing/2014/main" id="{80C931E9-DAE3-4B34-95CA-CDD2C28CC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590515"/>
              </p:ext>
            </p:extLst>
          </p:nvPr>
        </p:nvGraphicFramePr>
        <p:xfrm>
          <a:off x="769802" y="2869513"/>
          <a:ext cx="10652396" cy="327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Ale jak mogę przekonać innych?</a:t>
            </a:r>
            <a:endParaRPr lang="x-none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Aby skutecznie inspirować innych, musisz postępować zgodnie z </a:t>
            </a:r>
            <a:r>
              <a:rPr lang="pl-PL" sz="3200" b="1" dirty="0" smtClean="0"/>
              <a:t>czterostopniowym procesem perswazji</a:t>
            </a:r>
            <a:r>
              <a:rPr lang="pl-PL" sz="3200" dirty="0" smtClean="0"/>
              <a:t>:</a:t>
            </a:r>
            <a:endParaRPr lang="en-GB" sz="3200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16" name="Diagram 4">
            <a:extLst>
              <a:ext uri="{FF2B5EF4-FFF2-40B4-BE49-F238E27FC236}">
                <a16:creationId xmlns="" xmlns:a16="http://schemas.microsoft.com/office/drawing/2014/main" id="{9E109EC7-F7A7-48BC-8491-2F71D3E6F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353039"/>
              </p:ext>
            </p:extLst>
          </p:nvPr>
        </p:nvGraphicFramePr>
        <p:xfrm>
          <a:off x="5032562" y="2474966"/>
          <a:ext cx="5949489" cy="292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5">
            <a:extLst>
              <a:ext uri="{FF2B5EF4-FFF2-40B4-BE49-F238E27FC236}">
                <a16:creationId xmlns="" xmlns:a16="http://schemas.microsoft.com/office/drawing/2014/main" id="{C5861D76-94B6-4313-B2FA-8879CB1FA7A1}"/>
              </a:ext>
            </a:extLst>
          </p:cNvPr>
          <p:cNvSpPr/>
          <p:nvPr/>
        </p:nvSpPr>
        <p:spPr>
          <a:xfrm>
            <a:off x="1574210" y="5794028"/>
            <a:ext cx="9043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222222"/>
                </a:solidFill>
                <a:ea typeface="Times New Roman" panose="02020603050405020304" pitchFamily="18" charset="0"/>
              </a:rPr>
              <a:t>Hogan (2010). The psychology of persuasion: how to persuade others to your way of thinking. </a:t>
            </a:r>
            <a:endParaRPr lang="x-none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0B49842-C723-4828-9FFF-0241ED1F86CC}"/>
              </a:ext>
            </a:extLst>
          </p:cNvPr>
          <p:cNvSpPr txBox="1"/>
          <p:nvPr/>
        </p:nvSpPr>
        <p:spPr>
          <a:xfrm>
            <a:off x="387531" y="3118190"/>
            <a:ext cx="562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Nie zapomnij:</a:t>
            </a:r>
          </a:p>
          <a:p>
            <a:pPr algn="just"/>
            <a:r>
              <a:rPr lang="pl-PL" sz="3200" dirty="0" smtClean="0"/>
              <a:t>Twoja pasja prowadzi ludzi do zaufania do Twojego pomysłu</a:t>
            </a:r>
            <a:endParaRPr lang="en-GB" sz="3200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Krok </a:t>
            </a:r>
            <a:r>
              <a:rPr lang="it-IT" sz="4800" b="1" dirty="0" smtClean="0"/>
              <a:t>1</a:t>
            </a:r>
            <a:r>
              <a:rPr lang="it-IT" sz="4800" b="1" dirty="0"/>
              <a:t>: </a:t>
            </a:r>
            <a:r>
              <a:rPr lang="pl-PL" sz="4800" b="1" dirty="0" smtClean="0"/>
              <a:t>Utworzenie</a:t>
            </a:r>
            <a:endParaRPr lang="x-none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Przygotuj się na przyciągnięcie pożądanej grupy docelowej do swojego pomysłu.</a:t>
            </a:r>
          </a:p>
          <a:p>
            <a:pPr algn="just"/>
            <a:r>
              <a:rPr lang="pl-PL" sz="3200" dirty="0" smtClean="0"/>
              <a:t>3 czynniki sukcesu: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8" name="Rounded Rectangle 24">
            <a:extLst>
              <a:ext uri="{FF2B5EF4-FFF2-40B4-BE49-F238E27FC236}">
                <a16:creationId xmlns="" xmlns:a16="http://schemas.microsoft.com/office/drawing/2014/main" id="{05928823-254B-4EF4-B58B-F6FDC17E32ED}"/>
              </a:ext>
            </a:extLst>
          </p:cNvPr>
          <p:cNvSpPr/>
          <p:nvPr/>
        </p:nvSpPr>
        <p:spPr>
          <a:xfrm>
            <a:off x="4329989" y="3199074"/>
            <a:ext cx="2379238" cy="860404"/>
          </a:xfrm>
          <a:prstGeom prst="roundRect">
            <a:avLst/>
          </a:prstGeom>
          <a:solidFill>
            <a:srgbClr val="E08041"/>
          </a:solidFill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Pozostań pasjonatem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25">
            <a:extLst>
              <a:ext uri="{FF2B5EF4-FFF2-40B4-BE49-F238E27FC236}">
                <a16:creationId xmlns="" xmlns:a16="http://schemas.microsoft.com/office/drawing/2014/main" id="{5827FDA2-4A8D-4A65-974C-D89092007716}"/>
              </a:ext>
            </a:extLst>
          </p:cNvPr>
          <p:cNvSpPr/>
          <p:nvPr/>
        </p:nvSpPr>
        <p:spPr>
          <a:xfrm>
            <a:off x="7767845" y="3196394"/>
            <a:ext cx="2379238" cy="856222"/>
          </a:xfrm>
          <a:prstGeom prst="roundRect">
            <a:avLst/>
          </a:prstGeom>
          <a:solidFill>
            <a:srgbClr val="E08041"/>
          </a:solidFill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Podziel się swoją pasją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26">
            <a:extLst>
              <a:ext uri="{FF2B5EF4-FFF2-40B4-BE49-F238E27FC236}">
                <a16:creationId xmlns="" xmlns:a16="http://schemas.microsoft.com/office/drawing/2014/main" id="{F4262E0D-33AC-4D0B-BA90-72F52BC2C74A}"/>
              </a:ext>
            </a:extLst>
          </p:cNvPr>
          <p:cNvSpPr/>
          <p:nvPr/>
        </p:nvSpPr>
        <p:spPr>
          <a:xfrm>
            <a:off x="1188175" y="3192212"/>
            <a:ext cx="2260964" cy="860404"/>
          </a:xfrm>
          <a:prstGeom prst="roundRect">
            <a:avLst/>
          </a:prstGeom>
          <a:solidFill>
            <a:srgbClr val="E08041"/>
          </a:solidFill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Postawa „win-win”</a:t>
            </a:r>
            <a:endParaRPr lang="x-none" sz="2000" dirty="0">
              <a:solidFill>
                <a:schemeClr val="tx1"/>
              </a:solidFill>
            </a:endParaRPr>
          </a:p>
        </p:txBody>
      </p:sp>
      <p:sp>
        <p:nvSpPr>
          <p:cNvPr id="21" name="Plus 28">
            <a:extLst>
              <a:ext uri="{FF2B5EF4-FFF2-40B4-BE49-F238E27FC236}">
                <a16:creationId xmlns="" xmlns:a16="http://schemas.microsoft.com/office/drawing/2014/main" id="{3EB34D9B-954A-4CDF-90DF-1C0CEFD545B6}"/>
              </a:ext>
            </a:extLst>
          </p:cNvPr>
          <p:cNvSpPr/>
          <p:nvPr/>
        </p:nvSpPr>
        <p:spPr>
          <a:xfrm>
            <a:off x="3583373" y="3374219"/>
            <a:ext cx="440046" cy="496389"/>
          </a:xfrm>
          <a:prstGeom prst="mathPlus">
            <a:avLst/>
          </a:prstGeom>
          <a:solidFill>
            <a:srgbClr val="F8D7CD"/>
          </a:solidFill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Plus 29">
            <a:extLst>
              <a:ext uri="{FF2B5EF4-FFF2-40B4-BE49-F238E27FC236}">
                <a16:creationId xmlns="" xmlns:a16="http://schemas.microsoft.com/office/drawing/2014/main" id="{7B261690-37A0-4113-8AD2-66FA63077A48}"/>
              </a:ext>
            </a:extLst>
          </p:cNvPr>
          <p:cNvSpPr/>
          <p:nvPr/>
        </p:nvSpPr>
        <p:spPr>
          <a:xfrm>
            <a:off x="7018513" y="3374219"/>
            <a:ext cx="440046" cy="496389"/>
          </a:xfrm>
          <a:prstGeom prst="mathPlus">
            <a:avLst/>
          </a:prstGeom>
          <a:solidFill>
            <a:srgbClr val="F8D7CD"/>
          </a:solidFill>
          <a:ln>
            <a:solidFill>
              <a:srgbClr val="E08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3" name="Curved Connector 12">
            <a:extLst>
              <a:ext uri="{FF2B5EF4-FFF2-40B4-BE49-F238E27FC236}">
                <a16:creationId xmlns="" xmlns:a16="http://schemas.microsoft.com/office/drawing/2014/main" id="{2A5E6513-6705-4E48-BD66-8FAACDE01799}"/>
              </a:ext>
            </a:extLst>
          </p:cNvPr>
          <p:cNvCxnSpPr/>
          <p:nvPr/>
        </p:nvCxnSpPr>
        <p:spPr>
          <a:xfrm>
            <a:off x="2692373" y="4888529"/>
            <a:ext cx="744583" cy="539206"/>
          </a:xfrm>
          <a:prstGeom prst="curvedConnector3">
            <a:avLst/>
          </a:prstGeom>
          <a:ln w="28575" cmpd="sng">
            <a:solidFill>
              <a:schemeClr val="accent6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Logo&#10;&#10;Description automatically generated">
            <a:extLst>
              <a:ext uri="{FF2B5EF4-FFF2-40B4-BE49-F238E27FC236}">
                <a16:creationId xmlns="" xmlns:a16="http://schemas.microsoft.com/office/drawing/2014/main" id="{3DB777CD-59C1-48AC-A227-835FEDC35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4" y="4247976"/>
            <a:ext cx="1738449" cy="1738449"/>
          </a:xfrm>
          <a:prstGeom prst="rect">
            <a:avLst/>
          </a:prstGeom>
        </p:spPr>
      </p:pic>
      <p:sp>
        <p:nvSpPr>
          <p:cNvPr id="25" name="TextBox 21">
            <a:extLst>
              <a:ext uri="{FF2B5EF4-FFF2-40B4-BE49-F238E27FC236}">
                <a16:creationId xmlns="" xmlns:a16="http://schemas.microsoft.com/office/drawing/2014/main" id="{D193C19A-5C11-4336-9714-5729B1786798}"/>
              </a:ext>
            </a:extLst>
          </p:cNvPr>
          <p:cNvSpPr txBox="1"/>
          <p:nvPr/>
        </p:nvSpPr>
        <p:spPr>
          <a:xfrm>
            <a:off x="3487197" y="4643181"/>
            <a:ext cx="325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err="1" smtClean="0"/>
              <a:t>Starbucks</a:t>
            </a:r>
            <a:r>
              <a:rPr lang="pl-PL" sz="2000" dirty="0" smtClean="0"/>
              <a:t> wyraża swoją pasję do tworzenia miejsca, w którym ludzie mogą się zrelaksować i połączyć</a:t>
            </a:r>
            <a:endParaRPr lang="x-none" sz="2000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B8560B1-BFF5-484F-B18C-A400AFF1D821}"/>
              </a:ext>
            </a:extLst>
          </p:cNvPr>
          <p:cNvSpPr txBox="1"/>
          <p:nvPr/>
        </p:nvSpPr>
        <p:spPr>
          <a:xfrm>
            <a:off x="7277592" y="4058675"/>
            <a:ext cx="491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5 przekonujących słów, których możesz użyć: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Dlatego</a:t>
            </a:r>
            <a:r>
              <a:rPr lang="x-none" sz="2000" smtClean="0"/>
              <a:t> </a:t>
            </a:r>
            <a:endParaRPr lang="x-non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smtClean="0"/>
              <a:t>N</a:t>
            </a:r>
            <a:r>
              <a:rPr lang="pl-PL" sz="2000" dirty="0" smtClean="0"/>
              <a:t>owy</a:t>
            </a:r>
            <a:r>
              <a:rPr lang="x-none" sz="2000" smtClean="0"/>
              <a:t>/ I</a:t>
            </a:r>
            <a:r>
              <a:rPr lang="pl-PL" sz="2000" dirty="0" err="1" smtClean="0"/>
              <a:t>nnowacyjny</a:t>
            </a:r>
            <a:endParaRPr lang="x-non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Wyobraź sobie, że </a:t>
            </a:r>
            <a:r>
              <a:rPr lang="x-none" sz="2000" smtClean="0"/>
              <a:t>..</a:t>
            </a:r>
            <a:endParaRPr lang="x-non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Ty</a:t>
            </a:r>
            <a:r>
              <a:rPr lang="x-none" sz="2000" smtClean="0"/>
              <a:t> </a:t>
            </a:r>
            <a:endParaRPr lang="x-non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Ograniczony</a:t>
            </a:r>
            <a:endParaRPr lang="en-GB" sz="2000" dirty="0"/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Krok</a:t>
            </a:r>
            <a:r>
              <a:rPr lang="en-GB" sz="4800" b="1" dirty="0" smtClean="0"/>
              <a:t> </a:t>
            </a:r>
            <a:r>
              <a:rPr lang="en-GB" sz="4800" b="1" dirty="0"/>
              <a:t>2: </a:t>
            </a:r>
            <a:r>
              <a:rPr lang="en-GB" sz="4800" b="1" dirty="0" smtClean="0"/>
              <a:t>Pr</a:t>
            </a:r>
            <a:r>
              <a:rPr lang="pl-PL" sz="4800" b="1" dirty="0" err="1" smtClean="0"/>
              <a:t>zygotowanie</a:t>
            </a:r>
            <a:r>
              <a:rPr lang="pl-PL" sz="4800" b="1" dirty="0" smtClean="0"/>
              <a:t>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Bądź w pełni przygotowany. 5 działań przygotowawczych: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 5">
            <a:extLst>
              <a:ext uri="{FF2B5EF4-FFF2-40B4-BE49-F238E27FC236}">
                <a16:creationId xmlns="" xmlns:a16="http://schemas.microsoft.com/office/drawing/2014/main" id="{ECB170D7-E90F-4A7F-87A4-3B1A2A360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700670"/>
              </p:ext>
            </p:extLst>
          </p:nvPr>
        </p:nvGraphicFramePr>
        <p:xfrm>
          <a:off x="1002574" y="2296840"/>
          <a:ext cx="4806406" cy="36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46E0CEB-906D-4931-855B-DA0DB9926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31" y="2117821"/>
            <a:ext cx="3822700" cy="2235200"/>
          </a:xfrm>
          <a:prstGeom prst="rect">
            <a:avLst/>
          </a:prstGeom>
        </p:spPr>
      </p:pic>
      <p:sp>
        <p:nvSpPr>
          <p:cNvPr id="20" name="Cloud Callout 8">
            <a:extLst>
              <a:ext uri="{FF2B5EF4-FFF2-40B4-BE49-F238E27FC236}">
                <a16:creationId xmlns="" xmlns:a16="http://schemas.microsoft.com/office/drawing/2014/main" id="{2F05EB64-F9BE-47CA-982A-FC94B93F745B}"/>
              </a:ext>
            </a:extLst>
          </p:cNvPr>
          <p:cNvSpPr/>
          <p:nvPr/>
        </p:nvSpPr>
        <p:spPr>
          <a:xfrm>
            <a:off x="8374016" y="3718231"/>
            <a:ext cx="3462941" cy="225048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Znajdź 5 innych czynności przygotowawczych</a:t>
            </a:r>
            <a:endParaRPr lang="x-none" sz="2400" dirty="0">
              <a:solidFill>
                <a:schemeClr val="tx1"/>
              </a:solidFill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="" xmlns:a16="http://schemas.microsoft.com/office/drawing/2014/main" id="{FFB3B521-BF1C-4163-95AA-71B3D00D1520}"/>
              </a:ext>
            </a:extLst>
          </p:cNvPr>
          <p:cNvSpPr txBox="1"/>
          <p:nvPr/>
        </p:nvSpPr>
        <p:spPr>
          <a:xfrm>
            <a:off x="8617733" y="3145920"/>
            <a:ext cx="35040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/>
              <a:t>Burza mózgów- ćwiczenie</a:t>
            </a:r>
            <a:endParaRPr lang="en-GB" sz="25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b="1" dirty="0" smtClean="0"/>
              <a:t>Krok 3: Prezentacja</a:t>
            </a:r>
            <a:endParaRPr lang="x-none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/>
              <a:t>Przekaż</a:t>
            </a:r>
            <a:r>
              <a:rPr lang="en-GB" sz="3200" dirty="0" smtClean="0"/>
              <a:t> </a:t>
            </a:r>
            <a:r>
              <a:rPr lang="en-GB" sz="3200" dirty="0" err="1" smtClean="0"/>
              <a:t>wiadomość</a:t>
            </a:r>
            <a:r>
              <a:rPr lang="en-GB" sz="3200" dirty="0" smtClean="0"/>
              <a:t>!</a:t>
            </a:r>
            <a:endParaRPr lang="pl-PL" sz="3200" dirty="0" smtClean="0"/>
          </a:p>
          <a:p>
            <a:pPr algn="just"/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Wybierz ekscytujący materiał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Stwórz zarys słów kluczowych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Używaj właściwego języka ciała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Utrzymywać kontakt wzrokowy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Pokaż pilność. Dlaczego muszą działać teraz?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DD10091-881C-4079-93BF-1B3FB1A7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1" y="2418817"/>
            <a:ext cx="905903" cy="662006"/>
          </a:xfrm>
          <a:prstGeom prst="rect">
            <a:avLst/>
          </a:prstGeom>
        </p:spPr>
      </p:pic>
      <p:pic>
        <p:nvPicPr>
          <p:cNvPr id="9" name="Picture 17" descr="Diagram, icon&#10;&#10;Description automatically generated">
            <a:extLst>
              <a:ext uri="{FF2B5EF4-FFF2-40B4-BE49-F238E27FC236}">
                <a16:creationId xmlns="" xmlns:a16="http://schemas.microsoft.com/office/drawing/2014/main" id="{15FCD8A1-87F5-43BD-9D5F-F9ABF6BCC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10" y="2831393"/>
            <a:ext cx="1493516" cy="682985"/>
          </a:xfrm>
          <a:prstGeom prst="rect">
            <a:avLst/>
          </a:prstGeom>
        </p:spPr>
      </p:pic>
      <p:pic>
        <p:nvPicPr>
          <p:cNvPr id="16" name="Picture 22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F1E3E638-2C6B-4006-82BC-B04AEB8F7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04" y="3332812"/>
            <a:ext cx="1395757" cy="662006"/>
          </a:xfrm>
          <a:prstGeom prst="rect">
            <a:avLst/>
          </a:prstGeom>
        </p:spPr>
      </p:pic>
      <p:pic>
        <p:nvPicPr>
          <p:cNvPr id="17" name="Picture 25" descr="Diagram, shape, circle&#10;&#10;Description automatically generated">
            <a:extLst>
              <a:ext uri="{FF2B5EF4-FFF2-40B4-BE49-F238E27FC236}">
                <a16:creationId xmlns="" xmlns:a16="http://schemas.microsoft.com/office/drawing/2014/main" id="{EDBF3434-6C11-444A-A5F1-096994F98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6" y="3758157"/>
            <a:ext cx="1493516" cy="755086"/>
          </a:xfrm>
          <a:prstGeom prst="rect">
            <a:avLst/>
          </a:prstGeom>
        </p:spPr>
      </p:pic>
      <p:pic>
        <p:nvPicPr>
          <p:cNvPr id="18" name="Picture 2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F712DF47-A9C1-43A0-9B7E-C6A1687BE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52" y="4264281"/>
            <a:ext cx="945290" cy="945290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1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Opowieść</a:t>
            </a:r>
            <a:r>
              <a:rPr lang="en-GB" sz="4800" b="1" dirty="0" smtClean="0"/>
              <a:t> o </a:t>
            </a:r>
            <a:r>
              <a:rPr lang="en-GB" sz="4800" b="1" dirty="0" err="1" smtClean="0"/>
              <a:t>sukcesie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57386" y="1319462"/>
            <a:ext cx="114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Co wyróżnia odnoszących sukcesy przedsiębiorców?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Ellipse 29">
            <a:extLst>
              <a:ext uri="{FF2B5EF4-FFF2-40B4-BE49-F238E27FC236}">
                <a16:creationId xmlns="" xmlns:a16="http://schemas.microsoft.com/office/drawing/2014/main" id="{FF83865D-472B-4A54-BCAB-20FF1D16A3FE}"/>
              </a:ext>
            </a:extLst>
          </p:cNvPr>
          <p:cNvSpPr>
            <a:spLocks/>
          </p:cNvSpPr>
          <p:nvPr/>
        </p:nvSpPr>
        <p:spPr>
          <a:xfrm>
            <a:off x="3600000" y="2298955"/>
            <a:ext cx="5040000" cy="3600000"/>
          </a:xfrm>
          <a:prstGeom prst="ellipse">
            <a:avLst/>
          </a:prstGeom>
          <a:solidFill>
            <a:srgbClr val="E0804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Pasja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entuzjazm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inspiracja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9" name="Rechteck: abgerundete Ecken 3">
            <a:extLst>
              <a:ext uri="{FF2B5EF4-FFF2-40B4-BE49-F238E27FC236}">
                <a16:creationId xmlns="" xmlns:a16="http://schemas.microsoft.com/office/drawing/2014/main" id="{70A1BED4-0BE4-4FCA-82C3-9BE2753648DB}"/>
              </a:ext>
            </a:extLst>
          </p:cNvPr>
          <p:cNvSpPr>
            <a:spLocks/>
          </p:cNvSpPr>
          <p:nvPr/>
        </p:nvSpPr>
        <p:spPr>
          <a:xfrm>
            <a:off x="2016000" y="276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Dobre przywództwo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="" xmlns:a16="http://schemas.microsoft.com/office/drawing/2014/main" id="{03108FFC-E152-4ECC-A9D6-0DB31B9847C8}"/>
              </a:ext>
            </a:extLst>
          </p:cNvPr>
          <p:cNvSpPr>
            <a:spLocks/>
          </p:cNvSpPr>
          <p:nvPr/>
        </p:nvSpPr>
        <p:spPr>
          <a:xfrm>
            <a:off x="4644000" y="2118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Kreatywność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hteck: abgerundete Ecken 5">
            <a:extLst>
              <a:ext uri="{FF2B5EF4-FFF2-40B4-BE49-F238E27FC236}">
                <a16:creationId xmlns="" xmlns:a16="http://schemas.microsoft.com/office/drawing/2014/main" id="{1EC6F97A-C2C3-4964-B112-E903409C4D2B}"/>
              </a:ext>
            </a:extLst>
          </p:cNvPr>
          <p:cNvSpPr>
            <a:spLocks/>
          </p:cNvSpPr>
          <p:nvPr/>
        </p:nvSpPr>
        <p:spPr>
          <a:xfrm>
            <a:off x="7380000" y="276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Kształcenie ustawiczne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hteck: abgerundete Ecken 6">
            <a:extLst>
              <a:ext uri="{FF2B5EF4-FFF2-40B4-BE49-F238E27FC236}">
                <a16:creationId xmlns="" xmlns:a16="http://schemas.microsoft.com/office/drawing/2014/main" id="{2547F1F6-5C14-4CC6-80A3-7B9FE2C3986E}"/>
              </a:ext>
            </a:extLst>
          </p:cNvPr>
          <p:cNvSpPr>
            <a:spLocks/>
          </p:cNvSpPr>
          <p:nvPr/>
        </p:nvSpPr>
        <p:spPr>
          <a:xfrm>
            <a:off x="7740000" y="348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Przejrzystość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hteck: abgerundete Ecken 7">
            <a:extLst>
              <a:ext uri="{FF2B5EF4-FFF2-40B4-BE49-F238E27FC236}">
                <a16:creationId xmlns="" xmlns:a16="http://schemas.microsoft.com/office/drawing/2014/main" id="{1E11626C-EA37-4636-B108-2CA6CE67C1AE}"/>
              </a:ext>
            </a:extLst>
          </p:cNvPr>
          <p:cNvSpPr>
            <a:spLocks/>
          </p:cNvSpPr>
          <p:nvPr/>
        </p:nvSpPr>
        <p:spPr>
          <a:xfrm>
            <a:off x="1620000" y="348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Wiedza ekspercka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hteck: abgerundete Ecken 8">
            <a:extLst>
              <a:ext uri="{FF2B5EF4-FFF2-40B4-BE49-F238E27FC236}">
                <a16:creationId xmlns="" xmlns:a16="http://schemas.microsoft.com/office/drawing/2014/main" id="{2A737C1D-0D08-45DA-AEE4-EC449980D337}"/>
              </a:ext>
            </a:extLst>
          </p:cNvPr>
          <p:cNvSpPr>
            <a:spLocks/>
          </p:cNvSpPr>
          <p:nvPr/>
        </p:nvSpPr>
        <p:spPr>
          <a:xfrm>
            <a:off x="1872000" y="420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Doskonała komunikacja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21">
            <a:extLst>
              <a:ext uri="{FF2B5EF4-FFF2-40B4-BE49-F238E27FC236}">
                <a16:creationId xmlns="" xmlns:a16="http://schemas.microsoft.com/office/drawing/2014/main" id="{D2D2743E-DDEF-4DF3-AF63-3EBE8B67E861}"/>
              </a:ext>
            </a:extLst>
          </p:cNvPr>
          <p:cNvSpPr>
            <a:spLocks/>
          </p:cNvSpPr>
          <p:nvPr/>
        </p:nvSpPr>
        <p:spPr>
          <a:xfrm>
            <a:off x="2407806" y="492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Przekonanie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hteck: abgerundete Ecken 23">
            <a:extLst>
              <a:ext uri="{FF2B5EF4-FFF2-40B4-BE49-F238E27FC236}">
                <a16:creationId xmlns="" xmlns:a16="http://schemas.microsoft.com/office/drawing/2014/main" id="{42345081-01B4-4F95-8DC5-9B5BE13E4D10}"/>
              </a:ext>
            </a:extLst>
          </p:cNvPr>
          <p:cNvSpPr>
            <a:spLocks/>
          </p:cNvSpPr>
          <p:nvPr/>
        </p:nvSpPr>
        <p:spPr>
          <a:xfrm>
            <a:off x="4644000" y="5538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Skłonność do ryzyka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hteck: abgerundete Ecken 25">
            <a:extLst>
              <a:ext uri="{FF2B5EF4-FFF2-40B4-BE49-F238E27FC236}">
                <a16:creationId xmlns="" xmlns:a16="http://schemas.microsoft.com/office/drawing/2014/main" id="{DD14A2E1-D6A1-4B0C-8B1D-3AE5051D3D6A}"/>
              </a:ext>
            </a:extLst>
          </p:cNvPr>
          <p:cNvSpPr>
            <a:spLocks/>
          </p:cNvSpPr>
          <p:nvPr/>
        </p:nvSpPr>
        <p:spPr>
          <a:xfrm>
            <a:off x="6984000" y="492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Kontakty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hteck: abgerundete Ecken 27">
            <a:extLst>
              <a:ext uri="{FF2B5EF4-FFF2-40B4-BE49-F238E27FC236}">
                <a16:creationId xmlns="" xmlns:a16="http://schemas.microsoft.com/office/drawing/2014/main" id="{85B6510D-6D9E-4135-B00D-9551C1350172}"/>
              </a:ext>
            </a:extLst>
          </p:cNvPr>
          <p:cNvSpPr>
            <a:spLocks/>
          </p:cNvSpPr>
          <p:nvPr/>
        </p:nvSpPr>
        <p:spPr>
          <a:xfrm>
            <a:off x="7488000" y="4206955"/>
            <a:ext cx="2880000" cy="540000"/>
          </a:xfrm>
          <a:prstGeom prst="roundRect">
            <a:avLst/>
          </a:prstGeom>
          <a:solidFill>
            <a:srgbClr val="F8D7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Innowacyjność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/>
              <a:t>Popraw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swoje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umiejętności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negocjacyjne</a:t>
            </a:r>
            <a:endParaRPr lang="en-GB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6679915C-A26C-4821-86B5-B4E2BFE1C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776892"/>
              </p:ext>
            </p:extLst>
          </p:nvPr>
        </p:nvGraphicFramePr>
        <p:xfrm>
          <a:off x="1720419" y="1117028"/>
          <a:ext cx="8751162" cy="415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ow to Align Your Career With Your Personal Definition of Success | SUCCESS">
            <a:hlinkClick r:id="rId8"/>
            <a:extLst>
              <a:ext uri="{FF2B5EF4-FFF2-40B4-BE49-F238E27FC236}">
                <a16:creationId xmlns="" xmlns:a16="http://schemas.microsoft.com/office/drawing/2014/main" id="{1AF30F59-49D3-495B-9B2D-5791927B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696895"/>
            <a:ext cx="2185986" cy="14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40939" y="0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Praktyka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tworzy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doskonałość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417676" y="1078301"/>
            <a:ext cx="1141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Postępując zgodnie z 4 krokami perswazji, utwórz 5-minutową prezentację pomysłu na biznes, który Cię pasjonuje. Celem tej prezentacji jest przekonanie inwestora do sfinansowania Twojego pomysłu.</a:t>
            </a:r>
            <a:endParaRPr lang="x-non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 12">
            <a:extLst>
              <a:ext uri="{FF2B5EF4-FFF2-40B4-BE49-F238E27FC236}">
                <a16:creationId xmlns="" xmlns:a16="http://schemas.microsoft.com/office/drawing/2014/main" id="{09F75039-E3D2-49BB-BB8E-654F41C8F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80376"/>
              </p:ext>
            </p:extLst>
          </p:nvPr>
        </p:nvGraphicFramePr>
        <p:xfrm>
          <a:off x="2566504" y="2240426"/>
          <a:ext cx="7058991" cy="4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790D8240-8513-4A03-90C3-7A60CABA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07021"/>
              </p:ext>
            </p:extLst>
          </p:nvPr>
        </p:nvGraphicFramePr>
        <p:xfrm>
          <a:off x="197571" y="1133972"/>
          <a:ext cx="11796858" cy="4590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5842">
                  <a:extLst>
                    <a:ext uri="{9D8B030D-6E8A-4147-A177-3AD203B41FA5}">
                      <a16:colId xmlns="" xmlns:a16="http://schemas.microsoft.com/office/drawing/2014/main" val="1156375982"/>
                    </a:ext>
                  </a:extLst>
                </a:gridCol>
                <a:gridCol w="7551016">
                  <a:extLst>
                    <a:ext uri="{9D8B030D-6E8A-4147-A177-3AD203B41FA5}">
                      <a16:colId xmlns="" xmlns:a16="http://schemas.microsoft.com/office/drawing/2014/main" val="2538965538"/>
                    </a:ext>
                  </a:extLst>
                </a:gridCol>
              </a:tblGrid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Co jest najważniejsze, aby zostać dobrym przedsiębiorcą?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1179056"/>
                  </a:ext>
                </a:extLst>
              </a:tr>
              <a:tr h="93291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effectLst/>
                        </a:rPr>
                        <a:t>aspekty</a:t>
                      </a:r>
                      <a:r>
                        <a:rPr lang="en-US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aby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być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entuzjastycznym</a:t>
                      </a:r>
                      <a:r>
                        <a:rPr lang="en-US" sz="1600" dirty="0" smtClean="0">
                          <a:effectLst/>
                        </a:rPr>
                        <a:t>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96704583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Opisz 2 kroki, aby być doskonałym w przekonaniu!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3206669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Co to jest „dom entuzjazmu”?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52839430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W jakich okolicznościach komunikacja jest skuteczna?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25600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790D8240-8513-4A03-90C3-7A60CABA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49380"/>
              </p:ext>
            </p:extLst>
          </p:nvPr>
        </p:nvGraphicFramePr>
        <p:xfrm>
          <a:off x="197571" y="1133972"/>
          <a:ext cx="11796858" cy="4590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5842">
                  <a:extLst>
                    <a:ext uri="{9D8B030D-6E8A-4147-A177-3AD203B41FA5}">
                      <a16:colId xmlns="" xmlns:a16="http://schemas.microsoft.com/office/drawing/2014/main" val="1156375982"/>
                    </a:ext>
                  </a:extLst>
                </a:gridCol>
                <a:gridCol w="7551016">
                  <a:extLst>
                    <a:ext uri="{9D8B030D-6E8A-4147-A177-3AD203B41FA5}">
                      <a16:colId xmlns="" xmlns:a16="http://schemas.microsoft.com/office/drawing/2014/main" val="2538965538"/>
                    </a:ext>
                  </a:extLst>
                </a:gridCol>
              </a:tblGrid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Opisz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komunikacji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1179056"/>
                  </a:ext>
                </a:extLst>
              </a:tr>
              <a:tr h="93291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Typowe błędy w procesie komunikacji!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96704583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Twoje pomysły na komunikację </a:t>
                      </a:r>
                      <a:r>
                        <a:rPr lang="pl-PL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3206669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są podstawowe elementy procesu perswazji?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52839430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Opisz 4 kroki przekonywania innych!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25600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790D8240-8513-4A03-90C3-7A60CABAE934}"/>
              </a:ext>
            </a:extLst>
          </p:cNvPr>
          <p:cNvGraphicFramePr>
            <a:graphicFrameLocks noGrp="1"/>
          </p:cNvGraphicFramePr>
          <p:nvPr/>
        </p:nvGraphicFramePr>
        <p:xfrm>
          <a:off x="197571" y="1133972"/>
          <a:ext cx="11796858" cy="4590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5842">
                  <a:extLst>
                    <a:ext uri="{9D8B030D-6E8A-4147-A177-3AD203B41FA5}">
                      <a16:colId xmlns="" xmlns:a16="http://schemas.microsoft.com/office/drawing/2014/main" val="1156375982"/>
                    </a:ext>
                  </a:extLst>
                </a:gridCol>
                <a:gridCol w="7551016">
                  <a:extLst>
                    <a:ext uri="{9D8B030D-6E8A-4147-A177-3AD203B41FA5}">
                      <a16:colId xmlns="" xmlns:a16="http://schemas.microsoft.com/office/drawing/2014/main" val="2538965538"/>
                    </a:ext>
                  </a:extLst>
                </a:gridCol>
              </a:tblGrid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Opisz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komunikacji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1179056"/>
                  </a:ext>
                </a:extLst>
              </a:tr>
              <a:tr h="93291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Typowe błędy w procesie komunikacji!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96704583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Twoje pomysły na komunikację </a:t>
                      </a:r>
                      <a:r>
                        <a:rPr lang="pl-PL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3206669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Jakie są podstawowe elementy procesu perswazji?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52839430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Opisz 4 kroki przekonywania innych!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7" marR="4833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25600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Przekonanie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robi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różnicę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hteck 1">
            <a:extLst>
              <a:ext uri="{FF2B5EF4-FFF2-40B4-BE49-F238E27FC236}">
                <a16:creationId xmlns="" xmlns:a16="http://schemas.microsoft.com/office/drawing/2014/main" id="{8397BA45-C125-44E0-A9F0-D8B615B33425}"/>
              </a:ext>
            </a:extLst>
          </p:cNvPr>
          <p:cNvSpPr/>
          <p:nvPr/>
        </p:nvSpPr>
        <p:spPr>
          <a:xfrm>
            <a:off x="390142" y="1081851"/>
            <a:ext cx="5387659" cy="1611107"/>
          </a:xfrm>
          <a:prstGeom prst="rect">
            <a:avLst/>
          </a:prstGeom>
          <a:solidFill>
            <a:srgbClr val="F8D7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pl-PL" sz="2000" b="1" dirty="0" smtClean="0"/>
              <a:t>Wszyscy jesteśmy bardzo entuzjastycznie nastawieni do naszego dzieciństwa</a:t>
            </a:r>
          </a:p>
          <a:p>
            <a:pPr algn="just"/>
            <a:r>
              <a:rPr lang="pl-PL" sz="2000" dirty="0" smtClean="0"/>
              <a:t>- Bawimy się w piasku</a:t>
            </a:r>
          </a:p>
          <a:p>
            <a:pPr algn="just"/>
            <a:r>
              <a:rPr lang="pl-PL" sz="2000" dirty="0" smtClean="0"/>
              <a:t>- Grać muzykę</a:t>
            </a:r>
          </a:p>
          <a:p>
            <a:pPr algn="just"/>
            <a:r>
              <a:rPr lang="pl-PL" sz="2000" dirty="0" smtClean="0"/>
              <a:t>- Idziesz na pierwszą randkę</a:t>
            </a:r>
            <a:endParaRPr lang="en-US" sz="2000" dirty="0"/>
          </a:p>
        </p:txBody>
      </p:sp>
      <p:sp>
        <p:nvSpPr>
          <p:cNvPr id="9" name="Rechteck 2">
            <a:extLst>
              <a:ext uri="{FF2B5EF4-FFF2-40B4-BE49-F238E27FC236}">
                <a16:creationId xmlns="" xmlns:a16="http://schemas.microsoft.com/office/drawing/2014/main" id="{0EE36480-12AB-443B-B659-A00DD46A422B}"/>
              </a:ext>
            </a:extLst>
          </p:cNvPr>
          <p:cNvSpPr/>
          <p:nvPr/>
        </p:nvSpPr>
        <p:spPr>
          <a:xfrm>
            <a:off x="1195250" y="2865158"/>
            <a:ext cx="5838596" cy="468000"/>
          </a:xfrm>
          <a:prstGeom prst="rect">
            <a:avLst/>
          </a:prstGeom>
          <a:solidFill>
            <a:srgbClr val="F8D7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l-PL" sz="2000" b="1" dirty="0" smtClean="0"/>
              <a:t>Przekonanie potrzebuje więcej niż tysięcy narzędzi</a:t>
            </a:r>
            <a:endParaRPr lang="en-US" sz="2000" b="1" dirty="0"/>
          </a:p>
        </p:txBody>
      </p:sp>
      <p:sp>
        <p:nvSpPr>
          <p:cNvPr id="16" name="Rechteck 3">
            <a:extLst>
              <a:ext uri="{FF2B5EF4-FFF2-40B4-BE49-F238E27FC236}">
                <a16:creationId xmlns="" xmlns:a16="http://schemas.microsoft.com/office/drawing/2014/main" id="{3751DE73-6A5A-47F4-A067-8C7FC4AA1E32}"/>
              </a:ext>
            </a:extLst>
          </p:cNvPr>
          <p:cNvSpPr/>
          <p:nvPr/>
        </p:nvSpPr>
        <p:spPr>
          <a:xfrm>
            <a:off x="3175373" y="3513158"/>
            <a:ext cx="5040000" cy="1584000"/>
          </a:xfrm>
          <a:prstGeom prst="rect">
            <a:avLst/>
          </a:prstGeom>
          <a:solidFill>
            <a:srgbClr val="F8D7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000" b="1" dirty="0" err="1" smtClean="0"/>
              <a:t>Przekonanie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oznacza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bycie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zachwyconym</a:t>
            </a:r>
            <a:r>
              <a:rPr lang="en-US" sz="2000" b="1" dirty="0" smtClean="0"/>
              <a:t>:</a:t>
            </a:r>
            <a:endParaRPr lang="pl-PL" sz="2000" b="1" dirty="0" smtClean="0"/>
          </a:p>
          <a:p>
            <a:pPr algn="just"/>
            <a:r>
              <a:rPr lang="pl-PL" sz="2000" dirty="0" smtClean="0"/>
              <a:t>-    Nowy produkt</a:t>
            </a:r>
          </a:p>
          <a:p>
            <a:pPr marL="285750" indent="-285750" algn="just">
              <a:buFontTx/>
              <a:buChar char="-"/>
            </a:pPr>
            <a:r>
              <a:rPr lang="pl-PL" sz="2000" dirty="0" smtClean="0"/>
              <a:t>Fantastyczny pomysł</a:t>
            </a:r>
          </a:p>
          <a:p>
            <a:pPr marL="285750" indent="-285750" algn="just">
              <a:buFontTx/>
              <a:buChar char="-"/>
            </a:pPr>
            <a:r>
              <a:rPr lang="pl-PL" sz="2000" dirty="0" smtClean="0"/>
              <a:t>Nowo stworzony projekt</a:t>
            </a:r>
          </a:p>
          <a:p>
            <a:pPr marL="285750" indent="-285750" algn="just">
              <a:buFontTx/>
              <a:buChar char="-"/>
            </a:pPr>
            <a:r>
              <a:rPr lang="pl-PL" sz="2000" dirty="0" smtClean="0"/>
              <a:t>Udany proces</a:t>
            </a:r>
            <a:endParaRPr lang="en-US" sz="2000" dirty="0"/>
          </a:p>
        </p:txBody>
      </p:sp>
      <p:sp>
        <p:nvSpPr>
          <p:cNvPr id="17" name="Rechteck 4">
            <a:extLst>
              <a:ext uri="{FF2B5EF4-FFF2-40B4-BE49-F238E27FC236}">
                <a16:creationId xmlns="" xmlns:a16="http://schemas.microsoft.com/office/drawing/2014/main" id="{41E58A4B-2133-4FFE-9ACC-3B2CFD145BBF}"/>
              </a:ext>
            </a:extLst>
          </p:cNvPr>
          <p:cNvSpPr/>
          <p:nvPr/>
        </p:nvSpPr>
        <p:spPr>
          <a:xfrm>
            <a:off x="4852253" y="5277158"/>
            <a:ext cx="7132918" cy="720000"/>
          </a:xfrm>
          <a:prstGeom prst="rect">
            <a:avLst/>
          </a:prstGeom>
          <a:solidFill>
            <a:srgbClr val="F8D7C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pl-PL" sz="2000" b="1" dirty="0" smtClean="0"/>
              <a:t>Przekonaj klientów i nowych przedsiębiorców do ciężkiej i udanej pracy przy nowej działalności</a:t>
            </a:r>
            <a:endParaRPr lang="en-US" sz="2000" b="1" dirty="0"/>
          </a:p>
        </p:txBody>
      </p:sp>
      <p:sp>
        <p:nvSpPr>
          <p:cNvPr id="18" name="Denkblase: wolkenförmig 5">
            <a:extLst>
              <a:ext uri="{FF2B5EF4-FFF2-40B4-BE49-F238E27FC236}">
                <a16:creationId xmlns="" xmlns:a16="http://schemas.microsoft.com/office/drawing/2014/main" id="{5F3EFAF6-90D6-4A2E-8C25-86429021886F}"/>
              </a:ext>
            </a:extLst>
          </p:cNvPr>
          <p:cNvSpPr/>
          <p:nvPr/>
        </p:nvSpPr>
        <p:spPr>
          <a:xfrm>
            <a:off x="8215373" y="2074415"/>
            <a:ext cx="2470309" cy="1258743"/>
          </a:xfrm>
          <a:prstGeom prst="cloudCallout">
            <a:avLst>
              <a:gd name="adj1" fmla="val -67103"/>
              <a:gd name="adj2" fmla="val 86001"/>
            </a:avLst>
          </a:prstGeom>
          <a:solidFill>
            <a:srgbClr val="E0804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Jak</a:t>
            </a:r>
            <a:r>
              <a:rPr lang="de-DE" sz="2000" b="1" dirty="0" smtClean="0"/>
              <a:t> </a:t>
            </a:r>
            <a:endParaRPr lang="de-DE" sz="2000" b="1" dirty="0"/>
          </a:p>
          <a:p>
            <a:pPr algn="ctr"/>
            <a:r>
              <a:rPr lang="de-DE" sz="2000" b="1" dirty="0"/>
              <a:t>???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/>
              <a:t>12 </a:t>
            </a:r>
            <a:r>
              <a:rPr lang="en-GB" sz="4800" b="1" dirty="0" err="1" smtClean="0"/>
              <a:t>Aspe</a:t>
            </a:r>
            <a:r>
              <a:rPr lang="pl-PL" sz="4800" b="1" dirty="0" err="1" smtClean="0"/>
              <a:t>któw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pSp>
        <p:nvGrpSpPr>
          <p:cNvPr id="13" name="Gruppieren 15">
            <a:extLst>
              <a:ext uri="{FF2B5EF4-FFF2-40B4-BE49-F238E27FC236}">
                <a16:creationId xmlns="" xmlns:a16="http://schemas.microsoft.com/office/drawing/2014/main" id="{6CF2FA78-FD06-4C1E-B43E-EF946A09A820}"/>
              </a:ext>
            </a:extLst>
          </p:cNvPr>
          <p:cNvGrpSpPr/>
          <p:nvPr/>
        </p:nvGrpSpPr>
        <p:grpSpPr>
          <a:xfrm>
            <a:off x="720000" y="1727999"/>
            <a:ext cx="10764000" cy="3960001"/>
            <a:chOff x="0" y="1439999"/>
            <a:chExt cx="10764000" cy="3960001"/>
          </a:xfrm>
        </p:grpSpPr>
        <p:sp>
          <p:nvSpPr>
            <p:cNvPr id="19" name="CasellaDiTesto 12">
              <a:extLst>
                <a:ext uri="{FF2B5EF4-FFF2-40B4-BE49-F238E27FC236}">
                  <a16:creationId xmlns="" xmlns:a16="http://schemas.microsoft.com/office/drawing/2014/main" id="{8A86AC45-8175-4884-8836-31DF17262780}"/>
                </a:ext>
              </a:extLst>
            </p:cNvPr>
            <p:cNvSpPr txBox="1"/>
            <p:nvPr/>
          </p:nvSpPr>
          <p:spPr>
            <a:xfrm>
              <a:off x="360000" y="1440000"/>
              <a:ext cx="2268000" cy="1080000"/>
            </a:xfrm>
            <a:custGeom>
              <a:avLst/>
              <a:gdLst>
                <a:gd name="connsiteX0" fmla="*/ 0 w 2268000"/>
                <a:gd name="connsiteY0" fmla="*/ 0 h 1080000"/>
                <a:gd name="connsiteX1" fmla="*/ 612360 w 2268000"/>
                <a:gd name="connsiteY1" fmla="*/ 0 h 1080000"/>
                <a:gd name="connsiteX2" fmla="*/ 1179360 w 2268000"/>
                <a:gd name="connsiteY2" fmla="*/ 0 h 1080000"/>
                <a:gd name="connsiteX3" fmla="*/ 1746360 w 2268000"/>
                <a:gd name="connsiteY3" fmla="*/ 0 h 1080000"/>
                <a:gd name="connsiteX4" fmla="*/ 2268000 w 2268000"/>
                <a:gd name="connsiteY4" fmla="*/ 0 h 1080000"/>
                <a:gd name="connsiteX5" fmla="*/ 2268000 w 2268000"/>
                <a:gd name="connsiteY5" fmla="*/ 507600 h 1080000"/>
                <a:gd name="connsiteX6" fmla="*/ 2268000 w 2268000"/>
                <a:gd name="connsiteY6" fmla="*/ 1080000 h 1080000"/>
                <a:gd name="connsiteX7" fmla="*/ 1746360 w 2268000"/>
                <a:gd name="connsiteY7" fmla="*/ 1080000 h 1080000"/>
                <a:gd name="connsiteX8" fmla="*/ 1156680 w 2268000"/>
                <a:gd name="connsiteY8" fmla="*/ 1080000 h 1080000"/>
                <a:gd name="connsiteX9" fmla="*/ 657720 w 2268000"/>
                <a:gd name="connsiteY9" fmla="*/ 1080000 h 1080000"/>
                <a:gd name="connsiteX10" fmla="*/ 0 w 2268000"/>
                <a:gd name="connsiteY10" fmla="*/ 1080000 h 1080000"/>
                <a:gd name="connsiteX11" fmla="*/ 0 w 2268000"/>
                <a:gd name="connsiteY11" fmla="*/ 529200 h 1080000"/>
                <a:gd name="connsiteX12" fmla="*/ 0 w 2268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8000" h="1080000" fill="none" extrusionOk="0">
                  <a:moveTo>
                    <a:pt x="0" y="0"/>
                  </a:moveTo>
                  <a:cubicBezTo>
                    <a:pt x="211786" y="-4429"/>
                    <a:pt x="472387" y="68164"/>
                    <a:pt x="612360" y="0"/>
                  </a:cubicBezTo>
                  <a:cubicBezTo>
                    <a:pt x="752333" y="-68164"/>
                    <a:pt x="1019864" y="3060"/>
                    <a:pt x="1179360" y="0"/>
                  </a:cubicBezTo>
                  <a:cubicBezTo>
                    <a:pt x="1338856" y="-3060"/>
                    <a:pt x="1520843" y="55833"/>
                    <a:pt x="1746360" y="0"/>
                  </a:cubicBezTo>
                  <a:cubicBezTo>
                    <a:pt x="1971877" y="-55833"/>
                    <a:pt x="2122792" y="53337"/>
                    <a:pt x="2268000" y="0"/>
                  </a:cubicBezTo>
                  <a:cubicBezTo>
                    <a:pt x="2286131" y="206774"/>
                    <a:pt x="2209996" y="281528"/>
                    <a:pt x="2268000" y="507600"/>
                  </a:cubicBezTo>
                  <a:cubicBezTo>
                    <a:pt x="2326004" y="733672"/>
                    <a:pt x="2202982" y="907684"/>
                    <a:pt x="2268000" y="1080000"/>
                  </a:cubicBezTo>
                  <a:cubicBezTo>
                    <a:pt x="2055531" y="1083716"/>
                    <a:pt x="1872169" y="1025249"/>
                    <a:pt x="1746360" y="1080000"/>
                  </a:cubicBezTo>
                  <a:cubicBezTo>
                    <a:pt x="1620551" y="1134751"/>
                    <a:pt x="1332747" y="1052797"/>
                    <a:pt x="1156680" y="1080000"/>
                  </a:cubicBezTo>
                  <a:cubicBezTo>
                    <a:pt x="980613" y="1107203"/>
                    <a:pt x="884799" y="1044348"/>
                    <a:pt x="657720" y="1080000"/>
                  </a:cubicBezTo>
                  <a:cubicBezTo>
                    <a:pt x="430641" y="1115652"/>
                    <a:pt x="222938" y="1023093"/>
                    <a:pt x="0" y="1080000"/>
                  </a:cubicBezTo>
                  <a:cubicBezTo>
                    <a:pt x="-29625" y="881876"/>
                    <a:pt x="13674" y="759638"/>
                    <a:pt x="0" y="529200"/>
                  </a:cubicBezTo>
                  <a:cubicBezTo>
                    <a:pt x="-13674" y="298762"/>
                    <a:pt x="21085" y="114806"/>
                    <a:pt x="0" y="0"/>
                  </a:cubicBezTo>
                  <a:close/>
                </a:path>
                <a:path w="2268000" h="1080000" stroke="0" extrusionOk="0">
                  <a:moveTo>
                    <a:pt x="0" y="0"/>
                  </a:moveTo>
                  <a:cubicBezTo>
                    <a:pt x="136129" y="-41667"/>
                    <a:pt x="287212" y="39697"/>
                    <a:pt x="498960" y="0"/>
                  </a:cubicBezTo>
                  <a:cubicBezTo>
                    <a:pt x="710708" y="-39697"/>
                    <a:pt x="811128" y="23553"/>
                    <a:pt x="1020600" y="0"/>
                  </a:cubicBezTo>
                  <a:cubicBezTo>
                    <a:pt x="1230072" y="-23553"/>
                    <a:pt x="1362750" y="73263"/>
                    <a:pt x="1632960" y="0"/>
                  </a:cubicBezTo>
                  <a:cubicBezTo>
                    <a:pt x="1903170" y="-73263"/>
                    <a:pt x="1985485" y="64971"/>
                    <a:pt x="2268000" y="0"/>
                  </a:cubicBezTo>
                  <a:cubicBezTo>
                    <a:pt x="2297648" y="165819"/>
                    <a:pt x="2247681" y="329844"/>
                    <a:pt x="2268000" y="518400"/>
                  </a:cubicBezTo>
                  <a:cubicBezTo>
                    <a:pt x="2288319" y="706956"/>
                    <a:pt x="2215563" y="959098"/>
                    <a:pt x="2268000" y="1080000"/>
                  </a:cubicBezTo>
                  <a:cubicBezTo>
                    <a:pt x="1988081" y="1137240"/>
                    <a:pt x="1870249" y="1039291"/>
                    <a:pt x="1701000" y="1080000"/>
                  </a:cubicBezTo>
                  <a:cubicBezTo>
                    <a:pt x="1531751" y="1120709"/>
                    <a:pt x="1357834" y="1048966"/>
                    <a:pt x="1202040" y="1080000"/>
                  </a:cubicBezTo>
                  <a:cubicBezTo>
                    <a:pt x="1046246" y="1111034"/>
                    <a:pt x="864545" y="1043355"/>
                    <a:pt x="635040" y="1080000"/>
                  </a:cubicBezTo>
                  <a:cubicBezTo>
                    <a:pt x="405535" y="1116645"/>
                    <a:pt x="210498" y="1030086"/>
                    <a:pt x="0" y="1080000"/>
                  </a:cubicBezTo>
                  <a:cubicBezTo>
                    <a:pt x="-48338" y="895629"/>
                    <a:pt x="5758" y="734025"/>
                    <a:pt x="0" y="518400"/>
                  </a:cubicBezTo>
                  <a:cubicBezTo>
                    <a:pt x="-5758" y="302775"/>
                    <a:pt x="15732" y="16103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164531488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Poświęć wystarczająco dużo czasu na rozmowę i dyskusję</a:t>
              </a:r>
              <a:endParaRPr lang="en-GB" sz="2000" dirty="0"/>
            </a:p>
          </p:txBody>
        </p:sp>
        <p:sp>
          <p:nvSpPr>
            <p:cNvPr id="20" name="CasellaDiTesto 12">
              <a:extLst>
                <a:ext uri="{FF2B5EF4-FFF2-40B4-BE49-F238E27FC236}">
                  <a16:creationId xmlns="" xmlns:a16="http://schemas.microsoft.com/office/drawing/2014/main" id="{96D4CCA3-5D0A-42E5-BCE5-FC46319105B4}"/>
                </a:ext>
              </a:extLst>
            </p:cNvPr>
            <p:cNvSpPr txBox="1"/>
            <p:nvPr/>
          </p:nvSpPr>
          <p:spPr>
            <a:xfrm>
              <a:off x="2808000" y="1440000"/>
              <a:ext cx="3096000" cy="1080000"/>
            </a:xfrm>
            <a:custGeom>
              <a:avLst/>
              <a:gdLst>
                <a:gd name="connsiteX0" fmla="*/ 0 w 3096000"/>
                <a:gd name="connsiteY0" fmla="*/ 0 h 1080000"/>
                <a:gd name="connsiteX1" fmla="*/ 577920 w 3096000"/>
                <a:gd name="connsiteY1" fmla="*/ 0 h 1080000"/>
                <a:gd name="connsiteX2" fmla="*/ 1124880 w 3096000"/>
                <a:gd name="connsiteY2" fmla="*/ 0 h 1080000"/>
                <a:gd name="connsiteX3" fmla="*/ 1671840 w 3096000"/>
                <a:gd name="connsiteY3" fmla="*/ 0 h 1080000"/>
                <a:gd name="connsiteX4" fmla="*/ 2094960 w 3096000"/>
                <a:gd name="connsiteY4" fmla="*/ 0 h 1080000"/>
                <a:gd name="connsiteX5" fmla="*/ 2641920 w 3096000"/>
                <a:gd name="connsiteY5" fmla="*/ 0 h 1080000"/>
                <a:gd name="connsiteX6" fmla="*/ 3096000 w 3096000"/>
                <a:gd name="connsiteY6" fmla="*/ 0 h 1080000"/>
                <a:gd name="connsiteX7" fmla="*/ 3096000 w 3096000"/>
                <a:gd name="connsiteY7" fmla="*/ 529200 h 1080000"/>
                <a:gd name="connsiteX8" fmla="*/ 3096000 w 3096000"/>
                <a:gd name="connsiteY8" fmla="*/ 1080000 h 1080000"/>
                <a:gd name="connsiteX9" fmla="*/ 2580000 w 3096000"/>
                <a:gd name="connsiteY9" fmla="*/ 1080000 h 1080000"/>
                <a:gd name="connsiteX10" fmla="*/ 2094960 w 3096000"/>
                <a:gd name="connsiteY10" fmla="*/ 1080000 h 1080000"/>
                <a:gd name="connsiteX11" fmla="*/ 1517040 w 3096000"/>
                <a:gd name="connsiteY11" fmla="*/ 1080000 h 1080000"/>
                <a:gd name="connsiteX12" fmla="*/ 1001040 w 3096000"/>
                <a:gd name="connsiteY12" fmla="*/ 1080000 h 1080000"/>
                <a:gd name="connsiteX13" fmla="*/ 546960 w 3096000"/>
                <a:gd name="connsiteY13" fmla="*/ 1080000 h 1080000"/>
                <a:gd name="connsiteX14" fmla="*/ 0 w 3096000"/>
                <a:gd name="connsiteY14" fmla="*/ 1080000 h 1080000"/>
                <a:gd name="connsiteX15" fmla="*/ 0 w 3096000"/>
                <a:gd name="connsiteY15" fmla="*/ 572400 h 1080000"/>
                <a:gd name="connsiteX16" fmla="*/ 0 w 3096000"/>
                <a:gd name="connsiteY1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6000" h="1080000" fill="none" extrusionOk="0">
                  <a:moveTo>
                    <a:pt x="0" y="0"/>
                  </a:moveTo>
                  <a:cubicBezTo>
                    <a:pt x="139899" y="-52697"/>
                    <a:pt x="306063" y="59779"/>
                    <a:pt x="577920" y="0"/>
                  </a:cubicBezTo>
                  <a:cubicBezTo>
                    <a:pt x="849777" y="-59779"/>
                    <a:pt x="940843" y="30692"/>
                    <a:pt x="1124880" y="0"/>
                  </a:cubicBezTo>
                  <a:cubicBezTo>
                    <a:pt x="1308917" y="-30692"/>
                    <a:pt x="1512906" y="38374"/>
                    <a:pt x="1671840" y="0"/>
                  </a:cubicBezTo>
                  <a:cubicBezTo>
                    <a:pt x="1830774" y="-38374"/>
                    <a:pt x="1942471" y="549"/>
                    <a:pt x="2094960" y="0"/>
                  </a:cubicBezTo>
                  <a:cubicBezTo>
                    <a:pt x="2247449" y="-549"/>
                    <a:pt x="2377287" y="2449"/>
                    <a:pt x="2641920" y="0"/>
                  </a:cubicBezTo>
                  <a:cubicBezTo>
                    <a:pt x="2906553" y="-2449"/>
                    <a:pt x="2969647" y="2682"/>
                    <a:pt x="3096000" y="0"/>
                  </a:cubicBezTo>
                  <a:cubicBezTo>
                    <a:pt x="3117232" y="108062"/>
                    <a:pt x="3077789" y="317430"/>
                    <a:pt x="3096000" y="529200"/>
                  </a:cubicBezTo>
                  <a:cubicBezTo>
                    <a:pt x="3114211" y="740970"/>
                    <a:pt x="3061055" y="899553"/>
                    <a:pt x="3096000" y="1080000"/>
                  </a:cubicBezTo>
                  <a:cubicBezTo>
                    <a:pt x="2952759" y="1080960"/>
                    <a:pt x="2744008" y="1030932"/>
                    <a:pt x="2580000" y="1080000"/>
                  </a:cubicBezTo>
                  <a:cubicBezTo>
                    <a:pt x="2415992" y="1129068"/>
                    <a:pt x="2245702" y="1066518"/>
                    <a:pt x="2094960" y="1080000"/>
                  </a:cubicBezTo>
                  <a:cubicBezTo>
                    <a:pt x="1944218" y="1093482"/>
                    <a:pt x="1777524" y="1013567"/>
                    <a:pt x="1517040" y="1080000"/>
                  </a:cubicBezTo>
                  <a:cubicBezTo>
                    <a:pt x="1256556" y="1146433"/>
                    <a:pt x="1112021" y="1066247"/>
                    <a:pt x="1001040" y="1080000"/>
                  </a:cubicBezTo>
                  <a:cubicBezTo>
                    <a:pt x="890059" y="1093753"/>
                    <a:pt x="685695" y="1038571"/>
                    <a:pt x="546960" y="1080000"/>
                  </a:cubicBezTo>
                  <a:cubicBezTo>
                    <a:pt x="408225" y="1121429"/>
                    <a:pt x="258690" y="1041614"/>
                    <a:pt x="0" y="1080000"/>
                  </a:cubicBezTo>
                  <a:cubicBezTo>
                    <a:pt x="-21208" y="962417"/>
                    <a:pt x="25639" y="700291"/>
                    <a:pt x="0" y="572400"/>
                  </a:cubicBezTo>
                  <a:cubicBezTo>
                    <a:pt x="-25639" y="444509"/>
                    <a:pt x="56167" y="168591"/>
                    <a:pt x="0" y="0"/>
                  </a:cubicBezTo>
                  <a:close/>
                </a:path>
                <a:path w="3096000" h="1080000" stroke="0" extrusionOk="0">
                  <a:moveTo>
                    <a:pt x="0" y="0"/>
                  </a:moveTo>
                  <a:cubicBezTo>
                    <a:pt x="260471" y="-59363"/>
                    <a:pt x="357385" y="54284"/>
                    <a:pt x="577920" y="0"/>
                  </a:cubicBezTo>
                  <a:cubicBezTo>
                    <a:pt x="798455" y="-54284"/>
                    <a:pt x="924296" y="52160"/>
                    <a:pt x="1124880" y="0"/>
                  </a:cubicBezTo>
                  <a:cubicBezTo>
                    <a:pt x="1325464" y="-52160"/>
                    <a:pt x="1425961" y="66266"/>
                    <a:pt x="1702800" y="0"/>
                  </a:cubicBezTo>
                  <a:cubicBezTo>
                    <a:pt x="1979639" y="-66266"/>
                    <a:pt x="2015858" y="9579"/>
                    <a:pt x="2218800" y="0"/>
                  </a:cubicBezTo>
                  <a:cubicBezTo>
                    <a:pt x="2421742" y="-9579"/>
                    <a:pt x="2691337" y="45880"/>
                    <a:pt x="3096000" y="0"/>
                  </a:cubicBezTo>
                  <a:cubicBezTo>
                    <a:pt x="3126156" y="221177"/>
                    <a:pt x="3044879" y="382186"/>
                    <a:pt x="3096000" y="507600"/>
                  </a:cubicBezTo>
                  <a:cubicBezTo>
                    <a:pt x="3147121" y="633014"/>
                    <a:pt x="3043340" y="909734"/>
                    <a:pt x="3096000" y="1080000"/>
                  </a:cubicBezTo>
                  <a:cubicBezTo>
                    <a:pt x="2866395" y="1116489"/>
                    <a:pt x="2733974" y="1053740"/>
                    <a:pt x="2610960" y="1080000"/>
                  </a:cubicBezTo>
                  <a:cubicBezTo>
                    <a:pt x="2487946" y="1106260"/>
                    <a:pt x="2179576" y="1075279"/>
                    <a:pt x="2033040" y="1080000"/>
                  </a:cubicBezTo>
                  <a:cubicBezTo>
                    <a:pt x="1886504" y="1084721"/>
                    <a:pt x="1706555" y="1078620"/>
                    <a:pt x="1455120" y="1080000"/>
                  </a:cubicBezTo>
                  <a:cubicBezTo>
                    <a:pt x="1203685" y="1081380"/>
                    <a:pt x="1208662" y="1055534"/>
                    <a:pt x="1032000" y="1080000"/>
                  </a:cubicBezTo>
                  <a:cubicBezTo>
                    <a:pt x="855338" y="1104466"/>
                    <a:pt x="818796" y="1041259"/>
                    <a:pt x="608880" y="1080000"/>
                  </a:cubicBezTo>
                  <a:cubicBezTo>
                    <a:pt x="398964" y="1118741"/>
                    <a:pt x="250689" y="1058767"/>
                    <a:pt x="0" y="1080000"/>
                  </a:cubicBezTo>
                  <a:cubicBezTo>
                    <a:pt x="-36168" y="857857"/>
                    <a:pt x="16344" y="765767"/>
                    <a:pt x="0" y="550800"/>
                  </a:cubicBezTo>
                  <a:cubicBezTo>
                    <a:pt x="-16344" y="335833"/>
                    <a:pt x="28535" y="11935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25723315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Wysoka akceptacja współpracowników, partnerów, klientów</a:t>
              </a:r>
              <a:endParaRPr lang="en-GB" sz="2000" dirty="0"/>
            </a:p>
          </p:txBody>
        </p:sp>
        <p:sp>
          <p:nvSpPr>
            <p:cNvPr id="21" name="CasellaDiTesto 12">
              <a:extLst>
                <a:ext uri="{FF2B5EF4-FFF2-40B4-BE49-F238E27FC236}">
                  <a16:creationId xmlns="" xmlns:a16="http://schemas.microsoft.com/office/drawing/2014/main" id="{1F89C483-9E2C-41CA-BEBC-6939149F3B3E}"/>
                </a:ext>
              </a:extLst>
            </p:cNvPr>
            <p:cNvSpPr txBox="1"/>
            <p:nvPr/>
          </p:nvSpPr>
          <p:spPr>
            <a:xfrm>
              <a:off x="8928000" y="2880000"/>
              <a:ext cx="1836000" cy="1080000"/>
            </a:xfrm>
            <a:custGeom>
              <a:avLst/>
              <a:gdLst>
                <a:gd name="connsiteX0" fmla="*/ 0 w 1836000"/>
                <a:gd name="connsiteY0" fmla="*/ 0 h 1080000"/>
                <a:gd name="connsiteX1" fmla="*/ 495720 w 1836000"/>
                <a:gd name="connsiteY1" fmla="*/ 0 h 1080000"/>
                <a:gd name="connsiteX2" fmla="*/ 899640 w 1836000"/>
                <a:gd name="connsiteY2" fmla="*/ 0 h 1080000"/>
                <a:gd name="connsiteX3" fmla="*/ 1358640 w 1836000"/>
                <a:gd name="connsiteY3" fmla="*/ 0 h 1080000"/>
                <a:gd name="connsiteX4" fmla="*/ 1836000 w 1836000"/>
                <a:gd name="connsiteY4" fmla="*/ 0 h 1080000"/>
                <a:gd name="connsiteX5" fmla="*/ 1836000 w 1836000"/>
                <a:gd name="connsiteY5" fmla="*/ 550800 h 1080000"/>
                <a:gd name="connsiteX6" fmla="*/ 1836000 w 1836000"/>
                <a:gd name="connsiteY6" fmla="*/ 1080000 h 1080000"/>
                <a:gd name="connsiteX7" fmla="*/ 1413720 w 1836000"/>
                <a:gd name="connsiteY7" fmla="*/ 1080000 h 1080000"/>
                <a:gd name="connsiteX8" fmla="*/ 954720 w 1836000"/>
                <a:gd name="connsiteY8" fmla="*/ 1080000 h 1080000"/>
                <a:gd name="connsiteX9" fmla="*/ 532440 w 1836000"/>
                <a:gd name="connsiteY9" fmla="*/ 1080000 h 1080000"/>
                <a:gd name="connsiteX10" fmla="*/ 0 w 1836000"/>
                <a:gd name="connsiteY10" fmla="*/ 1080000 h 1080000"/>
                <a:gd name="connsiteX11" fmla="*/ 0 w 1836000"/>
                <a:gd name="connsiteY11" fmla="*/ 561600 h 1080000"/>
                <a:gd name="connsiteX12" fmla="*/ 0 w 1836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000" h="1080000" fill="none" extrusionOk="0">
                  <a:moveTo>
                    <a:pt x="0" y="0"/>
                  </a:moveTo>
                  <a:cubicBezTo>
                    <a:pt x="179448" y="-46427"/>
                    <a:pt x="350796" y="10236"/>
                    <a:pt x="495720" y="0"/>
                  </a:cubicBezTo>
                  <a:cubicBezTo>
                    <a:pt x="640644" y="-10236"/>
                    <a:pt x="768184" y="34726"/>
                    <a:pt x="899640" y="0"/>
                  </a:cubicBezTo>
                  <a:cubicBezTo>
                    <a:pt x="1031096" y="-34726"/>
                    <a:pt x="1173181" y="53691"/>
                    <a:pt x="1358640" y="0"/>
                  </a:cubicBezTo>
                  <a:cubicBezTo>
                    <a:pt x="1544099" y="-53691"/>
                    <a:pt x="1694979" y="53597"/>
                    <a:pt x="1836000" y="0"/>
                  </a:cubicBezTo>
                  <a:cubicBezTo>
                    <a:pt x="1867686" y="254207"/>
                    <a:pt x="1784822" y="295636"/>
                    <a:pt x="1836000" y="550800"/>
                  </a:cubicBezTo>
                  <a:cubicBezTo>
                    <a:pt x="1887178" y="805964"/>
                    <a:pt x="1821549" y="937254"/>
                    <a:pt x="1836000" y="1080000"/>
                  </a:cubicBezTo>
                  <a:cubicBezTo>
                    <a:pt x="1730369" y="1127890"/>
                    <a:pt x="1581590" y="1070237"/>
                    <a:pt x="1413720" y="1080000"/>
                  </a:cubicBezTo>
                  <a:cubicBezTo>
                    <a:pt x="1245850" y="1089763"/>
                    <a:pt x="1132984" y="1049546"/>
                    <a:pt x="954720" y="1080000"/>
                  </a:cubicBezTo>
                  <a:cubicBezTo>
                    <a:pt x="776456" y="1110454"/>
                    <a:pt x="678076" y="1037255"/>
                    <a:pt x="532440" y="1080000"/>
                  </a:cubicBezTo>
                  <a:cubicBezTo>
                    <a:pt x="386804" y="1122745"/>
                    <a:pt x="255211" y="1058856"/>
                    <a:pt x="0" y="1080000"/>
                  </a:cubicBezTo>
                  <a:cubicBezTo>
                    <a:pt x="-33136" y="848378"/>
                    <a:pt x="41121" y="670506"/>
                    <a:pt x="0" y="561600"/>
                  </a:cubicBezTo>
                  <a:cubicBezTo>
                    <a:pt x="-41121" y="452694"/>
                    <a:pt x="17051" y="167333"/>
                    <a:pt x="0" y="0"/>
                  </a:cubicBezTo>
                  <a:close/>
                </a:path>
                <a:path w="1836000" h="1080000" stroke="0" extrusionOk="0">
                  <a:moveTo>
                    <a:pt x="0" y="0"/>
                  </a:moveTo>
                  <a:cubicBezTo>
                    <a:pt x="156343" y="-53196"/>
                    <a:pt x="295106" y="1040"/>
                    <a:pt x="477360" y="0"/>
                  </a:cubicBezTo>
                  <a:cubicBezTo>
                    <a:pt x="659614" y="-1040"/>
                    <a:pt x="686851" y="25665"/>
                    <a:pt x="881280" y="0"/>
                  </a:cubicBezTo>
                  <a:cubicBezTo>
                    <a:pt x="1075709" y="-25665"/>
                    <a:pt x="1140637" y="24009"/>
                    <a:pt x="1377000" y="0"/>
                  </a:cubicBezTo>
                  <a:cubicBezTo>
                    <a:pt x="1613363" y="-24009"/>
                    <a:pt x="1744012" y="46516"/>
                    <a:pt x="1836000" y="0"/>
                  </a:cubicBezTo>
                  <a:cubicBezTo>
                    <a:pt x="1872436" y="167769"/>
                    <a:pt x="1774193" y="391934"/>
                    <a:pt x="1836000" y="561600"/>
                  </a:cubicBezTo>
                  <a:cubicBezTo>
                    <a:pt x="1897807" y="731266"/>
                    <a:pt x="1833899" y="833736"/>
                    <a:pt x="1836000" y="1080000"/>
                  </a:cubicBezTo>
                  <a:cubicBezTo>
                    <a:pt x="1695132" y="1098620"/>
                    <a:pt x="1504832" y="1056265"/>
                    <a:pt x="1377000" y="1080000"/>
                  </a:cubicBezTo>
                  <a:cubicBezTo>
                    <a:pt x="1249168" y="1103735"/>
                    <a:pt x="1171443" y="1044491"/>
                    <a:pt x="973080" y="1080000"/>
                  </a:cubicBezTo>
                  <a:cubicBezTo>
                    <a:pt x="774717" y="1115509"/>
                    <a:pt x="687814" y="1072208"/>
                    <a:pt x="569160" y="1080000"/>
                  </a:cubicBezTo>
                  <a:cubicBezTo>
                    <a:pt x="450506" y="1087792"/>
                    <a:pt x="201142" y="1056770"/>
                    <a:pt x="0" y="1080000"/>
                  </a:cubicBezTo>
                  <a:cubicBezTo>
                    <a:pt x="-11704" y="967553"/>
                    <a:pt x="62587" y="704035"/>
                    <a:pt x="0" y="518400"/>
                  </a:cubicBezTo>
                  <a:cubicBezTo>
                    <a:pt x="-62587" y="332765"/>
                    <a:pt x="34841" y="22581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147185954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smtClean="0"/>
                <a:t>Umiejętność </a:t>
              </a:r>
              <a:r>
                <a:rPr lang="en-GB" sz="2000" dirty="0" err="1" smtClean="0"/>
                <a:t>słuchania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innych</a:t>
              </a:r>
              <a:endParaRPr lang="en-GB" sz="2000" dirty="0"/>
            </a:p>
          </p:txBody>
        </p:sp>
        <p:sp>
          <p:nvSpPr>
            <p:cNvPr id="22" name="CasellaDiTesto 12">
              <a:extLst>
                <a:ext uri="{FF2B5EF4-FFF2-40B4-BE49-F238E27FC236}">
                  <a16:creationId xmlns="" xmlns:a16="http://schemas.microsoft.com/office/drawing/2014/main" id="{72273355-933A-4FBB-985B-E66BBDB918FF}"/>
                </a:ext>
              </a:extLst>
            </p:cNvPr>
            <p:cNvSpPr txBox="1"/>
            <p:nvPr/>
          </p:nvSpPr>
          <p:spPr>
            <a:xfrm>
              <a:off x="0" y="2878915"/>
              <a:ext cx="1980000" cy="1080000"/>
            </a:xfrm>
            <a:custGeom>
              <a:avLst/>
              <a:gdLst>
                <a:gd name="connsiteX0" fmla="*/ 0 w 1980000"/>
                <a:gd name="connsiteY0" fmla="*/ 0 h 1080000"/>
                <a:gd name="connsiteX1" fmla="*/ 455400 w 1980000"/>
                <a:gd name="connsiteY1" fmla="*/ 0 h 1080000"/>
                <a:gd name="connsiteX2" fmla="*/ 970200 w 1980000"/>
                <a:gd name="connsiteY2" fmla="*/ 0 h 1080000"/>
                <a:gd name="connsiteX3" fmla="*/ 1445400 w 1980000"/>
                <a:gd name="connsiteY3" fmla="*/ 0 h 1080000"/>
                <a:gd name="connsiteX4" fmla="*/ 1980000 w 1980000"/>
                <a:gd name="connsiteY4" fmla="*/ 0 h 1080000"/>
                <a:gd name="connsiteX5" fmla="*/ 1980000 w 1980000"/>
                <a:gd name="connsiteY5" fmla="*/ 518400 h 1080000"/>
                <a:gd name="connsiteX6" fmla="*/ 1980000 w 1980000"/>
                <a:gd name="connsiteY6" fmla="*/ 1080000 h 1080000"/>
                <a:gd name="connsiteX7" fmla="*/ 1485000 w 1980000"/>
                <a:gd name="connsiteY7" fmla="*/ 1080000 h 1080000"/>
                <a:gd name="connsiteX8" fmla="*/ 1029600 w 1980000"/>
                <a:gd name="connsiteY8" fmla="*/ 1080000 h 1080000"/>
                <a:gd name="connsiteX9" fmla="*/ 574200 w 1980000"/>
                <a:gd name="connsiteY9" fmla="*/ 1080000 h 1080000"/>
                <a:gd name="connsiteX10" fmla="*/ 0 w 1980000"/>
                <a:gd name="connsiteY10" fmla="*/ 1080000 h 1080000"/>
                <a:gd name="connsiteX11" fmla="*/ 0 w 1980000"/>
                <a:gd name="connsiteY11" fmla="*/ 529200 h 1080000"/>
                <a:gd name="connsiteX12" fmla="*/ 0 w 1980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0000" h="1080000" fill="none" extrusionOk="0">
                  <a:moveTo>
                    <a:pt x="0" y="0"/>
                  </a:moveTo>
                  <a:cubicBezTo>
                    <a:pt x="184233" y="-45649"/>
                    <a:pt x="326866" y="7605"/>
                    <a:pt x="455400" y="0"/>
                  </a:cubicBezTo>
                  <a:cubicBezTo>
                    <a:pt x="583934" y="-7605"/>
                    <a:pt x="854416" y="19581"/>
                    <a:pt x="970200" y="0"/>
                  </a:cubicBezTo>
                  <a:cubicBezTo>
                    <a:pt x="1085984" y="-19581"/>
                    <a:pt x="1278072" y="37370"/>
                    <a:pt x="1445400" y="0"/>
                  </a:cubicBezTo>
                  <a:cubicBezTo>
                    <a:pt x="1612728" y="-37370"/>
                    <a:pt x="1860780" y="10965"/>
                    <a:pt x="1980000" y="0"/>
                  </a:cubicBezTo>
                  <a:cubicBezTo>
                    <a:pt x="2034056" y="191753"/>
                    <a:pt x="1976121" y="324944"/>
                    <a:pt x="1980000" y="518400"/>
                  </a:cubicBezTo>
                  <a:cubicBezTo>
                    <a:pt x="1983879" y="711856"/>
                    <a:pt x="1968616" y="839168"/>
                    <a:pt x="1980000" y="1080000"/>
                  </a:cubicBezTo>
                  <a:cubicBezTo>
                    <a:pt x="1854021" y="1116131"/>
                    <a:pt x="1632867" y="1062836"/>
                    <a:pt x="1485000" y="1080000"/>
                  </a:cubicBezTo>
                  <a:cubicBezTo>
                    <a:pt x="1337133" y="1097164"/>
                    <a:pt x="1207845" y="1037428"/>
                    <a:pt x="1029600" y="1080000"/>
                  </a:cubicBezTo>
                  <a:cubicBezTo>
                    <a:pt x="851355" y="1122572"/>
                    <a:pt x="751956" y="1046549"/>
                    <a:pt x="574200" y="1080000"/>
                  </a:cubicBezTo>
                  <a:cubicBezTo>
                    <a:pt x="396444" y="1113451"/>
                    <a:pt x="222365" y="1035188"/>
                    <a:pt x="0" y="1080000"/>
                  </a:cubicBezTo>
                  <a:cubicBezTo>
                    <a:pt x="-26858" y="814366"/>
                    <a:pt x="50970" y="789939"/>
                    <a:pt x="0" y="529200"/>
                  </a:cubicBezTo>
                  <a:cubicBezTo>
                    <a:pt x="-50970" y="268461"/>
                    <a:pt x="61478" y="212142"/>
                    <a:pt x="0" y="0"/>
                  </a:cubicBezTo>
                  <a:close/>
                </a:path>
                <a:path w="1980000" h="1080000" stroke="0" extrusionOk="0">
                  <a:moveTo>
                    <a:pt x="0" y="0"/>
                  </a:moveTo>
                  <a:cubicBezTo>
                    <a:pt x="150337" y="-3813"/>
                    <a:pt x="315866" y="12585"/>
                    <a:pt x="514800" y="0"/>
                  </a:cubicBezTo>
                  <a:cubicBezTo>
                    <a:pt x="713734" y="-12585"/>
                    <a:pt x="790482" y="7458"/>
                    <a:pt x="950400" y="0"/>
                  </a:cubicBezTo>
                  <a:cubicBezTo>
                    <a:pt x="1110318" y="-7458"/>
                    <a:pt x="1250825" y="53018"/>
                    <a:pt x="1485000" y="0"/>
                  </a:cubicBezTo>
                  <a:cubicBezTo>
                    <a:pt x="1719175" y="-53018"/>
                    <a:pt x="1839705" y="170"/>
                    <a:pt x="1980000" y="0"/>
                  </a:cubicBezTo>
                  <a:cubicBezTo>
                    <a:pt x="2011644" y="205118"/>
                    <a:pt x="1952561" y="291029"/>
                    <a:pt x="1980000" y="507600"/>
                  </a:cubicBezTo>
                  <a:cubicBezTo>
                    <a:pt x="2007439" y="724171"/>
                    <a:pt x="1964722" y="899142"/>
                    <a:pt x="1980000" y="1080000"/>
                  </a:cubicBezTo>
                  <a:cubicBezTo>
                    <a:pt x="1737101" y="1081176"/>
                    <a:pt x="1618521" y="1056456"/>
                    <a:pt x="1465200" y="1080000"/>
                  </a:cubicBezTo>
                  <a:cubicBezTo>
                    <a:pt x="1311879" y="1103544"/>
                    <a:pt x="1215710" y="1036945"/>
                    <a:pt x="970200" y="1080000"/>
                  </a:cubicBezTo>
                  <a:cubicBezTo>
                    <a:pt x="724690" y="1123055"/>
                    <a:pt x="596697" y="1059646"/>
                    <a:pt x="435600" y="1080000"/>
                  </a:cubicBezTo>
                  <a:cubicBezTo>
                    <a:pt x="274503" y="1100354"/>
                    <a:pt x="161879" y="1045025"/>
                    <a:pt x="0" y="1080000"/>
                  </a:cubicBezTo>
                  <a:cubicBezTo>
                    <a:pt x="-45862" y="921216"/>
                    <a:pt x="54058" y="792516"/>
                    <a:pt x="0" y="550800"/>
                  </a:cubicBezTo>
                  <a:cubicBezTo>
                    <a:pt x="-54058" y="309084"/>
                    <a:pt x="586" y="23258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5012330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Miej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zaufanie</a:t>
              </a:r>
              <a:r>
                <a:rPr lang="en-GB" sz="2000" dirty="0" smtClean="0"/>
                <a:t> do </a:t>
              </a:r>
              <a:r>
                <a:rPr lang="en-GB" sz="2000" dirty="0" err="1" smtClean="0"/>
                <a:t>partnerstwa</a:t>
              </a:r>
              <a:endParaRPr lang="en-GB" sz="2000" dirty="0"/>
            </a:p>
          </p:txBody>
        </p:sp>
        <p:sp>
          <p:nvSpPr>
            <p:cNvPr id="23" name="CasellaDiTesto 12">
              <a:extLst>
                <a:ext uri="{FF2B5EF4-FFF2-40B4-BE49-F238E27FC236}">
                  <a16:creationId xmlns="" xmlns:a16="http://schemas.microsoft.com/office/drawing/2014/main" id="{7AF0A531-B938-4AB3-85C3-942A40891B3E}"/>
                </a:ext>
              </a:extLst>
            </p:cNvPr>
            <p:cNvSpPr txBox="1"/>
            <p:nvPr/>
          </p:nvSpPr>
          <p:spPr>
            <a:xfrm>
              <a:off x="360000" y="4320000"/>
              <a:ext cx="2268000" cy="1080000"/>
            </a:xfrm>
            <a:custGeom>
              <a:avLst/>
              <a:gdLst>
                <a:gd name="connsiteX0" fmla="*/ 0 w 2268000"/>
                <a:gd name="connsiteY0" fmla="*/ 0 h 1080000"/>
                <a:gd name="connsiteX1" fmla="*/ 498960 w 2268000"/>
                <a:gd name="connsiteY1" fmla="*/ 0 h 1080000"/>
                <a:gd name="connsiteX2" fmla="*/ 997920 w 2268000"/>
                <a:gd name="connsiteY2" fmla="*/ 0 h 1080000"/>
                <a:gd name="connsiteX3" fmla="*/ 1542240 w 2268000"/>
                <a:gd name="connsiteY3" fmla="*/ 0 h 1080000"/>
                <a:gd name="connsiteX4" fmla="*/ 2268000 w 2268000"/>
                <a:gd name="connsiteY4" fmla="*/ 0 h 1080000"/>
                <a:gd name="connsiteX5" fmla="*/ 2268000 w 2268000"/>
                <a:gd name="connsiteY5" fmla="*/ 529200 h 1080000"/>
                <a:gd name="connsiteX6" fmla="*/ 2268000 w 2268000"/>
                <a:gd name="connsiteY6" fmla="*/ 1080000 h 1080000"/>
                <a:gd name="connsiteX7" fmla="*/ 1655640 w 2268000"/>
                <a:gd name="connsiteY7" fmla="*/ 1080000 h 1080000"/>
                <a:gd name="connsiteX8" fmla="*/ 1088640 w 2268000"/>
                <a:gd name="connsiteY8" fmla="*/ 1080000 h 1080000"/>
                <a:gd name="connsiteX9" fmla="*/ 498960 w 2268000"/>
                <a:gd name="connsiteY9" fmla="*/ 1080000 h 1080000"/>
                <a:gd name="connsiteX10" fmla="*/ 0 w 2268000"/>
                <a:gd name="connsiteY10" fmla="*/ 1080000 h 1080000"/>
                <a:gd name="connsiteX11" fmla="*/ 0 w 2268000"/>
                <a:gd name="connsiteY11" fmla="*/ 561600 h 1080000"/>
                <a:gd name="connsiteX12" fmla="*/ 0 w 2268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8000" h="1080000" fill="none" extrusionOk="0">
                  <a:moveTo>
                    <a:pt x="0" y="0"/>
                  </a:moveTo>
                  <a:cubicBezTo>
                    <a:pt x="162243" y="-34022"/>
                    <a:pt x="371753" y="27432"/>
                    <a:pt x="498960" y="0"/>
                  </a:cubicBezTo>
                  <a:cubicBezTo>
                    <a:pt x="626167" y="-27432"/>
                    <a:pt x="822702" y="10655"/>
                    <a:pt x="997920" y="0"/>
                  </a:cubicBezTo>
                  <a:cubicBezTo>
                    <a:pt x="1173138" y="-10655"/>
                    <a:pt x="1275538" y="18566"/>
                    <a:pt x="1542240" y="0"/>
                  </a:cubicBezTo>
                  <a:cubicBezTo>
                    <a:pt x="1808942" y="-18566"/>
                    <a:pt x="2020496" y="59948"/>
                    <a:pt x="2268000" y="0"/>
                  </a:cubicBezTo>
                  <a:cubicBezTo>
                    <a:pt x="2306209" y="205655"/>
                    <a:pt x="2249945" y="352427"/>
                    <a:pt x="2268000" y="529200"/>
                  </a:cubicBezTo>
                  <a:cubicBezTo>
                    <a:pt x="2286055" y="705973"/>
                    <a:pt x="2244909" y="827339"/>
                    <a:pt x="2268000" y="1080000"/>
                  </a:cubicBezTo>
                  <a:cubicBezTo>
                    <a:pt x="1990534" y="1141666"/>
                    <a:pt x="1891038" y="1066005"/>
                    <a:pt x="1655640" y="1080000"/>
                  </a:cubicBezTo>
                  <a:cubicBezTo>
                    <a:pt x="1420242" y="1093995"/>
                    <a:pt x="1361395" y="1066346"/>
                    <a:pt x="1088640" y="1080000"/>
                  </a:cubicBezTo>
                  <a:cubicBezTo>
                    <a:pt x="815885" y="1093654"/>
                    <a:pt x="740584" y="1037169"/>
                    <a:pt x="498960" y="1080000"/>
                  </a:cubicBezTo>
                  <a:cubicBezTo>
                    <a:pt x="257336" y="1122831"/>
                    <a:pt x="200145" y="1063970"/>
                    <a:pt x="0" y="1080000"/>
                  </a:cubicBezTo>
                  <a:cubicBezTo>
                    <a:pt x="-2420" y="889785"/>
                    <a:pt x="60341" y="786838"/>
                    <a:pt x="0" y="561600"/>
                  </a:cubicBezTo>
                  <a:cubicBezTo>
                    <a:pt x="-60341" y="336362"/>
                    <a:pt x="48110" y="199022"/>
                    <a:pt x="0" y="0"/>
                  </a:cubicBezTo>
                  <a:close/>
                </a:path>
                <a:path w="2268000" h="1080000" stroke="0" extrusionOk="0">
                  <a:moveTo>
                    <a:pt x="0" y="0"/>
                  </a:moveTo>
                  <a:cubicBezTo>
                    <a:pt x="165784" y="-63624"/>
                    <a:pt x="398231" y="4009"/>
                    <a:pt x="567000" y="0"/>
                  </a:cubicBezTo>
                  <a:cubicBezTo>
                    <a:pt x="735769" y="-4009"/>
                    <a:pt x="960989" y="6811"/>
                    <a:pt x="1065960" y="0"/>
                  </a:cubicBezTo>
                  <a:cubicBezTo>
                    <a:pt x="1170931" y="-6811"/>
                    <a:pt x="1509435" y="58041"/>
                    <a:pt x="1678320" y="0"/>
                  </a:cubicBezTo>
                  <a:cubicBezTo>
                    <a:pt x="1847205" y="-58041"/>
                    <a:pt x="2011501" y="68559"/>
                    <a:pt x="2268000" y="0"/>
                  </a:cubicBezTo>
                  <a:cubicBezTo>
                    <a:pt x="2290228" y="195668"/>
                    <a:pt x="2239528" y="291164"/>
                    <a:pt x="2268000" y="540000"/>
                  </a:cubicBezTo>
                  <a:cubicBezTo>
                    <a:pt x="2296472" y="788836"/>
                    <a:pt x="2235076" y="951693"/>
                    <a:pt x="2268000" y="1080000"/>
                  </a:cubicBezTo>
                  <a:cubicBezTo>
                    <a:pt x="2024803" y="1127773"/>
                    <a:pt x="1845632" y="1071888"/>
                    <a:pt x="1723680" y="1080000"/>
                  </a:cubicBezTo>
                  <a:cubicBezTo>
                    <a:pt x="1601728" y="1088112"/>
                    <a:pt x="1377340" y="1013120"/>
                    <a:pt x="1134000" y="1080000"/>
                  </a:cubicBezTo>
                  <a:cubicBezTo>
                    <a:pt x="890660" y="1146880"/>
                    <a:pt x="869828" y="1032520"/>
                    <a:pt x="635040" y="1080000"/>
                  </a:cubicBezTo>
                  <a:cubicBezTo>
                    <a:pt x="400252" y="1127480"/>
                    <a:pt x="225439" y="1046954"/>
                    <a:pt x="0" y="1080000"/>
                  </a:cubicBezTo>
                  <a:cubicBezTo>
                    <a:pt x="-66994" y="967465"/>
                    <a:pt x="58630" y="719705"/>
                    <a:pt x="0" y="518400"/>
                  </a:cubicBezTo>
                  <a:cubicBezTo>
                    <a:pt x="-58630" y="317095"/>
                    <a:pt x="8070" y="21247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45415273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Współpraca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oparta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na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empatii</a:t>
              </a:r>
              <a:endParaRPr lang="en-GB" sz="2000" dirty="0"/>
            </a:p>
          </p:txBody>
        </p:sp>
        <p:sp>
          <p:nvSpPr>
            <p:cNvPr id="24" name="CasellaDiTesto 12">
              <a:extLst>
                <a:ext uri="{FF2B5EF4-FFF2-40B4-BE49-F238E27FC236}">
                  <a16:creationId xmlns="" xmlns:a16="http://schemas.microsoft.com/office/drawing/2014/main" id="{E23CC140-E77C-4CE4-A174-D2A631857D2E}"/>
                </a:ext>
              </a:extLst>
            </p:cNvPr>
            <p:cNvSpPr txBox="1"/>
            <p:nvPr/>
          </p:nvSpPr>
          <p:spPr>
            <a:xfrm>
              <a:off x="6084000" y="1440000"/>
              <a:ext cx="1836000" cy="1080000"/>
            </a:xfrm>
            <a:custGeom>
              <a:avLst/>
              <a:gdLst>
                <a:gd name="connsiteX0" fmla="*/ 0 w 1836000"/>
                <a:gd name="connsiteY0" fmla="*/ 0 h 1080000"/>
                <a:gd name="connsiteX1" fmla="*/ 459000 w 1836000"/>
                <a:gd name="connsiteY1" fmla="*/ 0 h 1080000"/>
                <a:gd name="connsiteX2" fmla="*/ 899640 w 1836000"/>
                <a:gd name="connsiteY2" fmla="*/ 0 h 1080000"/>
                <a:gd name="connsiteX3" fmla="*/ 1321920 w 1836000"/>
                <a:gd name="connsiteY3" fmla="*/ 0 h 1080000"/>
                <a:gd name="connsiteX4" fmla="*/ 1836000 w 1836000"/>
                <a:gd name="connsiteY4" fmla="*/ 0 h 1080000"/>
                <a:gd name="connsiteX5" fmla="*/ 1836000 w 1836000"/>
                <a:gd name="connsiteY5" fmla="*/ 518400 h 1080000"/>
                <a:gd name="connsiteX6" fmla="*/ 1836000 w 1836000"/>
                <a:gd name="connsiteY6" fmla="*/ 1080000 h 1080000"/>
                <a:gd name="connsiteX7" fmla="*/ 1377000 w 1836000"/>
                <a:gd name="connsiteY7" fmla="*/ 1080000 h 1080000"/>
                <a:gd name="connsiteX8" fmla="*/ 973080 w 1836000"/>
                <a:gd name="connsiteY8" fmla="*/ 1080000 h 1080000"/>
                <a:gd name="connsiteX9" fmla="*/ 514080 w 1836000"/>
                <a:gd name="connsiteY9" fmla="*/ 1080000 h 1080000"/>
                <a:gd name="connsiteX10" fmla="*/ 0 w 1836000"/>
                <a:gd name="connsiteY10" fmla="*/ 1080000 h 1080000"/>
                <a:gd name="connsiteX11" fmla="*/ 0 w 1836000"/>
                <a:gd name="connsiteY11" fmla="*/ 529200 h 1080000"/>
                <a:gd name="connsiteX12" fmla="*/ 0 w 1836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000" h="1080000" fill="none" extrusionOk="0">
                  <a:moveTo>
                    <a:pt x="0" y="0"/>
                  </a:moveTo>
                  <a:cubicBezTo>
                    <a:pt x="228209" y="-16086"/>
                    <a:pt x="272280" y="39627"/>
                    <a:pt x="459000" y="0"/>
                  </a:cubicBezTo>
                  <a:cubicBezTo>
                    <a:pt x="645720" y="-39627"/>
                    <a:pt x="704434" y="40928"/>
                    <a:pt x="899640" y="0"/>
                  </a:cubicBezTo>
                  <a:cubicBezTo>
                    <a:pt x="1094846" y="-40928"/>
                    <a:pt x="1176897" y="14844"/>
                    <a:pt x="1321920" y="0"/>
                  </a:cubicBezTo>
                  <a:cubicBezTo>
                    <a:pt x="1466943" y="-14844"/>
                    <a:pt x="1718212" y="57652"/>
                    <a:pt x="1836000" y="0"/>
                  </a:cubicBezTo>
                  <a:cubicBezTo>
                    <a:pt x="1853110" y="104316"/>
                    <a:pt x="1804901" y="308166"/>
                    <a:pt x="1836000" y="518400"/>
                  </a:cubicBezTo>
                  <a:cubicBezTo>
                    <a:pt x="1867099" y="728634"/>
                    <a:pt x="1768712" y="912296"/>
                    <a:pt x="1836000" y="1080000"/>
                  </a:cubicBezTo>
                  <a:cubicBezTo>
                    <a:pt x="1676358" y="1116277"/>
                    <a:pt x="1538413" y="1026062"/>
                    <a:pt x="1377000" y="1080000"/>
                  </a:cubicBezTo>
                  <a:cubicBezTo>
                    <a:pt x="1215587" y="1133938"/>
                    <a:pt x="1084756" y="1058006"/>
                    <a:pt x="973080" y="1080000"/>
                  </a:cubicBezTo>
                  <a:cubicBezTo>
                    <a:pt x="861404" y="1101994"/>
                    <a:pt x="625673" y="1044331"/>
                    <a:pt x="514080" y="1080000"/>
                  </a:cubicBezTo>
                  <a:cubicBezTo>
                    <a:pt x="402487" y="1115669"/>
                    <a:pt x="243901" y="1070289"/>
                    <a:pt x="0" y="1080000"/>
                  </a:cubicBezTo>
                  <a:cubicBezTo>
                    <a:pt x="-62761" y="894492"/>
                    <a:pt x="57693" y="717350"/>
                    <a:pt x="0" y="529200"/>
                  </a:cubicBezTo>
                  <a:cubicBezTo>
                    <a:pt x="-57693" y="341050"/>
                    <a:pt x="9983" y="226415"/>
                    <a:pt x="0" y="0"/>
                  </a:cubicBezTo>
                  <a:close/>
                </a:path>
                <a:path w="1836000" h="1080000" stroke="0" extrusionOk="0">
                  <a:moveTo>
                    <a:pt x="0" y="0"/>
                  </a:moveTo>
                  <a:cubicBezTo>
                    <a:pt x="185913" y="-44922"/>
                    <a:pt x="329128" y="40993"/>
                    <a:pt x="440640" y="0"/>
                  </a:cubicBezTo>
                  <a:cubicBezTo>
                    <a:pt x="552152" y="-40993"/>
                    <a:pt x="763960" y="54617"/>
                    <a:pt x="936360" y="0"/>
                  </a:cubicBezTo>
                  <a:cubicBezTo>
                    <a:pt x="1108760" y="-54617"/>
                    <a:pt x="1173173" y="7137"/>
                    <a:pt x="1377000" y="0"/>
                  </a:cubicBezTo>
                  <a:cubicBezTo>
                    <a:pt x="1580827" y="-7137"/>
                    <a:pt x="1736046" y="38602"/>
                    <a:pt x="1836000" y="0"/>
                  </a:cubicBezTo>
                  <a:cubicBezTo>
                    <a:pt x="1885865" y="240974"/>
                    <a:pt x="1806915" y="315124"/>
                    <a:pt x="1836000" y="518400"/>
                  </a:cubicBezTo>
                  <a:cubicBezTo>
                    <a:pt x="1865085" y="721676"/>
                    <a:pt x="1821316" y="851963"/>
                    <a:pt x="1836000" y="1080000"/>
                  </a:cubicBezTo>
                  <a:cubicBezTo>
                    <a:pt x="1755170" y="1099538"/>
                    <a:pt x="1572024" y="1032949"/>
                    <a:pt x="1432080" y="1080000"/>
                  </a:cubicBezTo>
                  <a:cubicBezTo>
                    <a:pt x="1292136" y="1127051"/>
                    <a:pt x="1191135" y="1043819"/>
                    <a:pt x="991440" y="1080000"/>
                  </a:cubicBezTo>
                  <a:cubicBezTo>
                    <a:pt x="791745" y="1116181"/>
                    <a:pt x="725465" y="1066964"/>
                    <a:pt x="550800" y="1080000"/>
                  </a:cubicBezTo>
                  <a:cubicBezTo>
                    <a:pt x="376135" y="1093036"/>
                    <a:pt x="235740" y="1076729"/>
                    <a:pt x="0" y="1080000"/>
                  </a:cubicBezTo>
                  <a:cubicBezTo>
                    <a:pt x="-41517" y="861061"/>
                    <a:pt x="1638" y="784424"/>
                    <a:pt x="0" y="529200"/>
                  </a:cubicBezTo>
                  <a:cubicBezTo>
                    <a:pt x="-1638" y="273976"/>
                    <a:pt x="52909" y="19638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27177417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Miej otwarty umysł na innych</a:t>
              </a:r>
              <a:endParaRPr lang="en-GB" sz="2000" dirty="0"/>
            </a:p>
          </p:txBody>
        </p:sp>
        <p:sp>
          <p:nvSpPr>
            <p:cNvPr id="25" name="CasellaDiTesto 12">
              <a:extLst>
                <a:ext uri="{FF2B5EF4-FFF2-40B4-BE49-F238E27FC236}">
                  <a16:creationId xmlns="" xmlns:a16="http://schemas.microsoft.com/office/drawing/2014/main" id="{13672369-4F25-4FEE-BD0A-909781B2F28D}"/>
                </a:ext>
              </a:extLst>
            </p:cNvPr>
            <p:cNvSpPr txBox="1"/>
            <p:nvPr/>
          </p:nvSpPr>
          <p:spPr>
            <a:xfrm>
              <a:off x="2160000" y="2880000"/>
              <a:ext cx="1980000" cy="1080000"/>
            </a:xfrm>
            <a:custGeom>
              <a:avLst/>
              <a:gdLst>
                <a:gd name="connsiteX0" fmla="*/ 0 w 1980000"/>
                <a:gd name="connsiteY0" fmla="*/ 0 h 1080000"/>
                <a:gd name="connsiteX1" fmla="*/ 534600 w 1980000"/>
                <a:gd name="connsiteY1" fmla="*/ 0 h 1080000"/>
                <a:gd name="connsiteX2" fmla="*/ 990000 w 1980000"/>
                <a:gd name="connsiteY2" fmla="*/ 0 h 1080000"/>
                <a:gd name="connsiteX3" fmla="*/ 1465200 w 1980000"/>
                <a:gd name="connsiteY3" fmla="*/ 0 h 1080000"/>
                <a:gd name="connsiteX4" fmla="*/ 1980000 w 1980000"/>
                <a:gd name="connsiteY4" fmla="*/ 0 h 1080000"/>
                <a:gd name="connsiteX5" fmla="*/ 1980000 w 1980000"/>
                <a:gd name="connsiteY5" fmla="*/ 540000 h 1080000"/>
                <a:gd name="connsiteX6" fmla="*/ 1980000 w 1980000"/>
                <a:gd name="connsiteY6" fmla="*/ 1080000 h 1080000"/>
                <a:gd name="connsiteX7" fmla="*/ 1524600 w 1980000"/>
                <a:gd name="connsiteY7" fmla="*/ 1080000 h 1080000"/>
                <a:gd name="connsiteX8" fmla="*/ 1069200 w 1980000"/>
                <a:gd name="connsiteY8" fmla="*/ 1080000 h 1080000"/>
                <a:gd name="connsiteX9" fmla="*/ 554400 w 1980000"/>
                <a:gd name="connsiteY9" fmla="*/ 1080000 h 1080000"/>
                <a:gd name="connsiteX10" fmla="*/ 0 w 1980000"/>
                <a:gd name="connsiteY10" fmla="*/ 1080000 h 1080000"/>
                <a:gd name="connsiteX11" fmla="*/ 0 w 1980000"/>
                <a:gd name="connsiteY11" fmla="*/ 540000 h 1080000"/>
                <a:gd name="connsiteX12" fmla="*/ 0 w 1980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0000" h="1080000" fill="none" extrusionOk="0">
                  <a:moveTo>
                    <a:pt x="0" y="0"/>
                  </a:moveTo>
                  <a:cubicBezTo>
                    <a:pt x="111762" y="-28977"/>
                    <a:pt x="357015" y="21134"/>
                    <a:pt x="534600" y="0"/>
                  </a:cubicBezTo>
                  <a:cubicBezTo>
                    <a:pt x="712185" y="-21134"/>
                    <a:pt x="836809" y="47915"/>
                    <a:pt x="990000" y="0"/>
                  </a:cubicBezTo>
                  <a:cubicBezTo>
                    <a:pt x="1143191" y="-47915"/>
                    <a:pt x="1307009" y="31176"/>
                    <a:pt x="1465200" y="0"/>
                  </a:cubicBezTo>
                  <a:cubicBezTo>
                    <a:pt x="1623391" y="-31176"/>
                    <a:pt x="1748620" y="55202"/>
                    <a:pt x="1980000" y="0"/>
                  </a:cubicBezTo>
                  <a:cubicBezTo>
                    <a:pt x="2031715" y="182519"/>
                    <a:pt x="1968089" y="423298"/>
                    <a:pt x="1980000" y="540000"/>
                  </a:cubicBezTo>
                  <a:cubicBezTo>
                    <a:pt x="1991911" y="656702"/>
                    <a:pt x="1969796" y="875199"/>
                    <a:pt x="1980000" y="1080000"/>
                  </a:cubicBezTo>
                  <a:cubicBezTo>
                    <a:pt x="1817045" y="1094843"/>
                    <a:pt x="1644915" y="1063980"/>
                    <a:pt x="1524600" y="1080000"/>
                  </a:cubicBezTo>
                  <a:cubicBezTo>
                    <a:pt x="1404285" y="1096020"/>
                    <a:pt x="1279424" y="1065925"/>
                    <a:pt x="1069200" y="1080000"/>
                  </a:cubicBezTo>
                  <a:cubicBezTo>
                    <a:pt x="858976" y="1094075"/>
                    <a:pt x="771836" y="1045091"/>
                    <a:pt x="554400" y="1080000"/>
                  </a:cubicBezTo>
                  <a:cubicBezTo>
                    <a:pt x="336964" y="1114909"/>
                    <a:pt x="185001" y="1035923"/>
                    <a:pt x="0" y="1080000"/>
                  </a:cubicBezTo>
                  <a:cubicBezTo>
                    <a:pt x="-34682" y="882725"/>
                    <a:pt x="20551" y="698358"/>
                    <a:pt x="0" y="540000"/>
                  </a:cubicBezTo>
                  <a:cubicBezTo>
                    <a:pt x="-20551" y="381642"/>
                    <a:pt x="61600" y="240662"/>
                    <a:pt x="0" y="0"/>
                  </a:cubicBezTo>
                  <a:close/>
                </a:path>
                <a:path w="1980000" h="1080000" stroke="0" extrusionOk="0">
                  <a:moveTo>
                    <a:pt x="0" y="0"/>
                  </a:moveTo>
                  <a:cubicBezTo>
                    <a:pt x="247199" y="-57680"/>
                    <a:pt x="268925" y="28779"/>
                    <a:pt x="514800" y="0"/>
                  </a:cubicBezTo>
                  <a:cubicBezTo>
                    <a:pt x="760675" y="-28779"/>
                    <a:pt x="829740" y="34938"/>
                    <a:pt x="1049400" y="0"/>
                  </a:cubicBezTo>
                  <a:cubicBezTo>
                    <a:pt x="1269060" y="-34938"/>
                    <a:pt x="1316876" y="36526"/>
                    <a:pt x="1504800" y="0"/>
                  </a:cubicBezTo>
                  <a:cubicBezTo>
                    <a:pt x="1692724" y="-36526"/>
                    <a:pt x="1850243" y="27292"/>
                    <a:pt x="1980000" y="0"/>
                  </a:cubicBezTo>
                  <a:cubicBezTo>
                    <a:pt x="2026000" y="139501"/>
                    <a:pt x="1942816" y="393358"/>
                    <a:pt x="1980000" y="518400"/>
                  </a:cubicBezTo>
                  <a:cubicBezTo>
                    <a:pt x="2017184" y="643442"/>
                    <a:pt x="1962769" y="853919"/>
                    <a:pt x="1980000" y="1080000"/>
                  </a:cubicBezTo>
                  <a:cubicBezTo>
                    <a:pt x="1756493" y="1084369"/>
                    <a:pt x="1665656" y="1051825"/>
                    <a:pt x="1465200" y="1080000"/>
                  </a:cubicBezTo>
                  <a:cubicBezTo>
                    <a:pt x="1264744" y="1108175"/>
                    <a:pt x="1165487" y="1039033"/>
                    <a:pt x="1009800" y="1080000"/>
                  </a:cubicBezTo>
                  <a:cubicBezTo>
                    <a:pt x="854113" y="1120967"/>
                    <a:pt x="735866" y="1071209"/>
                    <a:pt x="554400" y="1080000"/>
                  </a:cubicBezTo>
                  <a:cubicBezTo>
                    <a:pt x="372934" y="1088791"/>
                    <a:pt x="118090" y="1042640"/>
                    <a:pt x="0" y="1080000"/>
                  </a:cubicBezTo>
                  <a:cubicBezTo>
                    <a:pt x="-36713" y="830358"/>
                    <a:pt x="59152" y="706779"/>
                    <a:pt x="0" y="572400"/>
                  </a:cubicBezTo>
                  <a:cubicBezTo>
                    <a:pt x="-59152" y="438021"/>
                    <a:pt x="2032" y="21415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14079413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Zachowanie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zorientowane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na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szacunek</a:t>
              </a:r>
              <a:endParaRPr lang="en-GB" sz="2000" dirty="0"/>
            </a:p>
          </p:txBody>
        </p:sp>
        <p:sp>
          <p:nvSpPr>
            <p:cNvPr id="26" name="CasellaDiTesto 12">
              <a:extLst>
                <a:ext uri="{FF2B5EF4-FFF2-40B4-BE49-F238E27FC236}">
                  <a16:creationId xmlns="" xmlns:a16="http://schemas.microsoft.com/office/drawing/2014/main" id="{E6C952A1-3AFE-48F8-AF31-39C763E2B8EF}"/>
                </a:ext>
              </a:extLst>
            </p:cNvPr>
            <p:cNvSpPr txBox="1"/>
            <p:nvPr/>
          </p:nvSpPr>
          <p:spPr>
            <a:xfrm>
              <a:off x="6768000" y="2880000"/>
              <a:ext cx="1980000" cy="1080000"/>
            </a:xfrm>
            <a:custGeom>
              <a:avLst/>
              <a:gdLst>
                <a:gd name="connsiteX0" fmla="*/ 0 w 1980000"/>
                <a:gd name="connsiteY0" fmla="*/ 0 h 1080000"/>
                <a:gd name="connsiteX1" fmla="*/ 455400 w 1980000"/>
                <a:gd name="connsiteY1" fmla="*/ 0 h 1080000"/>
                <a:gd name="connsiteX2" fmla="*/ 910800 w 1980000"/>
                <a:gd name="connsiteY2" fmla="*/ 0 h 1080000"/>
                <a:gd name="connsiteX3" fmla="*/ 1425600 w 1980000"/>
                <a:gd name="connsiteY3" fmla="*/ 0 h 1080000"/>
                <a:gd name="connsiteX4" fmla="*/ 1980000 w 1980000"/>
                <a:gd name="connsiteY4" fmla="*/ 0 h 1080000"/>
                <a:gd name="connsiteX5" fmla="*/ 1980000 w 1980000"/>
                <a:gd name="connsiteY5" fmla="*/ 529200 h 1080000"/>
                <a:gd name="connsiteX6" fmla="*/ 1980000 w 1980000"/>
                <a:gd name="connsiteY6" fmla="*/ 1080000 h 1080000"/>
                <a:gd name="connsiteX7" fmla="*/ 1465200 w 1980000"/>
                <a:gd name="connsiteY7" fmla="*/ 1080000 h 1080000"/>
                <a:gd name="connsiteX8" fmla="*/ 1009800 w 1980000"/>
                <a:gd name="connsiteY8" fmla="*/ 1080000 h 1080000"/>
                <a:gd name="connsiteX9" fmla="*/ 475200 w 1980000"/>
                <a:gd name="connsiteY9" fmla="*/ 1080000 h 1080000"/>
                <a:gd name="connsiteX10" fmla="*/ 0 w 1980000"/>
                <a:gd name="connsiteY10" fmla="*/ 1080000 h 1080000"/>
                <a:gd name="connsiteX11" fmla="*/ 0 w 1980000"/>
                <a:gd name="connsiteY11" fmla="*/ 540000 h 1080000"/>
                <a:gd name="connsiteX12" fmla="*/ 0 w 1980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0000" h="1080000" fill="none" extrusionOk="0">
                  <a:moveTo>
                    <a:pt x="0" y="0"/>
                  </a:moveTo>
                  <a:cubicBezTo>
                    <a:pt x="109321" y="-37979"/>
                    <a:pt x="349299" y="20653"/>
                    <a:pt x="455400" y="0"/>
                  </a:cubicBezTo>
                  <a:cubicBezTo>
                    <a:pt x="561501" y="-20653"/>
                    <a:pt x="745673" y="3660"/>
                    <a:pt x="910800" y="0"/>
                  </a:cubicBezTo>
                  <a:cubicBezTo>
                    <a:pt x="1075927" y="-3660"/>
                    <a:pt x="1190639" y="41967"/>
                    <a:pt x="1425600" y="0"/>
                  </a:cubicBezTo>
                  <a:cubicBezTo>
                    <a:pt x="1660561" y="-41967"/>
                    <a:pt x="1785251" y="35865"/>
                    <a:pt x="1980000" y="0"/>
                  </a:cubicBezTo>
                  <a:cubicBezTo>
                    <a:pt x="1999820" y="230318"/>
                    <a:pt x="1935581" y="362837"/>
                    <a:pt x="1980000" y="529200"/>
                  </a:cubicBezTo>
                  <a:cubicBezTo>
                    <a:pt x="2024419" y="695563"/>
                    <a:pt x="1938792" y="899636"/>
                    <a:pt x="1980000" y="1080000"/>
                  </a:cubicBezTo>
                  <a:cubicBezTo>
                    <a:pt x="1847079" y="1138244"/>
                    <a:pt x="1674637" y="1055944"/>
                    <a:pt x="1465200" y="1080000"/>
                  </a:cubicBezTo>
                  <a:cubicBezTo>
                    <a:pt x="1255763" y="1104056"/>
                    <a:pt x="1168634" y="1050921"/>
                    <a:pt x="1009800" y="1080000"/>
                  </a:cubicBezTo>
                  <a:cubicBezTo>
                    <a:pt x="850966" y="1109079"/>
                    <a:pt x="587561" y="1021575"/>
                    <a:pt x="475200" y="1080000"/>
                  </a:cubicBezTo>
                  <a:cubicBezTo>
                    <a:pt x="362839" y="1138425"/>
                    <a:pt x="157463" y="1060678"/>
                    <a:pt x="0" y="1080000"/>
                  </a:cubicBezTo>
                  <a:cubicBezTo>
                    <a:pt x="-16936" y="953326"/>
                    <a:pt x="25126" y="805144"/>
                    <a:pt x="0" y="540000"/>
                  </a:cubicBezTo>
                  <a:cubicBezTo>
                    <a:pt x="-25126" y="274856"/>
                    <a:pt x="56493" y="147601"/>
                    <a:pt x="0" y="0"/>
                  </a:cubicBezTo>
                  <a:close/>
                </a:path>
                <a:path w="1980000" h="1080000" stroke="0" extrusionOk="0">
                  <a:moveTo>
                    <a:pt x="0" y="0"/>
                  </a:moveTo>
                  <a:cubicBezTo>
                    <a:pt x="227646" y="-4663"/>
                    <a:pt x="297519" y="12813"/>
                    <a:pt x="534600" y="0"/>
                  </a:cubicBezTo>
                  <a:cubicBezTo>
                    <a:pt x="771681" y="-12813"/>
                    <a:pt x="919649" y="52959"/>
                    <a:pt x="1029600" y="0"/>
                  </a:cubicBezTo>
                  <a:cubicBezTo>
                    <a:pt x="1139551" y="-52959"/>
                    <a:pt x="1400970" y="10846"/>
                    <a:pt x="1504800" y="0"/>
                  </a:cubicBezTo>
                  <a:cubicBezTo>
                    <a:pt x="1608630" y="-10846"/>
                    <a:pt x="1784278" y="39893"/>
                    <a:pt x="1980000" y="0"/>
                  </a:cubicBezTo>
                  <a:cubicBezTo>
                    <a:pt x="2024670" y="160550"/>
                    <a:pt x="1934117" y="292358"/>
                    <a:pt x="1980000" y="518400"/>
                  </a:cubicBezTo>
                  <a:cubicBezTo>
                    <a:pt x="2025883" y="744442"/>
                    <a:pt x="1970185" y="923568"/>
                    <a:pt x="1980000" y="1080000"/>
                  </a:cubicBezTo>
                  <a:cubicBezTo>
                    <a:pt x="1782899" y="1102949"/>
                    <a:pt x="1607758" y="1022228"/>
                    <a:pt x="1465200" y="1080000"/>
                  </a:cubicBezTo>
                  <a:cubicBezTo>
                    <a:pt x="1322642" y="1137772"/>
                    <a:pt x="1132174" y="1067013"/>
                    <a:pt x="970200" y="1080000"/>
                  </a:cubicBezTo>
                  <a:cubicBezTo>
                    <a:pt x="808226" y="1092987"/>
                    <a:pt x="670452" y="1029323"/>
                    <a:pt x="514800" y="1080000"/>
                  </a:cubicBezTo>
                  <a:cubicBezTo>
                    <a:pt x="359148" y="1130677"/>
                    <a:pt x="157898" y="1061038"/>
                    <a:pt x="0" y="1080000"/>
                  </a:cubicBezTo>
                  <a:cubicBezTo>
                    <a:pt x="-46325" y="965163"/>
                    <a:pt x="58241" y="696537"/>
                    <a:pt x="0" y="550800"/>
                  </a:cubicBezTo>
                  <a:cubicBezTo>
                    <a:pt x="-58241" y="405063"/>
                    <a:pt x="19476" y="19730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65082498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Przekonanie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oparte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na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uczciwości</a:t>
              </a:r>
              <a:endParaRPr lang="en-GB" sz="2000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="" xmlns:a16="http://schemas.microsoft.com/office/drawing/2014/main" id="{1812DF17-7BD6-437A-AE9B-7C8F5A11B7B3}"/>
                </a:ext>
              </a:extLst>
            </p:cNvPr>
            <p:cNvSpPr txBox="1"/>
            <p:nvPr/>
          </p:nvSpPr>
          <p:spPr>
            <a:xfrm>
              <a:off x="4320000" y="2880000"/>
              <a:ext cx="2268000" cy="1080000"/>
            </a:xfrm>
            <a:custGeom>
              <a:avLst/>
              <a:gdLst>
                <a:gd name="connsiteX0" fmla="*/ 0 w 2268000"/>
                <a:gd name="connsiteY0" fmla="*/ 0 h 1080000"/>
                <a:gd name="connsiteX1" fmla="*/ 567000 w 2268000"/>
                <a:gd name="connsiteY1" fmla="*/ 0 h 1080000"/>
                <a:gd name="connsiteX2" fmla="*/ 1134000 w 2268000"/>
                <a:gd name="connsiteY2" fmla="*/ 0 h 1080000"/>
                <a:gd name="connsiteX3" fmla="*/ 1723680 w 2268000"/>
                <a:gd name="connsiteY3" fmla="*/ 0 h 1080000"/>
                <a:gd name="connsiteX4" fmla="*/ 2268000 w 2268000"/>
                <a:gd name="connsiteY4" fmla="*/ 0 h 1080000"/>
                <a:gd name="connsiteX5" fmla="*/ 2268000 w 2268000"/>
                <a:gd name="connsiteY5" fmla="*/ 540000 h 1080000"/>
                <a:gd name="connsiteX6" fmla="*/ 2268000 w 2268000"/>
                <a:gd name="connsiteY6" fmla="*/ 1080000 h 1080000"/>
                <a:gd name="connsiteX7" fmla="*/ 1678320 w 2268000"/>
                <a:gd name="connsiteY7" fmla="*/ 1080000 h 1080000"/>
                <a:gd name="connsiteX8" fmla="*/ 1065960 w 2268000"/>
                <a:gd name="connsiteY8" fmla="*/ 1080000 h 1080000"/>
                <a:gd name="connsiteX9" fmla="*/ 521640 w 2268000"/>
                <a:gd name="connsiteY9" fmla="*/ 1080000 h 1080000"/>
                <a:gd name="connsiteX10" fmla="*/ 0 w 2268000"/>
                <a:gd name="connsiteY10" fmla="*/ 1080000 h 1080000"/>
                <a:gd name="connsiteX11" fmla="*/ 0 w 2268000"/>
                <a:gd name="connsiteY11" fmla="*/ 561600 h 1080000"/>
                <a:gd name="connsiteX12" fmla="*/ 0 w 2268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8000" h="1080000" fill="none" extrusionOk="0">
                  <a:moveTo>
                    <a:pt x="0" y="0"/>
                  </a:moveTo>
                  <a:cubicBezTo>
                    <a:pt x="226380" y="-5086"/>
                    <a:pt x="308929" y="29964"/>
                    <a:pt x="567000" y="0"/>
                  </a:cubicBezTo>
                  <a:cubicBezTo>
                    <a:pt x="825071" y="-29964"/>
                    <a:pt x="998015" y="48898"/>
                    <a:pt x="1134000" y="0"/>
                  </a:cubicBezTo>
                  <a:cubicBezTo>
                    <a:pt x="1269985" y="-48898"/>
                    <a:pt x="1551139" y="68041"/>
                    <a:pt x="1723680" y="0"/>
                  </a:cubicBezTo>
                  <a:cubicBezTo>
                    <a:pt x="1896221" y="-68041"/>
                    <a:pt x="2063102" y="51528"/>
                    <a:pt x="2268000" y="0"/>
                  </a:cubicBezTo>
                  <a:cubicBezTo>
                    <a:pt x="2308514" y="132620"/>
                    <a:pt x="2249172" y="294592"/>
                    <a:pt x="2268000" y="540000"/>
                  </a:cubicBezTo>
                  <a:cubicBezTo>
                    <a:pt x="2286828" y="785408"/>
                    <a:pt x="2259392" y="922005"/>
                    <a:pt x="2268000" y="1080000"/>
                  </a:cubicBezTo>
                  <a:cubicBezTo>
                    <a:pt x="1992965" y="1123819"/>
                    <a:pt x="1849624" y="1062602"/>
                    <a:pt x="1678320" y="1080000"/>
                  </a:cubicBezTo>
                  <a:cubicBezTo>
                    <a:pt x="1507016" y="1097398"/>
                    <a:pt x="1327518" y="1042874"/>
                    <a:pt x="1065960" y="1080000"/>
                  </a:cubicBezTo>
                  <a:cubicBezTo>
                    <a:pt x="804402" y="1117126"/>
                    <a:pt x="741680" y="1050420"/>
                    <a:pt x="521640" y="1080000"/>
                  </a:cubicBezTo>
                  <a:cubicBezTo>
                    <a:pt x="301600" y="1109580"/>
                    <a:pt x="141764" y="1062514"/>
                    <a:pt x="0" y="1080000"/>
                  </a:cubicBezTo>
                  <a:cubicBezTo>
                    <a:pt x="-11805" y="881641"/>
                    <a:pt x="18602" y="798289"/>
                    <a:pt x="0" y="561600"/>
                  </a:cubicBezTo>
                  <a:cubicBezTo>
                    <a:pt x="-18602" y="324911"/>
                    <a:pt x="36679" y="174259"/>
                    <a:pt x="0" y="0"/>
                  </a:cubicBezTo>
                  <a:close/>
                </a:path>
                <a:path w="2268000" h="1080000" stroke="0" extrusionOk="0">
                  <a:moveTo>
                    <a:pt x="0" y="0"/>
                  </a:moveTo>
                  <a:cubicBezTo>
                    <a:pt x="183586" y="-54423"/>
                    <a:pt x="354356" y="34252"/>
                    <a:pt x="498960" y="0"/>
                  </a:cubicBezTo>
                  <a:cubicBezTo>
                    <a:pt x="643564" y="-34252"/>
                    <a:pt x="876821" y="53610"/>
                    <a:pt x="997920" y="0"/>
                  </a:cubicBezTo>
                  <a:cubicBezTo>
                    <a:pt x="1119019" y="-53610"/>
                    <a:pt x="1315224" y="39611"/>
                    <a:pt x="1519560" y="0"/>
                  </a:cubicBezTo>
                  <a:cubicBezTo>
                    <a:pt x="1723896" y="-39611"/>
                    <a:pt x="1942087" y="6057"/>
                    <a:pt x="2268000" y="0"/>
                  </a:cubicBezTo>
                  <a:cubicBezTo>
                    <a:pt x="2330728" y="146976"/>
                    <a:pt x="2254543" y="297464"/>
                    <a:pt x="2268000" y="529200"/>
                  </a:cubicBezTo>
                  <a:cubicBezTo>
                    <a:pt x="2281457" y="760936"/>
                    <a:pt x="2262005" y="966691"/>
                    <a:pt x="2268000" y="1080000"/>
                  </a:cubicBezTo>
                  <a:cubicBezTo>
                    <a:pt x="2101689" y="1111099"/>
                    <a:pt x="1887471" y="1020528"/>
                    <a:pt x="1655640" y="1080000"/>
                  </a:cubicBezTo>
                  <a:cubicBezTo>
                    <a:pt x="1423809" y="1139472"/>
                    <a:pt x="1356800" y="1020973"/>
                    <a:pt x="1111320" y="1080000"/>
                  </a:cubicBezTo>
                  <a:cubicBezTo>
                    <a:pt x="865840" y="1139027"/>
                    <a:pt x="753673" y="1043954"/>
                    <a:pt x="612360" y="1080000"/>
                  </a:cubicBezTo>
                  <a:cubicBezTo>
                    <a:pt x="471047" y="1116046"/>
                    <a:pt x="162288" y="1070403"/>
                    <a:pt x="0" y="1080000"/>
                  </a:cubicBezTo>
                  <a:cubicBezTo>
                    <a:pt x="-44711" y="887807"/>
                    <a:pt x="31495" y="668464"/>
                    <a:pt x="0" y="529200"/>
                  </a:cubicBezTo>
                  <a:cubicBezTo>
                    <a:pt x="-31495" y="389936"/>
                    <a:pt x="36956" y="16406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148808161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Nie czekaj zbyt długo: działaj zamiast ponownie</a:t>
              </a:r>
              <a:endParaRPr lang="en-GB" sz="2000" dirty="0"/>
            </a:p>
          </p:txBody>
        </p:sp>
        <p:sp>
          <p:nvSpPr>
            <p:cNvPr id="28" name="CasellaDiTesto 12">
              <a:extLst>
                <a:ext uri="{FF2B5EF4-FFF2-40B4-BE49-F238E27FC236}">
                  <a16:creationId xmlns="" xmlns:a16="http://schemas.microsoft.com/office/drawing/2014/main" id="{EAFFC206-FAFE-41C1-82D2-55FAB704B99F}"/>
                </a:ext>
              </a:extLst>
            </p:cNvPr>
            <p:cNvSpPr txBox="1"/>
            <p:nvPr/>
          </p:nvSpPr>
          <p:spPr>
            <a:xfrm>
              <a:off x="2808000" y="4320000"/>
              <a:ext cx="2268000" cy="1080000"/>
            </a:xfrm>
            <a:custGeom>
              <a:avLst/>
              <a:gdLst>
                <a:gd name="connsiteX0" fmla="*/ 0 w 2268000"/>
                <a:gd name="connsiteY0" fmla="*/ 0 h 1080000"/>
                <a:gd name="connsiteX1" fmla="*/ 612360 w 2268000"/>
                <a:gd name="connsiteY1" fmla="*/ 0 h 1080000"/>
                <a:gd name="connsiteX2" fmla="*/ 1224720 w 2268000"/>
                <a:gd name="connsiteY2" fmla="*/ 0 h 1080000"/>
                <a:gd name="connsiteX3" fmla="*/ 1723680 w 2268000"/>
                <a:gd name="connsiteY3" fmla="*/ 0 h 1080000"/>
                <a:gd name="connsiteX4" fmla="*/ 2268000 w 2268000"/>
                <a:gd name="connsiteY4" fmla="*/ 0 h 1080000"/>
                <a:gd name="connsiteX5" fmla="*/ 2268000 w 2268000"/>
                <a:gd name="connsiteY5" fmla="*/ 540000 h 1080000"/>
                <a:gd name="connsiteX6" fmla="*/ 2268000 w 2268000"/>
                <a:gd name="connsiteY6" fmla="*/ 1080000 h 1080000"/>
                <a:gd name="connsiteX7" fmla="*/ 1723680 w 2268000"/>
                <a:gd name="connsiteY7" fmla="*/ 1080000 h 1080000"/>
                <a:gd name="connsiteX8" fmla="*/ 1134000 w 2268000"/>
                <a:gd name="connsiteY8" fmla="*/ 1080000 h 1080000"/>
                <a:gd name="connsiteX9" fmla="*/ 635040 w 2268000"/>
                <a:gd name="connsiteY9" fmla="*/ 1080000 h 1080000"/>
                <a:gd name="connsiteX10" fmla="*/ 0 w 2268000"/>
                <a:gd name="connsiteY10" fmla="*/ 1080000 h 1080000"/>
                <a:gd name="connsiteX11" fmla="*/ 0 w 2268000"/>
                <a:gd name="connsiteY11" fmla="*/ 550800 h 1080000"/>
                <a:gd name="connsiteX12" fmla="*/ 0 w 2268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8000" h="1080000" fill="none" extrusionOk="0">
                  <a:moveTo>
                    <a:pt x="0" y="0"/>
                  </a:moveTo>
                  <a:cubicBezTo>
                    <a:pt x="290535" y="-15562"/>
                    <a:pt x="458868" y="56025"/>
                    <a:pt x="612360" y="0"/>
                  </a:cubicBezTo>
                  <a:cubicBezTo>
                    <a:pt x="765852" y="-56025"/>
                    <a:pt x="951938" y="59920"/>
                    <a:pt x="1224720" y="0"/>
                  </a:cubicBezTo>
                  <a:cubicBezTo>
                    <a:pt x="1497502" y="-59920"/>
                    <a:pt x="1500029" y="53853"/>
                    <a:pt x="1723680" y="0"/>
                  </a:cubicBezTo>
                  <a:cubicBezTo>
                    <a:pt x="1947331" y="-53853"/>
                    <a:pt x="2131012" y="14852"/>
                    <a:pt x="2268000" y="0"/>
                  </a:cubicBezTo>
                  <a:cubicBezTo>
                    <a:pt x="2270897" y="200475"/>
                    <a:pt x="2243397" y="292872"/>
                    <a:pt x="2268000" y="540000"/>
                  </a:cubicBezTo>
                  <a:cubicBezTo>
                    <a:pt x="2292603" y="787128"/>
                    <a:pt x="2210795" y="964808"/>
                    <a:pt x="2268000" y="1080000"/>
                  </a:cubicBezTo>
                  <a:cubicBezTo>
                    <a:pt x="2097285" y="1113397"/>
                    <a:pt x="1863817" y="1038461"/>
                    <a:pt x="1723680" y="1080000"/>
                  </a:cubicBezTo>
                  <a:cubicBezTo>
                    <a:pt x="1583543" y="1121539"/>
                    <a:pt x="1313995" y="1074139"/>
                    <a:pt x="1134000" y="1080000"/>
                  </a:cubicBezTo>
                  <a:cubicBezTo>
                    <a:pt x="954005" y="1085861"/>
                    <a:pt x="871729" y="1043355"/>
                    <a:pt x="635040" y="1080000"/>
                  </a:cubicBezTo>
                  <a:cubicBezTo>
                    <a:pt x="398351" y="1116645"/>
                    <a:pt x="224163" y="1068754"/>
                    <a:pt x="0" y="1080000"/>
                  </a:cubicBezTo>
                  <a:cubicBezTo>
                    <a:pt x="-45463" y="822750"/>
                    <a:pt x="1012" y="744028"/>
                    <a:pt x="0" y="550800"/>
                  </a:cubicBezTo>
                  <a:cubicBezTo>
                    <a:pt x="-1012" y="357572"/>
                    <a:pt x="52658" y="126499"/>
                    <a:pt x="0" y="0"/>
                  </a:cubicBezTo>
                  <a:close/>
                </a:path>
                <a:path w="2268000" h="1080000" stroke="0" extrusionOk="0">
                  <a:moveTo>
                    <a:pt x="0" y="0"/>
                  </a:moveTo>
                  <a:cubicBezTo>
                    <a:pt x="253128" y="-50154"/>
                    <a:pt x="415102" y="737"/>
                    <a:pt x="521640" y="0"/>
                  </a:cubicBezTo>
                  <a:cubicBezTo>
                    <a:pt x="628178" y="-737"/>
                    <a:pt x="875804" y="34393"/>
                    <a:pt x="1065960" y="0"/>
                  </a:cubicBezTo>
                  <a:cubicBezTo>
                    <a:pt x="1256116" y="-34393"/>
                    <a:pt x="1344791" y="14199"/>
                    <a:pt x="1610280" y="0"/>
                  </a:cubicBezTo>
                  <a:cubicBezTo>
                    <a:pt x="1875769" y="-14199"/>
                    <a:pt x="1994279" y="43895"/>
                    <a:pt x="2268000" y="0"/>
                  </a:cubicBezTo>
                  <a:cubicBezTo>
                    <a:pt x="2322152" y="216331"/>
                    <a:pt x="2237136" y="338028"/>
                    <a:pt x="2268000" y="529200"/>
                  </a:cubicBezTo>
                  <a:cubicBezTo>
                    <a:pt x="2298864" y="720372"/>
                    <a:pt x="2240816" y="834032"/>
                    <a:pt x="2268000" y="1080000"/>
                  </a:cubicBezTo>
                  <a:cubicBezTo>
                    <a:pt x="2081788" y="1142779"/>
                    <a:pt x="1934547" y="1027300"/>
                    <a:pt x="1678320" y="1080000"/>
                  </a:cubicBezTo>
                  <a:cubicBezTo>
                    <a:pt x="1422093" y="1132700"/>
                    <a:pt x="1403722" y="1047535"/>
                    <a:pt x="1179360" y="1080000"/>
                  </a:cubicBezTo>
                  <a:cubicBezTo>
                    <a:pt x="954998" y="1112465"/>
                    <a:pt x="742100" y="1040009"/>
                    <a:pt x="612360" y="1080000"/>
                  </a:cubicBezTo>
                  <a:cubicBezTo>
                    <a:pt x="482620" y="1119991"/>
                    <a:pt x="233981" y="1067799"/>
                    <a:pt x="0" y="1080000"/>
                  </a:cubicBezTo>
                  <a:cubicBezTo>
                    <a:pt x="-20125" y="937218"/>
                    <a:pt x="21225" y="720844"/>
                    <a:pt x="0" y="572400"/>
                  </a:cubicBezTo>
                  <a:cubicBezTo>
                    <a:pt x="-21225" y="423956"/>
                    <a:pt x="27454" y="15743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1815805589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Nie martw się o </a:t>
              </a:r>
              <a:r>
                <a:rPr lang="pl-PL" sz="2000" dirty="0" err="1" smtClean="0"/>
                <a:t>interesariuszy</a:t>
              </a:r>
              <a:endParaRPr lang="en-GB" sz="2000" dirty="0"/>
            </a:p>
          </p:txBody>
        </p:sp>
        <p:sp>
          <p:nvSpPr>
            <p:cNvPr id="29" name="CasellaDiTesto 12">
              <a:extLst>
                <a:ext uri="{FF2B5EF4-FFF2-40B4-BE49-F238E27FC236}">
                  <a16:creationId xmlns="" xmlns:a16="http://schemas.microsoft.com/office/drawing/2014/main" id="{61BBF956-6CDB-4C45-83C4-952416EFBD4C}"/>
                </a:ext>
              </a:extLst>
            </p:cNvPr>
            <p:cNvSpPr txBox="1"/>
            <p:nvPr/>
          </p:nvSpPr>
          <p:spPr>
            <a:xfrm>
              <a:off x="8099999" y="1439999"/>
              <a:ext cx="2363815" cy="1095587"/>
            </a:xfrm>
            <a:custGeom>
              <a:avLst/>
              <a:gdLst>
                <a:gd name="connsiteX0" fmla="*/ 0 w 2268000"/>
                <a:gd name="connsiteY0" fmla="*/ 0 h 1080000"/>
                <a:gd name="connsiteX1" fmla="*/ 589680 w 2268000"/>
                <a:gd name="connsiteY1" fmla="*/ 0 h 1080000"/>
                <a:gd name="connsiteX2" fmla="*/ 1111320 w 2268000"/>
                <a:gd name="connsiteY2" fmla="*/ 0 h 1080000"/>
                <a:gd name="connsiteX3" fmla="*/ 1723680 w 2268000"/>
                <a:gd name="connsiteY3" fmla="*/ 0 h 1080000"/>
                <a:gd name="connsiteX4" fmla="*/ 2268000 w 2268000"/>
                <a:gd name="connsiteY4" fmla="*/ 0 h 1080000"/>
                <a:gd name="connsiteX5" fmla="*/ 2268000 w 2268000"/>
                <a:gd name="connsiteY5" fmla="*/ 561600 h 1080000"/>
                <a:gd name="connsiteX6" fmla="*/ 2268000 w 2268000"/>
                <a:gd name="connsiteY6" fmla="*/ 1080000 h 1080000"/>
                <a:gd name="connsiteX7" fmla="*/ 1746360 w 2268000"/>
                <a:gd name="connsiteY7" fmla="*/ 1080000 h 1080000"/>
                <a:gd name="connsiteX8" fmla="*/ 1224720 w 2268000"/>
                <a:gd name="connsiteY8" fmla="*/ 1080000 h 1080000"/>
                <a:gd name="connsiteX9" fmla="*/ 680400 w 2268000"/>
                <a:gd name="connsiteY9" fmla="*/ 1080000 h 1080000"/>
                <a:gd name="connsiteX10" fmla="*/ 0 w 2268000"/>
                <a:gd name="connsiteY10" fmla="*/ 1080000 h 1080000"/>
                <a:gd name="connsiteX11" fmla="*/ 0 w 2268000"/>
                <a:gd name="connsiteY11" fmla="*/ 561600 h 1080000"/>
                <a:gd name="connsiteX12" fmla="*/ 0 w 2268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8000" h="1080000" fill="none" extrusionOk="0">
                  <a:moveTo>
                    <a:pt x="0" y="0"/>
                  </a:moveTo>
                  <a:cubicBezTo>
                    <a:pt x="254172" y="-66816"/>
                    <a:pt x="399953" y="44276"/>
                    <a:pt x="589680" y="0"/>
                  </a:cubicBezTo>
                  <a:cubicBezTo>
                    <a:pt x="779407" y="-44276"/>
                    <a:pt x="988850" y="34213"/>
                    <a:pt x="1111320" y="0"/>
                  </a:cubicBezTo>
                  <a:cubicBezTo>
                    <a:pt x="1233790" y="-34213"/>
                    <a:pt x="1462402" y="66110"/>
                    <a:pt x="1723680" y="0"/>
                  </a:cubicBezTo>
                  <a:cubicBezTo>
                    <a:pt x="1984958" y="-66110"/>
                    <a:pt x="2016632" y="34954"/>
                    <a:pt x="2268000" y="0"/>
                  </a:cubicBezTo>
                  <a:cubicBezTo>
                    <a:pt x="2294303" y="150122"/>
                    <a:pt x="2248254" y="365652"/>
                    <a:pt x="2268000" y="561600"/>
                  </a:cubicBezTo>
                  <a:cubicBezTo>
                    <a:pt x="2287746" y="757548"/>
                    <a:pt x="2267965" y="970185"/>
                    <a:pt x="2268000" y="1080000"/>
                  </a:cubicBezTo>
                  <a:cubicBezTo>
                    <a:pt x="2064783" y="1105421"/>
                    <a:pt x="1985891" y="1071921"/>
                    <a:pt x="1746360" y="1080000"/>
                  </a:cubicBezTo>
                  <a:cubicBezTo>
                    <a:pt x="1506829" y="1088079"/>
                    <a:pt x="1348868" y="1077725"/>
                    <a:pt x="1224720" y="1080000"/>
                  </a:cubicBezTo>
                  <a:cubicBezTo>
                    <a:pt x="1100572" y="1082275"/>
                    <a:pt x="939373" y="1021869"/>
                    <a:pt x="680400" y="1080000"/>
                  </a:cubicBezTo>
                  <a:cubicBezTo>
                    <a:pt x="421427" y="1138131"/>
                    <a:pt x="144761" y="1051530"/>
                    <a:pt x="0" y="1080000"/>
                  </a:cubicBezTo>
                  <a:cubicBezTo>
                    <a:pt x="-51062" y="946153"/>
                    <a:pt x="201" y="759239"/>
                    <a:pt x="0" y="561600"/>
                  </a:cubicBezTo>
                  <a:cubicBezTo>
                    <a:pt x="-201" y="363961"/>
                    <a:pt x="63353" y="189013"/>
                    <a:pt x="0" y="0"/>
                  </a:cubicBezTo>
                  <a:close/>
                </a:path>
                <a:path w="2268000" h="1080000" stroke="0" extrusionOk="0">
                  <a:moveTo>
                    <a:pt x="0" y="0"/>
                  </a:moveTo>
                  <a:cubicBezTo>
                    <a:pt x="269007" y="-15111"/>
                    <a:pt x="320614" y="43150"/>
                    <a:pt x="544320" y="0"/>
                  </a:cubicBezTo>
                  <a:cubicBezTo>
                    <a:pt x="768026" y="-43150"/>
                    <a:pt x="915232" y="30647"/>
                    <a:pt x="1156680" y="0"/>
                  </a:cubicBezTo>
                  <a:cubicBezTo>
                    <a:pt x="1398128" y="-30647"/>
                    <a:pt x="1529564" y="2276"/>
                    <a:pt x="1678320" y="0"/>
                  </a:cubicBezTo>
                  <a:cubicBezTo>
                    <a:pt x="1827076" y="-2276"/>
                    <a:pt x="2023451" y="36998"/>
                    <a:pt x="2268000" y="0"/>
                  </a:cubicBezTo>
                  <a:cubicBezTo>
                    <a:pt x="2311531" y="246522"/>
                    <a:pt x="2209411" y="405403"/>
                    <a:pt x="2268000" y="561600"/>
                  </a:cubicBezTo>
                  <a:cubicBezTo>
                    <a:pt x="2326589" y="717797"/>
                    <a:pt x="2220154" y="824263"/>
                    <a:pt x="2268000" y="1080000"/>
                  </a:cubicBezTo>
                  <a:cubicBezTo>
                    <a:pt x="2069579" y="1087929"/>
                    <a:pt x="1811375" y="1078034"/>
                    <a:pt x="1655640" y="1080000"/>
                  </a:cubicBezTo>
                  <a:cubicBezTo>
                    <a:pt x="1499905" y="1081966"/>
                    <a:pt x="1260794" y="1071509"/>
                    <a:pt x="1134000" y="1080000"/>
                  </a:cubicBezTo>
                  <a:cubicBezTo>
                    <a:pt x="1007206" y="1088491"/>
                    <a:pt x="759289" y="1027687"/>
                    <a:pt x="635040" y="1080000"/>
                  </a:cubicBezTo>
                  <a:cubicBezTo>
                    <a:pt x="510791" y="1132313"/>
                    <a:pt x="183333" y="1070128"/>
                    <a:pt x="0" y="1080000"/>
                  </a:cubicBezTo>
                  <a:cubicBezTo>
                    <a:pt x="-40036" y="917358"/>
                    <a:pt x="57295" y="690390"/>
                    <a:pt x="0" y="529200"/>
                  </a:cubicBezTo>
                  <a:cubicBezTo>
                    <a:pt x="-57295" y="368010"/>
                    <a:pt x="8117" y="25753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301079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Bądź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entuzjastyczny</a:t>
              </a:r>
              <a:r>
                <a:rPr lang="en-GB" sz="2000" dirty="0" smtClean="0"/>
                <a:t>, </a:t>
              </a:r>
              <a:r>
                <a:rPr lang="en-GB" sz="2000" dirty="0" err="1" smtClean="0"/>
                <a:t>używając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przykładów</a:t>
              </a:r>
              <a:endParaRPr lang="en-GB" sz="2000" dirty="0"/>
            </a:p>
          </p:txBody>
        </p:sp>
        <p:sp>
          <p:nvSpPr>
            <p:cNvPr id="30" name="CasellaDiTesto 12">
              <a:extLst>
                <a:ext uri="{FF2B5EF4-FFF2-40B4-BE49-F238E27FC236}">
                  <a16:creationId xmlns="" xmlns:a16="http://schemas.microsoft.com/office/drawing/2014/main" id="{F3E84132-2E8A-4A8C-A0A5-A3148CCCCE9C}"/>
                </a:ext>
              </a:extLst>
            </p:cNvPr>
            <p:cNvSpPr txBox="1"/>
            <p:nvPr/>
          </p:nvSpPr>
          <p:spPr>
            <a:xfrm>
              <a:off x="5256000" y="4320000"/>
              <a:ext cx="1836000" cy="1080000"/>
            </a:xfrm>
            <a:custGeom>
              <a:avLst/>
              <a:gdLst>
                <a:gd name="connsiteX0" fmla="*/ 0 w 1836000"/>
                <a:gd name="connsiteY0" fmla="*/ 0 h 1080000"/>
                <a:gd name="connsiteX1" fmla="*/ 459000 w 1836000"/>
                <a:gd name="connsiteY1" fmla="*/ 0 h 1080000"/>
                <a:gd name="connsiteX2" fmla="*/ 936360 w 1836000"/>
                <a:gd name="connsiteY2" fmla="*/ 0 h 1080000"/>
                <a:gd name="connsiteX3" fmla="*/ 1432080 w 1836000"/>
                <a:gd name="connsiteY3" fmla="*/ 0 h 1080000"/>
                <a:gd name="connsiteX4" fmla="*/ 1836000 w 1836000"/>
                <a:gd name="connsiteY4" fmla="*/ 0 h 1080000"/>
                <a:gd name="connsiteX5" fmla="*/ 1836000 w 1836000"/>
                <a:gd name="connsiteY5" fmla="*/ 529200 h 1080000"/>
                <a:gd name="connsiteX6" fmla="*/ 1836000 w 1836000"/>
                <a:gd name="connsiteY6" fmla="*/ 1080000 h 1080000"/>
                <a:gd name="connsiteX7" fmla="*/ 1377000 w 1836000"/>
                <a:gd name="connsiteY7" fmla="*/ 1080000 h 1080000"/>
                <a:gd name="connsiteX8" fmla="*/ 899640 w 1836000"/>
                <a:gd name="connsiteY8" fmla="*/ 1080000 h 1080000"/>
                <a:gd name="connsiteX9" fmla="*/ 477360 w 1836000"/>
                <a:gd name="connsiteY9" fmla="*/ 1080000 h 1080000"/>
                <a:gd name="connsiteX10" fmla="*/ 0 w 1836000"/>
                <a:gd name="connsiteY10" fmla="*/ 1080000 h 1080000"/>
                <a:gd name="connsiteX11" fmla="*/ 0 w 1836000"/>
                <a:gd name="connsiteY11" fmla="*/ 518400 h 1080000"/>
                <a:gd name="connsiteX12" fmla="*/ 0 w 1836000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000" h="1080000" fill="none" extrusionOk="0">
                  <a:moveTo>
                    <a:pt x="0" y="0"/>
                  </a:moveTo>
                  <a:cubicBezTo>
                    <a:pt x="120047" y="-18812"/>
                    <a:pt x="289355" y="32211"/>
                    <a:pt x="459000" y="0"/>
                  </a:cubicBezTo>
                  <a:cubicBezTo>
                    <a:pt x="628645" y="-32211"/>
                    <a:pt x="779456" y="37300"/>
                    <a:pt x="936360" y="0"/>
                  </a:cubicBezTo>
                  <a:cubicBezTo>
                    <a:pt x="1093264" y="-37300"/>
                    <a:pt x="1264509" y="14628"/>
                    <a:pt x="1432080" y="0"/>
                  </a:cubicBezTo>
                  <a:cubicBezTo>
                    <a:pt x="1599651" y="-14628"/>
                    <a:pt x="1665663" y="13505"/>
                    <a:pt x="1836000" y="0"/>
                  </a:cubicBezTo>
                  <a:cubicBezTo>
                    <a:pt x="1868289" y="241023"/>
                    <a:pt x="1812361" y="419482"/>
                    <a:pt x="1836000" y="529200"/>
                  </a:cubicBezTo>
                  <a:cubicBezTo>
                    <a:pt x="1859639" y="638918"/>
                    <a:pt x="1779817" y="905875"/>
                    <a:pt x="1836000" y="1080000"/>
                  </a:cubicBezTo>
                  <a:cubicBezTo>
                    <a:pt x="1636737" y="1122482"/>
                    <a:pt x="1585057" y="1078786"/>
                    <a:pt x="1377000" y="1080000"/>
                  </a:cubicBezTo>
                  <a:cubicBezTo>
                    <a:pt x="1168943" y="1081214"/>
                    <a:pt x="1057622" y="1062954"/>
                    <a:pt x="899640" y="1080000"/>
                  </a:cubicBezTo>
                  <a:cubicBezTo>
                    <a:pt x="741658" y="1097046"/>
                    <a:pt x="592078" y="1052945"/>
                    <a:pt x="477360" y="1080000"/>
                  </a:cubicBezTo>
                  <a:cubicBezTo>
                    <a:pt x="362642" y="1107055"/>
                    <a:pt x="194226" y="1029714"/>
                    <a:pt x="0" y="1080000"/>
                  </a:cubicBezTo>
                  <a:cubicBezTo>
                    <a:pt x="-60316" y="938098"/>
                    <a:pt x="40564" y="752387"/>
                    <a:pt x="0" y="518400"/>
                  </a:cubicBezTo>
                  <a:cubicBezTo>
                    <a:pt x="-40564" y="284413"/>
                    <a:pt x="7513" y="177235"/>
                    <a:pt x="0" y="0"/>
                  </a:cubicBezTo>
                  <a:close/>
                </a:path>
                <a:path w="1836000" h="1080000" stroke="0" extrusionOk="0">
                  <a:moveTo>
                    <a:pt x="0" y="0"/>
                  </a:moveTo>
                  <a:cubicBezTo>
                    <a:pt x="131934" y="-20019"/>
                    <a:pt x="354580" y="41991"/>
                    <a:pt x="495720" y="0"/>
                  </a:cubicBezTo>
                  <a:cubicBezTo>
                    <a:pt x="636860" y="-41991"/>
                    <a:pt x="781954" y="21309"/>
                    <a:pt x="991440" y="0"/>
                  </a:cubicBezTo>
                  <a:cubicBezTo>
                    <a:pt x="1200926" y="-21309"/>
                    <a:pt x="1561497" y="68543"/>
                    <a:pt x="1836000" y="0"/>
                  </a:cubicBezTo>
                  <a:cubicBezTo>
                    <a:pt x="1872363" y="218153"/>
                    <a:pt x="1827756" y="383598"/>
                    <a:pt x="1836000" y="507600"/>
                  </a:cubicBezTo>
                  <a:cubicBezTo>
                    <a:pt x="1844244" y="631602"/>
                    <a:pt x="1778990" y="947118"/>
                    <a:pt x="1836000" y="1080000"/>
                  </a:cubicBezTo>
                  <a:cubicBezTo>
                    <a:pt x="1665896" y="1083689"/>
                    <a:pt x="1449162" y="1040223"/>
                    <a:pt x="1340280" y="1080000"/>
                  </a:cubicBezTo>
                  <a:cubicBezTo>
                    <a:pt x="1231398" y="1119777"/>
                    <a:pt x="1037393" y="1050029"/>
                    <a:pt x="844560" y="1080000"/>
                  </a:cubicBezTo>
                  <a:cubicBezTo>
                    <a:pt x="651727" y="1109971"/>
                    <a:pt x="557978" y="1056040"/>
                    <a:pt x="422280" y="1080000"/>
                  </a:cubicBezTo>
                  <a:cubicBezTo>
                    <a:pt x="286582" y="1103960"/>
                    <a:pt x="178019" y="1071860"/>
                    <a:pt x="0" y="1080000"/>
                  </a:cubicBezTo>
                  <a:cubicBezTo>
                    <a:pt x="-49915" y="820244"/>
                    <a:pt x="42512" y="780844"/>
                    <a:pt x="0" y="518400"/>
                  </a:cubicBezTo>
                  <a:cubicBezTo>
                    <a:pt x="-42512" y="255956"/>
                    <a:pt x="10104" y="17711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3430007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000" dirty="0" err="1" smtClean="0"/>
                <a:t>Wyjaśnij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korzyści</a:t>
              </a:r>
              <a:endParaRPr lang="en-GB" sz="2000" dirty="0"/>
            </a:p>
          </p:txBody>
        </p:sp>
        <p:sp>
          <p:nvSpPr>
            <p:cNvPr id="31" name="CasellaDiTesto 12">
              <a:extLst>
                <a:ext uri="{FF2B5EF4-FFF2-40B4-BE49-F238E27FC236}">
                  <a16:creationId xmlns="" xmlns:a16="http://schemas.microsoft.com/office/drawing/2014/main" id="{0EBF3517-8D08-4748-9736-579F11E8BC22}"/>
                </a:ext>
              </a:extLst>
            </p:cNvPr>
            <p:cNvSpPr txBox="1"/>
            <p:nvPr/>
          </p:nvSpPr>
          <p:spPr>
            <a:xfrm>
              <a:off x="7272000" y="4320000"/>
              <a:ext cx="3096000" cy="1080000"/>
            </a:xfrm>
            <a:custGeom>
              <a:avLst/>
              <a:gdLst>
                <a:gd name="connsiteX0" fmla="*/ 0 w 3096000"/>
                <a:gd name="connsiteY0" fmla="*/ 0 h 1080000"/>
                <a:gd name="connsiteX1" fmla="*/ 516000 w 3096000"/>
                <a:gd name="connsiteY1" fmla="*/ 0 h 1080000"/>
                <a:gd name="connsiteX2" fmla="*/ 1001040 w 3096000"/>
                <a:gd name="connsiteY2" fmla="*/ 0 h 1080000"/>
                <a:gd name="connsiteX3" fmla="*/ 1578960 w 3096000"/>
                <a:gd name="connsiteY3" fmla="*/ 0 h 1080000"/>
                <a:gd name="connsiteX4" fmla="*/ 2002080 w 3096000"/>
                <a:gd name="connsiteY4" fmla="*/ 0 h 1080000"/>
                <a:gd name="connsiteX5" fmla="*/ 2518080 w 3096000"/>
                <a:gd name="connsiteY5" fmla="*/ 0 h 1080000"/>
                <a:gd name="connsiteX6" fmla="*/ 3096000 w 3096000"/>
                <a:gd name="connsiteY6" fmla="*/ 0 h 1080000"/>
                <a:gd name="connsiteX7" fmla="*/ 3096000 w 3096000"/>
                <a:gd name="connsiteY7" fmla="*/ 550800 h 1080000"/>
                <a:gd name="connsiteX8" fmla="*/ 3096000 w 3096000"/>
                <a:gd name="connsiteY8" fmla="*/ 1080000 h 1080000"/>
                <a:gd name="connsiteX9" fmla="*/ 2580000 w 3096000"/>
                <a:gd name="connsiteY9" fmla="*/ 1080000 h 1080000"/>
                <a:gd name="connsiteX10" fmla="*/ 2064000 w 3096000"/>
                <a:gd name="connsiteY10" fmla="*/ 1080000 h 1080000"/>
                <a:gd name="connsiteX11" fmla="*/ 1517040 w 3096000"/>
                <a:gd name="connsiteY11" fmla="*/ 1080000 h 1080000"/>
                <a:gd name="connsiteX12" fmla="*/ 1032000 w 3096000"/>
                <a:gd name="connsiteY12" fmla="*/ 1080000 h 1080000"/>
                <a:gd name="connsiteX13" fmla="*/ 608880 w 3096000"/>
                <a:gd name="connsiteY13" fmla="*/ 1080000 h 1080000"/>
                <a:gd name="connsiteX14" fmla="*/ 0 w 3096000"/>
                <a:gd name="connsiteY14" fmla="*/ 1080000 h 1080000"/>
                <a:gd name="connsiteX15" fmla="*/ 0 w 3096000"/>
                <a:gd name="connsiteY15" fmla="*/ 561600 h 1080000"/>
                <a:gd name="connsiteX16" fmla="*/ 0 w 3096000"/>
                <a:gd name="connsiteY1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96000" h="1080000" fill="none" extrusionOk="0">
                  <a:moveTo>
                    <a:pt x="0" y="0"/>
                  </a:moveTo>
                  <a:cubicBezTo>
                    <a:pt x="240074" y="-29929"/>
                    <a:pt x="277739" y="60961"/>
                    <a:pt x="516000" y="0"/>
                  </a:cubicBezTo>
                  <a:cubicBezTo>
                    <a:pt x="754261" y="-60961"/>
                    <a:pt x="818402" y="3159"/>
                    <a:pt x="1001040" y="0"/>
                  </a:cubicBezTo>
                  <a:cubicBezTo>
                    <a:pt x="1183678" y="-3159"/>
                    <a:pt x="1456747" y="52559"/>
                    <a:pt x="1578960" y="0"/>
                  </a:cubicBezTo>
                  <a:cubicBezTo>
                    <a:pt x="1701173" y="-52559"/>
                    <a:pt x="1880987" y="36818"/>
                    <a:pt x="2002080" y="0"/>
                  </a:cubicBezTo>
                  <a:cubicBezTo>
                    <a:pt x="2123173" y="-36818"/>
                    <a:pt x="2382084" y="18496"/>
                    <a:pt x="2518080" y="0"/>
                  </a:cubicBezTo>
                  <a:cubicBezTo>
                    <a:pt x="2654076" y="-18496"/>
                    <a:pt x="2905658" y="38296"/>
                    <a:pt x="3096000" y="0"/>
                  </a:cubicBezTo>
                  <a:cubicBezTo>
                    <a:pt x="3142418" y="117362"/>
                    <a:pt x="3090935" y="410975"/>
                    <a:pt x="3096000" y="550800"/>
                  </a:cubicBezTo>
                  <a:cubicBezTo>
                    <a:pt x="3101065" y="690625"/>
                    <a:pt x="3065904" y="910709"/>
                    <a:pt x="3096000" y="1080000"/>
                  </a:cubicBezTo>
                  <a:cubicBezTo>
                    <a:pt x="2857556" y="1083745"/>
                    <a:pt x="2702626" y="1018257"/>
                    <a:pt x="2580000" y="1080000"/>
                  </a:cubicBezTo>
                  <a:cubicBezTo>
                    <a:pt x="2457374" y="1141743"/>
                    <a:pt x="2312721" y="1021963"/>
                    <a:pt x="2064000" y="1080000"/>
                  </a:cubicBezTo>
                  <a:cubicBezTo>
                    <a:pt x="1815279" y="1138037"/>
                    <a:pt x="1777216" y="1054308"/>
                    <a:pt x="1517040" y="1080000"/>
                  </a:cubicBezTo>
                  <a:cubicBezTo>
                    <a:pt x="1256864" y="1105692"/>
                    <a:pt x="1138047" y="1079951"/>
                    <a:pt x="1032000" y="1080000"/>
                  </a:cubicBezTo>
                  <a:cubicBezTo>
                    <a:pt x="925953" y="1080049"/>
                    <a:pt x="800717" y="1034388"/>
                    <a:pt x="608880" y="1080000"/>
                  </a:cubicBezTo>
                  <a:cubicBezTo>
                    <a:pt x="417043" y="1125612"/>
                    <a:pt x="170563" y="1009425"/>
                    <a:pt x="0" y="1080000"/>
                  </a:cubicBezTo>
                  <a:cubicBezTo>
                    <a:pt x="-43169" y="840007"/>
                    <a:pt x="47361" y="685029"/>
                    <a:pt x="0" y="561600"/>
                  </a:cubicBezTo>
                  <a:cubicBezTo>
                    <a:pt x="-47361" y="438171"/>
                    <a:pt x="11576" y="118495"/>
                    <a:pt x="0" y="0"/>
                  </a:cubicBezTo>
                  <a:close/>
                </a:path>
                <a:path w="3096000" h="1080000" stroke="0" extrusionOk="0">
                  <a:moveTo>
                    <a:pt x="0" y="0"/>
                  </a:moveTo>
                  <a:cubicBezTo>
                    <a:pt x="230747" y="-48490"/>
                    <a:pt x="376833" y="46980"/>
                    <a:pt x="485040" y="0"/>
                  </a:cubicBezTo>
                  <a:cubicBezTo>
                    <a:pt x="593247" y="-46980"/>
                    <a:pt x="793866" y="22583"/>
                    <a:pt x="1062960" y="0"/>
                  </a:cubicBezTo>
                  <a:cubicBezTo>
                    <a:pt x="1332054" y="-22583"/>
                    <a:pt x="1352309" y="34086"/>
                    <a:pt x="1517040" y="0"/>
                  </a:cubicBezTo>
                  <a:cubicBezTo>
                    <a:pt x="1681771" y="-34086"/>
                    <a:pt x="1911334" y="8428"/>
                    <a:pt x="2033040" y="0"/>
                  </a:cubicBezTo>
                  <a:cubicBezTo>
                    <a:pt x="2154746" y="-8428"/>
                    <a:pt x="2378325" y="25243"/>
                    <a:pt x="2610960" y="0"/>
                  </a:cubicBezTo>
                  <a:cubicBezTo>
                    <a:pt x="2843595" y="-25243"/>
                    <a:pt x="2862496" y="21849"/>
                    <a:pt x="3096000" y="0"/>
                  </a:cubicBezTo>
                  <a:cubicBezTo>
                    <a:pt x="3127777" y="128208"/>
                    <a:pt x="3072436" y="386904"/>
                    <a:pt x="3096000" y="518400"/>
                  </a:cubicBezTo>
                  <a:cubicBezTo>
                    <a:pt x="3119564" y="649896"/>
                    <a:pt x="3039251" y="876084"/>
                    <a:pt x="3096000" y="1080000"/>
                  </a:cubicBezTo>
                  <a:cubicBezTo>
                    <a:pt x="2881094" y="1098790"/>
                    <a:pt x="2647516" y="1037767"/>
                    <a:pt x="2518080" y="1080000"/>
                  </a:cubicBezTo>
                  <a:cubicBezTo>
                    <a:pt x="2388644" y="1122233"/>
                    <a:pt x="2151099" y="1078048"/>
                    <a:pt x="2033040" y="1080000"/>
                  </a:cubicBezTo>
                  <a:cubicBezTo>
                    <a:pt x="1914981" y="1081952"/>
                    <a:pt x="1649037" y="1015665"/>
                    <a:pt x="1486080" y="1080000"/>
                  </a:cubicBezTo>
                  <a:cubicBezTo>
                    <a:pt x="1323123" y="1144335"/>
                    <a:pt x="1245451" y="1052287"/>
                    <a:pt x="1062960" y="1080000"/>
                  </a:cubicBezTo>
                  <a:cubicBezTo>
                    <a:pt x="880469" y="1107713"/>
                    <a:pt x="688803" y="1057536"/>
                    <a:pt x="577920" y="1080000"/>
                  </a:cubicBezTo>
                  <a:cubicBezTo>
                    <a:pt x="467037" y="1102464"/>
                    <a:pt x="155204" y="1044930"/>
                    <a:pt x="0" y="1080000"/>
                  </a:cubicBezTo>
                  <a:cubicBezTo>
                    <a:pt x="-14549" y="867963"/>
                    <a:pt x="20867" y="784784"/>
                    <a:pt x="0" y="550800"/>
                  </a:cubicBezTo>
                  <a:cubicBezTo>
                    <a:pt x="-20867" y="316816"/>
                    <a:pt x="15359" y="17643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  <a:extLst>
                <a:ext uri="{C807C97D-BFC1-408E-A445-0C87EB9F89A2}">
                  <ask:lineSketchStyleProps xmlns="" xmlns:ask="http://schemas.microsoft.com/office/drawing/2018/sketchyshapes" sd="301079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pl-PL" sz="2000" dirty="0" smtClean="0"/>
                <a:t>Oczekuj od innych tak samo, jak od siebie</a:t>
              </a:r>
              <a:endParaRPr lang="en-GB" sz="2000" dirty="0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34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Radzenie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sobie</a:t>
            </a:r>
            <a:r>
              <a:rPr lang="en-US" sz="4800" b="1" dirty="0" smtClean="0"/>
              <a:t> z </a:t>
            </a:r>
            <a:r>
              <a:rPr lang="en-US" sz="4800" b="1" dirty="0" err="1" smtClean="0"/>
              <a:t>entuzjazmem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Entuzjazm jest kluczowy dla powodzenia nowego przedsięwzięcia, ale może też mieć negatywny wpływ.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Table 19">
            <a:extLst>
              <a:ext uri="{FF2B5EF4-FFF2-40B4-BE49-F238E27FC236}">
                <a16:creationId xmlns="" xmlns:a16="http://schemas.microsoft.com/office/drawing/2014/main" id="{9E3E28F8-D831-4097-A97B-450C69C49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60699"/>
              </p:ext>
            </p:extLst>
          </p:nvPr>
        </p:nvGraphicFramePr>
        <p:xfrm>
          <a:off x="394062" y="2575055"/>
          <a:ext cx="11416937" cy="3507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92">
                  <a:extLst>
                    <a:ext uri="{9D8B030D-6E8A-4147-A177-3AD203B41FA5}">
                      <a16:colId xmlns="" xmlns:a16="http://schemas.microsoft.com/office/drawing/2014/main" val="2751268167"/>
                    </a:ext>
                  </a:extLst>
                </a:gridCol>
                <a:gridCol w="4941960">
                  <a:extLst>
                    <a:ext uri="{9D8B030D-6E8A-4147-A177-3AD203B41FA5}">
                      <a16:colId xmlns="" xmlns:a16="http://schemas.microsoft.com/office/drawing/2014/main" val="3882098484"/>
                    </a:ext>
                  </a:extLst>
                </a:gridCol>
                <a:gridCol w="3731685">
                  <a:extLst>
                    <a:ext uri="{9D8B030D-6E8A-4147-A177-3AD203B41FA5}">
                      <a16:colId xmlns="" xmlns:a16="http://schemas.microsoft.com/office/drawing/2014/main" val="1189561378"/>
                    </a:ext>
                  </a:extLst>
                </a:gridCol>
              </a:tblGrid>
              <a:tr h="655990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>
                          <a:solidFill>
                            <a:schemeClr val="bg1"/>
                          </a:solidFill>
                        </a:rPr>
                        <a:t>Aspekty</a:t>
                      </a:r>
                      <a:endParaRPr lang="x-none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>
                          <a:solidFill>
                            <a:schemeClr val="bg1"/>
                          </a:solidFill>
                        </a:rPr>
                        <a:t>Korzyści</a:t>
                      </a:r>
                      <a:endParaRPr lang="x-none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>
                          <a:solidFill>
                            <a:schemeClr val="bg1"/>
                          </a:solidFill>
                        </a:rPr>
                        <a:t>Wady</a:t>
                      </a:r>
                      <a:endParaRPr lang="x-none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98072592"/>
                  </a:ext>
                </a:extLst>
              </a:tr>
              <a:tr h="655990">
                <a:tc>
                  <a:txBody>
                    <a:bodyPr/>
                    <a:lstStyle/>
                    <a:p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Postrzeganie</a:t>
                      </a:r>
                      <a:r>
                        <a:rPr lang="pl-PL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Otwartość na nowe idee</a:t>
                      </a:r>
                      <a:r>
                        <a:rPr lang="pl-PL" sz="2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>
                          <a:solidFill>
                            <a:schemeClr val="tx1"/>
                          </a:solidFill>
                        </a:rPr>
                        <a:t>Przecenianie pomysłów</a:t>
                      </a:r>
                      <a:endParaRPr lang="x-none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818568349"/>
                  </a:ext>
                </a:extLst>
              </a:tr>
              <a:tr h="655990">
                <a:tc>
                  <a:txBody>
                    <a:bodyPr/>
                    <a:lstStyle/>
                    <a:p>
                      <a:r>
                        <a:rPr lang="pl-PL" sz="2600" dirty="0" smtClean="0"/>
                        <a:t>Poznawanie</a:t>
                      </a:r>
                      <a:endParaRPr lang="x-non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/>
                        <a:t>Efektywne podejmowanie decyzji</a:t>
                      </a:r>
                      <a:endParaRPr lang="x-none" sz="2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dirty="0" smtClean="0"/>
                        <a:t>Zmniejszona uwaga</a:t>
                      </a:r>
                      <a:endParaRPr lang="x-none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85441640"/>
                  </a:ext>
                </a:extLst>
              </a:tr>
              <a:tr h="655990">
                <a:tc>
                  <a:txBody>
                    <a:bodyPr/>
                    <a:lstStyle/>
                    <a:p>
                      <a:r>
                        <a:rPr lang="pl-PL" sz="2600" dirty="0" smtClean="0"/>
                        <a:t>Samoregulacja</a:t>
                      </a:r>
                      <a:endParaRPr lang="x-non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/>
                        <a:t>Zdolność adaptacji</a:t>
                      </a:r>
                      <a:endParaRPr lang="x-none" sz="2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/>
                        <a:t>Impulsywność</a:t>
                      </a:r>
                      <a:endParaRPr lang="x-none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82902089"/>
                  </a:ext>
                </a:extLst>
              </a:tr>
              <a:tr h="655990">
                <a:tc>
                  <a:txBody>
                    <a:bodyPr/>
                    <a:lstStyle/>
                    <a:p>
                      <a:r>
                        <a:rPr lang="pl-PL" sz="2600" dirty="0" smtClean="0"/>
                        <a:t>Motywacja</a:t>
                      </a:r>
                      <a:endParaRPr lang="x-none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/>
                        <a:t>Zwiększona energia, pewność siebie</a:t>
                      </a:r>
                      <a:endParaRPr lang="x-none" sz="26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 smtClean="0"/>
                        <a:t>Mniejszy wysiłek</a:t>
                      </a:r>
                      <a:endParaRPr lang="x-none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474434498"/>
                  </a:ext>
                </a:extLst>
              </a:tr>
            </a:tbl>
          </a:graphicData>
        </a:graphic>
      </p:graphicFrame>
      <p:sp>
        <p:nvSpPr>
          <p:cNvPr id="9" name="TextBox 19">
            <a:extLst>
              <a:ext uri="{FF2B5EF4-FFF2-40B4-BE49-F238E27FC236}">
                <a16:creationId xmlns="" xmlns:a16="http://schemas.microsoft.com/office/drawing/2014/main" id="{B78CD1FD-0590-4E63-BD1C-1A85F7B2AE6C}"/>
              </a:ext>
            </a:extLst>
          </p:cNvPr>
          <p:cNvSpPr txBox="1"/>
          <p:nvPr/>
        </p:nvSpPr>
        <p:spPr>
          <a:xfrm>
            <a:off x="7693796" y="4215030"/>
            <a:ext cx="9644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dirty="0" smtClean="0"/>
              <a:t>ALE</a:t>
            </a:r>
            <a:endParaRPr lang="x-none" sz="3500" b="1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/>
              <a:t>Moje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własne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możliwości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Jak dziś jestem entuzjastyczny i przekonujący? *</a:t>
            </a:r>
            <a:endParaRPr lang="en-US" sz="3200" dirty="0"/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CasellaDiTesto 12">
            <a:extLst>
              <a:ext uri="{FF2B5EF4-FFF2-40B4-BE49-F238E27FC236}">
                <a16:creationId xmlns="" xmlns:a16="http://schemas.microsoft.com/office/drawing/2014/main" id="{C7D0A6CD-3790-4FEF-AAFE-7CC665225499}"/>
              </a:ext>
            </a:extLst>
          </p:cNvPr>
          <p:cNvSpPr txBox="1"/>
          <p:nvPr/>
        </p:nvSpPr>
        <p:spPr>
          <a:xfrm>
            <a:off x="648000" y="2268680"/>
            <a:ext cx="5040000" cy="1440000"/>
          </a:xfrm>
          <a:prstGeom prst="rect">
            <a:avLst/>
          </a:prstGeom>
          <a:solidFill>
            <a:srgbClr val="92D050">
              <a:alpha val="20000"/>
            </a:srgbClr>
          </a:solidFill>
          <a:ln w="28575"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2000" b="1" u="sng" dirty="0" smtClean="0"/>
              <a:t>Co </a:t>
            </a:r>
            <a:r>
              <a:rPr lang="en-GB" sz="2000" b="1" u="sng" dirty="0" err="1" smtClean="0"/>
              <a:t>się</a:t>
            </a:r>
            <a:r>
              <a:rPr lang="en-GB" sz="2000" b="1" u="sng" dirty="0" smtClean="0"/>
              <a:t> </a:t>
            </a:r>
            <a:r>
              <a:rPr lang="en-GB" sz="2000" b="1" u="sng" dirty="0" err="1" smtClean="0"/>
              <a:t>dzieje</a:t>
            </a:r>
            <a:r>
              <a:rPr lang="en-GB" sz="2000" b="1" u="sng" dirty="0" smtClean="0"/>
              <a:t> </a:t>
            </a:r>
            <a:r>
              <a:rPr lang="en-GB" sz="2000" b="1" u="sng" dirty="0" err="1" smtClean="0"/>
              <a:t>dobrze</a:t>
            </a:r>
            <a:r>
              <a:rPr lang="en-GB" sz="2000" b="1" u="sng" dirty="0" smtClean="0"/>
              <a:t>?</a:t>
            </a:r>
            <a:r>
              <a:rPr lang="en-GB" sz="2000" dirty="0" smtClean="0"/>
              <a:t>…</a:t>
            </a:r>
            <a:endParaRPr lang="en-GB" sz="2000" dirty="0"/>
          </a:p>
          <a:p>
            <a:r>
              <a:rPr lang="en-GB" sz="2000" dirty="0"/>
              <a:t>…</a:t>
            </a:r>
          </a:p>
          <a:p>
            <a:r>
              <a:rPr lang="en-GB" sz="2000" dirty="0"/>
              <a:t>…</a:t>
            </a:r>
          </a:p>
        </p:txBody>
      </p:sp>
      <p:sp>
        <p:nvSpPr>
          <p:cNvPr id="9" name="CasellaDiTesto 12">
            <a:extLst>
              <a:ext uri="{FF2B5EF4-FFF2-40B4-BE49-F238E27FC236}">
                <a16:creationId xmlns="" xmlns:a16="http://schemas.microsoft.com/office/drawing/2014/main" id="{4DEB6033-68CD-4FFC-B0B3-89AC16E5EA1D}"/>
              </a:ext>
            </a:extLst>
          </p:cNvPr>
          <p:cNvSpPr txBox="1"/>
          <p:nvPr/>
        </p:nvSpPr>
        <p:spPr>
          <a:xfrm>
            <a:off x="3600000" y="4032680"/>
            <a:ext cx="5040000" cy="1440000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2000" b="1" dirty="0" err="1" smtClean="0"/>
              <a:t>Moje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własne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konsekwencje</a:t>
            </a:r>
            <a:r>
              <a:rPr lang="en-GB" sz="2000" dirty="0" smtClean="0"/>
              <a:t>…</a:t>
            </a:r>
            <a:endParaRPr lang="en-GB" sz="2000" dirty="0"/>
          </a:p>
          <a:p>
            <a:r>
              <a:rPr lang="en-GB" sz="2000" dirty="0"/>
              <a:t>…</a:t>
            </a:r>
          </a:p>
          <a:p>
            <a:r>
              <a:rPr lang="en-GB" sz="2000" dirty="0"/>
              <a:t>…</a:t>
            </a:r>
          </a:p>
        </p:txBody>
      </p:sp>
      <p:sp>
        <p:nvSpPr>
          <p:cNvPr id="16" name="CasellaDiTesto 12">
            <a:extLst>
              <a:ext uri="{FF2B5EF4-FFF2-40B4-BE49-F238E27FC236}">
                <a16:creationId xmlns="" xmlns:a16="http://schemas.microsoft.com/office/drawing/2014/main" id="{CE0B0E55-DCE7-4307-BD08-765A3E6D235D}"/>
              </a:ext>
            </a:extLst>
          </p:cNvPr>
          <p:cNvSpPr txBox="1"/>
          <p:nvPr/>
        </p:nvSpPr>
        <p:spPr>
          <a:xfrm>
            <a:off x="6516000" y="2268680"/>
            <a:ext cx="5040000" cy="144000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2000" b="1" u="sng" dirty="0" smtClean="0"/>
              <a:t>Co </a:t>
            </a:r>
            <a:r>
              <a:rPr lang="en-GB" sz="2000" b="1" u="sng" dirty="0" err="1" smtClean="0"/>
              <a:t>się</a:t>
            </a:r>
            <a:r>
              <a:rPr lang="en-GB" sz="2000" b="1" u="sng" dirty="0" smtClean="0"/>
              <a:t> nie </a:t>
            </a:r>
            <a:r>
              <a:rPr lang="en-GB" sz="2000" b="1" u="sng" dirty="0" err="1" smtClean="0"/>
              <a:t>udaje</a:t>
            </a:r>
            <a:r>
              <a:rPr lang="en-GB" sz="2000" b="1" u="sng" dirty="0" smtClean="0"/>
              <a:t>?</a:t>
            </a:r>
            <a:r>
              <a:rPr lang="en-GB" sz="2000" dirty="0" smtClean="0"/>
              <a:t>…</a:t>
            </a:r>
            <a:endParaRPr lang="en-GB" sz="2000" dirty="0"/>
          </a:p>
          <a:p>
            <a:r>
              <a:rPr lang="en-GB" sz="2000" dirty="0"/>
              <a:t>…</a:t>
            </a:r>
          </a:p>
          <a:p>
            <a:r>
              <a:rPr lang="en-GB" sz="2000" dirty="0"/>
              <a:t>…</a:t>
            </a:r>
          </a:p>
        </p:txBody>
      </p:sp>
      <p:sp>
        <p:nvSpPr>
          <p:cNvPr id="17" name="CasellaDiTesto 12">
            <a:extLst>
              <a:ext uri="{FF2B5EF4-FFF2-40B4-BE49-F238E27FC236}">
                <a16:creationId xmlns="" xmlns:a16="http://schemas.microsoft.com/office/drawing/2014/main" id="{8100BD0D-0232-4002-9E98-6B69CA8C3F2B}"/>
              </a:ext>
            </a:extLst>
          </p:cNvPr>
          <p:cNvSpPr txBox="1"/>
          <p:nvPr/>
        </p:nvSpPr>
        <p:spPr>
          <a:xfrm>
            <a:off x="720000" y="5532648"/>
            <a:ext cx="108000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l-PL" sz="2000" dirty="0" smtClean="0"/>
              <a:t>* Czytelnik powinien najpierw odpowiedzieć na dwa pytania u góry, a w trzecim kroku powinien wymienić własne konsekwencje.</a:t>
            </a:r>
            <a:endParaRPr lang="en-GB" sz="2000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/>
              <a:t>Kroki, aby być doskonałym w przekonywaniu</a:t>
            </a:r>
            <a:endParaRPr lang="en-GB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20" name="CasellaDiTesto 12">
            <a:extLst>
              <a:ext uri="{FF2B5EF4-FFF2-40B4-BE49-F238E27FC236}">
                <a16:creationId xmlns="" xmlns:a16="http://schemas.microsoft.com/office/drawing/2014/main" id="{90DEE4E2-9116-42F1-801D-D00807BF55B4}"/>
              </a:ext>
            </a:extLst>
          </p:cNvPr>
          <p:cNvSpPr txBox="1"/>
          <p:nvPr/>
        </p:nvSpPr>
        <p:spPr>
          <a:xfrm>
            <a:off x="3289218" y="5954508"/>
            <a:ext cx="5626626" cy="274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 smtClean="0"/>
              <a:t>Źródło</a:t>
            </a:r>
            <a:r>
              <a:rPr lang="en-GB" sz="1100" dirty="0" smtClean="0"/>
              <a:t>: </a:t>
            </a:r>
            <a:r>
              <a:rPr lang="en-GB" sz="1100" dirty="0"/>
              <a:t>Top </a:t>
            </a:r>
            <a:r>
              <a:rPr lang="en-GB" sz="1100" dirty="0" err="1"/>
              <a:t>Tagungszentrum</a:t>
            </a:r>
            <a:r>
              <a:rPr lang="en-GB" sz="1100" dirty="0"/>
              <a:t> AG, www.top-tagung.de/blog/wie-ueberzeige-ich-menschen/</a:t>
            </a:r>
          </a:p>
        </p:txBody>
      </p:sp>
      <p:sp>
        <p:nvSpPr>
          <p:cNvPr id="28" name="CasellaDiTesto 12">
            <a:extLst>
              <a:ext uri="{FF2B5EF4-FFF2-40B4-BE49-F238E27FC236}">
                <a16:creationId xmlns="" xmlns:a16="http://schemas.microsoft.com/office/drawing/2014/main" id="{09F8EBFF-1B62-4D76-800D-9D5B0E69F12E}"/>
              </a:ext>
            </a:extLst>
          </p:cNvPr>
          <p:cNvSpPr txBox="1"/>
          <p:nvPr/>
        </p:nvSpPr>
        <p:spPr>
          <a:xfrm>
            <a:off x="281354" y="1105318"/>
            <a:ext cx="3456633" cy="1024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en-GB" sz="3000" dirty="0" err="1" smtClean="0"/>
              <a:t>Zacznij</a:t>
            </a:r>
            <a:r>
              <a:rPr lang="pl-PL" sz="3000" dirty="0" smtClean="0"/>
              <a:t> </a:t>
            </a:r>
            <a:r>
              <a:rPr lang="en-GB" sz="3000" dirty="0" err="1" smtClean="0"/>
              <a:t>pracować</a:t>
            </a:r>
            <a:r>
              <a:rPr lang="en-GB" sz="3000" dirty="0" smtClean="0"/>
              <a:t> </a:t>
            </a:r>
            <a:r>
              <a:rPr lang="en-GB" sz="3000" dirty="0" err="1" smtClean="0"/>
              <a:t>ze</a:t>
            </a:r>
            <a:r>
              <a:rPr lang="en-GB" sz="3000" dirty="0" smtClean="0"/>
              <a:t> </a:t>
            </a:r>
            <a:r>
              <a:rPr lang="en-GB" sz="3000" dirty="0" err="1" smtClean="0"/>
              <a:t>sobą</a:t>
            </a:r>
            <a:endParaRPr lang="en-GB" sz="3000" dirty="0"/>
          </a:p>
        </p:txBody>
      </p:sp>
      <p:sp>
        <p:nvSpPr>
          <p:cNvPr id="29" name="CasellaDiTesto 12">
            <a:extLst>
              <a:ext uri="{FF2B5EF4-FFF2-40B4-BE49-F238E27FC236}">
                <a16:creationId xmlns="" xmlns:a16="http://schemas.microsoft.com/office/drawing/2014/main" id="{63E26712-B0E8-4D60-B344-16896A854AB5}"/>
              </a:ext>
            </a:extLst>
          </p:cNvPr>
          <p:cNvSpPr txBox="1"/>
          <p:nvPr/>
        </p:nvSpPr>
        <p:spPr>
          <a:xfrm>
            <a:off x="360000" y="3168000"/>
            <a:ext cx="2340000" cy="86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pl-PL" sz="3000" dirty="0" smtClean="0"/>
              <a:t>Daj się przekonać do swojego pomysłu</a:t>
            </a:r>
            <a:endParaRPr lang="en-GB" sz="3000" dirty="0"/>
          </a:p>
        </p:txBody>
      </p:sp>
      <p:sp>
        <p:nvSpPr>
          <p:cNvPr id="30" name="CasellaDiTesto 12">
            <a:extLst>
              <a:ext uri="{FF2B5EF4-FFF2-40B4-BE49-F238E27FC236}">
                <a16:creationId xmlns="" xmlns:a16="http://schemas.microsoft.com/office/drawing/2014/main" id="{46E18E3C-99E4-4BE0-A658-12BE88006013}"/>
              </a:ext>
            </a:extLst>
          </p:cNvPr>
          <p:cNvSpPr txBox="1"/>
          <p:nvPr/>
        </p:nvSpPr>
        <p:spPr>
          <a:xfrm>
            <a:off x="5433194" y="5364000"/>
            <a:ext cx="6758806" cy="6315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en-GB" sz="3000" dirty="0" err="1" smtClean="0"/>
              <a:t>Bądź</a:t>
            </a:r>
            <a:r>
              <a:rPr lang="en-GB" sz="3000" dirty="0" smtClean="0"/>
              <a:t> </a:t>
            </a:r>
            <a:r>
              <a:rPr lang="en-GB" sz="3000" dirty="0" err="1" smtClean="0"/>
              <a:t>świadomy</a:t>
            </a:r>
            <a:r>
              <a:rPr lang="en-GB" sz="3000" dirty="0" smtClean="0"/>
              <a:t> </a:t>
            </a:r>
            <a:r>
              <a:rPr lang="en-GB" sz="3000" dirty="0" err="1" smtClean="0"/>
              <a:t>komunikacji</a:t>
            </a:r>
            <a:r>
              <a:rPr lang="en-GB" sz="3000" dirty="0" smtClean="0"/>
              <a:t> </a:t>
            </a:r>
            <a:r>
              <a:rPr lang="en-GB" sz="3000" dirty="0" err="1" smtClean="0"/>
              <a:t>niewerbalnej</a:t>
            </a:r>
            <a:endParaRPr lang="en-GB" sz="3000" dirty="0"/>
          </a:p>
        </p:txBody>
      </p:sp>
      <p:sp>
        <p:nvSpPr>
          <p:cNvPr id="31" name="CasellaDiTesto 12">
            <a:extLst>
              <a:ext uri="{FF2B5EF4-FFF2-40B4-BE49-F238E27FC236}">
                <a16:creationId xmlns="" xmlns:a16="http://schemas.microsoft.com/office/drawing/2014/main" id="{D54029E5-FCB7-41F7-A71F-181AF17C35C2}"/>
              </a:ext>
            </a:extLst>
          </p:cNvPr>
          <p:cNvSpPr txBox="1"/>
          <p:nvPr/>
        </p:nvSpPr>
        <p:spPr>
          <a:xfrm>
            <a:off x="1132180" y="5364000"/>
            <a:ext cx="3667831" cy="5226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pl-PL" sz="3000" dirty="0" smtClean="0"/>
              <a:t>Bądź otwarty  </a:t>
            </a:r>
            <a:endParaRPr lang="en-GB" sz="3000" dirty="0"/>
          </a:p>
        </p:txBody>
      </p:sp>
      <p:sp>
        <p:nvSpPr>
          <p:cNvPr id="32" name="CasellaDiTesto 12">
            <a:extLst>
              <a:ext uri="{FF2B5EF4-FFF2-40B4-BE49-F238E27FC236}">
                <a16:creationId xmlns="" xmlns:a16="http://schemas.microsoft.com/office/drawing/2014/main" id="{F4795245-C3A4-4C3A-866E-0FE7B9C7D0C7}"/>
              </a:ext>
            </a:extLst>
          </p:cNvPr>
          <p:cNvSpPr txBox="1"/>
          <p:nvPr/>
        </p:nvSpPr>
        <p:spPr>
          <a:xfrm>
            <a:off x="8988003" y="1260000"/>
            <a:ext cx="2944918" cy="86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pl-PL" sz="3000" dirty="0" smtClean="0"/>
              <a:t>Nie obawiaj się przegrać  </a:t>
            </a:r>
            <a:endParaRPr lang="en-GB" sz="3000" dirty="0"/>
          </a:p>
        </p:txBody>
      </p:sp>
      <p:sp>
        <p:nvSpPr>
          <p:cNvPr id="33" name="CasellaDiTesto 12">
            <a:extLst>
              <a:ext uri="{FF2B5EF4-FFF2-40B4-BE49-F238E27FC236}">
                <a16:creationId xmlns="" xmlns:a16="http://schemas.microsoft.com/office/drawing/2014/main" id="{0251D0ED-CD96-4F04-B045-1385AC3F839F}"/>
              </a:ext>
            </a:extLst>
          </p:cNvPr>
          <p:cNvSpPr txBox="1"/>
          <p:nvPr/>
        </p:nvSpPr>
        <p:spPr>
          <a:xfrm>
            <a:off x="9504000" y="3168000"/>
            <a:ext cx="2340000" cy="86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just"/>
            <a:r>
              <a:rPr lang="pl-PL" sz="3000" dirty="0" smtClean="0"/>
              <a:t>Bądź realistą </a:t>
            </a:r>
            <a:endParaRPr lang="en-GB" sz="3000" dirty="0"/>
          </a:p>
        </p:txBody>
      </p:sp>
      <p:cxnSp>
        <p:nvCxnSpPr>
          <p:cNvPr id="35" name="Gerade Verbindung mit Pfeil 19">
            <a:extLst>
              <a:ext uri="{FF2B5EF4-FFF2-40B4-BE49-F238E27FC236}">
                <a16:creationId xmlns="" xmlns:a16="http://schemas.microsoft.com/office/drawing/2014/main" id="{DCD1AB84-7215-41B1-BA06-ADD76909BBE1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3737987" y="1617784"/>
            <a:ext cx="503368" cy="455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20">
            <a:extLst>
              <a:ext uri="{FF2B5EF4-FFF2-40B4-BE49-F238E27FC236}">
                <a16:creationId xmlns="" xmlns:a16="http://schemas.microsoft.com/office/drawing/2014/main" id="{ADC631C5-CDF1-4711-BB9B-3AE46ABA4665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2700000" y="3600000"/>
            <a:ext cx="7801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24">
            <a:extLst>
              <a:ext uri="{FF2B5EF4-FFF2-40B4-BE49-F238E27FC236}">
                <a16:creationId xmlns="" xmlns:a16="http://schemas.microsoft.com/office/drawing/2014/main" id="{3EA8D1CC-B755-4309-B092-62788F0A9475}"/>
              </a:ext>
            </a:extLst>
          </p:cNvPr>
          <p:cNvCxnSpPr>
            <a:cxnSpLocks/>
          </p:cNvCxnSpPr>
          <p:nvPr/>
        </p:nvCxnSpPr>
        <p:spPr>
          <a:xfrm flipH="1">
            <a:off x="3799942" y="4821351"/>
            <a:ext cx="476479" cy="5426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28">
            <a:extLst>
              <a:ext uri="{FF2B5EF4-FFF2-40B4-BE49-F238E27FC236}">
                <a16:creationId xmlns="" xmlns:a16="http://schemas.microsoft.com/office/drawing/2014/main" id="{46057500-C6DA-403B-B075-419D2702317A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8280000" y="1692000"/>
            <a:ext cx="708003" cy="4721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1">
            <a:extLst>
              <a:ext uri="{FF2B5EF4-FFF2-40B4-BE49-F238E27FC236}">
                <a16:creationId xmlns="" xmlns:a16="http://schemas.microsoft.com/office/drawing/2014/main" id="{9B5F0454-0064-4C80-A6E1-2AD40BA8773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679976" y="3600000"/>
            <a:ext cx="8240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4">
            <a:extLst>
              <a:ext uri="{FF2B5EF4-FFF2-40B4-BE49-F238E27FC236}">
                <a16:creationId xmlns="" xmlns:a16="http://schemas.microsoft.com/office/drawing/2014/main" id="{E6AE54DA-DAFA-4DCC-B624-EB356E6ADFAB}"/>
              </a:ext>
            </a:extLst>
          </p:cNvPr>
          <p:cNvCxnSpPr>
            <a:cxnSpLocks/>
          </p:cNvCxnSpPr>
          <p:nvPr/>
        </p:nvCxnSpPr>
        <p:spPr>
          <a:xfrm>
            <a:off x="7930542" y="4884795"/>
            <a:ext cx="476479" cy="5226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rechblase: oval 7">
            <a:extLst>
              <a:ext uri="{FF2B5EF4-FFF2-40B4-BE49-F238E27FC236}">
                <a16:creationId xmlns="" xmlns:a16="http://schemas.microsoft.com/office/drawing/2014/main" id="{3CCE0840-6E42-41BA-ADF6-A182366B1D2C}"/>
              </a:ext>
            </a:extLst>
          </p:cNvPr>
          <p:cNvSpPr>
            <a:spLocks noChangeAspect="1"/>
          </p:cNvSpPr>
          <p:nvPr/>
        </p:nvSpPr>
        <p:spPr>
          <a:xfrm>
            <a:off x="4258504" y="2322001"/>
            <a:ext cx="2149250" cy="1440000"/>
          </a:xfrm>
          <a:prstGeom prst="wedgeEllipseCallout">
            <a:avLst>
              <a:gd name="adj1" fmla="val -64117"/>
              <a:gd name="adj2" fmla="val 5804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/>
              <a:t>…</a:t>
            </a:r>
          </a:p>
        </p:txBody>
      </p:sp>
      <p:sp>
        <p:nvSpPr>
          <p:cNvPr id="42" name="Sprechblase: oval 12">
            <a:extLst>
              <a:ext uri="{FF2B5EF4-FFF2-40B4-BE49-F238E27FC236}">
                <a16:creationId xmlns="" xmlns:a16="http://schemas.microsoft.com/office/drawing/2014/main" id="{DFFB61A9-FA33-4535-80E1-2959E41F0BE2}"/>
              </a:ext>
            </a:extLst>
          </p:cNvPr>
          <p:cNvSpPr>
            <a:spLocks noChangeAspect="1"/>
          </p:cNvSpPr>
          <p:nvPr/>
        </p:nvSpPr>
        <p:spPr>
          <a:xfrm>
            <a:off x="5806626" y="2680573"/>
            <a:ext cx="2149252" cy="1440000"/>
          </a:xfrm>
          <a:prstGeom prst="wedgeEllipseCallout">
            <a:avLst>
              <a:gd name="adj1" fmla="val 57361"/>
              <a:gd name="adj2" fmla="val 531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/>
              <a:t>…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24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Motywacja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lidera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zespołu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20" name="Pfeil: nach links 16">
            <a:extLst>
              <a:ext uri="{FF2B5EF4-FFF2-40B4-BE49-F238E27FC236}">
                <a16:creationId xmlns="" xmlns:a16="http://schemas.microsoft.com/office/drawing/2014/main" id="{CFD771F3-5F71-47C3-B7A1-72A72B5495C3}"/>
              </a:ext>
            </a:extLst>
          </p:cNvPr>
          <p:cNvSpPr/>
          <p:nvPr/>
        </p:nvSpPr>
        <p:spPr>
          <a:xfrm>
            <a:off x="3425588" y="1800000"/>
            <a:ext cx="7020000" cy="9000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just"/>
            <a:r>
              <a:rPr lang="en-US" sz="2000" dirty="0" smtClean="0"/>
              <a:t>Mot</a:t>
            </a:r>
            <a:r>
              <a:rPr lang="pl-PL" sz="2000" dirty="0" err="1" smtClean="0"/>
              <a:t>ywować</a:t>
            </a:r>
            <a:r>
              <a:rPr lang="pl-PL" sz="2000" dirty="0" smtClean="0"/>
              <a:t> zespół </a:t>
            </a:r>
            <a:endParaRPr lang="en-US" sz="2000" dirty="0"/>
          </a:p>
        </p:txBody>
      </p:sp>
      <p:sp>
        <p:nvSpPr>
          <p:cNvPr id="21" name="Pfeil: nach links 23">
            <a:extLst>
              <a:ext uri="{FF2B5EF4-FFF2-40B4-BE49-F238E27FC236}">
                <a16:creationId xmlns="" xmlns:a16="http://schemas.microsoft.com/office/drawing/2014/main" id="{2D34CF1D-0282-4C74-B348-0C888CBF8673}"/>
              </a:ext>
            </a:extLst>
          </p:cNvPr>
          <p:cNvSpPr/>
          <p:nvPr/>
        </p:nvSpPr>
        <p:spPr>
          <a:xfrm>
            <a:off x="3425588" y="2880000"/>
            <a:ext cx="7020000" cy="9000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just"/>
            <a:r>
              <a:rPr lang="en-US" sz="2000" dirty="0" err="1" smtClean="0"/>
              <a:t>Zapewnienie</a:t>
            </a:r>
            <a:r>
              <a:rPr lang="en-US" sz="2000" dirty="0" smtClean="0"/>
              <a:t> </a:t>
            </a:r>
            <a:r>
              <a:rPr lang="en-US" sz="2000" dirty="0" err="1" smtClean="0"/>
              <a:t>odpowiedniego</a:t>
            </a:r>
            <a:r>
              <a:rPr lang="en-US" sz="2000" dirty="0" smtClean="0"/>
              <a:t> </a:t>
            </a:r>
            <a:r>
              <a:rPr lang="en-US" sz="2000" dirty="0" err="1" smtClean="0"/>
              <a:t>poziomu</a:t>
            </a:r>
            <a:r>
              <a:rPr lang="en-US" sz="2000" dirty="0" smtClean="0"/>
              <a:t> </a:t>
            </a:r>
            <a:r>
              <a:rPr lang="en-US" sz="2000" dirty="0" err="1" smtClean="0"/>
              <a:t>entuzjazmu</a:t>
            </a:r>
            <a:endParaRPr lang="en-US" sz="2000" dirty="0"/>
          </a:p>
        </p:txBody>
      </p:sp>
      <p:sp>
        <p:nvSpPr>
          <p:cNvPr id="22" name="Pfeil: nach links 25">
            <a:extLst>
              <a:ext uri="{FF2B5EF4-FFF2-40B4-BE49-F238E27FC236}">
                <a16:creationId xmlns="" xmlns:a16="http://schemas.microsoft.com/office/drawing/2014/main" id="{3A2334F7-015D-4708-9AC6-CCD880CCC39F}"/>
              </a:ext>
            </a:extLst>
          </p:cNvPr>
          <p:cNvSpPr/>
          <p:nvPr/>
        </p:nvSpPr>
        <p:spPr>
          <a:xfrm>
            <a:off x="3425587" y="3960000"/>
            <a:ext cx="7020000" cy="9000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just"/>
            <a:r>
              <a:rPr lang="pl-PL" sz="2000" dirty="0" smtClean="0"/>
              <a:t>Znajomość odpowiednich narzędzi do tego procesu, np. budowanie zespołu</a:t>
            </a:r>
            <a:endParaRPr lang="en-US" sz="2000" dirty="0"/>
          </a:p>
        </p:txBody>
      </p:sp>
      <p:sp>
        <p:nvSpPr>
          <p:cNvPr id="23" name="Pfeil: nach links 26">
            <a:extLst>
              <a:ext uri="{FF2B5EF4-FFF2-40B4-BE49-F238E27FC236}">
                <a16:creationId xmlns="" xmlns:a16="http://schemas.microsoft.com/office/drawing/2014/main" id="{D6FCAD97-72E5-4862-B63F-8A4CE8554839}"/>
              </a:ext>
            </a:extLst>
          </p:cNvPr>
          <p:cNvSpPr/>
          <p:nvPr/>
        </p:nvSpPr>
        <p:spPr>
          <a:xfrm>
            <a:off x="3425587" y="5040000"/>
            <a:ext cx="7020000" cy="9000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16000" rtlCol="0" anchor="ctr"/>
          <a:lstStyle/>
          <a:p>
            <a:pPr algn="just"/>
            <a:r>
              <a:rPr lang="pl-PL" sz="2000" dirty="0" smtClean="0"/>
              <a:t>Właściwe kroki, aby zmotywować i zainspirować wszystkich członków</a:t>
            </a:r>
            <a:endParaRPr lang="en-US" sz="2000" dirty="0"/>
          </a:p>
        </p:txBody>
      </p:sp>
      <p:sp>
        <p:nvSpPr>
          <p:cNvPr id="24" name="Rechteck: abgerundete Ecken 15">
            <a:extLst>
              <a:ext uri="{FF2B5EF4-FFF2-40B4-BE49-F238E27FC236}">
                <a16:creationId xmlns="" xmlns:a16="http://schemas.microsoft.com/office/drawing/2014/main" id="{B69A0FF4-EA4C-4439-9954-2B1D648250D3}"/>
              </a:ext>
            </a:extLst>
          </p:cNvPr>
          <p:cNvSpPr/>
          <p:nvPr/>
        </p:nvSpPr>
        <p:spPr>
          <a:xfrm>
            <a:off x="1125415" y="1557495"/>
            <a:ext cx="2546585" cy="4562505"/>
          </a:xfrm>
          <a:prstGeom prst="roundRect">
            <a:avLst/>
          </a:prstGeom>
          <a:solidFill>
            <a:srgbClr val="E0804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/>
              <a:t>Liderzy zespołów są odpowiedzialni za:</a:t>
            </a:r>
            <a:endParaRPr lang="en-US" sz="2000" dirty="0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128575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310554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57462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323616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4739</Words>
  <Application>Microsoft Office PowerPoint</Application>
  <PresentationFormat>Widescreen</PresentationFormat>
  <Paragraphs>440</Paragraphs>
  <Slides>34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142</cp:revision>
  <dcterms:created xsi:type="dcterms:W3CDTF">2020-06-03T14:30:57Z</dcterms:created>
  <dcterms:modified xsi:type="dcterms:W3CDTF">2022-06-14T09:55:28Z</dcterms:modified>
</cp:coreProperties>
</file>