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3" r:id="rId2"/>
    <p:sldId id="264" r:id="rId3"/>
    <p:sldId id="265" r:id="rId4"/>
    <p:sldId id="266" r:id="rId5"/>
    <p:sldId id="267" r:id="rId6"/>
    <p:sldId id="268" r:id="rId7"/>
    <p:sldId id="269" r:id="rId8"/>
    <p:sldId id="273" r:id="rId9"/>
    <p:sldId id="270" r:id="rId10"/>
    <p:sldId id="272" r:id="rId11"/>
    <p:sldId id="274" r:id="rId12"/>
    <p:sldId id="271"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F9DBD2"/>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6470"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41F6-029E-416F-830A-36EBF6405649}"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n-GB"/>
        </a:p>
      </dgm:t>
    </dgm:pt>
    <dgm:pt modelId="{9D938F63-23E4-4C1F-969C-2831C71F0EF0}">
      <dgm:prSet phldrT="[Tekst]" custT="1"/>
      <dgm:spPr/>
      <dgm:t>
        <a:bodyPr/>
        <a:lstStyle/>
        <a:p>
          <a:r>
            <a:rPr lang="el-GR" sz="1800" dirty="0">
              <a:solidFill>
                <a:schemeClr val="tx1"/>
              </a:solidFill>
            </a:rPr>
            <a:t>Κόστος εργασίας</a:t>
          </a:r>
          <a:endParaRPr lang="en-GB" sz="1800" dirty="0">
            <a:solidFill>
              <a:schemeClr val="tx1"/>
            </a:solidFill>
          </a:endParaRPr>
        </a:p>
      </dgm:t>
    </dgm:pt>
    <dgm:pt modelId="{31343BED-C3AB-4240-BC04-B2FEDA979A3E}" type="parTrans" cxnId="{257C59EA-B646-4F2A-8EA5-E997D5F4A437}">
      <dgm:prSet/>
      <dgm:spPr/>
      <dgm:t>
        <a:bodyPr/>
        <a:lstStyle/>
        <a:p>
          <a:endParaRPr lang="en-GB" sz="1800">
            <a:solidFill>
              <a:schemeClr val="tx1"/>
            </a:solidFill>
          </a:endParaRPr>
        </a:p>
      </dgm:t>
    </dgm:pt>
    <dgm:pt modelId="{0EA14ABD-2967-4EBD-8201-0512AC3AE4AF}" type="sibTrans" cxnId="{257C59EA-B646-4F2A-8EA5-E997D5F4A437}">
      <dgm:prSet/>
      <dgm:spPr/>
      <dgm:t>
        <a:bodyPr/>
        <a:lstStyle/>
        <a:p>
          <a:endParaRPr lang="en-GB" sz="1800" dirty="0">
            <a:solidFill>
              <a:schemeClr val="tx1"/>
            </a:solidFill>
          </a:endParaRPr>
        </a:p>
      </dgm:t>
    </dgm:pt>
    <dgm:pt modelId="{E652715F-292D-4E8D-9831-B9A2093AF6BA}">
      <dgm:prSet phldrT="[Tekst]" custT="1"/>
      <dgm:spPr/>
      <dgm:t>
        <a:bodyPr/>
        <a:lstStyle/>
        <a:p>
          <a:r>
            <a:rPr lang="el-GR" sz="1800" dirty="0">
              <a:solidFill>
                <a:schemeClr val="tx1"/>
              </a:solidFill>
            </a:rPr>
            <a:t>Κανονισμοί</a:t>
          </a:r>
          <a:r>
            <a:rPr lang="pl-PL" sz="1800" dirty="0">
              <a:solidFill>
                <a:schemeClr val="tx1"/>
              </a:solidFill>
            </a:rPr>
            <a:t> </a:t>
          </a:r>
          <a:endParaRPr lang="en-GB" sz="1800" dirty="0">
            <a:solidFill>
              <a:schemeClr val="tx1"/>
            </a:solidFill>
          </a:endParaRPr>
        </a:p>
      </dgm:t>
    </dgm:pt>
    <dgm:pt modelId="{96CD52AD-117F-46F2-A5CA-C5DD9C40D1AE}" type="parTrans" cxnId="{E26E90F3-749F-4289-8545-9B11D2077B89}">
      <dgm:prSet/>
      <dgm:spPr/>
      <dgm:t>
        <a:bodyPr/>
        <a:lstStyle/>
        <a:p>
          <a:endParaRPr lang="en-GB" sz="1800">
            <a:solidFill>
              <a:schemeClr val="tx1"/>
            </a:solidFill>
          </a:endParaRPr>
        </a:p>
      </dgm:t>
    </dgm:pt>
    <dgm:pt modelId="{E895E85A-C303-4504-AA2F-0397FB33E18F}" type="sibTrans" cxnId="{E26E90F3-749F-4289-8545-9B11D2077B89}">
      <dgm:prSet/>
      <dgm:spPr/>
      <dgm:t>
        <a:bodyPr/>
        <a:lstStyle/>
        <a:p>
          <a:endParaRPr lang="en-GB" sz="1800" dirty="0">
            <a:solidFill>
              <a:schemeClr val="tx1"/>
            </a:solidFill>
          </a:endParaRPr>
        </a:p>
      </dgm:t>
    </dgm:pt>
    <dgm:pt modelId="{EB3653C2-FD5F-4C75-939C-DACED710E2A2}">
      <dgm:prSet phldrT="[Tekst]" custT="1"/>
      <dgm:spPr/>
      <dgm:t>
        <a:bodyPr/>
        <a:lstStyle/>
        <a:p>
          <a:r>
            <a:rPr lang="el-GR" sz="1800" dirty="0">
              <a:solidFill>
                <a:schemeClr val="tx1"/>
              </a:solidFill>
            </a:rPr>
            <a:t>Πρόσβαση σε οικονομικούς πόρους</a:t>
          </a:r>
          <a:endParaRPr lang="en-GB" sz="1800" dirty="0">
            <a:solidFill>
              <a:schemeClr val="tx1"/>
            </a:solidFill>
          </a:endParaRPr>
        </a:p>
      </dgm:t>
    </dgm:pt>
    <dgm:pt modelId="{1E6047EC-5442-42F6-9772-54100A4D7184}" type="parTrans" cxnId="{D991E44C-7D3D-41A3-B7BA-F6981B70762F}">
      <dgm:prSet/>
      <dgm:spPr/>
      <dgm:t>
        <a:bodyPr/>
        <a:lstStyle/>
        <a:p>
          <a:endParaRPr lang="en-GB" sz="1800">
            <a:solidFill>
              <a:schemeClr val="tx1"/>
            </a:solidFill>
          </a:endParaRPr>
        </a:p>
      </dgm:t>
    </dgm:pt>
    <dgm:pt modelId="{D7E0D5FD-74FE-42F9-98AD-8E806EA00990}" type="sibTrans" cxnId="{D991E44C-7D3D-41A3-B7BA-F6981B70762F}">
      <dgm:prSet/>
      <dgm:spPr/>
      <dgm:t>
        <a:bodyPr/>
        <a:lstStyle/>
        <a:p>
          <a:endParaRPr lang="en-GB" sz="1800" dirty="0">
            <a:solidFill>
              <a:schemeClr val="tx1"/>
            </a:solidFill>
          </a:endParaRPr>
        </a:p>
      </dgm:t>
    </dgm:pt>
    <dgm:pt modelId="{9E7338C0-DA6C-4057-A32F-E8C92C1BDCEE}">
      <dgm:prSet phldrT="[Tekst]" custT="1"/>
      <dgm:spPr/>
      <dgm:t>
        <a:bodyPr/>
        <a:lstStyle/>
        <a:p>
          <a:r>
            <a:rPr lang="el-GR" sz="1800" dirty="0">
              <a:solidFill>
                <a:schemeClr val="tx1"/>
              </a:solidFill>
            </a:rPr>
            <a:t>Φορολογικό σύστημα</a:t>
          </a:r>
          <a:endParaRPr lang="en-GB" sz="1800" dirty="0">
            <a:solidFill>
              <a:schemeClr val="tx1"/>
            </a:solidFill>
          </a:endParaRPr>
        </a:p>
      </dgm:t>
    </dgm:pt>
    <dgm:pt modelId="{BB3903CB-F35D-4D12-A61E-DC1A25DE1012}" type="parTrans" cxnId="{EEB7ED78-A19D-4B2E-93DF-4D696F4C1268}">
      <dgm:prSet/>
      <dgm:spPr/>
      <dgm:t>
        <a:bodyPr/>
        <a:lstStyle/>
        <a:p>
          <a:endParaRPr lang="en-GB" sz="1800">
            <a:solidFill>
              <a:schemeClr val="tx1"/>
            </a:solidFill>
          </a:endParaRPr>
        </a:p>
      </dgm:t>
    </dgm:pt>
    <dgm:pt modelId="{182B0A58-CF16-419B-8C49-1894A2FF2D65}" type="sibTrans" cxnId="{EEB7ED78-A19D-4B2E-93DF-4D696F4C1268}">
      <dgm:prSet/>
      <dgm:spPr/>
      <dgm:t>
        <a:bodyPr/>
        <a:lstStyle/>
        <a:p>
          <a:endParaRPr lang="en-GB" sz="1800" dirty="0">
            <a:solidFill>
              <a:schemeClr val="tx1"/>
            </a:solidFill>
          </a:endParaRPr>
        </a:p>
      </dgm:t>
    </dgm:pt>
    <dgm:pt modelId="{E6037610-2311-4C43-97AD-2F98FE239AE8}">
      <dgm:prSet phldrT="[Tekst]" custT="1"/>
      <dgm:spPr/>
      <dgm:t>
        <a:bodyPr/>
        <a:lstStyle/>
        <a:p>
          <a:r>
            <a:rPr lang="el-GR" sz="1800" dirty="0">
              <a:solidFill>
                <a:schemeClr val="tx1"/>
              </a:solidFill>
            </a:rPr>
            <a:t>Νόμος</a:t>
          </a:r>
          <a:r>
            <a:rPr lang="pl-PL" sz="1800" dirty="0">
              <a:solidFill>
                <a:schemeClr val="tx1"/>
              </a:solidFill>
            </a:rPr>
            <a:t> </a:t>
          </a:r>
          <a:endParaRPr lang="en-GB" sz="1800" dirty="0">
            <a:solidFill>
              <a:schemeClr val="tx1"/>
            </a:solidFill>
          </a:endParaRPr>
        </a:p>
      </dgm:t>
    </dgm:pt>
    <dgm:pt modelId="{5C885CE7-50A4-4E88-A169-4ED1E8112BC8}" type="parTrans" cxnId="{C5929C4E-9076-4BF5-8155-5302A426D725}">
      <dgm:prSet/>
      <dgm:spPr/>
      <dgm:t>
        <a:bodyPr/>
        <a:lstStyle/>
        <a:p>
          <a:endParaRPr lang="en-GB" sz="1800">
            <a:solidFill>
              <a:schemeClr val="tx1"/>
            </a:solidFill>
          </a:endParaRPr>
        </a:p>
      </dgm:t>
    </dgm:pt>
    <dgm:pt modelId="{248150ED-9467-4F33-B9DB-F895A730CE3F}" type="sibTrans" cxnId="{C5929C4E-9076-4BF5-8155-5302A426D725}">
      <dgm:prSet/>
      <dgm:spPr/>
      <dgm:t>
        <a:bodyPr/>
        <a:lstStyle/>
        <a:p>
          <a:endParaRPr lang="en-GB" sz="1800" dirty="0">
            <a:solidFill>
              <a:schemeClr val="tx1"/>
            </a:solidFill>
          </a:endParaRPr>
        </a:p>
      </dgm:t>
    </dgm:pt>
    <dgm:pt modelId="{75898446-AA1D-4C2E-B61D-D3E27AE29D41}">
      <dgm:prSet custT="1"/>
      <dgm:spPr/>
      <dgm:t>
        <a:bodyPr/>
        <a:lstStyle/>
        <a:p>
          <a:r>
            <a:rPr lang="el-GR" sz="1800" dirty="0">
              <a:solidFill>
                <a:schemeClr val="tx1"/>
              </a:solidFill>
            </a:rPr>
            <a:t>Διοικητικές διαδικασίες</a:t>
          </a:r>
          <a:endParaRPr lang="en-GB" sz="1800" dirty="0">
            <a:solidFill>
              <a:schemeClr val="tx1"/>
            </a:solidFill>
          </a:endParaRPr>
        </a:p>
      </dgm:t>
    </dgm:pt>
    <dgm:pt modelId="{7B400360-F43C-4961-9B52-B33FEAEDDFA9}" type="parTrans" cxnId="{9B76A371-8974-42A0-A664-6F0BC8111AA5}">
      <dgm:prSet/>
      <dgm:spPr/>
      <dgm:t>
        <a:bodyPr/>
        <a:lstStyle/>
        <a:p>
          <a:endParaRPr lang="en-GB" sz="1800">
            <a:solidFill>
              <a:schemeClr val="tx1"/>
            </a:solidFill>
          </a:endParaRPr>
        </a:p>
      </dgm:t>
    </dgm:pt>
    <dgm:pt modelId="{3D860BF2-226C-499C-B1C1-9CF8FD9EBEFD}" type="sibTrans" cxnId="{9B76A371-8974-42A0-A664-6F0BC8111AA5}">
      <dgm:prSet/>
      <dgm:spPr/>
      <dgm:t>
        <a:bodyPr/>
        <a:lstStyle/>
        <a:p>
          <a:endParaRPr lang="en-GB" sz="1800" dirty="0">
            <a:solidFill>
              <a:schemeClr val="tx1"/>
            </a:solidFill>
          </a:endParaRPr>
        </a:p>
      </dgm:t>
    </dgm:pt>
    <dgm:pt modelId="{9B9D43F2-7359-4B66-B09A-BA8FE590E17D}">
      <dgm:prSet custT="1"/>
      <dgm:spPr/>
      <dgm:t>
        <a:bodyPr/>
        <a:lstStyle/>
        <a:p>
          <a:r>
            <a:rPr lang="el-GR" sz="1800" dirty="0">
              <a:solidFill>
                <a:schemeClr val="tx1"/>
              </a:solidFill>
            </a:rPr>
            <a:t>Γκρι αγορά</a:t>
          </a:r>
          <a:endParaRPr lang="en-GB" sz="1800" dirty="0">
            <a:solidFill>
              <a:schemeClr val="tx1"/>
            </a:solidFill>
          </a:endParaRPr>
        </a:p>
      </dgm:t>
    </dgm:pt>
    <dgm:pt modelId="{7577A761-17BC-433C-A4BF-5139C2EACF18}" type="parTrans" cxnId="{1BF80B9C-BCF5-43D0-B78D-4AA7C6831C39}">
      <dgm:prSet/>
      <dgm:spPr/>
      <dgm:t>
        <a:bodyPr/>
        <a:lstStyle/>
        <a:p>
          <a:endParaRPr lang="en-GB" sz="1800">
            <a:solidFill>
              <a:schemeClr val="tx1"/>
            </a:solidFill>
          </a:endParaRPr>
        </a:p>
      </dgm:t>
    </dgm:pt>
    <dgm:pt modelId="{C16A5261-1AB6-41E1-AF88-9DC8FB7D1426}" type="sibTrans" cxnId="{1BF80B9C-BCF5-43D0-B78D-4AA7C6831C39}">
      <dgm:prSet/>
      <dgm:spPr/>
      <dgm:t>
        <a:bodyPr/>
        <a:lstStyle/>
        <a:p>
          <a:endParaRPr lang="en-GB" sz="1800" dirty="0">
            <a:solidFill>
              <a:schemeClr val="tx1"/>
            </a:solidFill>
          </a:endParaRPr>
        </a:p>
      </dgm:t>
    </dgm:pt>
    <dgm:pt modelId="{030BC130-25AA-46B8-A044-DA7A7D5A0D12}" type="pres">
      <dgm:prSet presAssocID="{C1D341F6-029E-416F-830A-36EBF6405649}" presName="cycle" presStyleCnt="0">
        <dgm:presLayoutVars>
          <dgm:dir/>
          <dgm:resizeHandles val="exact"/>
        </dgm:presLayoutVars>
      </dgm:prSet>
      <dgm:spPr/>
      <dgm:t>
        <a:bodyPr/>
        <a:lstStyle/>
        <a:p>
          <a:endParaRPr lang="it-IT"/>
        </a:p>
      </dgm:t>
    </dgm:pt>
    <dgm:pt modelId="{8CDAF904-457B-40C1-B0C1-0F58320D53E9}" type="pres">
      <dgm:prSet presAssocID="{9D938F63-23E4-4C1F-969C-2831C71F0EF0}" presName="node" presStyleLbl="node1" presStyleIdx="0" presStyleCnt="7" custScaleX="128874" custScaleY="120240">
        <dgm:presLayoutVars>
          <dgm:bulletEnabled val="1"/>
        </dgm:presLayoutVars>
      </dgm:prSet>
      <dgm:spPr/>
      <dgm:t>
        <a:bodyPr/>
        <a:lstStyle/>
        <a:p>
          <a:endParaRPr lang="it-IT"/>
        </a:p>
      </dgm:t>
    </dgm:pt>
    <dgm:pt modelId="{3181E4E5-8A54-4E34-B87D-E05FBB1C4314}" type="pres">
      <dgm:prSet presAssocID="{9D938F63-23E4-4C1F-969C-2831C71F0EF0}" presName="spNode" presStyleCnt="0"/>
      <dgm:spPr/>
    </dgm:pt>
    <dgm:pt modelId="{6526D9D6-4C34-4735-AB45-5CB116DE06EF}" type="pres">
      <dgm:prSet presAssocID="{0EA14ABD-2967-4EBD-8201-0512AC3AE4AF}" presName="sibTrans" presStyleLbl="sibTrans1D1" presStyleIdx="0" presStyleCnt="7"/>
      <dgm:spPr/>
      <dgm:t>
        <a:bodyPr/>
        <a:lstStyle/>
        <a:p>
          <a:endParaRPr lang="it-IT"/>
        </a:p>
      </dgm:t>
    </dgm:pt>
    <dgm:pt modelId="{4A5C4E9E-EBCE-452A-BA27-CC748581C579}" type="pres">
      <dgm:prSet presAssocID="{E652715F-292D-4E8D-9831-B9A2093AF6BA}" presName="node" presStyleLbl="node1" presStyleIdx="1" presStyleCnt="7" custScaleX="138906" custScaleY="120678">
        <dgm:presLayoutVars>
          <dgm:bulletEnabled val="1"/>
        </dgm:presLayoutVars>
      </dgm:prSet>
      <dgm:spPr/>
      <dgm:t>
        <a:bodyPr/>
        <a:lstStyle/>
        <a:p>
          <a:endParaRPr lang="it-IT"/>
        </a:p>
      </dgm:t>
    </dgm:pt>
    <dgm:pt modelId="{6BA4DE77-D451-4A72-AB68-188FDC586507}" type="pres">
      <dgm:prSet presAssocID="{E652715F-292D-4E8D-9831-B9A2093AF6BA}" presName="spNode" presStyleCnt="0"/>
      <dgm:spPr/>
    </dgm:pt>
    <dgm:pt modelId="{B694DE40-62E8-49F2-A4B6-CE16E7E9AF0D}" type="pres">
      <dgm:prSet presAssocID="{E895E85A-C303-4504-AA2F-0397FB33E18F}" presName="sibTrans" presStyleLbl="sibTrans1D1" presStyleIdx="1" presStyleCnt="7"/>
      <dgm:spPr/>
      <dgm:t>
        <a:bodyPr/>
        <a:lstStyle/>
        <a:p>
          <a:endParaRPr lang="it-IT"/>
        </a:p>
      </dgm:t>
    </dgm:pt>
    <dgm:pt modelId="{EB40327C-65FC-4F1A-B74D-0C6BBF2D9EBE}" type="pres">
      <dgm:prSet presAssocID="{EB3653C2-FD5F-4C75-939C-DACED710E2A2}" presName="node" presStyleLbl="node1" presStyleIdx="2" presStyleCnt="7" custScaleX="139093" custScaleY="112192">
        <dgm:presLayoutVars>
          <dgm:bulletEnabled val="1"/>
        </dgm:presLayoutVars>
      </dgm:prSet>
      <dgm:spPr/>
      <dgm:t>
        <a:bodyPr/>
        <a:lstStyle/>
        <a:p>
          <a:endParaRPr lang="it-IT"/>
        </a:p>
      </dgm:t>
    </dgm:pt>
    <dgm:pt modelId="{B3FAD2D9-CDB6-49AF-8F75-38E297F425E9}" type="pres">
      <dgm:prSet presAssocID="{EB3653C2-FD5F-4C75-939C-DACED710E2A2}" presName="spNode" presStyleCnt="0"/>
      <dgm:spPr/>
    </dgm:pt>
    <dgm:pt modelId="{9D76E667-C7C7-46AA-9142-A13A03A894C1}" type="pres">
      <dgm:prSet presAssocID="{D7E0D5FD-74FE-42F9-98AD-8E806EA00990}" presName="sibTrans" presStyleLbl="sibTrans1D1" presStyleIdx="2" presStyleCnt="7"/>
      <dgm:spPr/>
      <dgm:t>
        <a:bodyPr/>
        <a:lstStyle/>
        <a:p>
          <a:endParaRPr lang="it-IT"/>
        </a:p>
      </dgm:t>
    </dgm:pt>
    <dgm:pt modelId="{111C4770-6C06-4241-AE49-F49D9D5B3FF2}" type="pres">
      <dgm:prSet presAssocID="{9E7338C0-DA6C-4057-A32F-E8C92C1BDCEE}" presName="node" presStyleLbl="node1" presStyleIdx="3" presStyleCnt="7" custScaleX="131016" custScaleY="127529">
        <dgm:presLayoutVars>
          <dgm:bulletEnabled val="1"/>
        </dgm:presLayoutVars>
      </dgm:prSet>
      <dgm:spPr/>
      <dgm:t>
        <a:bodyPr/>
        <a:lstStyle/>
        <a:p>
          <a:endParaRPr lang="it-IT"/>
        </a:p>
      </dgm:t>
    </dgm:pt>
    <dgm:pt modelId="{400777E6-5DC8-4313-84AD-2393C739BEDD}" type="pres">
      <dgm:prSet presAssocID="{9E7338C0-DA6C-4057-A32F-E8C92C1BDCEE}" presName="spNode" presStyleCnt="0"/>
      <dgm:spPr/>
    </dgm:pt>
    <dgm:pt modelId="{2D3E3D31-A2E0-4F29-A0D7-832F97E176F9}" type="pres">
      <dgm:prSet presAssocID="{182B0A58-CF16-419B-8C49-1894A2FF2D65}" presName="sibTrans" presStyleLbl="sibTrans1D1" presStyleIdx="3" presStyleCnt="7"/>
      <dgm:spPr/>
      <dgm:t>
        <a:bodyPr/>
        <a:lstStyle/>
        <a:p>
          <a:endParaRPr lang="it-IT"/>
        </a:p>
      </dgm:t>
    </dgm:pt>
    <dgm:pt modelId="{1A5016C0-584B-4D72-B713-2B284E9D4F21}" type="pres">
      <dgm:prSet presAssocID="{9B9D43F2-7359-4B66-B09A-BA8FE590E17D}" presName="node" presStyleLbl="node1" presStyleIdx="4" presStyleCnt="7" custScaleX="130670" custScaleY="116595">
        <dgm:presLayoutVars>
          <dgm:bulletEnabled val="1"/>
        </dgm:presLayoutVars>
      </dgm:prSet>
      <dgm:spPr/>
      <dgm:t>
        <a:bodyPr/>
        <a:lstStyle/>
        <a:p>
          <a:endParaRPr lang="it-IT"/>
        </a:p>
      </dgm:t>
    </dgm:pt>
    <dgm:pt modelId="{E81F6A3D-B87A-495E-87CC-4DD53A2E0B66}" type="pres">
      <dgm:prSet presAssocID="{9B9D43F2-7359-4B66-B09A-BA8FE590E17D}" presName="spNode" presStyleCnt="0"/>
      <dgm:spPr/>
    </dgm:pt>
    <dgm:pt modelId="{44B9CD9E-6ADA-4054-93C6-F40A14222BA4}" type="pres">
      <dgm:prSet presAssocID="{C16A5261-1AB6-41E1-AF88-9DC8FB7D1426}" presName="sibTrans" presStyleLbl="sibTrans1D1" presStyleIdx="4" presStyleCnt="7"/>
      <dgm:spPr/>
      <dgm:t>
        <a:bodyPr/>
        <a:lstStyle/>
        <a:p>
          <a:endParaRPr lang="it-IT"/>
        </a:p>
      </dgm:t>
    </dgm:pt>
    <dgm:pt modelId="{C64C1D98-CD64-4278-917B-79B284EA4DA0}" type="pres">
      <dgm:prSet presAssocID="{75898446-AA1D-4C2E-B61D-D3E27AE29D41}" presName="node" presStyleLbl="node1" presStyleIdx="5" presStyleCnt="7" custScaleX="140588" custScaleY="130806">
        <dgm:presLayoutVars>
          <dgm:bulletEnabled val="1"/>
        </dgm:presLayoutVars>
      </dgm:prSet>
      <dgm:spPr/>
      <dgm:t>
        <a:bodyPr/>
        <a:lstStyle/>
        <a:p>
          <a:endParaRPr lang="it-IT"/>
        </a:p>
      </dgm:t>
    </dgm:pt>
    <dgm:pt modelId="{FE5DA40B-5295-4C4F-8400-76D254C75DC6}" type="pres">
      <dgm:prSet presAssocID="{75898446-AA1D-4C2E-B61D-D3E27AE29D41}" presName="spNode" presStyleCnt="0"/>
      <dgm:spPr/>
    </dgm:pt>
    <dgm:pt modelId="{73BA67BC-3E38-418E-B3EA-AAAEBCF3C77F}" type="pres">
      <dgm:prSet presAssocID="{3D860BF2-226C-499C-B1C1-9CF8FD9EBEFD}" presName="sibTrans" presStyleLbl="sibTrans1D1" presStyleIdx="5" presStyleCnt="7"/>
      <dgm:spPr/>
      <dgm:t>
        <a:bodyPr/>
        <a:lstStyle/>
        <a:p>
          <a:endParaRPr lang="it-IT"/>
        </a:p>
      </dgm:t>
    </dgm:pt>
    <dgm:pt modelId="{1A30407D-DA95-4A71-B334-CC1FE57413BA}" type="pres">
      <dgm:prSet presAssocID="{E6037610-2311-4C43-97AD-2F98FE239AE8}" presName="node" presStyleLbl="node1" presStyleIdx="6" presStyleCnt="7">
        <dgm:presLayoutVars>
          <dgm:bulletEnabled val="1"/>
        </dgm:presLayoutVars>
      </dgm:prSet>
      <dgm:spPr/>
      <dgm:t>
        <a:bodyPr/>
        <a:lstStyle/>
        <a:p>
          <a:endParaRPr lang="it-IT"/>
        </a:p>
      </dgm:t>
    </dgm:pt>
    <dgm:pt modelId="{469E7805-F435-4DDA-B3DF-2DE977223EEE}" type="pres">
      <dgm:prSet presAssocID="{E6037610-2311-4C43-97AD-2F98FE239AE8}" presName="spNode" presStyleCnt="0"/>
      <dgm:spPr/>
    </dgm:pt>
    <dgm:pt modelId="{F302DCEB-6009-4C85-AC0E-02E68A2D9EFA}" type="pres">
      <dgm:prSet presAssocID="{248150ED-9467-4F33-B9DB-F895A730CE3F}" presName="sibTrans" presStyleLbl="sibTrans1D1" presStyleIdx="6" presStyleCnt="7"/>
      <dgm:spPr/>
      <dgm:t>
        <a:bodyPr/>
        <a:lstStyle/>
        <a:p>
          <a:endParaRPr lang="it-IT"/>
        </a:p>
      </dgm:t>
    </dgm:pt>
  </dgm:ptLst>
  <dgm:cxnLst>
    <dgm:cxn modelId="{1BF80B9C-BCF5-43D0-B78D-4AA7C6831C39}" srcId="{C1D341F6-029E-416F-830A-36EBF6405649}" destId="{9B9D43F2-7359-4B66-B09A-BA8FE590E17D}" srcOrd="4" destOrd="0" parTransId="{7577A761-17BC-433C-A4BF-5139C2EACF18}" sibTransId="{C16A5261-1AB6-41E1-AF88-9DC8FB7D1426}"/>
    <dgm:cxn modelId="{F57132A9-3934-4F43-A02F-1AFD0A23B287}" type="presOf" srcId="{C1D341F6-029E-416F-830A-36EBF6405649}" destId="{030BC130-25AA-46B8-A044-DA7A7D5A0D12}" srcOrd="0" destOrd="0" presId="urn:microsoft.com/office/officeart/2005/8/layout/cycle6"/>
    <dgm:cxn modelId="{FB4E190E-502F-4DEF-9C81-06CBFFE24809}" type="presOf" srcId="{9D938F63-23E4-4C1F-969C-2831C71F0EF0}" destId="{8CDAF904-457B-40C1-B0C1-0F58320D53E9}" srcOrd="0" destOrd="0" presId="urn:microsoft.com/office/officeart/2005/8/layout/cycle6"/>
    <dgm:cxn modelId="{CF0E38BE-2EB7-4622-866F-E486667D272A}" type="presOf" srcId="{9B9D43F2-7359-4B66-B09A-BA8FE590E17D}" destId="{1A5016C0-584B-4D72-B713-2B284E9D4F21}" srcOrd="0" destOrd="0" presId="urn:microsoft.com/office/officeart/2005/8/layout/cycle6"/>
    <dgm:cxn modelId="{3926D5C4-35F4-4EC0-A6B7-056FE4A2ECEA}" type="presOf" srcId="{182B0A58-CF16-419B-8C49-1894A2FF2D65}" destId="{2D3E3D31-A2E0-4F29-A0D7-832F97E176F9}" srcOrd="0" destOrd="0" presId="urn:microsoft.com/office/officeart/2005/8/layout/cycle6"/>
    <dgm:cxn modelId="{E26E90F3-749F-4289-8545-9B11D2077B89}" srcId="{C1D341F6-029E-416F-830A-36EBF6405649}" destId="{E652715F-292D-4E8D-9831-B9A2093AF6BA}" srcOrd="1" destOrd="0" parTransId="{96CD52AD-117F-46F2-A5CA-C5DD9C40D1AE}" sibTransId="{E895E85A-C303-4504-AA2F-0397FB33E18F}"/>
    <dgm:cxn modelId="{2642D2EA-879B-4107-8ADE-0FEB9433561A}" type="presOf" srcId="{E6037610-2311-4C43-97AD-2F98FE239AE8}" destId="{1A30407D-DA95-4A71-B334-CC1FE57413BA}" srcOrd="0" destOrd="0" presId="urn:microsoft.com/office/officeart/2005/8/layout/cycle6"/>
    <dgm:cxn modelId="{9B76A371-8974-42A0-A664-6F0BC8111AA5}" srcId="{C1D341F6-029E-416F-830A-36EBF6405649}" destId="{75898446-AA1D-4C2E-B61D-D3E27AE29D41}" srcOrd="5" destOrd="0" parTransId="{7B400360-F43C-4961-9B52-B33FEAEDDFA9}" sibTransId="{3D860BF2-226C-499C-B1C1-9CF8FD9EBEFD}"/>
    <dgm:cxn modelId="{257C59EA-B646-4F2A-8EA5-E997D5F4A437}" srcId="{C1D341F6-029E-416F-830A-36EBF6405649}" destId="{9D938F63-23E4-4C1F-969C-2831C71F0EF0}" srcOrd="0" destOrd="0" parTransId="{31343BED-C3AB-4240-BC04-B2FEDA979A3E}" sibTransId="{0EA14ABD-2967-4EBD-8201-0512AC3AE4AF}"/>
    <dgm:cxn modelId="{495A132C-0255-4435-870A-85D1FBCF465F}" type="presOf" srcId="{75898446-AA1D-4C2E-B61D-D3E27AE29D41}" destId="{C64C1D98-CD64-4278-917B-79B284EA4DA0}" srcOrd="0" destOrd="0" presId="urn:microsoft.com/office/officeart/2005/8/layout/cycle6"/>
    <dgm:cxn modelId="{C5DFDB88-CA8E-469D-9F67-8438A696DDCC}" type="presOf" srcId="{C16A5261-1AB6-41E1-AF88-9DC8FB7D1426}" destId="{44B9CD9E-6ADA-4054-93C6-F40A14222BA4}" srcOrd="0" destOrd="0" presId="urn:microsoft.com/office/officeart/2005/8/layout/cycle6"/>
    <dgm:cxn modelId="{25DE21D7-C782-4293-AE47-AAAD50A6D9E4}" type="presOf" srcId="{D7E0D5FD-74FE-42F9-98AD-8E806EA00990}" destId="{9D76E667-C7C7-46AA-9142-A13A03A894C1}" srcOrd="0" destOrd="0" presId="urn:microsoft.com/office/officeart/2005/8/layout/cycle6"/>
    <dgm:cxn modelId="{0336196A-6B76-48A2-9C87-20A0E5BC6A5D}" type="presOf" srcId="{9E7338C0-DA6C-4057-A32F-E8C92C1BDCEE}" destId="{111C4770-6C06-4241-AE49-F49D9D5B3FF2}" srcOrd="0" destOrd="0" presId="urn:microsoft.com/office/officeart/2005/8/layout/cycle6"/>
    <dgm:cxn modelId="{EEB7ED78-A19D-4B2E-93DF-4D696F4C1268}" srcId="{C1D341F6-029E-416F-830A-36EBF6405649}" destId="{9E7338C0-DA6C-4057-A32F-E8C92C1BDCEE}" srcOrd="3" destOrd="0" parTransId="{BB3903CB-F35D-4D12-A61E-DC1A25DE1012}" sibTransId="{182B0A58-CF16-419B-8C49-1894A2FF2D65}"/>
    <dgm:cxn modelId="{DCF9070C-AC32-4760-A7D4-013F9E7C1AD6}" type="presOf" srcId="{E895E85A-C303-4504-AA2F-0397FB33E18F}" destId="{B694DE40-62E8-49F2-A4B6-CE16E7E9AF0D}" srcOrd="0" destOrd="0" presId="urn:microsoft.com/office/officeart/2005/8/layout/cycle6"/>
    <dgm:cxn modelId="{187E9795-E00F-4792-B4FD-DDBC57C4F35A}" type="presOf" srcId="{EB3653C2-FD5F-4C75-939C-DACED710E2A2}" destId="{EB40327C-65FC-4F1A-B74D-0C6BBF2D9EBE}" srcOrd="0" destOrd="0" presId="urn:microsoft.com/office/officeart/2005/8/layout/cycle6"/>
    <dgm:cxn modelId="{AA7C640D-D7EA-4F4B-A2E6-9C4EA997953D}" type="presOf" srcId="{E652715F-292D-4E8D-9831-B9A2093AF6BA}" destId="{4A5C4E9E-EBCE-452A-BA27-CC748581C579}" srcOrd="0" destOrd="0" presId="urn:microsoft.com/office/officeart/2005/8/layout/cycle6"/>
    <dgm:cxn modelId="{C5929C4E-9076-4BF5-8155-5302A426D725}" srcId="{C1D341F6-029E-416F-830A-36EBF6405649}" destId="{E6037610-2311-4C43-97AD-2F98FE239AE8}" srcOrd="6" destOrd="0" parTransId="{5C885CE7-50A4-4E88-A169-4ED1E8112BC8}" sibTransId="{248150ED-9467-4F33-B9DB-F895A730CE3F}"/>
    <dgm:cxn modelId="{A79843D4-4141-44F9-8E96-48F7A94CAA52}" type="presOf" srcId="{0EA14ABD-2967-4EBD-8201-0512AC3AE4AF}" destId="{6526D9D6-4C34-4735-AB45-5CB116DE06EF}" srcOrd="0" destOrd="0" presId="urn:microsoft.com/office/officeart/2005/8/layout/cycle6"/>
    <dgm:cxn modelId="{A5EADE21-B320-4AC3-9C62-BE86417705B8}" type="presOf" srcId="{248150ED-9467-4F33-B9DB-F895A730CE3F}" destId="{F302DCEB-6009-4C85-AC0E-02E68A2D9EFA}" srcOrd="0" destOrd="0" presId="urn:microsoft.com/office/officeart/2005/8/layout/cycle6"/>
    <dgm:cxn modelId="{1C40C951-5FA4-44C4-864F-607937734A9C}" type="presOf" srcId="{3D860BF2-226C-499C-B1C1-9CF8FD9EBEFD}" destId="{73BA67BC-3E38-418E-B3EA-AAAEBCF3C77F}" srcOrd="0" destOrd="0" presId="urn:microsoft.com/office/officeart/2005/8/layout/cycle6"/>
    <dgm:cxn modelId="{D991E44C-7D3D-41A3-B7BA-F6981B70762F}" srcId="{C1D341F6-029E-416F-830A-36EBF6405649}" destId="{EB3653C2-FD5F-4C75-939C-DACED710E2A2}" srcOrd="2" destOrd="0" parTransId="{1E6047EC-5442-42F6-9772-54100A4D7184}" sibTransId="{D7E0D5FD-74FE-42F9-98AD-8E806EA00990}"/>
    <dgm:cxn modelId="{DC8EFB24-163D-49C9-B00E-4C7646747694}" type="presParOf" srcId="{030BC130-25AA-46B8-A044-DA7A7D5A0D12}" destId="{8CDAF904-457B-40C1-B0C1-0F58320D53E9}" srcOrd="0" destOrd="0" presId="urn:microsoft.com/office/officeart/2005/8/layout/cycle6"/>
    <dgm:cxn modelId="{C600FC3F-01AA-4F02-A93A-F2B94CE3A16A}" type="presParOf" srcId="{030BC130-25AA-46B8-A044-DA7A7D5A0D12}" destId="{3181E4E5-8A54-4E34-B87D-E05FBB1C4314}" srcOrd="1" destOrd="0" presId="urn:microsoft.com/office/officeart/2005/8/layout/cycle6"/>
    <dgm:cxn modelId="{EA0778D9-B11A-43AF-8A40-ED8D0AD7DECA}" type="presParOf" srcId="{030BC130-25AA-46B8-A044-DA7A7D5A0D12}" destId="{6526D9D6-4C34-4735-AB45-5CB116DE06EF}" srcOrd="2" destOrd="0" presId="urn:microsoft.com/office/officeart/2005/8/layout/cycle6"/>
    <dgm:cxn modelId="{798466BF-7CBE-4A50-BCCF-B75B6F98A849}" type="presParOf" srcId="{030BC130-25AA-46B8-A044-DA7A7D5A0D12}" destId="{4A5C4E9E-EBCE-452A-BA27-CC748581C579}" srcOrd="3" destOrd="0" presId="urn:microsoft.com/office/officeart/2005/8/layout/cycle6"/>
    <dgm:cxn modelId="{49B97638-C726-46FE-B970-ABCAE15FB831}" type="presParOf" srcId="{030BC130-25AA-46B8-A044-DA7A7D5A0D12}" destId="{6BA4DE77-D451-4A72-AB68-188FDC586507}" srcOrd="4" destOrd="0" presId="urn:microsoft.com/office/officeart/2005/8/layout/cycle6"/>
    <dgm:cxn modelId="{3B3CE4B2-37BB-4D3D-A444-93F76F08748E}" type="presParOf" srcId="{030BC130-25AA-46B8-A044-DA7A7D5A0D12}" destId="{B694DE40-62E8-49F2-A4B6-CE16E7E9AF0D}" srcOrd="5" destOrd="0" presId="urn:microsoft.com/office/officeart/2005/8/layout/cycle6"/>
    <dgm:cxn modelId="{5F03A001-1B6D-44CD-BA4D-B0D8C66CEC64}" type="presParOf" srcId="{030BC130-25AA-46B8-A044-DA7A7D5A0D12}" destId="{EB40327C-65FC-4F1A-B74D-0C6BBF2D9EBE}" srcOrd="6" destOrd="0" presId="urn:microsoft.com/office/officeart/2005/8/layout/cycle6"/>
    <dgm:cxn modelId="{69E7CD51-9C18-48B9-879D-8175AB5E4AA0}" type="presParOf" srcId="{030BC130-25AA-46B8-A044-DA7A7D5A0D12}" destId="{B3FAD2D9-CDB6-49AF-8F75-38E297F425E9}" srcOrd="7" destOrd="0" presId="urn:microsoft.com/office/officeart/2005/8/layout/cycle6"/>
    <dgm:cxn modelId="{A5DF2DC9-2D45-4D3D-84B1-6B3E2F79E6B8}" type="presParOf" srcId="{030BC130-25AA-46B8-A044-DA7A7D5A0D12}" destId="{9D76E667-C7C7-46AA-9142-A13A03A894C1}" srcOrd="8" destOrd="0" presId="urn:microsoft.com/office/officeart/2005/8/layout/cycle6"/>
    <dgm:cxn modelId="{12CA2419-F9FB-4AA1-B9F4-8DAC23943DA6}" type="presParOf" srcId="{030BC130-25AA-46B8-A044-DA7A7D5A0D12}" destId="{111C4770-6C06-4241-AE49-F49D9D5B3FF2}" srcOrd="9" destOrd="0" presId="urn:microsoft.com/office/officeart/2005/8/layout/cycle6"/>
    <dgm:cxn modelId="{65B8CDA4-14BF-4C32-94C0-DAD62FFF11FF}" type="presParOf" srcId="{030BC130-25AA-46B8-A044-DA7A7D5A0D12}" destId="{400777E6-5DC8-4313-84AD-2393C739BEDD}" srcOrd="10" destOrd="0" presId="urn:microsoft.com/office/officeart/2005/8/layout/cycle6"/>
    <dgm:cxn modelId="{4FE2A75A-3EB8-452C-85A5-55E789CE9D4E}" type="presParOf" srcId="{030BC130-25AA-46B8-A044-DA7A7D5A0D12}" destId="{2D3E3D31-A2E0-4F29-A0D7-832F97E176F9}" srcOrd="11" destOrd="0" presId="urn:microsoft.com/office/officeart/2005/8/layout/cycle6"/>
    <dgm:cxn modelId="{94504054-D5BE-4909-9FB2-8E3123377D37}" type="presParOf" srcId="{030BC130-25AA-46B8-A044-DA7A7D5A0D12}" destId="{1A5016C0-584B-4D72-B713-2B284E9D4F21}" srcOrd="12" destOrd="0" presId="urn:microsoft.com/office/officeart/2005/8/layout/cycle6"/>
    <dgm:cxn modelId="{E99D349A-5C1F-4467-911D-51FC233CB7B7}" type="presParOf" srcId="{030BC130-25AA-46B8-A044-DA7A7D5A0D12}" destId="{E81F6A3D-B87A-495E-87CC-4DD53A2E0B66}" srcOrd="13" destOrd="0" presId="urn:microsoft.com/office/officeart/2005/8/layout/cycle6"/>
    <dgm:cxn modelId="{CF3D4C37-418F-4EF2-AF7F-81ABCD6A02C6}" type="presParOf" srcId="{030BC130-25AA-46B8-A044-DA7A7D5A0D12}" destId="{44B9CD9E-6ADA-4054-93C6-F40A14222BA4}" srcOrd="14" destOrd="0" presId="urn:microsoft.com/office/officeart/2005/8/layout/cycle6"/>
    <dgm:cxn modelId="{91566C19-413C-44DD-83A8-80CA8CA3B027}" type="presParOf" srcId="{030BC130-25AA-46B8-A044-DA7A7D5A0D12}" destId="{C64C1D98-CD64-4278-917B-79B284EA4DA0}" srcOrd="15" destOrd="0" presId="urn:microsoft.com/office/officeart/2005/8/layout/cycle6"/>
    <dgm:cxn modelId="{FACD8A1E-D964-4CF1-95E8-F05B10C6037F}" type="presParOf" srcId="{030BC130-25AA-46B8-A044-DA7A7D5A0D12}" destId="{FE5DA40B-5295-4C4F-8400-76D254C75DC6}" srcOrd="16" destOrd="0" presId="urn:microsoft.com/office/officeart/2005/8/layout/cycle6"/>
    <dgm:cxn modelId="{0FBF5AC8-69F6-4248-B198-A045F52FF1E7}" type="presParOf" srcId="{030BC130-25AA-46B8-A044-DA7A7D5A0D12}" destId="{73BA67BC-3E38-418E-B3EA-AAAEBCF3C77F}" srcOrd="17" destOrd="0" presId="urn:microsoft.com/office/officeart/2005/8/layout/cycle6"/>
    <dgm:cxn modelId="{1C2844C1-7F81-4082-A430-4F26B94C5F92}" type="presParOf" srcId="{030BC130-25AA-46B8-A044-DA7A7D5A0D12}" destId="{1A30407D-DA95-4A71-B334-CC1FE57413BA}" srcOrd="18" destOrd="0" presId="urn:microsoft.com/office/officeart/2005/8/layout/cycle6"/>
    <dgm:cxn modelId="{A614B9CC-FFB9-4A43-9F89-648ABC4C8DE1}" type="presParOf" srcId="{030BC130-25AA-46B8-A044-DA7A7D5A0D12}" destId="{469E7805-F435-4DDA-B3DF-2DE977223EEE}" srcOrd="19" destOrd="0" presId="urn:microsoft.com/office/officeart/2005/8/layout/cycle6"/>
    <dgm:cxn modelId="{F3D7D7AA-DC51-4C98-B8E3-EB98AF702987}" type="presParOf" srcId="{030BC130-25AA-46B8-A044-DA7A7D5A0D12}" destId="{F302DCEB-6009-4C85-AC0E-02E68A2D9EF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GB"/>
        </a:p>
      </dgm:t>
    </dgm:pt>
    <dgm:pt modelId="{B5875D3E-7F13-437F-8D8D-9F3D20D48D10}">
      <dgm:prSet phldrT="[Tekst]"/>
      <dgm:spPr/>
      <dgm:t>
        <a:bodyPr/>
        <a:lstStyle/>
        <a:p>
          <a:r>
            <a:rPr lang="en-GB" dirty="0"/>
            <a:t>John Rampton</a:t>
          </a:r>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a:solidFill>
          <a:srgbClr val="F9DBD2"/>
        </a:solidFill>
      </dgm:spPr>
      <dgm:t>
        <a:bodyPr anchor="ctr"/>
        <a:lstStyle/>
        <a:p>
          <a:pPr algn="just"/>
          <a:r>
            <a:rPr lang="el-GR" dirty="0"/>
            <a:t>Εσφαλμένο κόστος
Στενή όρια προσαρμογής
Συναισθηματικά καθοδηγούμενες αποφάσεις
Μείωση του εγώ</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n-US" dirty="0"/>
            <a:t>Warren Buffett </a:t>
          </a:r>
          <a:r>
            <a:rPr lang="el-GR" dirty="0"/>
            <a:t>και</a:t>
          </a:r>
          <a:r>
            <a:rPr lang="pl-PL" dirty="0"/>
            <a:t> </a:t>
          </a:r>
          <a:r>
            <a:rPr lang="en-US" dirty="0"/>
            <a:t>Charlie Munger</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pPr algn="just"/>
          <a:r>
            <a:rPr lang="el-GR" dirty="0"/>
            <a:t>Τελειομανία
Η μη λήψη απόφασης μπορεί επίσης να είναι λάθος
Άποψη το ότι οι συλλογικές αποφάσεις είναι καλύτερες
Υπερβολική ανάλυση και μη εμπιστοσύνη στο ένστικτο
Λήψη αποφάσεων χωρίς τη χρήση λιστών ελέγχου</a:t>
          </a:r>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18CA635A-0C5B-4E6D-868F-055AAAEE79DA}">
      <dgm:prSet/>
      <dgm:spPr>
        <a:solidFill>
          <a:srgbClr val="F9DBD2"/>
        </a:solidFill>
      </dgm:spPr>
      <dgm:t>
        <a:bodyPr anchor="ctr"/>
        <a:lstStyle/>
        <a:p>
          <a:pPr algn="just"/>
          <a:r>
            <a:rPr lang="el-GR" dirty="0"/>
            <a:t>Επίδραση </a:t>
          </a:r>
          <a:r>
            <a:rPr lang="en-GB" dirty="0"/>
            <a:t>Halo</a:t>
          </a:r>
        </a:p>
      </dgm:t>
    </dgm:pt>
    <dgm:pt modelId="{18FAAAEB-1246-48F2-A1E1-8A4FC70262F5}" type="parTrans" cxnId="{37C17F0B-9E37-483E-8478-91509D32D9C1}">
      <dgm:prSet/>
      <dgm:spPr/>
      <dgm:t>
        <a:bodyPr/>
        <a:lstStyle/>
        <a:p>
          <a:endParaRPr lang="en-GB"/>
        </a:p>
      </dgm:t>
    </dgm:pt>
    <dgm:pt modelId="{6ABD6626-2205-4BB9-84AD-FD89F69FB87C}" type="sibTrans" cxnId="{37C17F0B-9E37-483E-8478-91509D32D9C1}">
      <dgm:prSet/>
      <dgm:spPr/>
      <dgm:t>
        <a:bodyPr/>
        <a:lstStyle/>
        <a:p>
          <a:endParaRPr lang="en-GB"/>
        </a:p>
      </dgm:t>
    </dgm:pt>
    <dgm:pt modelId="{4EEAAE1B-3F81-4112-8BFC-2322C95CD61E}">
      <dgm:prSet/>
      <dgm:spPr>
        <a:solidFill>
          <a:srgbClr val="E08041"/>
        </a:solidFill>
      </dgm:spPr>
      <dgm:t>
        <a:bodyPr/>
        <a:lstStyle/>
        <a:p>
          <a:r>
            <a:rPr lang="en-GB" dirty="0"/>
            <a:t>Miguel Angel Ariño</a:t>
          </a: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a:solidFill>
          <a:srgbClr val="F9DBD2">
            <a:alpha val="90000"/>
          </a:srgbClr>
        </a:solidFill>
      </dgm:spPr>
      <dgm:t>
        <a:bodyPr anchor="ctr"/>
        <a:lstStyle/>
        <a:p>
          <a:pPr algn="just"/>
          <a:r>
            <a:rPr lang="el-GR" dirty="0"/>
            <a:t>Αναμονή για την τέλεια απόφαση
Αποτυχία αντιμετώπισης της πραγματικότητας
Πίστη σε αυταπάτες
Το να ακολουθούμε  με τη ροή των πραγμάτων
Βιασύνη και υψηλό ρίσκο 
Υπερβολική εμπιστοσύνη στη διαίσθηση
Το να ερωτευτούμε τις δικές μας ιδέες
 Μικρή προσοχή στις συνέπειες
Μη ολοκλήρωση της απόφασης</a:t>
          </a:r>
          <a:endParaRPr lang="en-GB" dirty="0"/>
        </a:p>
      </dgm:t>
    </dgm:pt>
    <dgm:pt modelId="{EEACC019-BF9A-46B3-B370-A8EB884BCC8B}" type="parTrans" cxnId="{2FEBE28E-03EE-4C60-9C51-DC966F4B0704}">
      <dgm:prSet/>
      <dgm:spPr/>
      <dgm:t>
        <a:bodyPr/>
        <a:lstStyle/>
        <a:p>
          <a:endParaRPr lang="it-IT"/>
        </a:p>
      </dgm:t>
    </dgm:pt>
    <dgm:pt modelId="{D5B58B99-F806-4C67-AEF7-27F72894399A}" type="sibTrans" cxnId="{2FEBE28E-03EE-4C60-9C51-DC966F4B0704}">
      <dgm:prSet/>
      <dgm:spPr/>
      <dgm:t>
        <a:bodyPr/>
        <a:lstStyle/>
        <a:p>
          <a:endParaRPr lang="it-IT"/>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it-IT"/>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3">
        <dgm:presLayoutVars>
          <dgm:chMax val="0"/>
          <dgm:chPref val="0"/>
          <dgm:bulletEnabled val="1"/>
        </dgm:presLayoutVars>
      </dgm:prSet>
      <dgm:spPr/>
      <dgm:t>
        <a:bodyPr/>
        <a:lstStyle/>
        <a:p>
          <a:endParaRPr lang="it-IT"/>
        </a:p>
      </dgm:t>
    </dgm:pt>
    <dgm:pt modelId="{6191E48F-0B33-4208-8E3F-EDB4A503F4E5}" type="pres">
      <dgm:prSet presAssocID="{B5875D3E-7F13-437F-8D8D-9F3D20D48D10}" presName="desTx" presStyleLbl="alignAccFollowNode1" presStyleIdx="0" presStyleCnt="3">
        <dgm:presLayoutVars>
          <dgm:bulletEnabled val="1"/>
        </dgm:presLayoutVars>
      </dgm:prSet>
      <dgm:spPr/>
      <dgm:t>
        <a:bodyPr/>
        <a:lstStyle/>
        <a:p>
          <a:endParaRPr lang="it-IT"/>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3">
        <dgm:presLayoutVars>
          <dgm:chMax val="0"/>
          <dgm:chPref val="0"/>
          <dgm:bulletEnabled val="1"/>
        </dgm:presLayoutVars>
      </dgm:prSet>
      <dgm:spPr/>
      <dgm:t>
        <a:bodyPr/>
        <a:lstStyle/>
        <a:p>
          <a:endParaRPr lang="it-IT"/>
        </a:p>
      </dgm:t>
    </dgm:pt>
    <dgm:pt modelId="{44B84D50-BFFC-4E93-A2FF-42EFF17468BF}" type="pres">
      <dgm:prSet presAssocID="{596B505F-B554-403D-865C-044E85338688}" presName="desTx" presStyleLbl="alignAccFollowNode1" presStyleIdx="1" presStyleCnt="3">
        <dgm:presLayoutVars>
          <dgm:bulletEnabled val="1"/>
        </dgm:presLayoutVars>
      </dgm:prSet>
      <dgm:spPr/>
      <dgm:t>
        <a:bodyPr/>
        <a:lstStyle/>
        <a:p>
          <a:endParaRPr lang="it-IT"/>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3">
        <dgm:presLayoutVars>
          <dgm:chMax val="0"/>
          <dgm:chPref val="0"/>
          <dgm:bulletEnabled val="1"/>
        </dgm:presLayoutVars>
      </dgm:prSet>
      <dgm:spPr/>
      <dgm:t>
        <a:bodyPr/>
        <a:lstStyle/>
        <a:p>
          <a:endParaRPr lang="it-IT"/>
        </a:p>
      </dgm:t>
    </dgm:pt>
    <dgm:pt modelId="{D21F4AAF-EA04-4BE1-B3A4-7DDD2E01755F}" type="pres">
      <dgm:prSet presAssocID="{4EEAAE1B-3F81-4112-8BFC-2322C95CD61E}" presName="desTx" presStyleLbl="alignAccFollowNode1" presStyleIdx="2" presStyleCnt="3">
        <dgm:presLayoutVars>
          <dgm:bulletEnabled val="1"/>
        </dgm:presLayoutVars>
      </dgm:prSet>
      <dgm:spPr/>
      <dgm:t>
        <a:bodyPr/>
        <a:lstStyle/>
        <a:p>
          <a:endParaRPr lang="it-IT"/>
        </a:p>
      </dgm:t>
    </dgm:pt>
  </dgm:ptLst>
  <dgm:cxnLst>
    <dgm:cxn modelId="{7A74E5C6-213C-4BD4-A274-C2A685AF7487}" type="presOf" srcId="{6AE672A5-FAA1-4F57-8163-6F37BD9549F4}" destId="{44B84D50-BFFC-4E93-A2FF-42EFF17468BF}" srcOrd="0" destOrd="0" presId="urn:microsoft.com/office/officeart/2005/8/layout/hList1"/>
    <dgm:cxn modelId="{10E38F6E-1103-472F-B9B2-6BAD39D2D473}" type="presOf" srcId="{F464EDAD-5023-416A-B512-D94C28360992}" destId="{6191E48F-0B33-4208-8E3F-EDB4A503F4E5}" srcOrd="0" destOrd="0" presId="urn:microsoft.com/office/officeart/2005/8/layout/hList1"/>
    <dgm:cxn modelId="{37C17F0B-9E37-483E-8478-91509D32D9C1}" srcId="{B5875D3E-7F13-437F-8D8D-9F3D20D48D10}" destId="{18CA635A-0C5B-4E6D-868F-055AAAEE79DA}" srcOrd="1" destOrd="0" parTransId="{18FAAAEB-1246-48F2-A1E1-8A4FC70262F5}" sibTransId="{6ABD6626-2205-4BB9-84AD-FD89F69FB87C}"/>
    <dgm:cxn modelId="{FE0CB676-F6C8-48D5-B78D-1289264AB3F9}" srcId="{C53C021E-B329-438E-80B9-996F9AFE3128}" destId="{B5875D3E-7F13-437F-8D8D-9F3D20D48D10}" srcOrd="0" destOrd="0" parTransId="{FBA35479-724E-414C-9E10-AD1725E764F6}" sibTransId="{B5416893-BFF0-448B-8659-719DE1792792}"/>
    <dgm:cxn modelId="{8CA2EDB2-1A4F-4831-848E-DC9AA4FF7894}" type="presOf" srcId="{596B505F-B554-403D-865C-044E85338688}" destId="{C9454C77-69D9-47F8-9397-A0E3A8B21DD2}" srcOrd="0" destOrd="0" presId="urn:microsoft.com/office/officeart/2005/8/layout/hList1"/>
    <dgm:cxn modelId="{63D8C3F0-4095-4526-BC4A-9810AB7D5697}" srcId="{596B505F-B554-403D-865C-044E85338688}" destId="{6AE672A5-FAA1-4F57-8163-6F37BD9549F4}" srcOrd="0" destOrd="0" parTransId="{9A15B55B-60FC-4812-83C4-976212D28F0A}" sibTransId="{4D322620-59E6-4855-AB63-9265A66DFB9F}"/>
    <dgm:cxn modelId="{EB5B0F62-824A-40CD-A3F9-D2F8E58FF67E}" type="presOf" srcId="{56EFF4BA-4312-4CD4-A266-800D212A962A}" destId="{D21F4AAF-EA04-4BE1-B3A4-7DDD2E01755F}" srcOrd="0" destOrd="0" presId="urn:microsoft.com/office/officeart/2005/8/layout/hList1"/>
    <dgm:cxn modelId="{7E34FBCC-121C-4C53-9F14-641E2A2B3B78}" type="presOf" srcId="{4EEAAE1B-3F81-4112-8BFC-2322C95CD61E}" destId="{1ACE3FC7-54C9-4A4C-A8C9-7727715B3632}" srcOrd="0" destOrd="0" presId="urn:microsoft.com/office/officeart/2005/8/layout/hList1"/>
    <dgm:cxn modelId="{C2109500-81BF-4EEE-BCBE-6BAC674314CF}" srcId="{C53C021E-B329-438E-80B9-996F9AFE3128}" destId="{4EEAAE1B-3F81-4112-8BFC-2322C95CD61E}" srcOrd="2" destOrd="0" parTransId="{3BB70647-6DF1-4233-8FE4-44C736BD9221}" sibTransId="{01AE3D2D-10D6-483A-9440-25CD5274BD94}"/>
    <dgm:cxn modelId="{F81D58AC-B5A3-4956-9336-A0BE320F4A8F}" type="presOf" srcId="{18CA635A-0C5B-4E6D-868F-055AAAEE79DA}" destId="{6191E48F-0B33-4208-8E3F-EDB4A503F4E5}" srcOrd="0" destOrd="1" presId="urn:microsoft.com/office/officeart/2005/8/layout/hList1"/>
    <dgm:cxn modelId="{B113149B-0B82-45B2-9BF7-CC59C0AD7004}" type="presOf" srcId="{B5875D3E-7F13-437F-8D8D-9F3D20D48D10}" destId="{182D1D44-CBE9-45D0-9C5E-883E359D9227}" srcOrd="0" destOrd="0" presId="urn:microsoft.com/office/officeart/2005/8/layout/hList1"/>
    <dgm:cxn modelId="{662DC5EC-49B8-41CA-8115-7314E5DEC547}" type="presOf" srcId="{C53C021E-B329-438E-80B9-996F9AFE3128}" destId="{19251D5F-0695-4C38-873A-C1820C1F4060}" srcOrd="0" destOrd="0" presId="urn:microsoft.com/office/officeart/2005/8/layout/hList1"/>
    <dgm:cxn modelId="{262CFEE7-95AF-4381-AAC4-58F3CD7CC3CD}" srcId="{B5875D3E-7F13-437F-8D8D-9F3D20D48D10}" destId="{F464EDAD-5023-416A-B512-D94C28360992}" srcOrd="0" destOrd="0" parTransId="{0EF1F311-36DE-491C-AB17-FE90252C2017}" sibTransId="{4BF3F366-7E4B-4FB2-B7B1-668B7EE2862E}"/>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86735785-E79B-46BB-A1CA-421E4FE0C9D4}" type="presParOf" srcId="{19251D5F-0695-4C38-873A-C1820C1F4060}" destId="{96C9F9B4-1731-457A-91BF-F5CF1E955E7D}" srcOrd="0" destOrd="0" presId="urn:microsoft.com/office/officeart/2005/8/layout/hList1"/>
    <dgm:cxn modelId="{DE49F39B-565C-4750-B1D4-A68DB6004A04}" type="presParOf" srcId="{96C9F9B4-1731-457A-91BF-F5CF1E955E7D}" destId="{182D1D44-CBE9-45D0-9C5E-883E359D9227}" srcOrd="0" destOrd="0" presId="urn:microsoft.com/office/officeart/2005/8/layout/hList1"/>
    <dgm:cxn modelId="{247A586E-D0A8-48D8-A59A-2ECD39C6852A}" type="presParOf" srcId="{96C9F9B4-1731-457A-91BF-F5CF1E955E7D}" destId="{6191E48F-0B33-4208-8E3F-EDB4A503F4E5}" srcOrd="1" destOrd="0" presId="urn:microsoft.com/office/officeart/2005/8/layout/hList1"/>
    <dgm:cxn modelId="{C7CEDA7B-9534-4C6C-9265-0EDDE1DF9DB5}" type="presParOf" srcId="{19251D5F-0695-4C38-873A-C1820C1F4060}" destId="{F768D5A8-4783-4432-ABC2-1C7DF9F0F305}" srcOrd="1" destOrd="0" presId="urn:microsoft.com/office/officeart/2005/8/layout/hList1"/>
    <dgm:cxn modelId="{8CCF02F2-45A2-40B5-8264-D33F880AFC66}" type="presParOf" srcId="{19251D5F-0695-4C38-873A-C1820C1F4060}" destId="{E46C5DB2-47E9-4156-BF84-BD421FB368FE}" srcOrd="2" destOrd="0" presId="urn:microsoft.com/office/officeart/2005/8/layout/hList1"/>
    <dgm:cxn modelId="{708259C2-CB07-49B8-9B26-38308DD40AC3}" type="presParOf" srcId="{E46C5DB2-47E9-4156-BF84-BD421FB368FE}" destId="{C9454C77-69D9-47F8-9397-A0E3A8B21DD2}" srcOrd="0" destOrd="0" presId="urn:microsoft.com/office/officeart/2005/8/layout/hList1"/>
    <dgm:cxn modelId="{62D0B9B8-4FC9-4CBC-9FF9-A43B2BBD7AD1}" type="presParOf" srcId="{E46C5DB2-47E9-4156-BF84-BD421FB368FE}" destId="{44B84D50-BFFC-4E93-A2FF-42EFF17468BF}" srcOrd="1" destOrd="0" presId="urn:microsoft.com/office/officeart/2005/8/layout/hList1"/>
    <dgm:cxn modelId="{3F914D6D-85A0-48AF-8325-9C1CE5A83F6F}" type="presParOf" srcId="{19251D5F-0695-4C38-873A-C1820C1F4060}" destId="{A81B2AB2-3356-42ED-9C7E-5730FE4D4F1B}" srcOrd="3" destOrd="0" presId="urn:microsoft.com/office/officeart/2005/8/layout/hList1"/>
    <dgm:cxn modelId="{E946BA4D-471F-4366-A83F-9FBE10B467CE}" type="presParOf" srcId="{19251D5F-0695-4C38-873A-C1820C1F4060}" destId="{5D14479C-9B98-4CBA-86EF-5D3BD16F2439}" srcOrd="4" destOrd="0" presId="urn:microsoft.com/office/officeart/2005/8/layout/hList1"/>
    <dgm:cxn modelId="{CBB917A2-7DDC-41C5-8F01-51B95E59FEB5}" type="presParOf" srcId="{5D14479C-9B98-4CBA-86EF-5D3BD16F2439}" destId="{1ACE3FC7-54C9-4A4C-A8C9-7727715B3632}" srcOrd="0" destOrd="0" presId="urn:microsoft.com/office/officeart/2005/8/layout/hList1"/>
    <dgm:cxn modelId="{81A03A88-6E12-4255-B3EE-66EEC8A2F398}" type="presParOf" srcId="{5D14479C-9B98-4CBA-86EF-5D3BD16F2439}" destId="{D21F4AAF-EA04-4BE1-B3A4-7DDD2E017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2AA2A-EB06-462A-95B8-61D0436E157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80B10B6B-15CF-45F5-9198-79E81E762224}">
      <dgm:prSet phldrT="[Tekst]" custT="1"/>
      <dgm:spPr>
        <a:solidFill>
          <a:srgbClr val="E08041"/>
        </a:solidFill>
        <a:ln>
          <a:solidFill>
            <a:srgbClr val="E08041"/>
          </a:solidFill>
        </a:ln>
      </dgm:spPr>
      <dgm:t>
        <a:bodyPr/>
        <a:lstStyle/>
        <a:p>
          <a:r>
            <a:rPr lang="el-GR" sz="2400" b="0" i="0" dirty="0"/>
            <a:t>Εσωτερικοί Κίνδυνοι</a:t>
          </a:r>
          <a:endParaRPr lang="en-GB" sz="2400" dirty="0"/>
        </a:p>
      </dgm:t>
    </dgm:pt>
    <dgm:pt modelId="{924B9635-F154-47FA-B5D5-A7BD8B66904E}" type="parTrans" cxnId="{CD52ADB8-3D96-493B-8536-7B72E8681DF2}">
      <dgm:prSet/>
      <dgm:spPr/>
      <dgm:t>
        <a:bodyPr/>
        <a:lstStyle/>
        <a:p>
          <a:endParaRPr lang="en-GB"/>
        </a:p>
      </dgm:t>
    </dgm:pt>
    <dgm:pt modelId="{CBBC7D61-D459-403C-8D1A-8201C451F74E}" type="sibTrans" cxnId="{CD52ADB8-3D96-493B-8536-7B72E8681DF2}">
      <dgm:prSet/>
      <dgm:spPr/>
      <dgm:t>
        <a:bodyPr/>
        <a:lstStyle/>
        <a:p>
          <a:endParaRPr lang="en-GB"/>
        </a:p>
      </dgm:t>
    </dgm:pt>
    <dgm:pt modelId="{63E50CC0-ECC0-4ACB-A2EF-E997AB9B672D}">
      <dgm:prSet phldrT="[Tekst]"/>
      <dgm:spPr/>
      <dgm:t>
        <a:bodyPr/>
        <a:lstStyle/>
        <a:p>
          <a:r>
            <a:rPr lang="el-GR" b="0" i="0" dirty="0"/>
            <a:t>ανθρώπινοι παράγοντες (διαχείριση ταλέντων, απεργίες)</a:t>
          </a:r>
          <a:endParaRPr lang="en-GB" dirty="0"/>
        </a:p>
      </dgm:t>
    </dgm:pt>
    <dgm:pt modelId="{F55D038B-5699-4624-B49B-E7A8805F84E0}" type="parTrans" cxnId="{ABB02693-B60F-400C-8092-47A76D71D49B}">
      <dgm:prSet/>
      <dgm:spPr/>
      <dgm:t>
        <a:bodyPr/>
        <a:lstStyle/>
        <a:p>
          <a:endParaRPr lang="en-GB"/>
        </a:p>
      </dgm:t>
    </dgm:pt>
    <dgm:pt modelId="{CDC88EBD-9FE4-4888-83B3-778F24398FE8}" type="sibTrans" cxnId="{ABB02693-B60F-400C-8092-47A76D71D49B}">
      <dgm:prSet/>
      <dgm:spPr/>
      <dgm:t>
        <a:bodyPr/>
        <a:lstStyle/>
        <a:p>
          <a:endParaRPr lang="en-GB"/>
        </a:p>
      </dgm:t>
    </dgm:pt>
    <dgm:pt modelId="{69EE7DD4-85A3-4C09-B718-2B459DDC8F92}">
      <dgm:prSet phldrT="[Tekst]" custT="1"/>
      <dgm:spPr>
        <a:solidFill>
          <a:srgbClr val="E08041"/>
        </a:solidFill>
        <a:ln>
          <a:solidFill>
            <a:srgbClr val="E08041"/>
          </a:solidFill>
        </a:ln>
      </dgm:spPr>
      <dgm:t>
        <a:bodyPr/>
        <a:lstStyle/>
        <a:p>
          <a:r>
            <a:rPr lang="el-GR" sz="2400" b="0" i="0" dirty="0"/>
            <a:t>Εξωτερικοί Κίνδυνοι</a:t>
          </a:r>
          <a:endParaRPr lang="en-GB" sz="2400" b="0" i="0" dirty="0"/>
        </a:p>
      </dgm:t>
    </dgm:pt>
    <dgm:pt modelId="{B0CC9347-8A41-4153-ABC4-4DFB1649FD4F}" type="parTrans" cxnId="{B558F196-910E-45A4-A3BE-C774CE30CD1A}">
      <dgm:prSet/>
      <dgm:spPr/>
      <dgm:t>
        <a:bodyPr/>
        <a:lstStyle/>
        <a:p>
          <a:endParaRPr lang="en-GB"/>
        </a:p>
      </dgm:t>
    </dgm:pt>
    <dgm:pt modelId="{D328F078-695B-4D38-A1F1-B2EB084C0497}" type="sibTrans" cxnId="{B558F196-910E-45A4-A3BE-C774CE30CD1A}">
      <dgm:prSet/>
      <dgm:spPr/>
      <dgm:t>
        <a:bodyPr/>
        <a:lstStyle/>
        <a:p>
          <a:endParaRPr lang="en-GB"/>
        </a:p>
      </dgm:t>
    </dgm:pt>
    <dgm:pt modelId="{93806794-7560-4D43-935D-E72E1774DB58}">
      <dgm:prSet phldrT="[Tekst]"/>
      <dgm:spPr>
        <a:solidFill>
          <a:srgbClr val="F9DBD2">
            <a:alpha val="90000"/>
          </a:srgbClr>
        </a:solidFill>
      </dgm:spPr>
      <dgm:t>
        <a:bodyPr/>
        <a:lstStyle/>
        <a:p>
          <a:r>
            <a:rPr lang="el-GR" b="0" i="0" dirty="0"/>
            <a:t>οικονομικοί παράγοντες (κίνδυνοι αγοράς, πίεση τιμών)
φυσικοί παράγοντες (πλημμύρες, σεισμοί)
πολιτικοί παράγοντες (απαιτήσεις συμμόρφωσης και κανονισμοί που επιβάλλονται από κυβερνήσεις)</a:t>
          </a:r>
          <a:endParaRPr lang="en-GB" dirty="0"/>
        </a:p>
      </dgm:t>
    </dgm:pt>
    <dgm:pt modelId="{89D09870-2B0C-4A79-9560-354C0E1BD5AD}" type="parTrans" cxnId="{595013C0-3FC8-4659-ACB9-2CE0D71A6232}">
      <dgm:prSet/>
      <dgm:spPr/>
      <dgm:t>
        <a:bodyPr/>
        <a:lstStyle/>
        <a:p>
          <a:endParaRPr lang="en-GB"/>
        </a:p>
      </dgm:t>
    </dgm:pt>
    <dgm:pt modelId="{50B6E812-1465-4FFD-9948-23DDF5A89C1F}" type="sibTrans" cxnId="{595013C0-3FC8-4659-ACB9-2CE0D71A6232}">
      <dgm:prSet/>
      <dgm:spPr/>
      <dgm:t>
        <a:bodyPr/>
        <a:lstStyle/>
        <a:p>
          <a:endParaRPr lang="en-GB"/>
        </a:p>
      </dgm:t>
    </dgm:pt>
    <dgm:pt modelId="{B212B22B-A0F3-4C99-827C-AD4C5AD17C8D}">
      <dgm:prSet/>
      <dgm:spPr/>
      <dgm:t>
        <a:bodyPr/>
        <a:lstStyle/>
        <a:p>
          <a:r>
            <a:rPr lang="el-GR" b="0" i="0" noProof="0" dirty="0"/>
            <a:t>τεχνολογικοί παράγοντες (αναδυόμενες τεχνολογίες)</a:t>
          </a:r>
          <a:endParaRPr lang="en-GB" b="0" i="0" noProof="0" dirty="0"/>
        </a:p>
      </dgm:t>
    </dgm:pt>
    <dgm:pt modelId="{6AAFC7CE-CC20-4701-B0A3-C59022295F19}" type="parTrans" cxnId="{0F6A4288-6E4A-46BB-9825-0AA1D09E7589}">
      <dgm:prSet/>
      <dgm:spPr/>
      <dgm:t>
        <a:bodyPr/>
        <a:lstStyle/>
        <a:p>
          <a:endParaRPr lang="en-GB"/>
        </a:p>
      </dgm:t>
    </dgm:pt>
    <dgm:pt modelId="{620BB376-77C1-4C7D-859C-7B826ED49849}" type="sibTrans" cxnId="{0F6A4288-6E4A-46BB-9825-0AA1D09E7589}">
      <dgm:prSet/>
      <dgm:spPr/>
      <dgm:t>
        <a:bodyPr/>
        <a:lstStyle/>
        <a:p>
          <a:endParaRPr lang="en-GB"/>
        </a:p>
      </dgm:t>
    </dgm:pt>
    <dgm:pt modelId="{BBB53471-76D2-411B-A772-8A6C99046792}">
      <dgm:prSet/>
      <dgm:spPr/>
      <dgm:t>
        <a:bodyPr/>
        <a:lstStyle/>
        <a:p>
          <a:r>
            <a:rPr lang="el-GR" b="0" i="0" dirty="0"/>
            <a:t>φυσικοί παράγοντες (αστοχία μηχανών, πυρκαγιά ή κλοπή)</a:t>
          </a:r>
          <a:endParaRPr lang="en-US" b="0" i="0" dirty="0"/>
        </a:p>
      </dgm:t>
    </dgm:pt>
    <dgm:pt modelId="{D871DB34-BDE7-444E-A568-41A64DA8D3FC}" type="parTrans" cxnId="{D6B88396-69B9-42D6-B852-35EB50BA254A}">
      <dgm:prSet/>
      <dgm:spPr/>
      <dgm:t>
        <a:bodyPr/>
        <a:lstStyle/>
        <a:p>
          <a:endParaRPr lang="en-GB"/>
        </a:p>
      </dgm:t>
    </dgm:pt>
    <dgm:pt modelId="{57FA54ED-40E7-461F-8FB2-8B605553C35B}" type="sibTrans" cxnId="{D6B88396-69B9-42D6-B852-35EB50BA254A}">
      <dgm:prSet/>
      <dgm:spPr/>
      <dgm:t>
        <a:bodyPr/>
        <a:lstStyle/>
        <a:p>
          <a:endParaRPr lang="en-GB"/>
        </a:p>
      </dgm:t>
    </dgm:pt>
    <dgm:pt modelId="{E6D7A749-EBEE-4458-AD00-9FD77C184119}">
      <dgm:prSet/>
      <dgm:spPr/>
      <dgm:t>
        <a:bodyPr/>
        <a:lstStyle/>
        <a:p>
          <a:r>
            <a:rPr lang="el-GR" b="0" i="0" dirty="0"/>
            <a:t>Λειτουργικοί παράγοντες (πρόσβαση σε πιστώσεις, διαφήμιση)</a:t>
          </a:r>
          <a:endParaRPr lang="en-US" b="0" i="0" dirty="0"/>
        </a:p>
      </dgm:t>
    </dgm:pt>
    <dgm:pt modelId="{9A4F3C72-4538-4A33-BB61-D99D856C5BEC}" type="parTrans" cxnId="{0CEC6AF3-CFCF-4915-9DC6-63EBCDB5FC4B}">
      <dgm:prSet/>
      <dgm:spPr/>
      <dgm:t>
        <a:bodyPr/>
        <a:lstStyle/>
        <a:p>
          <a:endParaRPr lang="en-GB"/>
        </a:p>
      </dgm:t>
    </dgm:pt>
    <dgm:pt modelId="{B65B39A5-C509-4A4E-AF9C-DB48AB9A6F61}" type="sibTrans" cxnId="{0CEC6AF3-CFCF-4915-9DC6-63EBCDB5FC4B}">
      <dgm:prSet/>
      <dgm:spPr/>
      <dgm:t>
        <a:bodyPr/>
        <a:lstStyle/>
        <a:p>
          <a:endParaRPr lang="en-GB"/>
        </a:p>
      </dgm:t>
    </dgm:pt>
    <dgm:pt modelId="{DD0FF7A5-83D2-4DFF-B8AE-FC12350C27D7}" type="pres">
      <dgm:prSet presAssocID="{8B22AA2A-EB06-462A-95B8-61D0436E1578}" presName="Name0" presStyleCnt="0">
        <dgm:presLayoutVars>
          <dgm:dir/>
          <dgm:animLvl val="lvl"/>
          <dgm:resizeHandles val="exact"/>
        </dgm:presLayoutVars>
      </dgm:prSet>
      <dgm:spPr/>
      <dgm:t>
        <a:bodyPr/>
        <a:lstStyle/>
        <a:p>
          <a:endParaRPr lang="it-IT"/>
        </a:p>
      </dgm:t>
    </dgm:pt>
    <dgm:pt modelId="{14FEA414-76F9-4516-BEBD-0B42F506DF53}" type="pres">
      <dgm:prSet presAssocID="{80B10B6B-15CF-45F5-9198-79E81E762224}" presName="composite" presStyleCnt="0"/>
      <dgm:spPr/>
    </dgm:pt>
    <dgm:pt modelId="{1304EEA6-49CB-42D3-88E2-C16424DAD3A7}" type="pres">
      <dgm:prSet presAssocID="{80B10B6B-15CF-45F5-9198-79E81E762224}" presName="parTx" presStyleLbl="alignNode1" presStyleIdx="0" presStyleCnt="2">
        <dgm:presLayoutVars>
          <dgm:chMax val="0"/>
          <dgm:chPref val="0"/>
          <dgm:bulletEnabled val="1"/>
        </dgm:presLayoutVars>
      </dgm:prSet>
      <dgm:spPr/>
      <dgm:t>
        <a:bodyPr/>
        <a:lstStyle/>
        <a:p>
          <a:endParaRPr lang="it-IT"/>
        </a:p>
      </dgm:t>
    </dgm:pt>
    <dgm:pt modelId="{C19AA999-95CB-4556-9BC0-BC50B4E17B2D}" type="pres">
      <dgm:prSet presAssocID="{80B10B6B-15CF-45F5-9198-79E81E762224}" presName="desTx" presStyleLbl="alignAccFollowNode1" presStyleIdx="0" presStyleCnt="2">
        <dgm:presLayoutVars>
          <dgm:bulletEnabled val="1"/>
        </dgm:presLayoutVars>
      </dgm:prSet>
      <dgm:spPr/>
      <dgm:t>
        <a:bodyPr/>
        <a:lstStyle/>
        <a:p>
          <a:endParaRPr lang="it-IT"/>
        </a:p>
      </dgm:t>
    </dgm:pt>
    <dgm:pt modelId="{2F7E33E6-8784-4E96-BC62-5E7F969B6AD2}" type="pres">
      <dgm:prSet presAssocID="{CBBC7D61-D459-403C-8D1A-8201C451F74E}" presName="space" presStyleCnt="0"/>
      <dgm:spPr/>
    </dgm:pt>
    <dgm:pt modelId="{A68BFB97-3057-44DA-92A3-F75700690BA6}" type="pres">
      <dgm:prSet presAssocID="{69EE7DD4-85A3-4C09-B718-2B459DDC8F92}" presName="composite" presStyleCnt="0"/>
      <dgm:spPr/>
    </dgm:pt>
    <dgm:pt modelId="{5A11FAC3-8D60-48EA-9D7E-4C0FF1976549}" type="pres">
      <dgm:prSet presAssocID="{69EE7DD4-85A3-4C09-B718-2B459DDC8F92}" presName="parTx" presStyleLbl="alignNode1" presStyleIdx="1" presStyleCnt="2" custLinFactNeighborX="2248" custLinFactNeighborY="-1823">
        <dgm:presLayoutVars>
          <dgm:chMax val="0"/>
          <dgm:chPref val="0"/>
          <dgm:bulletEnabled val="1"/>
        </dgm:presLayoutVars>
      </dgm:prSet>
      <dgm:spPr/>
      <dgm:t>
        <a:bodyPr/>
        <a:lstStyle/>
        <a:p>
          <a:endParaRPr lang="it-IT"/>
        </a:p>
      </dgm:t>
    </dgm:pt>
    <dgm:pt modelId="{4710BF6C-85A7-4482-8F54-DADA2976FAD3}" type="pres">
      <dgm:prSet presAssocID="{69EE7DD4-85A3-4C09-B718-2B459DDC8F92}" presName="desTx" presStyleLbl="alignAccFollowNode1" presStyleIdx="1" presStyleCnt="2">
        <dgm:presLayoutVars>
          <dgm:bulletEnabled val="1"/>
        </dgm:presLayoutVars>
      </dgm:prSet>
      <dgm:spPr/>
      <dgm:t>
        <a:bodyPr/>
        <a:lstStyle/>
        <a:p>
          <a:endParaRPr lang="it-IT"/>
        </a:p>
      </dgm:t>
    </dgm:pt>
  </dgm:ptLst>
  <dgm:cxnLst>
    <dgm:cxn modelId="{EDE40892-3F32-4622-9DB7-E4DB4D3164C6}" type="presOf" srcId="{69EE7DD4-85A3-4C09-B718-2B459DDC8F92}" destId="{5A11FAC3-8D60-48EA-9D7E-4C0FF1976549}" srcOrd="0" destOrd="0" presId="urn:microsoft.com/office/officeart/2005/8/layout/hList1"/>
    <dgm:cxn modelId="{0F6A4288-6E4A-46BB-9825-0AA1D09E7589}" srcId="{80B10B6B-15CF-45F5-9198-79E81E762224}" destId="{B212B22B-A0F3-4C99-827C-AD4C5AD17C8D}" srcOrd="1" destOrd="0" parTransId="{6AAFC7CE-CC20-4701-B0A3-C59022295F19}" sibTransId="{620BB376-77C1-4C7D-859C-7B826ED49849}"/>
    <dgm:cxn modelId="{A1749230-2F0D-40D1-ACDF-3B4FA7732DF4}" type="presOf" srcId="{E6D7A749-EBEE-4458-AD00-9FD77C184119}" destId="{C19AA999-95CB-4556-9BC0-BC50B4E17B2D}" srcOrd="0" destOrd="3" presId="urn:microsoft.com/office/officeart/2005/8/layout/hList1"/>
    <dgm:cxn modelId="{A4E79A66-9DE9-435A-99F6-1001911A0696}" type="presOf" srcId="{B212B22B-A0F3-4C99-827C-AD4C5AD17C8D}" destId="{C19AA999-95CB-4556-9BC0-BC50B4E17B2D}" srcOrd="0" destOrd="1" presId="urn:microsoft.com/office/officeart/2005/8/layout/hList1"/>
    <dgm:cxn modelId="{E1854322-1B10-4391-985C-AC8C828B1D72}" type="presOf" srcId="{93806794-7560-4D43-935D-E72E1774DB58}" destId="{4710BF6C-85A7-4482-8F54-DADA2976FAD3}" srcOrd="0" destOrd="0" presId="urn:microsoft.com/office/officeart/2005/8/layout/hList1"/>
    <dgm:cxn modelId="{ABB02693-B60F-400C-8092-47A76D71D49B}" srcId="{80B10B6B-15CF-45F5-9198-79E81E762224}" destId="{63E50CC0-ECC0-4ACB-A2EF-E997AB9B672D}" srcOrd="0" destOrd="0" parTransId="{F55D038B-5699-4624-B49B-E7A8805F84E0}" sibTransId="{CDC88EBD-9FE4-4888-83B3-778F24398FE8}"/>
    <dgm:cxn modelId="{D84D6AE0-F3DA-48CF-A4D5-EF78D3627137}" type="presOf" srcId="{80B10B6B-15CF-45F5-9198-79E81E762224}" destId="{1304EEA6-49CB-42D3-88E2-C16424DAD3A7}" srcOrd="0" destOrd="0" presId="urn:microsoft.com/office/officeart/2005/8/layout/hList1"/>
    <dgm:cxn modelId="{8AC81616-2876-43AC-B9AB-4EBF3A12452D}" type="presOf" srcId="{BBB53471-76D2-411B-A772-8A6C99046792}" destId="{C19AA999-95CB-4556-9BC0-BC50B4E17B2D}" srcOrd="0" destOrd="2" presId="urn:microsoft.com/office/officeart/2005/8/layout/hList1"/>
    <dgm:cxn modelId="{0CEC6AF3-CFCF-4915-9DC6-63EBCDB5FC4B}" srcId="{80B10B6B-15CF-45F5-9198-79E81E762224}" destId="{E6D7A749-EBEE-4458-AD00-9FD77C184119}" srcOrd="3" destOrd="0" parTransId="{9A4F3C72-4538-4A33-BB61-D99D856C5BEC}" sibTransId="{B65B39A5-C509-4A4E-AF9C-DB48AB9A6F61}"/>
    <dgm:cxn modelId="{4A5D5AA2-9DC5-4B8A-BDE2-F98A1F0CE935}" type="presOf" srcId="{63E50CC0-ECC0-4ACB-A2EF-E997AB9B672D}" destId="{C19AA999-95CB-4556-9BC0-BC50B4E17B2D}" srcOrd="0" destOrd="0" presId="urn:microsoft.com/office/officeart/2005/8/layout/hList1"/>
    <dgm:cxn modelId="{595013C0-3FC8-4659-ACB9-2CE0D71A6232}" srcId="{69EE7DD4-85A3-4C09-B718-2B459DDC8F92}" destId="{93806794-7560-4D43-935D-E72E1774DB58}" srcOrd="0" destOrd="0" parTransId="{89D09870-2B0C-4A79-9560-354C0E1BD5AD}" sibTransId="{50B6E812-1465-4FFD-9948-23DDF5A89C1F}"/>
    <dgm:cxn modelId="{D6B88396-69B9-42D6-B852-35EB50BA254A}" srcId="{80B10B6B-15CF-45F5-9198-79E81E762224}" destId="{BBB53471-76D2-411B-A772-8A6C99046792}" srcOrd="2" destOrd="0" parTransId="{D871DB34-BDE7-444E-A568-41A64DA8D3FC}" sibTransId="{57FA54ED-40E7-461F-8FB2-8B605553C35B}"/>
    <dgm:cxn modelId="{CD52ADB8-3D96-493B-8536-7B72E8681DF2}" srcId="{8B22AA2A-EB06-462A-95B8-61D0436E1578}" destId="{80B10B6B-15CF-45F5-9198-79E81E762224}" srcOrd="0" destOrd="0" parTransId="{924B9635-F154-47FA-B5D5-A7BD8B66904E}" sibTransId="{CBBC7D61-D459-403C-8D1A-8201C451F74E}"/>
    <dgm:cxn modelId="{B558F196-910E-45A4-A3BE-C774CE30CD1A}" srcId="{8B22AA2A-EB06-462A-95B8-61D0436E1578}" destId="{69EE7DD4-85A3-4C09-B718-2B459DDC8F92}" srcOrd="1" destOrd="0" parTransId="{B0CC9347-8A41-4153-ABC4-4DFB1649FD4F}" sibTransId="{D328F078-695B-4D38-A1F1-B2EB084C0497}"/>
    <dgm:cxn modelId="{4C6BA218-89ED-4BE7-AD72-F867E592D232}" type="presOf" srcId="{8B22AA2A-EB06-462A-95B8-61D0436E1578}" destId="{DD0FF7A5-83D2-4DFF-B8AE-FC12350C27D7}" srcOrd="0" destOrd="0" presId="urn:microsoft.com/office/officeart/2005/8/layout/hList1"/>
    <dgm:cxn modelId="{95255815-CC66-4EDB-9B6A-B9448F109A1E}" type="presParOf" srcId="{DD0FF7A5-83D2-4DFF-B8AE-FC12350C27D7}" destId="{14FEA414-76F9-4516-BEBD-0B42F506DF53}" srcOrd="0" destOrd="0" presId="urn:microsoft.com/office/officeart/2005/8/layout/hList1"/>
    <dgm:cxn modelId="{CBE19B65-F20D-490B-AA24-D3705514AD03}" type="presParOf" srcId="{14FEA414-76F9-4516-BEBD-0B42F506DF53}" destId="{1304EEA6-49CB-42D3-88E2-C16424DAD3A7}" srcOrd="0" destOrd="0" presId="urn:microsoft.com/office/officeart/2005/8/layout/hList1"/>
    <dgm:cxn modelId="{6AF85A33-D46F-4F01-84DD-1A0EC3C48F7A}" type="presParOf" srcId="{14FEA414-76F9-4516-BEBD-0B42F506DF53}" destId="{C19AA999-95CB-4556-9BC0-BC50B4E17B2D}" srcOrd="1" destOrd="0" presId="urn:microsoft.com/office/officeart/2005/8/layout/hList1"/>
    <dgm:cxn modelId="{95D5F71B-FB6F-46BF-85A1-D90D99DD6D58}" type="presParOf" srcId="{DD0FF7A5-83D2-4DFF-B8AE-FC12350C27D7}" destId="{2F7E33E6-8784-4E96-BC62-5E7F969B6AD2}" srcOrd="1" destOrd="0" presId="urn:microsoft.com/office/officeart/2005/8/layout/hList1"/>
    <dgm:cxn modelId="{33866C5E-3A10-4803-9F2E-6DAD8BF1D20E}" type="presParOf" srcId="{DD0FF7A5-83D2-4DFF-B8AE-FC12350C27D7}" destId="{A68BFB97-3057-44DA-92A3-F75700690BA6}" srcOrd="2" destOrd="0" presId="urn:microsoft.com/office/officeart/2005/8/layout/hList1"/>
    <dgm:cxn modelId="{CF86FA74-4B3E-43ED-A6C4-2D53FE72EED5}" type="presParOf" srcId="{A68BFB97-3057-44DA-92A3-F75700690BA6}" destId="{5A11FAC3-8D60-48EA-9D7E-4C0FF1976549}" srcOrd="0" destOrd="0" presId="urn:microsoft.com/office/officeart/2005/8/layout/hList1"/>
    <dgm:cxn modelId="{626C6128-00E6-46E5-82E2-80FEC9E71B00}" type="presParOf" srcId="{A68BFB97-3057-44DA-92A3-F75700690BA6}" destId="{4710BF6C-85A7-4482-8F54-DADA2976FA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2AA2A-EB06-462A-95B8-61D0436E1578}"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GB"/>
        </a:p>
      </dgm:t>
    </dgm:pt>
    <dgm:pt modelId="{93888052-2FFE-4015-8D40-9661E050D1C2}">
      <dgm:prSet/>
      <dgm:spPr/>
      <dgm:t>
        <a:bodyPr/>
        <a:lstStyle/>
        <a:p>
          <a:r>
            <a:rPr lang="el-GR" b="1" i="0" dirty="0"/>
            <a:t>Αναγνωρίστε</a:t>
          </a:r>
          <a:r>
            <a:rPr lang="en-US" b="1" i="0" dirty="0"/>
            <a:t> </a:t>
          </a:r>
          <a:r>
            <a:rPr lang="en-US" b="0" i="0" dirty="0"/>
            <a:t>– </a:t>
          </a:r>
          <a:r>
            <a:rPr lang="el-GR" b="0" i="0" dirty="0"/>
            <a:t>βρείτε ποιοι είναι οι κίνδυνοι που μπορεί να αντιμετωπίσει η επιχείρησή σας</a:t>
          </a:r>
          <a:endParaRPr lang="en-US" dirty="0"/>
        </a:p>
      </dgm:t>
    </dgm:pt>
    <dgm:pt modelId="{8A4BB7E3-4D53-43B8-A3B3-C528C8A831D4}" type="parTrans" cxnId="{768CB1BD-454D-493F-B011-92E3D00C603C}">
      <dgm:prSet/>
      <dgm:spPr/>
      <dgm:t>
        <a:bodyPr/>
        <a:lstStyle/>
        <a:p>
          <a:endParaRPr lang="en-GB"/>
        </a:p>
      </dgm:t>
    </dgm:pt>
    <dgm:pt modelId="{D5554F86-6ADF-42B7-92C0-F44C422AE7C7}" type="sibTrans" cxnId="{768CB1BD-454D-493F-B011-92E3D00C603C}">
      <dgm:prSet/>
      <dgm:spPr/>
      <dgm:t>
        <a:bodyPr/>
        <a:lstStyle/>
        <a:p>
          <a:endParaRPr lang="en-GB"/>
        </a:p>
      </dgm:t>
    </dgm:pt>
    <dgm:pt modelId="{B8F74149-AD15-4B7A-A237-AD47AEDC48F8}">
      <dgm:prSet/>
      <dgm:spPr/>
      <dgm:t>
        <a:bodyPr/>
        <a:lstStyle/>
        <a:p>
          <a:r>
            <a:rPr lang="el-GR" b="1" i="0" noProof="0" dirty="0"/>
            <a:t>Αναλύστε</a:t>
          </a:r>
          <a:r>
            <a:rPr lang="en-US" b="1" i="0" dirty="0"/>
            <a:t> </a:t>
          </a:r>
          <a:r>
            <a:rPr lang="en-US" b="0" i="0" dirty="0"/>
            <a:t>– </a:t>
          </a:r>
          <a:r>
            <a:rPr lang="el-GR" b="0" i="0" dirty="0"/>
            <a:t>βρείτε το επίπεδο των κινδύνων και ποιοι από αυτούς είναι οι πιο επείγοντες</a:t>
          </a:r>
          <a:endParaRPr lang="en-US" dirty="0"/>
        </a:p>
      </dgm:t>
    </dgm:pt>
    <dgm:pt modelId="{3BE77215-CCBB-44CC-98C0-2348F6147221}" type="parTrans" cxnId="{1EDBE461-C11E-46D8-9C36-11EAC7CD2D27}">
      <dgm:prSet/>
      <dgm:spPr/>
      <dgm:t>
        <a:bodyPr/>
        <a:lstStyle/>
        <a:p>
          <a:endParaRPr lang="en-GB"/>
        </a:p>
      </dgm:t>
    </dgm:pt>
    <dgm:pt modelId="{50EC0B7D-7393-4803-946D-4115DA449E02}" type="sibTrans" cxnId="{1EDBE461-C11E-46D8-9C36-11EAC7CD2D27}">
      <dgm:prSet/>
      <dgm:spPr/>
      <dgm:t>
        <a:bodyPr/>
        <a:lstStyle/>
        <a:p>
          <a:endParaRPr lang="en-GB"/>
        </a:p>
      </dgm:t>
    </dgm:pt>
    <dgm:pt modelId="{F9358043-3C9B-46CD-A1F2-417E8FE39F8E}">
      <dgm:prSet/>
      <dgm:spPr/>
      <dgm:t>
        <a:bodyPr/>
        <a:lstStyle/>
        <a:p>
          <a:r>
            <a:rPr lang="el-GR" b="1" i="0" dirty="0"/>
            <a:t>Αναλύστε</a:t>
          </a:r>
          <a:r>
            <a:rPr lang="en-US" b="1" i="0" dirty="0"/>
            <a:t> </a:t>
          </a:r>
          <a:r>
            <a:rPr lang="en-US" b="0" i="0" dirty="0"/>
            <a:t>– </a:t>
          </a:r>
          <a:r>
            <a:rPr lang="el-GR" b="0" i="0" dirty="0"/>
            <a:t>Συγκρίνετε τον κίνδυνο με καθορισμένα κριτήρια κινδύνου για να αποφασίσετε τι να κάνετε</a:t>
          </a:r>
          <a:endParaRPr lang="en-US" dirty="0"/>
        </a:p>
      </dgm:t>
    </dgm:pt>
    <dgm:pt modelId="{99D935AC-A319-4EE2-93E7-0B0195C4DAD6}" type="parTrans" cxnId="{97A30800-A3DC-47B7-BD93-4A114A65E235}">
      <dgm:prSet/>
      <dgm:spPr/>
      <dgm:t>
        <a:bodyPr/>
        <a:lstStyle/>
        <a:p>
          <a:endParaRPr lang="en-GB"/>
        </a:p>
      </dgm:t>
    </dgm:pt>
    <dgm:pt modelId="{C1146529-25B4-4085-9E63-4DF5027D78C3}" type="sibTrans" cxnId="{97A30800-A3DC-47B7-BD93-4A114A65E235}">
      <dgm:prSet/>
      <dgm:spPr/>
      <dgm:t>
        <a:bodyPr/>
        <a:lstStyle/>
        <a:p>
          <a:endParaRPr lang="en-GB"/>
        </a:p>
      </dgm:t>
    </dgm:pt>
    <dgm:pt modelId="{2BC363EC-84AD-4A96-A96A-0FF54BBFB46D}" type="pres">
      <dgm:prSet presAssocID="{8B22AA2A-EB06-462A-95B8-61D0436E1578}" presName="Name0" presStyleCnt="0">
        <dgm:presLayoutVars>
          <dgm:dir/>
          <dgm:resizeHandles val="exact"/>
        </dgm:presLayoutVars>
      </dgm:prSet>
      <dgm:spPr/>
      <dgm:t>
        <a:bodyPr/>
        <a:lstStyle/>
        <a:p>
          <a:endParaRPr lang="it-IT"/>
        </a:p>
      </dgm:t>
    </dgm:pt>
    <dgm:pt modelId="{F66225F9-969B-4F64-A6A7-9F3951D2820D}" type="pres">
      <dgm:prSet presAssocID="{93888052-2FFE-4015-8D40-9661E050D1C2}" presName="Name5" presStyleLbl="vennNode1" presStyleIdx="0" presStyleCnt="3">
        <dgm:presLayoutVars>
          <dgm:bulletEnabled val="1"/>
        </dgm:presLayoutVars>
      </dgm:prSet>
      <dgm:spPr/>
      <dgm:t>
        <a:bodyPr/>
        <a:lstStyle/>
        <a:p>
          <a:endParaRPr lang="it-IT"/>
        </a:p>
      </dgm:t>
    </dgm:pt>
    <dgm:pt modelId="{B59E2F5B-07FE-40EF-A2E7-149100BFC69B}" type="pres">
      <dgm:prSet presAssocID="{D5554F86-6ADF-42B7-92C0-F44C422AE7C7}" presName="space" presStyleCnt="0"/>
      <dgm:spPr/>
    </dgm:pt>
    <dgm:pt modelId="{CCA80F75-B7D3-4E8E-8D2D-466B06197260}" type="pres">
      <dgm:prSet presAssocID="{B8F74149-AD15-4B7A-A237-AD47AEDC48F8}" presName="Name5" presStyleLbl="vennNode1" presStyleIdx="1" presStyleCnt="3">
        <dgm:presLayoutVars>
          <dgm:bulletEnabled val="1"/>
        </dgm:presLayoutVars>
      </dgm:prSet>
      <dgm:spPr/>
      <dgm:t>
        <a:bodyPr/>
        <a:lstStyle/>
        <a:p>
          <a:endParaRPr lang="it-IT"/>
        </a:p>
      </dgm:t>
    </dgm:pt>
    <dgm:pt modelId="{4A06AC98-70AC-4818-9433-EA724D5CA3A4}" type="pres">
      <dgm:prSet presAssocID="{50EC0B7D-7393-4803-946D-4115DA449E02}" presName="space" presStyleCnt="0"/>
      <dgm:spPr/>
    </dgm:pt>
    <dgm:pt modelId="{CBF25DBB-D222-4A4D-BAD1-5333F52B8B2A}" type="pres">
      <dgm:prSet presAssocID="{F9358043-3C9B-46CD-A1F2-417E8FE39F8E}" presName="Name5" presStyleLbl="vennNode1" presStyleIdx="2" presStyleCnt="3">
        <dgm:presLayoutVars>
          <dgm:bulletEnabled val="1"/>
        </dgm:presLayoutVars>
      </dgm:prSet>
      <dgm:spPr/>
      <dgm:t>
        <a:bodyPr/>
        <a:lstStyle/>
        <a:p>
          <a:endParaRPr lang="it-IT"/>
        </a:p>
      </dgm:t>
    </dgm:pt>
  </dgm:ptLst>
  <dgm:cxnLst>
    <dgm:cxn modelId="{768CB1BD-454D-493F-B011-92E3D00C603C}" srcId="{8B22AA2A-EB06-462A-95B8-61D0436E1578}" destId="{93888052-2FFE-4015-8D40-9661E050D1C2}" srcOrd="0" destOrd="0" parTransId="{8A4BB7E3-4D53-43B8-A3B3-C528C8A831D4}" sibTransId="{D5554F86-6ADF-42B7-92C0-F44C422AE7C7}"/>
    <dgm:cxn modelId="{9D6DBA8E-C74A-43B7-B741-D849D412939E}" type="presOf" srcId="{F9358043-3C9B-46CD-A1F2-417E8FE39F8E}" destId="{CBF25DBB-D222-4A4D-BAD1-5333F52B8B2A}" srcOrd="0" destOrd="0" presId="urn:microsoft.com/office/officeart/2005/8/layout/venn3"/>
    <dgm:cxn modelId="{44C881B1-3403-471F-8560-68A0CB9E6FD0}" type="presOf" srcId="{93888052-2FFE-4015-8D40-9661E050D1C2}" destId="{F66225F9-969B-4F64-A6A7-9F3951D2820D}" srcOrd="0" destOrd="0" presId="urn:microsoft.com/office/officeart/2005/8/layout/venn3"/>
    <dgm:cxn modelId="{64747DA8-8E41-46CF-87D6-EEC82076F3C5}" type="presOf" srcId="{8B22AA2A-EB06-462A-95B8-61D0436E1578}" destId="{2BC363EC-84AD-4A96-A96A-0FF54BBFB46D}" srcOrd="0" destOrd="0" presId="urn:microsoft.com/office/officeart/2005/8/layout/venn3"/>
    <dgm:cxn modelId="{97A30800-A3DC-47B7-BD93-4A114A65E235}" srcId="{8B22AA2A-EB06-462A-95B8-61D0436E1578}" destId="{F9358043-3C9B-46CD-A1F2-417E8FE39F8E}" srcOrd="2" destOrd="0" parTransId="{99D935AC-A319-4EE2-93E7-0B0195C4DAD6}" sibTransId="{C1146529-25B4-4085-9E63-4DF5027D78C3}"/>
    <dgm:cxn modelId="{ED2581EE-8B95-4986-ACC9-B2FEFCA39AF7}" type="presOf" srcId="{B8F74149-AD15-4B7A-A237-AD47AEDC48F8}" destId="{CCA80F75-B7D3-4E8E-8D2D-466B06197260}" srcOrd="0" destOrd="0" presId="urn:microsoft.com/office/officeart/2005/8/layout/venn3"/>
    <dgm:cxn modelId="{1EDBE461-C11E-46D8-9C36-11EAC7CD2D27}" srcId="{8B22AA2A-EB06-462A-95B8-61D0436E1578}" destId="{B8F74149-AD15-4B7A-A237-AD47AEDC48F8}" srcOrd="1" destOrd="0" parTransId="{3BE77215-CCBB-44CC-98C0-2348F6147221}" sibTransId="{50EC0B7D-7393-4803-946D-4115DA449E02}"/>
    <dgm:cxn modelId="{BC3DE518-18E4-4696-8C4A-B1A3BB509C58}" type="presParOf" srcId="{2BC363EC-84AD-4A96-A96A-0FF54BBFB46D}" destId="{F66225F9-969B-4F64-A6A7-9F3951D2820D}" srcOrd="0" destOrd="0" presId="urn:microsoft.com/office/officeart/2005/8/layout/venn3"/>
    <dgm:cxn modelId="{384F7F96-F5DB-4B80-BDD8-A2957D8FC2FA}" type="presParOf" srcId="{2BC363EC-84AD-4A96-A96A-0FF54BBFB46D}" destId="{B59E2F5B-07FE-40EF-A2E7-149100BFC69B}" srcOrd="1" destOrd="0" presId="urn:microsoft.com/office/officeart/2005/8/layout/venn3"/>
    <dgm:cxn modelId="{6339B18B-B74D-4F4D-AE91-32F3D08E75AF}" type="presParOf" srcId="{2BC363EC-84AD-4A96-A96A-0FF54BBFB46D}" destId="{CCA80F75-B7D3-4E8E-8D2D-466B06197260}" srcOrd="2" destOrd="0" presId="urn:microsoft.com/office/officeart/2005/8/layout/venn3"/>
    <dgm:cxn modelId="{24C4D8F5-F3DD-4BE6-A6F5-5B0666CFF885}" type="presParOf" srcId="{2BC363EC-84AD-4A96-A96A-0FF54BBFB46D}" destId="{4A06AC98-70AC-4818-9433-EA724D5CA3A4}" srcOrd="3" destOrd="0" presId="urn:microsoft.com/office/officeart/2005/8/layout/venn3"/>
    <dgm:cxn modelId="{94C8B922-E857-4519-812D-6AE3F7B258B5}" type="presParOf" srcId="{2BC363EC-84AD-4A96-A96A-0FF54BBFB46D}" destId="{CBF25DBB-D222-4A4D-BAD1-5333F52B8B2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n-GB"/>
        </a:p>
      </dgm:t>
    </dgm:pt>
    <dgm:pt modelId="{B5875D3E-7F13-437F-8D8D-9F3D20D48D10}">
      <dgm:prSet phldrT="[Tekst]"/>
      <dgm:spPr/>
      <dgm:t>
        <a:bodyPr/>
        <a:lstStyle/>
        <a:p>
          <a:r>
            <a:rPr lang="el-GR" dirty="0"/>
            <a:t>Γνώση</a:t>
          </a:r>
          <a:endParaRPr lang="en-GB" dirty="0"/>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dgm:t>
        <a:bodyPr anchor="ctr"/>
        <a:lstStyle/>
        <a:p>
          <a:pPr algn="l"/>
          <a:r>
            <a:rPr lang="el-GR" dirty="0"/>
            <a:t>Αυξήστε συνεχώς τις γνώσεις σας, δουλέψτε με τον εαυτό σας, διαβάστε, αποκτήστε ενδιαφέροντα, προσπαθήστε να γίνετε εμπειρογνώμονες στον τομέα σας,</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l-GR" dirty="0"/>
            <a:t>Χαρακτηριστικά γνωρίσματα και προσωπικότητα</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pPr algn="l"/>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4EEAAE1B-3F81-4112-8BFC-2322C95CD61E}">
      <dgm:prSet/>
      <dgm:spPr>
        <a:solidFill>
          <a:srgbClr val="E08041"/>
        </a:solidFill>
      </dgm:spPr>
      <dgm:t>
        <a:bodyPr/>
        <a:lstStyle/>
        <a:p>
          <a:r>
            <a:rPr lang="el-GR" dirty="0"/>
            <a:t>Δράσεις, αποφάσεις που λαμβάνουμε</a:t>
          </a:r>
          <a:endParaRPr lang="en-GB" dirty="0"/>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dgm:t>
        <a:bodyPr anchor="ctr"/>
        <a:lstStyle/>
        <a:p>
          <a:endParaRPr lang="en-GB" dirty="0"/>
        </a:p>
      </dgm:t>
    </dgm:pt>
    <dgm:pt modelId="{EEACC019-BF9A-46B3-B370-A8EB884BCC8B}" type="parTrans" cxnId="{2FEBE28E-03EE-4C60-9C51-DC966F4B0704}">
      <dgm:prSet/>
      <dgm:spPr/>
      <dgm:t>
        <a:bodyPr/>
        <a:lstStyle/>
        <a:p>
          <a:endParaRPr lang="en-GB"/>
        </a:p>
      </dgm:t>
    </dgm:pt>
    <dgm:pt modelId="{D5B58B99-F806-4C67-AEF7-27F72894399A}" type="sibTrans" cxnId="{2FEBE28E-03EE-4C60-9C51-DC966F4B0704}">
      <dgm:prSet/>
      <dgm:spPr/>
      <dgm:t>
        <a:bodyPr/>
        <a:lstStyle/>
        <a:p>
          <a:endParaRPr lang="en-GB"/>
        </a:p>
      </dgm:t>
    </dgm:pt>
    <dgm:pt modelId="{2F17D0CD-E911-4BFF-81E2-319CABB76885}">
      <dgm:prSet/>
      <dgm:spPr>
        <a:solidFill>
          <a:srgbClr val="E08041"/>
        </a:solidFill>
      </dgm:spPr>
      <dgm:t>
        <a:bodyPr/>
        <a:lstStyle/>
        <a:p>
          <a:r>
            <a:rPr lang="el-GR" dirty="0"/>
            <a:t>Πεποιθήσεις</a:t>
          </a:r>
          <a:endParaRPr lang="en-GB" dirty="0"/>
        </a:p>
      </dgm:t>
    </dgm:pt>
    <dgm:pt modelId="{7F38F312-8294-4A09-B832-C193B044B5A5}" type="parTrans" cxnId="{CF5BF09F-5751-4E07-96EA-BC8A0572CA48}">
      <dgm:prSet/>
      <dgm:spPr/>
      <dgm:t>
        <a:bodyPr/>
        <a:lstStyle/>
        <a:p>
          <a:endParaRPr lang="en-GB"/>
        </a:p>
      </dgm:t>
    </dgm:pt>
    <dgm:pt modelId="{80D26B37-13AE-43DD-A2BF-95F680833045}" type="sibTrans" cxnId="{CF5BF09F-5751-4E07-96EA-BC8A0572CA48}">
      <dgm:prSet/>
      <dgm:spPr/>
      <dgm:t>
        <a:bodyPr/>
        <a:lstStyle/>
        <a:p>
          <a:endParaRPr lang="en-GB"/>
        </a:p>
      </dgm:t>
    </dgm:pt>
    <dgm:pt modelId="{313BC8C4-969A-405B-8002-A63FB8EAA0F0}">
      <dgm:prSet/>
      <dgm:spPr>
        <a:solidFill>
          <a:srgbClr val="F9DBD2">
            <a:alpha val="90000"/>
          </a:srgbClr>
        </a:solidFill>
      </dgm:spPr>
      <dgm:t>
        <a:bodyPr/>
        <a:lstStyle/>
        <a:p>
          <a:pPr algn="l"/>
          <a:r>
            <a:rPr lang="el-GR" dirty="0"/>
            <a:t>Αναπτύξτε τα θετικά σας χαρακτηριστικά. Αυτά σας επιτρέπουν να δημιουργήσετε καλές σχέσεις με άλλους και σας βοηθούν να λειτουργείτε καλά στη ζωή, π.χ. ακρίβεια, δεξιότητες επικοινωνίας, πίστη, επιμέλεια κ.λπ.</a:t>
          </a:r>
          <a:endParaRPr lang="en-GB" dirty="0"/>
        </a:p>
      </dgm:t>
    </dgm:pt>
    <dgm:pt modelId="{0C92299A-FCCB-44F4-ABB4-2BC2F4E0E7FC}" type="parTrans" cxnId="{C61868DC-B5C0-4B6C-A98E-861806F4407E}">
      <dgm:prSet/>
      <dgm:spPr/>
      <dgm:t>
        <a:bodyPr/>
        <a:lstStyle/>
        <a:p>
          <a:endParaRPr lang="en-GB"/>
        </a:p>
      </dgm:t>
    </dgm:pt>
    <dgm:pt modelId="{3CBF9B32-6F01-4390-9F3A-B58924065E46}" type="sibTrans" cxnId="{C61868DC-B5C0-4B6C-A98E-861806F4407E}">
      <dgm:prSet/>
      <dgm:spPr/>
      <dgm:t>
        <a:bodyPr/>
        <a:lstStyle/>
        <a:p>
          <a:endParaRPr lang="en-GB"/>
        </a:p>
      </dgm:t>
    </dgm:pt>
    <dgm:pt modelId="{CB993F39-BE6B-445E-A2A8-ECC0B4467583}">
      <dgm:prSet/>
      <dgm:spPr/>
      <dgm:t>
        <a:bodyPr/>
        <a:lstStyle/>
        <a:p>
          <a:r>
            <a:rPr lang="el-GR" dirty="0"/>
            <a:t>Οι ενέργειες που κάνουμε, τα επόμενα βήματα που μας οδηγούν σε μια απόφαση</a:t>
          </a:r>
          <a:endParaRPr lang="en-GB" dirty="0"/>
        </a:p>
      </dgm:t>
    </dgm:pt>
    <dgm:pt modelId="{EB0A5807-09A5-442D-9743-94955B8585E0}" type="parTrans" cxnId="{589F3E46-B3B6-4FBD-85DD-3EEBC2C650E2}">
      <dgm:prSet/>
      <dgm:spPr/>
      <dgm:t>
        <a:bodyPr/>
        <a:lstStyle/>
        <a:p>
          <a:endParaRPr lang="en-GB"/>
        </a:p>
      </dgm:t>
    </dgm:pt>
    <dgm:pt modelId="{33CAA844-C2E5-4179-A0B4-0C27A6E540DC}" type="sibTrans" cxnId="{589F3E46-B3B6-4FBD-85DD-3EEBC2C650E2}">
      <dgm:prSet/>
      <dgm:spPr/>
      <dgm:t>
        <a:bodyPr/>
        <a:lstStyle/>
        <a:p>
          <a:endParaRPr lang="en-GB"/>
        </a:p>
      </dgm:t>
    </dgm:pt>
    <dgm:pt modelId="{71CB9B53-C1C0-4DFE-964F-6D2855E02063}">
      <dgm:prSet/>
      <dgm:spPr>
        <a:solidFill>
          <a:srgbClr val="F9DBD2">
            <a:alpha val="90000"/>
          </a:srgbClr>
        </a:solidFill>
      </dgm:spPr>
      <dgm:t>
        <a:bodyPr anchor="ctr"/>
        <a:lstStyle/>
        <a:p>
          <a:r>
            <a:rPr lang="el-GR" dirty="0"/>
            <a:t>Προσωπικά πιστεύω, προσωπικότητα, διαίσθηση αυτοπεποίθηση, πεποιθήσεις, ένστικτο</a:t>
          </a:r>
          <a:endParaRPr lang="en-GB" dirty="0"/>
        </a:p>
      </dgm:t>
    </dgm:pt>
    <dgm:pt modelId="{A1139674-1113-426C-BA3E-5C91A78A2439}" type="parTrans" cxnId="{4554CE53-16B2-4357-8FBC-F06DD41FD786}">
      <dgm:prSet/>
      <dgm:spPr/>
      <dgm:t>
        <a:bodyPr/>
        <a:lstStyle/>
        <a:p>
          <a:endParaRPr lang="it-IT"/>
        </a:p>
      </dgm:t>
    </dgm:pt>
    <dgm:pt modelId="{91F147F1-1217-47E2-B9D9-C6FCCB6E7B43}" type="sibTrans" cxnId="{4554CE53-16B2-4357-8FBC-F06DD41FD786}">
      <dgm:prSet/>
      <dgm:spPr/>
      <dgm:t>
        <a:bodyPr/>
        <a:lstStyle/>
        <a:p>
          <a:endParaRPr lang="it-IT"/>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it-IT"/>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4">
        <dgm:presLayoutVars>
          <dgm:chMax val="0"/>
          <dgm:chPref val="0"/>
          <dgm:bulletEnabled val="1"/>
        </dgm:presLayoutVars>
      </dgm:prSet>
      <dgm:spPr/>
      <dgm:t>
        <a:bodyPr/>
        <a:lstStyle/>
        <a:p>
          <a:endParaRPr lang="it-IT"/>
        </a:p>
      </dgm:t>
    </dgm:pt>
    <dgm:pt modelId="{6191E48F-0B33-4208-8E3F-EDB4A503F4E5}" type="pres">
      <dgm:prSet presAssocID="{B5875D3E-7F13-437F-8D8D-9F3D20D48D10}" presName="desTx" presStyleLbl="alignAccFollowNode1" presStyleIdx="0" presStyleCnt="4">
        <dgm:presLayoutVars>
          <dgm:bulletEnabled val="1"/>
        </dgm:presLayoutVars>
      </dgm:prSet>
      <dgm:spPr/>
      <dgm:t>
        <a:bodyPr/>
        <a:lstStyle/>
        <a:p>
          <a:endParaRPr lang="it-IT"/>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4">
        <dgm:presLayoutVars>
          <dgm:chMax val="0"/>
          <dgm:chPref val="0"/>
          <dgm:bulletEnabled val="1"/>
        </dgm:presLayoutVars>
      </dgm:prSet>
      <dgm:spPr/>
      <dgm:t>
        <a:bodyPr/>
        <a:lstStyle/>
        <a:p>
          <a:endParaRPr lang="it-IT"/>
        </a:p>
      </dgm:t>
    </dgm:pt>
    <dgm:pt modelId="{44B84D50-BFFC-4E93-A2FF-42EFF17468BF}" type="pres">
      <dgm:prSet presAssocID="{596B505F-B554-403D-865C-044E85338688}" presName="desTx" presStyleLbl="alignAccFollowNode1" presStyleIdx="1" presStyleCnt="4">
        <dgm:presLayoutVars>
          <dgm:bulletEnabled val="1"/>
        </dgm:presLayoutVars>
      </dgm:prSet>
      <dgm:spPr/>
      <dgm:t>
        <a:bodyPr/>
        <a:lstStyle/>
        <a:p>
          <a:endParaRPr lang="it-IT"/>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4">
        <dgm:presLayoutVars>
          <dgm:chMax val="0"/>
          <dgm:chPref val="0"/>
          <dgm:bulletEnabled val="1"/>
        </dgm:presLayoutVars>
      </dgm:prSet>
      <dgm:spPr/>
      <dgm:t>
        <a:bodyPr/>
        <a:lstStyle/>
        <a:p>
          <a:endParaRPr lang="it-IT"/>
        </a:p>
      </dgm:t>
    </dgm:pt>
    <dgm:pt modelId="{D21F4AAF-EA04-4BE1-B3A4-7DDD2E01755F}" type="pres">
      <dgm:prSet presAssocID="{4EEAAE1B-3F81-4112-8BFC-2322C95CD61E}" presName="desTx" presStyleLbl="alignAccFollowNode1" presStyleIdx="2" presStyleCnt="4">
        <dgm:presLayoutVars>
          <dgm:bulletEnabled val="1"/>
        </dgm:presLayoutVars>
      </dgm:prSet>
      <dgm:spPr/>
      <dgm:t>
        <a:bodyPr/>
        <a:lstStyle/>
        <a:p>
          <a:endParaRPr lang="it-IT"/>
        </a:p>
      </dgm:t>
    </dgm:pt>
    <dgm:pt modelId="{1C7A2016-E5A1-408C-85B5-036F6B0AE36A}" type="pres">
      <dgm:prSet presAssocID="{01AE3D2D-10D6-483A-9440-25CD5274BD94}" presName="space" presStyleCnt="0"/>
      <dgm:spPr/>
    </dgm:pt>
    <dgm:pt modelId="{693AE9DE-3DDC-4424-BE98-CB61170D677F}" type="pres">
      <dgm:prSet presAssocID="{2F17D0CD-E911-4BFF-81E2-319CABB76885}" presName="composite" presStyleCnt="0"/>
      <dgm:spPr/>
    </dgm:pt>
    <dgm:pt modelId="{3C807308-45A9-40B7-9B6D-435461744383}" type="pres">
      <dgm:prSet presAssocID="{2F17D0CD-E911-4BFF-81E2-319CABB76885}" presName="parTx" presStyleLbl="alignNode1" presStyleIdx="3" presStyleCnt="4">
        <dgm:presLayoutVars>
          <dgm:chMax val="0"/>
          <dgm:chPref val="0"/>
          <dgm:bulletEnabled val="1"/>
        </dgm:presLayoutVars>
      </dgm:prSet>
      <dgm:spPr/>
      <dgm:t>
        <a:bodyPr/>
        <a:lstStyle/>
        <a:p>
          <a:endParaRPr lang="it-IT"/>
        </a:p>
      </dgm:t>
    </dgm:pt>
    <dgm:pt modelId="{12EFD0A8-F324-4368-B158-DEB3BA387039}" type="pres">
      <dgm:prSet presAssocID="{2F17D0CD-E911-4BFF-81E2-319CABB76885}" presName="desTx" presStyleLbl="alignAccFollowNode1" presStyleIdx="3" presStyleCnt="4">
        <dgm:presLayoutVars>
          <dgm:bulletEnabled val="1"/>
        </dgm:presLayoutVars>
      </dgm:prSet>
      <dgm:spPr/>
      <dgm:t>
        <a:bodyPr/>
        <a:lstStyle/>
        <a:p>
          <a:endParaRPr lang="it-IT"/>
        </a:p>
      </dgm:t>
    </dgm:pt>
  </dgm:ptLst>
  <dgm:cxnLst>
    <dgm:cxn modelId="{6A265838-9BCE-4E36-B256-35F01A3BC94C}" type="presOf" srcId="{56EFF4BA-4312-4CD4-A266-800D212A962A}" destId="{D21F4AAF-EA04-4BE1-B3A4-7DDD2E01755F}" srcOrd="0" destOrd="0" presId="urn:microsoft.com/office/officeart/2005/8/layout/hList1"/>
    <dgm:cxn modelId="{DDD18C8B-E48E-4C38-BAD6-378A4CB9CA3F}" type="presOf" srcId="{CB993F39-BE6B-445E-A2A8-ECC0B4467583}" destId="{D21F4AAF-EA04-4BE1-B3A4-7DDD2E01755F}" srcOrd="0" destOrd="1" presId="urn:microsoft.com/office/officeart/2005/8/layout/hList1"/>
    <dgm:cxn modelId="{C4F3D071-8889-4931-9AA5-D9A512C5AB45}" type="presOf" srcId="{6AE672A5-FAA1-4F57-8163-6F37BD9549F4}" destId="{44B84D50-BFFC-4E93-A2FF-42EFF17468BF}"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589F3E46-B3B6-4FBD-85DD-3EEBC2C650E2}" srcId="{4EEAAE1B-3F81-4112-8BFC-2322C95CD61E}" destId="{CB993F39-BE6B-445E-A2A8-ECC0B4467583}" srcOrd="1" destOrd="0" parTransId="{EB0A5807-09A5-442D-9743-94955B8585E0}" sibTransId="{33CAA844-C2E5-4179-A0B4-0C27A6E540DC}"/>
    <dgm:cxn modelId="{63D8C3F0-4095-4526-BC4A-9810AB7D5697}" srcId="{596B505F-B554-403D-865C-044E85338688}" destId="{6AE672A5-FAA1-4F57-8163-6F37BD9549F4}" srcOrd="0" destOrd="0" parTransId="{9A15B55B-60FC-4812-83C4-976212D28F0A}" sibTransId="{4D322620-59E6-4855-AB63-9265A66DFB9F}"/>
    <dgm:cxn modelId="{18461E70-46FA-4107-8902-00C1A18A9995}" type="presOf" srcId="{F464EDAD-5023-416A-B512-D94C28360992}" destId="{6191E48F-0B33-4208-8E3F-EDB4A503F4E5}" srcOrd="0" destOrd="0" presId="urn:microsoft.com/office/officeart/2005/8/layout/hList1"/>
    <dgm:cxn modelId="{4554CE53-16B2-4357-8FBC-F06DD41FD786}" srcId="{2F17D0CD-E911-4BFF-81E2-319CABB76885}" destId="{71CB9B53-C1C0-4DFE-964F-6D2855E02063}" srcOrd="0" destOrd="0" parTransId="{A1139674-1113-426C-BA3E-5C91A78A2439}" sibTransId="{91F147F1-1217-47E2-B9D9-C6FCCB6E7B43}"/>
    <dgm:cxn modelId="{C2109500-81BF-4EEE-BCBE-6BAC674314CF}" srcId="{C53C021E-B329-438E-80B9-996F9AFE3128}" destId="{4EEAAE1B-3F81-4112-8BFC-2322C95CD61E}" srcOrd="2" destOrd="0" parTransId="{3BB70647-6DF1-4233-8FE4-44C736BD9221}" sibTransId="{01AE3D2D-10D6-483A-9440-25CD5274BD94}"/>
    <dgm:cxn modelId="{CF5BF09F-5751-4E07-96EA-BC8A0572CA48}" srcId="{C53C021E-B329-438E-80B9-996F9AFE3128}" destId="{2F17D0CD-E911-4BFF-81E2-319CABB76885}" srcOrd="3" destOrd="0" parTransId="{7F38F312-8294-4A09-B832-C193B044B5A5}" sibTransId="{80D26B37-13AE-43DD-A2BF-95F680833045}"/>
    <dgm:cxn modelId="{262CFEE7-95AF-4381-AAC4-58F3CD7CC3CD}" srcId="{B5875D3E-7F13-437F-8D8D-9F3D20D48D10}" destId="{F464EDAD-5023-416A-B512-D94C28360992}" srcOrd="0" destOrd="0" parTransId="{0EF1F311-36DE-491C-AB17-FE90252C2017}" sibTransId="{4BF3F366-7E4B-4FB2-B7B1-668B7EE2862E}"/>
    <dgm:cxn modelId="{38F30E86-4F7A-4163-9DFD-578E139F30E1}" type="presOf" srcId="{71CB9B53-C1C0-4DFE-964F-6D2855E02063}" destId="{12EFD0A8-F324-4368-B158-DEB3BA387039}" srcOrd="0" destOrd="0" presId="urn:microsoft.com/office/officeart/2005/8/layout/hList1"/>
    <dgm:cxn modelId="{7FE2F4C7-5BF1-4145-A6FC-50C30E36E0E7}" type="presOf" srcId="{313BC8C4-969A-405B-8002-A63FB8EAA0F0}" destId="{44B84D50-BFFC-4E93-A2FF-42EFF17468BF}" srcOrd="0" destOrd="1" presId="urn:microsoft.com/office/officeart/2005/8/layout/hList1"/>
    <dgm:cxn modelId="{C61868DC-B5C0-4B6C-A98E-861806F4407E}" srcId="{596B505F-B554-403D-865C-044E85338688}" destId="{313BC8C4-969A-405B-8002-A63FB8EAA0F0}" srcOrd="1" destOrd="0" parTransId="{0C92299A-FCCB-44F4-ABB4-2BC2F4E0E7FC}" sibTransId="{3CBF9B32-6F01-4390-9F3A-B58924065E46}"/>
    <dgm:cxn modelId="{5DA16E32-9178-41C1-A750-E119E8803631}" type="presOf" srcId="{C53C021E-B329-438E-80B9-996F9AFE3128}" destId="{19251D5F-0695-4C38-873A-C1820C1F4060}" srcOrd="0" destOrd="0" presId="urn:microsoft.com/office/officeart/2005/8/layout/hList1"/>
    <dgm:cxn modelId="{227A312D-CD31-47C4-B515-8788CA5480FC}" type="presOf" srcId="{B5875D3E-7F13-437F-8D8D-9F3D20D48D10}" destId="{182D1D44-CBE9-45D0-9C5E-883E359D9227}" srcOrd="0" destOrd="0" presId="urn:microsoft.com/office/officeart/2005/8/layout/hList1"/>
    <dgm:cxn modelId="{516F63B3-9CB2-4058-B5F0-E26A529EC0C7}" type="presOf" srcId="{2F17D0CD-E911-4BFF-81E2-319CABB76885}" destId="{3C807308-45A9-40B7-9B6D-435461744383}" srcOrd="0" destOrd="0" presId="urn:microsoft.com/office/officeart/2005/8/layout/hList1"/>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7201318F-F87B-4377-A5D7-0DE9B832EE0B}" type="presOf" srcId="{4EEAAE1B-3F81-4112-8BFC-2322C95CD61E}" destId="{1ACE3FC7-54C9-4A4C-A8C9-7727715B3632}" srcOrd="0" destOrd="0" presId="urn:microsoft.com/office/officeart/2005/8/layout/hList1"/>
    <dgm:cxn modelId="{58D416C8-9A5F-4FFF-9358-7ED885B9997E}" type="presOf" srcId="{596B505F-B554-403D-865C-044E85338688}" destId="{C9454C77-69D9-47F8-9397-A0E3A8B21DD2}" srcOrd="0" destOrd="0" presId="urn:microsoft.com/office/officeart/2005/8/layout/hList1"/>
    <dgm:cxn modelId="{BFF659F0-232C-431E-A5B8-0728DBED4D58}" type="presParOf" srcId="{19251D5F-0695-4C38-873A-C1820C1F4060}" destId="{96C9F9B4-1731-457A-91BF-F5CF1E955E7D}" srcOrd="0" destOrd="0" presId="urn:microsoft.com/office/officeart/2005/8/layout/hList1"/>
    <dgm:cxn modelId="{F08377C6-3D5F-4B4E-85CD-726D0E65B693}" type="presParOf" srcId="{96C9F9B4-1731-457A-91BF-F5CF1E955E7D}" destId="{182D1D44-CBE9-45D0-9C5E-883E359D9227}" srcOrd="0" destOrd="0" presId="urn:microsoft.com/office/officeart/2005/8/layout/hList1"/>
    <dgm:cxn modelId="{BF64C615-CC67-4CF1-8F67-C01C41F0D49B}" type="presParOf" srcId="{96C9F9B4-1731-457A-91BF-F5CF1E955E7D}" destId="{6191E48F-0B33-4208-8E3F-EDB4A503F4E5}" srcOrd="1" destOrd="0" presId="urn:microsoft.com/office/officeart/2005/8/layout/hList1"/>
    <dgm:cxn modelId="{20EACE6A-E5E3-48D6-B19B-55D1F42DED93}" type="presParOf" srcId="{19251D5F-0695-4C38-873A-C1820C1F4060}" destId="{F768D5A8-4783-4432-ABC2-1C7DF9F0F305}" srcOrd="1" destOrd="0" presId="urn:microsoft.com/office/officeart/2005/8/layout/hList1"/>
    <dgm:cxn modelId="{C7C00AFC-6B63-4680-9128-C078ABDA3E05}" type="presParOf" srcId="{19251D5F-0695-4C38-873A-C1820C1F4060}" destId="{E46C5DB2-47E9-4156-BF84-BD421FB368FE}" srcOrd="2" destOrd="0" presId="urn:microsoft.com/office/officeart/2005/8/layout/hList1"/>
    <dgm:cxn modelId="{CAAE4B2D-8817-483A-B0E0-4750BC02A96A}" type="presParOf" srcId="{E46C5DB2-47E9-4156-BF84-BD421FB368FE}" destId="{C9454C77-69D9-47F8-9397-A0E3A8B21DD2}" srcOrd="0" destOrd="0" presId="urn:microsoft.com/office/officeart/2005/8/layout/hList1"/>
    <dgm:cxn modelId="{F7A28CAB-1319-4D59-B03B-306EE90570DD}" type="presParOf" srcId="{E46C5DB2-47E9-4156-BF84-BD421FB368FE}" destId="{44B84D50-BFFC-4E93-A2FF-42EFF17468BF}" srcOrd="1" destOrd="0" presId="urn:microsoft.com/office/officeart/2005/8/layout/hList1"/>
    <dgm:cxn modelId="{5AFBD385-5187-4297-B7E5-38E936401232}" type="presParOf" srcId="{19251D5F-0695-4C38-873A-C1820C1F4060}" destId="{A81B2AB2-3356-42ED-9C7E-5730FE4D4F1B}" srcOrd="3" destOrd="0" presId="urn:microsoft.com/office/officeart/2005/8/layout/hList1"/>
    <dgm:cxn modelId="{3ACBEC9C-0871-4A56-A08E-6EE46FBFA627}" type="presParOf" srcId="{19251D5F-0695-4C38-873A-C1820C1F4060}" destId="{5D14479C-9B98-4CBA-86EF-5D3BD16F2439}" srcOrd="4" destOrd="0" presId="urn:microsoft.com/office/officeart/2005/8/layout/hList1"/>
    <dgm:cxn modelId="{4729245C-E06B-4DD4-A378-2C4917802BAD}" type="presParOf" srcId="{5D14479C-9B98-4CBA-86EF-5D3BD16F2439}" destId="{1ACE3FC7-54C9-4A4C-A8C9-7727715B3632}" srcOrd="0" destOrd="0" presId="urn:microsoft.com/office/officeart/2005/8/layout/hList1"/>
    <dgm:cxn modelId="{23351ADA-4BB3-4278-AD61-5BF0DA12F122}" type="presParOf" srcId="{5D14479C-9B98-4CBA-86EF-5D3BD16F2439}" destId="{D21F4AAF-EA04-4BE1-B3A4-7DDD2E01755F}" srcOrd="1" destOrd="0" presId="urn:microsoft.com/office/officeart/2005/8/layout/hList1"/>
    <dgm:cxn modelId="{AEB34221-5015-44A4-BDDF-EC1B0F215CB3}" type="presParOf" srcId="{19251D5F-0695-4C38-873A-C1820C1F4060}" destId="{1C7A2016-E5A1-408C-85B5-036F6B0AE36A}" srcOrd="5" destOrd="0" presId="urn:microsoft.com/office/officeart/2005/8/layout/hList1"/>
    <dgm:cxn modelId="{BCFDEE1A-92F0-4F53-A6BF-DDC47281729E}" type="presParOf" srcId="{19251D5F-0695-4C38-873A-C1820C1F4060}" destId="{693AE9DE-3DDC-4424-BE98-CB61170D677F}" srcOrd="6" destOrd="0" presId="urn:microsoft.com/office/officeart/2005/8/layout/hList1"/>
    <dgm:cxn modelId="{D1989E2E-B518-4CD7-9C61-817452BADBC2}" type="presParOf" srcId="{693AE9DE-3DDC-4424-BE98-CB61170D677F}" destId="{3C807308-45A9-40B7-9B6D-435461744383}" srcOrd="0" destOrd="0" presId="urn:microsoft.com/office/officeart/2005/8/layout/hList1"/>
    <dgm:cxn modelId="{2CAC1947-0710-4E47-B0DD-47385884EB38}" type="presParOf" srcId="{693AE9DE-3DDC-4424-BE98-CB61170D677F}" destId="{12EFD0A8-F324-4368-B158-DEB3BA3870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6" csCatId="colorful" phldr="1"/>
      <dgm:spPr/>
      <dgm:t>
        <a:bodyPr/>
        <a:lstStyle/>
        <a:p>
          <a:endParaRPr lang="en-GB"/>
        </a:p>
      </dgm:t>
    </dgm:pt>
    <dgm:pt modelId="{B5875D3E-7F13-437F-8D8D-9F3D20D48D10}">
      <dgm:prSet phldrT="[Tekst]"/>
      <dgm:spPr/>
      <dgm:t>
        <a:bodyPr/>
        <a:lstStyle/>
        <a:p>
          <a:r>
            <a:rPr lang="el-GR" b="1" dirty="0">
              <a:latin typeface="Arial" panose="020B0604020202020204" pitchFamily="34" charset="0"/>
              <a:cs typeface="Arial" panose="020B0604020202020204" pitchFamily="34" charset="0"/>
            </a:rPr>
            <a:t>αβεβαιότητα</a:t>
          </a:r>
          <a:endParaRPr lang="en-GB" dirty="0"/>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dgm:t>
        <a:bodyPr anchor="ctr"/>
        <a:lstStyle/>
        <a:p>
          <a:r>
            <a:rPr lang="el-GR" dirty="0"/>
            <a:t>Μια κατάσταση, της οποία η κατανομή πιθανότητας είναι άγνωστη. Αβέβαιο – κάτι που δεν είναι γνωστό ή αποφασισμένο.</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l-GR" b="1" dirty="0">
              <a:latin typeface="Arial" panose="020B0604020202020204" pitchFamily="34" charset="0"/>
              <a:cs typeface="Arial" panose="020B0604020202020204" pitchFamily="34" charset="0"/>
            </a:rPr>
            <a:t>ασάφεια</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r>
            <a:rPr lang="el-GR" dirty="0"/>
            <a:t>Κάτι που μπορεί να ερμηνευτεί με πολλούς τρόπους και να οδηγήσει σε περισσότερα από ένα αποτελέσματα. </a:t>
          </a:r>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4EEAAE1B-3F81-4112-8BFC-2322C95CD61E}">
      <dgm:prSet/>
      <dgm:spPr>
        <a:solidFill>
          <a:srgbClr val="E08041"/>
        </a:solidFill>
      </dgm:spPr>
      <dgm:t>
        <a:bodyPr/>
        <a:lstStyle/>
        <a:p>
          <a:r>
            <a:rPr lang="el-GR" b="1" dirty="0">
              <a:latin typeface="Arial" panose="020B0604020202020204" pitchFamily="34" charset="0"/>
              <a:cs typeface="Arial" panose="020B0604020202020204" pitchFamily="34" charset="0"/>
            </a:rPr>
            <a:t>κίνδυνος</a:t>
          </a:r>
          <a:r>
            <a:rPr lang="pl-PL" b="1"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dgm:t>
        <a:bodyPr anchor="ctr"/>
        <a:lstStyle/>
        <a:p>
          <a:r>
            <a:rPr lang="el-GR" dirty="0"/>
            <a:t>Αναφέρεται στην πιθανότητα ή την απειλή απώλειας, ευθύνης, τραυματισμού, ζημίας ή οποιουδήποτε άλλου αρνητικού συμβάντος που προκύπτει από εξωτερικές ή εσωτερικές ευπάθειες και που μπορεί να προληφθεί ή να αποφευχθεί μέσω προληπτικής δράσης</a:t>
          </a:r>
          <a:endParaRPr lang="en-GB" dirty="0"/>
        </a:p>
      </dgm:t>
    </dgm:pt>
    <dgm:pt modelId="{EEACC019-BF9A-46B3-B370-A8EB884BCC8B}" type="parTrans" cxnId="{2FEBE28E-03EE-4C60-9C51-DC966F4B0704}">
      <dgm:prSet/>
      <dgm:spPr/>
      <dgm:t>
        <a:bodyPr/>
        <a:lstStyle/>
        <a:p>
          <a:endParaRPr lang="en-GB"/>
        </a:p>
      </dgm:t>
    </dgm:pt>
    <dgm:pt modelId="{D5B58B99-F806-4C67-AEF7-27F72894399A}" type="sibTrans" cxnId="{2FEBE28E-03EE-4C60-9C51-DC966F4B0704}">
      <dgm:prSet/>
      <dgm:spPr/>
      <dgm:t>
        <a:bodyPr/>
        <a:lstStyle/>
        <a:p>
          <a:endParaRPr lang="en-GB"/>
        </a:p>
      </dgm:t>
    </dgm:pt>
    <dgm:pt modelId="{A41E5C44-F69B-415C-A1C1-E2415089409F}">
      <dgm:prSet phldrT="[Tekst]"/>
      <dgm:spPr/>
      <dgm:t>
        <a:bodyPr anchor="ctr"/>
        <a:lstStyle/>
        <a:p>
          <a:endParaRPr lang="en-GB" dirty="0"/>
        </a:p>
      </dgm:t>
    </dgm:pt>
    <dgm:pt modelId="{B0DE3462-B24E-4ECB-A1CC-4A7C124A4929}" type="parTrans" cxnId="{38A652C2-171F-4F39-8DB3-E7056A20BD68}">
      <dgm:prSet/>
      <dgm:spPr/>
      <dgm:t>
        <a:bodyPr/>
        <a:lstStyle/>
        <a:p>
          <a:endParaRPr lang="en-GB"/>
        </a:p>
      </dgm:t>
    </dgm:pt>
    <dgm:pt modelId="{15A298AA-E98A-4FFF-9316-4996E80393E8}" type="sibTrans" cxnId="{38A652C2-171F-4F39-8DB3-E7056A20BD68}">
      <dgm:prSet/>
      <dgm:spPr/>
      <dgm:t>
        <a:bodyPr/>
        <a:lstStyle/>
        <a:p>
          <a:endParaRPr lang="en-GB"/>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it-IT"/>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3">
        <dgm:presLayoutVars>
          <dgm:chMax val="0"/>
          <dgm:chPref val="0"/>
          <dgm:bulletEnabled val="1"/>
        </dgm:presLayoutVars>
      </dgm:prSet>
      <dgm:spPr/>
      <dgm:t>
        <a:bodyPr/>
        <a:lstStyle/>
        <a:p>
          <a:endParaRPr lang="it-IT"/>
        </a:p>
      </dgm:t>
    </dgm:pt>
    <dgm:pt modelId="{6191E48F-0B33-4208-8E3F-EDB4A503F4E5}" type="pres">
      <dgm:prSet presAssocID="{B5875D3E-7F13-437F-8D8D-9F3D20D48D10}" presName="desTx" presStyleLbl="alignAccFollowNode1" presStyleIdx="0" presStyleCnt="3">
        <dgm:presLayoutVars>
          <dgm:bulletEnabled val="1"/>
        </dgm:presLayoutVars>
      </dgm:prSet>
      <dgm:spPr/>
      <dgm:t>
        <a:bodyPr/>
        <a:lstStyle/>
        <a:p>
          <a:endParaRPr lang="it-IT"/>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3">
        <dgm:presLayoutVars>
          <dgm:chMax val="0"/>
          <dgm:chPref val="0"/>
          <dgm:bulletEnabled val="1"/>
        </dgm:presLayoutVars>
      </dgm:prSet>
      <dgm:spPr/>
      <dgm:t>
        <a:bodyPr/>
        <a:lstStyle/>
        <a:p>
          <a:endParaRPr lang="it-IT"/>
        </a:p>
      </dgm:t>
    </dgm:pt>
    <dgm:pt modelId="{44B84D50-BFFC-4E93-A2FF-42EFF17468BF}" type="pres">
      <dgm:prSet presAssocID="{596B505F-B554-403D-865C-044E85338688}" presName="desTx" presStyleLbl="alignAccFollowNode1" presStyleIdx="1" presStyleCnt="3">
        <dgm:presLayoutVars>
          <dgm:bulletEnabled val="1"/>
        </dgm:presLayoutVars>
      </dgm:prSet>
      <dgm:spPr/>
      <dgm:t>
        <a:bodyPr/>
        <a:lstStyle/>
        <a:p>
          <a:endParaRPr lang="it-IT"/>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3" custLinFactNeighborX="17933" custLinFactNeighborY="-17445">
        <dgm:presLayoutVars>
          <dgm:chMax val="0"/>
          <dgm:chPref val="0"/>
          <dgm:bulletEnabled val="1"/>
        </dgm:presLayoutVars>
      </dgm:prSet>
      <dgm:spPr/>
      <dgm:t>
        <a:bodyPr/>
        <a:lstStyle/>
        <a:p>
          <a:endParaRPr lang="it-IT"/>
        </a:p>
      </dgm:t>
    </dgm:pt>
    <dgm:pt modelId="{D21F4AAF-EA04-4BE1-B3A4-7DDD2E01755F}" type="pres">
      <dgm:prSet presAssocID="{4EEAAE1B-3F81-4112-8BFC-2322C95CD61E}" presName="desTx" presStyleLbl="alignAccFollowNode1" presStyleIdx="2" presStyleCnt="3">
        <dgm:presLayoutVars>
          <dgm:bulletEnabled val="1"/>
        </dgm:presLayoutVars>
      </dgm:prSet>
      <dgm:spPr/>
      <dgm:t>
        <a:bodyPr/>
        <a:lstStyle/>
        <a:p>
          <a:endParaRPr lang="it-IT"/>
        </a:p>
      </dgm:t>
    </dgm:pt>
  </dgm:ptLst>
  <dgm:cxnLst>
    <dgm:cxn modelId="{FC143647-74C7-4C03-9F9F-EA4007676986}" type="presOf" srcId="{6AE672A5-FAA1-4F57-8163-6F37BD9549F4}" destId="{44B84D50-BFFC-4E93-A2FF-42EFF17468BF}"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63D8C3F0-4095-4526-BC4A-9810AB7D5697}" srcId="{596B505F-B554-403D-865C-044E85338688}" destId="{6AE672A5-FAA1-4F57-8163-6F37BD9549F4}" srcOrd="0" destOrd="0" parTransId="{9A15B55B-60FC-4812-83C4-976212D28F0A}" sibTransId="{4D322620-59E6-4855-AB63-9265A66DFB9F}"/>
    <dgm:cxn modelId="{CCA6129B-ED61-48F4-A42E-A436A85DD44F}" type="presOf" srcId="{596B505F-B554-403D-865C-044E85338688}" destId="{C9454C77-69D9-47F8-9397-A0E3A8B21DD2}" srcOrd="0" destOrd="0" presId="urn:microsoft.com/office/officeart/2005/8/layout/hList1"/>
    <dgm:cxn modelId="{40E9AB6A-BD40-4542-95D1-D1B94C41787A}" type="presOf" srcId="{F464EDAD-5023-416A-B512-D94C28360992}" destId="{6191E48F-0B33-4208-8E3F-EDB4A503F4E5}" srcOrd="0" destOrd="0" presId="urn:microsoft.com/office/officeart/2005/8/layout/hList1"/>
    <dgm:cxn modelId="{06C0AAC2-03F5-441F-AF55-8EAFF0427378}" type="presOf" srcId="{56EFF4BA-4312-4CD4-A266-800D212A962A}" destId="{D21F4AAF-EA04-4BE1-B3A4-7DDD2E01755F}" srcOrd="0" destOrd="0" presId="urn:microsoft.com/office/officeart/2005/8/layout/hList1"/>
    <dgm:cxn modelId="{F20AA358-D4EE-46B9-A552-CEE669CFE68E}" type="presOf" srcId="{A41E5C44-F69B-415C-A1C1-E2415089409F}" destId="{6191E48F-0B33-4208-8E3F-EDB4A503F4E5}" srcOrd="0" destOrd="1" presId="urn:microsoft.com/office/officeart/2005/8/layout/hList1"/>
    <dgm:cxn modelId="{C2109500-81BF-4EEE-BCBE-6BAC674314CF}" srcId="{C53C021E-B329-438E-80B9-996F9AFE3128}" destId="{4EEAAE1B-3F81-4112-8BFC-2322C95CD61E}" srcOrd="2" destOrd="0" parTransId="{3BB70647-6DF1-4233-8FE4-44C736BD9221}" sibTransId="{01AE3D2D-10D6-483A-9440-25CD5274BD94}"/>
    <dgm:cxn modelId="{DC648E4E-F029-435A-921D-362A53F363B0}" type="presOf" srcId="{C53C021E-B329-438E-80B9-996F9AFE3128}" destId="{19251D5F-0695-4C38-873A-C1820C1F4060}" srcOrd="0" destOrd="0" presId="urn:microsoft.com/office/officeart/2005/8/layout/hList1"/>
    <dgm:cxn modelId="{262CFEE7-95AF-4381-AAC4-58F3CD7CC3CD}" srcId="{B5875D3E-7F13-437F-8D8D-9F3D20D48D10}" destId="{F464EDAD-5023-416A-B512-D94C28360992}" srcOrd="0" destOrd="0" parTransId="{0EF1F311-36DE-491C-AB17-FE90252C2017}" sibTransId="{4BF3F366-7E4B-4FB2-B7B1-668B7EE2862E}"/>
    <dgm:cxn modelId="{5555AF1D-7060-4873-A361-F19461AC2854}" type="presOf" srcId="{B5875D3E-7F13-437F-8D8D-9F3D20D48D10}" destId="{182D1D44-CBE9-45D0-9C5E-883E359D9227}" srcOrd="0" destOrd="0" presId="urn:microsoft.com/office/officeart/2005/8/layout/hList1"/>
    <dgm:cxn modelId="{38A652C2-171F-4F39-8DB3-E7056A20BD68}" srcId="{B5875D3E-7F13-437F-8D8D-9F3D20D48D10}" destId="{A41E5C44-F69B-415C-A1C1-E2415089409F}" srcOrd="1" destOrd="0" parTransId="{B0DE3462-B24E-4ECB-A1CC-4A7C124A4929}" sibTransId="{15A298AA-E98A-4FFF-9316-4996E80393E8}"/>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07AE23CA-D252-48FB-B345-4A752598C158}" type="presOf" srcId="{4EEAAE1B-3F81-4112-8BFC-2322C95CD61E}" destId="{1ACE3FC7-54C9-4A4C-A8C9-7727715B3632}" srcOrd="0" destOrd="0" presId="urn:microsoft.com/office/officeart/2005/8/layout/hList1"/>
    <dgm:cxn modelId="{55A89FC4-83B7-45D0-AABC-470610B3EC16}" type="presParOf" srcId="{19251D5F-0695-4C38-873A-C1820C1F4060}" destId="{96C9F9B4-1731-457A-91BF-F5CF1E955E7D}" srcOrd="0" destOrd="0" presId="urn:microsoft.com/office/officeart/2005/8/layout/hList1"/>
    <dgm:cxn modelId="{05452CE7-AD24-4E59-9234-0D04E1539C8A}" type="presParOf" srcId="{96C9F9B4-1731-457A-91BF-F5CF1E955E7D}" destId="{182D1D44-CBE9-45D0-9C5E-883E359D9227}" srcOrd="0" destOrd="0" presId="urn:microsoft.com/office/officeart/2005/8/layout/hList1"/>
    <dgm:cxn modelId="{726C96B7-B39C-4A49-94EE-FAA31EFDB3FB}" type="presParOf" srcId="{96C9F9B4-1731-457A-91BF-F5CF1E955E7D}" destId="{6191E48F-0B33-4208-8E3F-EDB4A503F4E5}" srcOrd="1" destOrd="0" presId="urn:microsoft.com/office/officeart/2005/8/layout/hList1"/>
    <dgm:cxn modelId="{F8F46021-787D-4E4D-BD35-E4CD21F54EC3}" type="presParOf" srcId="{19251D5F-0695-4C38-873A-C1820C1F4060}" destId="{F768D5A8-4783-4432-ABC2-1C7DF9F0F305}" srcOrd="1" destOrd="0" presId="urn:microsoft.com/office/officeart/2005/8/layout/hList1"/>
    <dgm:cxn modelId="{01D3B23B-F779-4B7F-A59A-E7865258462E}" type="presParOf" srcId="{19251D5F-0695-4C38-873A-C1820C1F4060}" destId="{E46C5DB2-47E9-4156-BF84-BD421FB368FE}" srcOrd="2" destOrd="0" presId="urn:microsoft.com/office/officeart/2005/8/layout/hList1"/>
    <dgm:cxn modelId="{86C6F59A-5B8A-454D-BFDA-7C3AB2CB6E74}" type="presParOf" srcId="{E46C5DB2-47E9-4156-BF84-BD421FB368FE}" destId="{C9454C77-69D9-47F8-9397-A0E3A8B21DD2}" srcOrd="0" destOrd="0" presId="urn:microsoft.com/office/officeart/2005/8/layout/hList1"/>
    <dgm:cxn modelId="{4F3388CE-5EEC-437E-AECE-FD283B5F18B8}" type="presParOf" srcId="{E46C5DB2-47E9-4156-BF84-BD421FB368FE}" destId="{44B84D50-BFFC-4E93-A2FF-42EFF17468BF}" srcOrd="1" destOrd="0" presId="urn:microsoft.com/office/officeart/2005/8/layout/hList1"/>
    <dgm:cxn modelId="{70B320DB-CBAE-4F1D-8E41-7B845E113409}" type="presParOf" srcId="{19251D5F-0695-4C38-873A-C1820C1F4060}" destId="{A81B2AB2-3356-42ED-9C7E-5730FE4D4F1B}" srcOrd="3" destOrd="0" presId="urn:microsoft.com/office/officeart/2005/8/layout/hList1"/>
    <dgm:cxn modelId="{C4AF3485-7C31-4A42-9E1A-2676BF80DECB}" type="presParOf" srcId="{19251D5F-0695-4C38-873A-C1820C1F4060}" destId="{5D14479C-9B98-4CBA-86EF-5D3BD16F2439}" srcOrd="4" destOrd="0" presId="urn:microsoft.com/office/officeart/2005/8/layout/hList1"/>
    <dgm:cxn modelId="{E3FEE247-A251-4A55-877A-AEF45BB76095}" type="presParOf" srcId="{5D14479C-9B98-4CBA-86EF-5D3BD16F2439}" destId="{1ACE3FC7-54C9-4A4C-A8C9-7727715B3632}" srcOrd="0" destOrd="0" presId="urn:microsoft.com/office/officeart/2005/8/layout/hList1"/>
    <dgm:cxn modelId="{61058FDD-D6D6-4015-BD4C-F4FE0BDC471B}" type="presParOf" srcId="{5D14479C-9B98-4CBA-86EF-5D3BD16F2439}" destId="{D21F4AAF-EA04-4BE1-B3A4-7DDD2E017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F904-457B-40C1-B0C1-0F58320D53E9}">
      <dsp:nvSpPr>
        <dsp:cNvPr id="0" name=""/>
        <dsp:cNvSpPr/>
      </dsp:nvSpPr>
      <dsp:spPr>
        <a:xfrm>
          <a:off x="2849004" y="-88726"/>
          <a:ext cx="1505340" cy="9129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Κόστος εργασίας</a:t>
          </a:r>
          <a:endParaRPr lang="en-GB" sz="1800" kern="1200" dirty="0">
            <a:solidFill>
              <a:schemeClr val="tx1"/>
            </a:solidFill>
          </a:endParaRPr>
        </a:p>
      </dsp:txBody>
      <dsp:txXfrm>
        <a:off x="2893569" y="-44161"/>
        <a:ext cx="1416210" cy="823788"/>
      </dsp:txXfrm>
    </dsp:sp>
    <dsp:sp modelId="{6526D9D6-4C34-4735-AB45-5CB116DE06EF}">
      <dsp:nvSpPr>
        <dsp:cNvPr id="0" name=""/>
        <dsp:cNvSpPr/>
      </dsp:nvSpPr>
      <dsp:spPr>
        <a:xfrm>
          <a:off x="1434168" y="367732"/>
          <a:ext cx="4335013" cy="4335013"/>
        </a:xfrm>
        <a:custGeom>
          <a:avLst/>
          <a:gdLst/>
          <a:ahLst/>
          <a:cxnLst/>
          <a:rect l="0" t="0" r="0" b="0"/>
          <a:pathLst>
            <a:path>
              <a:moveTo>
                <a:pt x="2924805" y="136599"/>
              </a:moveTo>
              <a:arcTo wR="2167506" hR="2167506" stAng="17426990" swAng="76917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C4E9E-EBCE-452A-BA27-CC748581C579}">
      <dsp:nvSpPr>
        <dsp:cNvPr id="0" name=""/>
        <dsp:cNvSpPr/>
      </dsp:nvSpPr>
      <dsp:spPr>
        <a:xfrm>
          <a:off x="4485039" y="725699"/>
          <a:ext cx="1622521" cy="916243"/>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Κανονισμοί</a:t>
          </a:r>
          <a:r>
            <a:rPr lang="pl-PL" sz="1800" kern="1200" dirty="0">
              <a:solidFill>
                <a:schemeClr val="tx1"/>
              </a:solidFill>
            </a:rPr>
            <a:t> </a:t>
          </a:r>
          <a:endParaRPr lang="en-GB" sz="1800" kern="1200" dirty="0">
            <a:solidFill>
              <a:schemeClr val="tx1"/>
            </a:solidFill>
          </a:endParaRPr>
        </a:p>
      </dsp:txBody>
      <dsp:txXfrm>
        <a:off x="4529766" y="770426"/>
        <a:ext cx="1533067" cy="826789"/>
      </dsp:txXfrm>
    </dsp:sp>
    <dsp:sp modelId="{B694DE40-62E8-49F2-A4B6-CE16E7E9AF0D}">
      <dsp:nvSpPr>
        <dsp:cNvPr id="0" name=""/>
        <dsp:cNvSpPr/>
      </dsp:nvSpPr>
      <dsp:spPr>
        <a:xfrm>
          <a:off x="1434168" y="367732"/>
          <a:ext cx="4335013" cy="4335013"/>
        </a:xfrm>
        <a:custGeom>
          <a:avLst/>
          <a:gdLst/>
          <a:ahLst/>
          <a:cxnLst/>
          <a:rect l="0" t="0" r="0" b="0"/>
          <a:pathLst>
            <a:path>
              <a:moveTo>
                <a:pt x="4146348" y="1283046"/>
              </a:moveTo>
              <a:arcTo wR="2167506" hR="2167506" stAng="20155041" swAng="1519068"/>
            </a:path>
          </a:pathLst>
        </a:custGeom>
        <a:noFill/>
        <a:ln w="6350" cap="flat" cmpd="sng" algn="ctr">
          <a:solidFill>
            <a:schemeClr val="accent2">
              <a:hueOff val="-242561"/>
              <a:satOff val="-13988"/>
              <a:lumOff val="14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40327C-65FC-4F1A-B74D-0C6BBF2D9EBE}">
      <dsp:nvSpPr>
        <dsp:cNvPr id="0" name=""/>
        <dsp:cNvSpPr/>
      </dsp:nvSpPr>
      <dsp:spPr>
        <a:xfrm>
          <a:off x="4902484" y="2591648"/>
          <a:ext cx="1624705" cy="85181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Πρόσβαση σε οικονομικούς πόρους</a:t>
          </a:r>
          <a:endParaRPr lang="en-GB" sz="1800" kern="1200" dirty="0">
            <a:solidFill>
              <a:schemeClr val="tx1"/>
            </a:solidFill>
          </a:endParaRPr>
        </a:p>
      </dsp:txBody>
      <dsp:txXfrm>
        <a:off x="4944066" y="2633230"/>
        <a:ext cx="1541541" cy="768649"/>
      </dsp:txXfrm>
    </dsp:sp>
    <dsp:sp modelId="{9D76E667-C7C7-46AA-9142-A13A03A894C1}">
      <dsp:nvSpPr>
        <dsp:cNvPr id="0" name=""/>
        <dsp:cNvSpPr/>
      </dsp:nvSpPr>
      <dsp:spPr>
        <a:xfrm>
          <a:off x="1434168" y="367732"/>
          <a:ext cx="4335013" cy="4335013"/>
        </a:xfrm>
        <a:custGeom>
          <a:avLst/>
          <a:gdLst/>
          <a:ahLst/>
          <a:cxnLst/>
          <a:rect l="0" t="0" r="0" b="0"/>
          <a:pathLst>
            <a:path>
              <a:moveTo>
                <a:pt x="4132722" y="3081843"/>
              </a:moveTo>
              <a:arcTo wR="2167506" hR="2167506" stAng="1497041" swAng="1051706"/>
            </a:path>
          </a:pathLst>
        </a:custGeom>
        <a:noFill/>
        <a:ln w="6350" cap="flat" cmpd="sng" algn="ctr">
          <a:solidFill>
            <a:schemeClr val="accent2">
              <a:hueOff val="-485121"/>
              <a:satOff val="-27976"/>
              <a:lumOff val="28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1C4770-6C06-4241-AE49-F49D9D5B3FF2}">
      <dsp:nvSpPr>
        <dsp:cNvPr id="0" name=""/>
        <dsp:cNvSpPr/>
      </dsp:nvSpPr>
      <dsp:spPr>
        <a:xfrm>
          <a:off x="3776940" y="4003965"/>
          <a:ext cx="1530360" cy="9682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Φορολογικό σύστημα</a:t>
          </a:r>
          <a:endParaRPr lang="en-GB" sz="1800" kern="1200" dirty="0">
            <a:solidFill>
              <a:schemeClr val="tx1"/>
            </a:solidFill>
          </a:endParaRPr>
        </a:p>
      </dsp:txBody>
      <dsp:txXfrm>
        <a:off x="3824207" y="4051232"/>
        <a:ext cx="1435826" cy="873725"/>
      </dsp:txXfrm>
    </dsp:sp>
    <dsp:sp modelId="{2D3E3D31-A2E0-4F29-A0D7-832F97E176F9}">
      <dsp:nvSpPr>
        <dsp:cNvPr id="0" name=""/>
        <dsp:cNvSpPr/>
      </dsp:nvSpPr>
      <dsp:spPr>
        <a:xfrm>
          <a:off x="1434168" y="367732"/>
          <a:ext cx="4335013" cy="4335013"/>
        </a:xfrm>
        <a:custGeom>
          <a:avLst/>
          <a:gdLst/>
          <a:ahLst/>
          <a:cxnLst/>
          <a:rect l="0" t="0" r="0" b="0"/>
          <a:pathLst>
            <a:path>
              <a:moveTo>
                <a:pt x="2339257" y="4328197"/>
              </a:moveTo>
              <a:arcTo wR="2167506" hR="2167506" stAng="5127310" swAng="548595"/>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5016C0-584B-4D72-B713-2B284E9D4F21}">
      <dsp:nvSpPr>
        <dsp:cNvPr id="0" name=""/>
        <dsp:cNvSpPr/>
      </dsp:nvSpPr>
      <dsp:spPr>
        <a:xfrm>
          <a:off x="1898069" y="4045473"/>
          <a:ext cx="1526319" cy="88524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Γκρι αγορά</a:t>
          </a:r>
          <a:endParaRPr lang="en-GB" sz="1800" kern="1200" dirty="0">
            <a:solidFill>
              <a:schemeClr val="tx1"/>
            </a:solidFill>
          </a:endParaRPr>
        </a:p>
      </dsp:txBody>
      <dsp:txXfrm>
        <a:off x="1941283" y="4088687"/>
        <a:ext cx="1439891" cy="798815"/>
      </dsp:txXfrm>
    </dsp:sp>
    <dsp:sp modelId="{44B9CD9E-6ADA-4054-93C6-F40A14222BA4}">
      <dsp:nvSpPr>
        <dsp:cNvPr id="0" name=""/>
        <dsp:cNvSpPr/>
      </dsp:nvSpPr>
      <dsp:spPr>
        <a:xfrm>
          <a:off x="1434168" y="367732"/>
          <a:ext cx="4335013" cy="4335013"/>
        </a:xfrm>
        <a:custGeom>
          <a:avLst/>
          <a:gdLst/>
          <a:ahLst/>
          <a:cxnLst/>
          <a:rect l="0" t="0" r="0" b="0"/>
          <a:pathLst>
            <a:path>
              <a:moveTo>
                <a:pt x="608206" y="3673051"/>
              </a:moveTo>
              <a:arcTo wR="2167506" hR="2167506" stAng="8160290" swAng="1018504"/>
            </a:path>
          </a:pathLst>
        </a:custGeom>
        <a:noFill/>
        <a:ln w="6350" cap="flat" cmpd="sng" algn="ctr">
          <a:solidFill>
            <a:schemeClr val="accent2">
              <a:hueOff val="-970242"/>
              <a:satOff val="-55952"/>
              <a:lumOff val="57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4C1D98-CD64-4278-917B-79B284EA4DA0}">
      <dsp:nvSpPr>
        <dsp:cNvPr id="0" name=""/>
        <dsp:cNvSpPr/>
      </dsp:nvSpPr>
      <dsp:spPr>
        <a:xfrm>
          <a:off x="667428" y="2520984"/>
          <a:ext cx="1642168" cy="99314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Διοικητικές διαδικασίες</a:t>
          </a:r>
          <a:endParaRPr lang="en-GB" sz="1800" kern="1200" dirty="0">
            <a:solidFill>
              <a:schemeClr val="tx1"/>
            </a:solidFill>
          </a:endParaRPr>
        </a:p>
      </dsp:txBody>
      <dsp:txXfrm>
        <a:off x="715909" y="2569465"/>
        <a:ext cx="1545206" cy="896178"/>
      </dsp:txXfrm>
    </dsp:sp>
    <dsp:sp modelId="{73BA67BC-3E38-418E-B3EA-AAAEBCF3C77F}">
      <dsp:nvSpPr>
        <dsp:cNvPr id="0" name=""/>
        <dsp:cNvSpPr/>
      </dsp:nvSpPr>
      <dsp:spPr>
        <a:xfrm>
          <a:off x="1434168" y="367732"/>
          <a:ext cx="4335013" cy="4335013"/>
        </a:xfrm>
        <a:custGeom>
          <a:avLst/>
          <a:gdLst/>
          <a:ahLst/>
          <a:cxnLst/>
          <a:rect l="0" t="0" r="0" b="0"/>
          <a:pathLst>
            <a:path>
              <a:moveTo>
                <a:pt x="134" y="2143404"/>
              </a:moveTo>
              <a:arcTo wR="2167506" hR="2167506" stAng="10838227" swAng="1544414"/>
            </a:path>
          </a:pathLst>
        </a:custGeom>
        <a:noFill/>
        <a:ln w="6350" cap="flat" cmpd="sng" algn="ctr">
          <a:solidFill>
            <a:schemeClr val="accent2">
              <a:hueOff val="-1212803"/>
              <a:satOff val="-69940"/>
              <a:lumOff val="71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30407D-DA95-4A71-B334-CC1FE57413BA}">
      <dsp:nvSpPr>
        <dsp:cNvPr id="0" name=""/>
        <dsp:cNvSpPr/>
      </dsp:nvSpPr>
      <dsp:spPr>
        <a:xfrm>
          <a:off x="1323014" y="804197"/>
          <a:ext cx="1168071" cy="75924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Νόμος</a:t>
          </a:r>
          <a:r>
            <a:rPr lang="pl-PL" sz="1800" kern="1200" dirty="0">
              <a:solidFill>
                <a:schemeClr val="tx1"/>
              </a:solidFill>
            </a:rPr>
            <a:t> </a:t>
          </a:r>
          <a:endParaRPr lang="en-GB" sz="1800" kern="1200" dirty="0">
            <a:solidFill>
              <a:schemeClr val="tx1"/>
            </a:solidFill>
          </a:endParaRPr>
        </a:p>
      </dsp:txBody>
      <dsp:txXfrm>
        <a:off x="1360077" y="841260"/>
        <a:ext cx="1093945" cy="685120"/>
      </dsp:txXfrm>
    </dsp:sp>
    <dsp:sp modelId="{F302DCEB-6009-4C85-AC0E-02E68A2D9EFA}">
      <dsp:nvSpPr>
        <dsp:cNvPr id="0" name=""/>
        <dsp:cNvSpPr/>
      </dsp:nvSpPr>
      <dsp:spPr>
        <a:xfrm>
          <a:off x="1434168" y="367732"/>
          <a:ext cx="4335013" cy="4335013"/>
        </a:xfrm>
        <a:custGeom>
          <a:avLst/>
          <a:gdLst/>
          <a:ahLst/>
          <a:cxnLst/>
          <a:rect l="0" t="0" r="0" b="0"/>
          <a:pathLst>
            <a:path>
              <a:moveTo>
                <a:pt x="868087" y="432688"/>
              </a:moveTo>
              <a:arcTo wR="2167506" hR="2167506" stAng="13989957" swAng="98091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3045" y="155522"/>
          <a:ext cx="2969759"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a:t>John Rampton</a:t>
          </a:r>
        </a:p>
      </dsp:txBody>
      <dsp:txXfrm>
        <a:off x="3045" y="155522"/>
        <a:ext cx="2969759" cy="432000"/>
      </dsp:txXfrm>
    </dsp:sp>
    <dsp:sp modelId="{6191E48F-0B33-4208-8E3F-EDB4A503F4E5}">
      <dsp:nvSpPr>
        <dsp:cNvPr id="0" name=""/>
        <dsp:cNvSpPr/>
      </dsp:nvSpPr>
      <dsp:spPr>
        <a:xfrm>
          <a:off x="3045" y="587522"/>
          <a:ext cx="2969759" cy="3246150"/>
        </a:xfrm>
        <a:prstGeom prst="rect">
          <a:avLst/>
        </a:prstGeom>
        <a:solidFill>
          <a:srgbClr val="F9DBD2"/>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ctr" anchorCtr="0">
          <a:noAutofit/>
        </a:bodyPr>
        <a:lstStyle/>
        <a:p>
          <a:pPr marL="114300" lvl="1" indent="-114300" algn="just" defTabSz="666750">
            <a:lnSpc>
              <a:spcPct val="90000"/>
            </a:lnSpc>
            <a:spcBef>
              <a:spcPct val="0"/>
            </a:spcBef>
            <a:spcAft>
              <a:spcPct val="15000"/>
            </a:spcAft>
            <a:buChar char="••"/>
          </a:pPr>
          <a:r>
            <a:rPr lang="el-GR" sz="1500" kern="1200" dirty="0"/>
            <a:t>Εσφαλμένο κόστος
Στενή όρια προσαρμογής
Συναισθηματικά καθοδηγούμενες αποφάσεις
Μείωση του εγώ</a:t>
          </a:r>
          <a:endParaRPr lang="en-GB" sz="1500" kern="1200" dirty="0"/>
        </a:p>
        <a:p>
          <a:pPr marL="114300" lvl="1" indent="-114300" algn="just" defTabSz="666750">
            <a:lnSpc>
              <a:spcPct val="90000"/>
            </a:lnSpc>
            <a:spcBef>
              <a:spcPct val="0"/>
            </a:spcBef>
            <a:spcAft>
              <a:spcPct val="15000"/>
            </a:spcAft>
            <a:buChar char="••"/>
          </a:pPr>
          <a:r>
            <a:rPr lang="el-GR" sz="1500" kern="1200" dirty="0"/>
            <a:t>Επίδραση </a:t>
          </a:r>
          <a:r>
            <a:rPr lang="en-GB" sz="1500" kern="1200" dirty="0"/>
            <a:t>Halo</a:t>
          </a:r>
        </a:p>
      </dsp:txBody>
      <dsp:txXfrm>
        <a:off x="3045" y="587522"/>
        <a:ext cx="2969759" cy="3246150"/>
      </dsp:txXfrm>
    </dsp:sp>
    <dsp:sp modelId="{C9454C77-69D9-47F8-9397-A0E3A8B21DD2}">
      <dsp:nvSpPr>
        <dsp:cNvPr id="0" name=""/>
        <dsp:cNvSpPr/>
      </dsp:nvSpPr>
      <dsp:spPr>
        <a:xfrm>
          <a:off x="3388571" y="155522"/>
          <a:ext cx="2969759" cy="432000"/>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Warren Buffett </a:t>
          </a:r>
          <a:r>
            <a:rPr lang="el-GR" sz="1500" kern="1200" dirty="0"/>
            <a:t>και</a:t>
          </a:r>
          <a:r>
            <a:rPr lang="pl-PL" sz="1500" kern="1200" dirty="0"/>
            <a:t> </a:t>
          </a:r>
          <a:r>
            <a:rPr lang="en-US" sz="1500" kern="1200" dirty="0"/>
            <a:t>Charlie Munger</a:t>
          </a:r>
          <a:endParaRPr lang="en-GB" sz="1500" kern="1200" dirty="0"/>
        </a:p>
      </dsp:txBody>
      <dsp:txXfrm>
        <a:off x="3388571" y="155522"/>
        <a:ext cx="2969759" cy="432000"/>
      </dsp:txXfrm>
    </dsp:sp>
    <dsp:sp modelId="{44B84D50-BFFC-4E93-A2FF-42EFF17468BF}">
      <dsp:nvSpPr>
        <dsp:cNvPr id="0" name=""/>
        <dsp:cNvSpPr/>
      </dsp:nvSpPr>
      <dsp:spPr>
        <a:xfrm>
          <a:off x="3388571" y="587522"/>
          <a:ext cx="2969759" cy="3246150"/>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ctr" anchorCtr="0">
          <a:noAutofit/>
        </a:bodyPr>
        <a:lstStyle/>
        <a:p>
          <a:pPr marL="114300" lvl="1" indent="-114300" algn="just" defTabSz="666750">
            <a:lnSpc>
              <a:spcPct val="90000"/>
            </a:lnSpc>
            <a:spcBef>
              <a:spcPct val="0"/>
            </a:spcBef>
            <a:spcAft>
              <a:spcPct val="15000"/>
            </a:spcAft>
            <a:buChar char="••"/>
          </a:pPr>
          <a:r>
            <a:rPr lang="el-GR" sz="1500" kern="1200" dirty="0"/>
            <a:t>Τελειομανία
Η μη λήψη απόφασης μπορεί επίσης να είναι λάθος
Άποψη το ότι οι συλλογικές αποφάσεις είναι καλύτερες
Υπερβολική ανάλυση και μη εμπιστοσύνη στο ένστικτο
Λήψη αποφάσεων χωρίς τη χρήση λιστών ελέγχου</a:t>
          </a:r>
          <a:endParaRPr lang="en-GB" sz="1500" kern="1200" dirty="0"/>
        </a:p>
      </dsp:txBody>
      <dsp:txXfrm>
        <a:off x="3388571" y="587522"/>
        <a:ext cx="2969759" cy="3246150"/>
      </dsp:txXfrm>
    </dsp:sp>
    <dsp:sp modelId="{1ACE3FC7-54C9-4A4C-A8C9-7727715B3632}">
      <dsp:nvSpPr>
        <dsp:cNvPr id="0" name=""/>
        <dsp:cNvSpPr/>
      </dsp:nvSpPr>
      <dsp:spPr>
        <a:xfrm>
          <a:off x="6774096" y="155522"/>
          <a:ext cx="2969759" cy="432000"/>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a:t>Miguel Angel Ariño</a:t>
          </a:r>
        </a:p>
      </dsp:txBody>
      <dsp:txXfrm>
        <a:off x="6774096" y="155522"/>
        <a:ext cx="2969759" cy="432000"/>
      </dsp:txXfrm>
    </dsp:sp>
    <dsp:sp modelId="{D21F4AAF-EA04-4BE1-B3A4-7DDD2E01755F}">
      <dsp:nvSpPr>
        <dsp:cNvPr id="0" name=""/>
        <dsp:cNvSpPr/>
      </dsp:nvSpPr>
      <dsp:spPr>
        <a:xfrm>
          <a:off x="6774096" y="587522"/>
          <a:ext cx="2969759" cy="3246150"/>
        </a:xfrm>
        <a:prstGeom prst="rect">
          <a:avLst/>
        </a:prstGeom>
        <a:solidFill>
          <a:srgbClr val="F9DBD2">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ctr" anchorCtr="0">
          <a:noAutofit/>
        </a:bodyPr>
        <a:lstStyle/>
        <a:p>
          <a:pPr marL="114300" lvl="1" indent="-114300" algn="just" defTabSz="666750">
            <a:lnSpc>
              <a:spcPct val="90000"/>
            </a:lnSpc>
            <a:spcBef>
              <a:spcPct val="0"/>
            </a:spcBef>
            <a:spcAft>
              <a:spcPct val="15000"/>
            </a:spcAft>
            <a:buChar char="••"/>
          </a:pPr>
          <a:r>
            <a:rPr lang="el-GR" sz="1500" kern="1200" dirty="0"/>
            <a:t>Αναμονή για την τέλεια απόφαση
Αποτυχία αντιμετώπισης της πραγματικότητας
Πίστη σε αυταπάτες
Το να ακολουθούμε  με τη ροή των πραγμάτων
Βιασύνη και υψηλό ρίσκο 
Υπερβολική εμπιστοσύνη στη διαίσθηση
Το να ερωτευτούμε τις δικές μας ιδέες
 Μικρή προσοχή στις συνέπειες
Μη ολοκλήρωση της απόφασης</a:t>
          </a:r>
          <a:endParaRPr lang="en-GB" sz="1500" kern="1200" dirty="0"/>
        </a:p>
      </dsp:txBody>
      <dsp:txXfrm>
        <a:off x="6774096" y="587522"/>
        <a:ext cx="2969759" cy="3246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EEA6-49CB-42D3-88E2-C16424DAD3A7}">
      <dsp:nvSpPr>
        <dsp:cNvPr id="0" name=""/>
        <dsp:cNvSpPr/>
      </dsp:nvSpPr>
      <dsp:spPr>
        <a:xfrm>
          <a:off x="55" y="14644"/>
          <a:ext cx="5273479" cy="7200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0" i="0" kern="1200" dirty="0"/>
            <a:t>Εσωτερικοί Κίνδυνοι</a:t>
          </a:r>
          <a:endParaRPr lang="en-GB" sz="2400" kern="1200" dirty="0"/>
        </a:p>
      </dsp:txBody>
      <dsp:txXfrm>
        <a:off x="55" y="14644"/>
        <a:ext cx="5273479" cy="720000"/>
      </dsp:txXfrm>
    </dsp:sp>
    <dsp:sp modelId="{C19AA999-95CB-4556-9BC0-BC50B4E17B2D}">
      <dsp:nvSpPr>
        <dsp:cNvPr id="0" name=""/>
        <dsp:cNvSpPr/>
      </dsp:nvSpPr>
      <dsp:spPr>
        <a:xfrm>
          <a:off x="55" y="734644"/>
          <a:ext cx="5273479" cy="37057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l-GR" sz="2500" b="0" i="0" kern="1200" dirty="0"/>
            <a:t>ανθρώπινοι παράγοντες (διαχείριση ταλέντων, απεργίες)</a:t>
          </a:r>
          <a:endParaRPr lang="en-GB" sz="2500" kern="1200" dirty="0"/>
        </a:p>
        <a:p>
          <a:pPr marL="228600" lvl="1" indent="-228600" algn="l" defTabSz="1111250">
            <a:lnSpc>
              <a:spcPct val="90000"/>
            </a:lnSpc>
            <a:spcBef>
              <a:spcPct val="0"/>
            </a:spcBef>
            <a:spcAft>
              <a:spcPct val="15000"/>
            </a:spcAft>
            <a:buChar char="••"/>
          </a:pPr>
          <a:r>
            <a:rPr lang="el-GR" sz="2500" b="0" i="0" kern="1200" noProof="0" dirty="0"/>
            <a:t>τεχνολογικοί παράγοντες (αναδυόμενες τεχνολογίες)</a:t>
          </a:r>
          <a:endParaRPr lang="en-GB" sz="2500" b="0" i="0" kern="1200" noProof="0" dirty="0"/>
        </a:p>
        <a:p>
          <a:pPr marL="228600" lvl="1" indent="-228600" algn="l" defTabSz="1111250">
            <a:lnSpc>
              <a:spcPct val="90000"/>
            </a:lnSpc>
            <a:spcBef>
              <a:spcPct val="0"/>
            </a:spcBef>
            <a:spcAft>
              <a:spcPct val="15000"/>
            </a:spcAft>
            <a:buChar char="••"/>
          </a:pPr>
          <a:r>
            <a:rPr lang="el-GR" sz="2500" b="0" i="0" kern="1200" dirty="0"/>
            <a:t>φυσικοί παράγοντες (αστοχία μηχανών, πυρκαγιά ή κλοπή)</a:t>
          </a:r>
          <a:endParaRPr lang="en-US" sz="2500" b="0" i="0" kern="1200" dirty="0"/>
        </a:p>
        <a:p>
          <a:pPr marL="228600" lvl="1" indent="-228600" algn="l" defTabSz="1111250">
            <a:lnSpc>
              <a:spcPct val="90000"/>
            </a:lnSpc>
            <a:spcBef>
              <a:spcPct val="0"/>
            </a:spcBef>
            <a:spcAft>
              <a:spcPct val="15000"/>
            </a:spcAft>
            <a:buChar char="••"/>
          </a:pPr>
          <a:r>
            <a:rPr lang="el-GR" sz="2500" b="0" i="0" kern="1200" dirty="0"/>
            <a:t>Λειτουργικοί παράγοντες (πρόσβαση σε πιστώσεις, διαφήμιση)</a:t>
          </a:r>
          <a:endParaRPr lang="en-US" sz="2500" b="0" i="0" kern="1200" dirty="0"/>
        </a:p>
      </dsp:txBody>
      <dsp:txXfrm>
        <a:off x="55" y="734644"/>
        <a:ext cx="5273479" cy="3705750"/>
      </dsp:txXfrm>
    </dsp:sp>
    <dsp:sp modelId="{5A11FAC3-8D60-48EA-9D7E-4C0FF1976549}">
      <dsp:nvSpPr>
        <dsp:cNvPr id="0" name=""/>
        <dsp:cNvSpPr/>
      </dsp:nvSpPr>
      <dsp:spPr>
        <a:xfrm>
          <a:off x="6011876" y="1518"/>
          <a:ext cx="5273479" cy="7200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0" i="0" kern="1200" dirty="0"/>
            <a:t>Εξωτερικοί Κίνδυνοι</a:t>
          </a:r>
          <a:endParaRPr lang="en-GB" sz="2400" b="0" i="0" kern="1200" dirty="0"/>
        </a:p>
      </dsp:txBody>
      <dsp:txXfrm>
        <a:off x="6011876" y="1518"/>
        <a:ext cx="5273479" cy="720000"/>
      </dsp:txXfrm>
    </dsp:sp>
    <dsp:sp modelId="{4710BF6C-85A7-4482-8F54-DADA2976FAD3}">
      <dsp:nvSpPr>
        <dsp:cNvPr id="0" name=""/>
        <dsp:cNvSpPr/>
      </dsp:nvSpPr>
      <dsp:spPr>
        <a:xfrm>
          <a:off x="6011821" y="734644"/>
          <a:ext cx="5273479" cy="3705750"/>
        </a:xfrm>
        <a:prstGeom prst="rect">
          <a:avLst/>
        </a:prstGeom>
        <a:solidFill>
          <a:srgbClr val="F9DBD2">
            <a:alpha val="90000"/>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l-GR" sz="2500" b="0" i="0" kern="1200" dirty="0"/>
            <a:t>οικονομικοί παράγοντες (κίνδυνοι αγοράς, πίεση τιμών)
φυσικοί παράγοντες (πλημμύρες, σεισμοί)
πολιτικοί παράγοντες (απαιτήσεις συμμόρφωσης και κανονισμοί που επιβάλλονται από κυβερνήσεις)</a:t>
          </a:r>
          <a:endParaRPr lang="en-GB" sz="2500" kern="1200" dirty="0"/>
        </a:p>
      </dsp:txBody>
      <dsp:txXfrm>
        <a:off x="6011821" y="734644"/>
        <a:ext cx="5273479" cy="3705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225F9-969B-4F64-A6A7-9F3951D2820D}">
      <dsp:nvSpPr>
        <dsp:cNvPr id="0" name=""/>
        <dsp:cNvSpPr/>
      </dsp:nvSpPr>
      <dsp:spPr>
        <a:xfrm>
          <a:off x="941962" y="994"/>
          <a:ext cx="3113884" cy="311388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24130" rIns="171367" bIns="24130" numCol="1" spcCol="1270" anchor="ctr" anchorCtr="0">
          <a:noAutofit/>
        </a:bodyPr>
        <a:lstStyle/>
        <a:p>
          <a:pPr lvl="0" algn="ctr" defTabSz="844550">
            <a:lnSpc>
              <a:spcPct val="90000"/>
            </a:lnSpc>
            <a:spcBef>
              <a:spcPct val="0"/>
            </a:spcBef>
            <a:spcAft>
              <a:spcPct val="35000"/>
            </a:spcAft>
          </a:pPr>
          <a:r>
            <a:rPr lang="el-GR" sz="1900" b="1" i="0" kern="1200" dirty="0"/>
            <a:t>Αναγνωρίστε</a:t>
          </a:r>
          <a:r>
            <a:rPr lang="en-US" sz="1900" b="1" i="0" kern="1200" dirty="0"/>
            <a:t> </a:t>
          </a:r>
          <a:r>
            <a:rPr lang="en-US" sz="1900" b="0" i="0" kern="1200" dirty="0"/>
            <a:t>– </a:t>
          </a:r>
          <a:r>
            <a:rPr lang="el-GR" sz="1900" b="0" i="0" kern="1200" dirty="0"/>
            <a:t>βρείτε ποιοι είναι οι κίνδυνοι που μπορεί να αντιμετωπίσει η επιχείρησή σας</a:t>
          </a:r>
          <a:endParaRPr lang="en-US" sz="1900" kern="1200" dirty="0"/>
        </a:p>
      </dsp:txBody>
      <dsp:txXfrm>
        <a:off x="1397980" y="457012"/>
        <a:ext cx="2201848" cy="2201848"/>
      </dsp:txXfrm>
    </dsp:sp>
    <dsp:sp modelId="{CCA80F75-B7D3-4E8E-8D2D-466B06197260}">
      <dsp:nvSpPr>
        <dsp:cNvPr id="0" name=""/>
        <dsp:cNvSpPr/>
      </dsp:nvSpPr>
      <dsp:spPr>
        <a:xfrm>
          <a:off x="3433070" y="994"/>
          <a:ext cx="3113884" cy="3113884"/>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24130" rIns="171367" bIns="24130" numCol="1" spcCol="1270" anchor="ctr" anchorCtr="0">
          <a:noAutofit/>
        </a:bodyPr>
        <a:lstStyle/>
        <a:p>
          <a:pPr lvl="0" algn="ctr" defTabSz="844550">
            <a:lnSpc>
              <a:spcPct val="90000"/>
            </a:lnSpc>
            <a:spcBef>
              <a:spcPct val="0"/>
            </a:spcBef>
            <a:spcAft>
              <a:spcPct val="35000"/>
            </a:spcAft>
          </a:pPr>
          <a:r>
            <a:rPr lang="el-GR" sz="1900" b="1" i="0" kern="1200" noProof="0" dirty="0"/>
            <a:t>Αναλύστε</a:t>
          </a:r>
          <a:r>
            <a:rPr lang="en-US" sz="1900" b="1" i="0" kern="1200" dirty="0"/>
            <a:t> </a:t>
          </a:r>
          <a:r>
            <a:rPr lang="en-US" sz="1900" b="0" i="0" kern="1200" dirty="0"/>
            <a:t>– </a:t>
          </a:r>
          <a:r>
            <a:rPr lang="el-GR" sz="1900" b="0" i="0" kern="1200" dirty="0"/>
            <a:t>βρείτε το επίπεδο των κινδύνων και ποιοι από αυτούς είναι οι πιο επείγοντες</a:t>
          </a:r>
          <a:endParaRPr lang="en-US" sz="1900" kern="1200" dirty="0"/>
        </a:p>
      </dsp:txBody>
      <dsp:txXfrm>
        <a:off x="3889088" y="457012"/>
        <a:ext cx="2201848" cy="2201848"/>
      </dsp:txXfrm>
    </dsp:sp>
    <dsp:sp modelId="{CBF25DBB-D222-4A4D-BAD1-5333F52B8B2A}">
      <dsp:nvSpPr>
        <dsp:cNvPr id="0" name=""/>
        <dsp:cNvSpPr/>
      </dsp:nvSpPr>
      <dsp:spPr>
        <a:xfrm>
          <a:off x="5924177" y="994"/>
          <a:ext cx="3113884" cy="3113884"/>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24130" rIns="171367" bIns="24130" numCol="1" spcCol="1270" anchor="ctr" anchorCtr="0">
          <a:noAutofit/>
        </a:bodyPr>
        <a:lstStyle/>
        <a:p>
          <a:pPr lvl="0" algn="ctr" defTabSz="844550">
            <a:lnSpc>
              <a:spcPct val="90000"/>
            </a:lnSpc>
            <a:spcBef>
              <a:spcPct val="0"/>
            </a:spcBef>
            <a:spcAft>
              <a:spcPct val="35000"/>
            </a:spcAft>
          </a:pPr>
          <a:r>
            <a:rPr lang="el-GR" sz="1900" b="1" i="0" kern="1200" dirty="0"/>
            <a:t>Αναλύστε</a:t>
          </a:r>
          <a:r>
            <a:rPr lang="en-US" sz="1900" b="1" i="0" kern="1200" dirty="0"/>
            <a:t> </a:t>
          </a:r>
          <a:r>
            <a:rPr lang="en-US" sz="1900" b="0" i="0" kern="1200" dirty="0"/>
            <a:t>– </a:t>
          </a:r>
          <a:r>
            <a:rPr lang="el-GR" sz="1900" b="0" i="0" kern="1200" dirty="0"/>
            <a:t>Συγκρίνετε τον κίνδυνο με καθορισμένα κριτήρια κινδύνου για να αποφασίσετε τι να κάνετε</a:t>
          </a:r>
          <a:endParaRPr lang="en-US" sz="1900" kern="1200" dirty="0"/>
        </a:p>
      </dsp:txBody>
      <dsp:txXfrm>
        <a:off x="6380195" y="457012"/>
        <a:ext cx="2201848" cy="2201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4154" y="57645"/>
          <a:ext cx="2498367" cy="85598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a:t>Γνώση</a:t>
          </a:r>
          <a:endParaRPr lang="en-GB" sz="1700" kern="1200" dirty="0"/>
        </a:p>
      </dsp:txBody>
      <dsp:txXfrm>
        <a:off x="4154" y="57645"/>
        <a:ext cx="2498367" cy="855980"/>
      </dsp:txXfrm>
    </dsp:sp>
    <dsp:sp modelId="{6191E48F-0B33-4208-8E3F-EDB4A503F4E5}">
      <dsp:nvSpPr>
        <dsp:cNvPr id="0" name=""/>
        <dsp:cNvSpPr/>
      </dsp:nvSpPr>
      <dsp:spPr>
        <a:xfrm>
          <a:off x="4154" y="913626"/>
          <a:ext cx="2498367" cy="33540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Αυξήστε συνεχώς τις γνώσεις σας, δουλέψτε με τον εαυτό σας, διαβάστε, αποκτήστε ενδιαφέροντα, προσπαθήστε να γίνετε εμπειρογνώμονες στον τομέα σας,</a:t>
          </a:r>
          <a:endParaRPr lang="en-GB" sz="1700" kern="1200" dirty="0"/>
        </a:p>
      </dsp:txBody>
      <dsp:txXfrm>
        <a:off x="4154" y="913626"/>
        <a:ext cx="2498367" cy="3354046"/>
      </dsp:txXfrm>
    </dsp:sp>
    <dsp:sp modelId="{C9454C77-69D9-47F8-9397-A0E3A8B21DD2}">
      <dsp:nvSpPr>
        <dsp:cNvPr id="0" name=""/>
        <dsp:cNvSpPr/>
      </dsp:nvSpPr>
      <dsp:spPr>
        <a:xfrm>
          <a:off x="2852293" y="57645"/>
          <a:ext cx="2498367" cy="855980"/>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a:t>Χαρακτηριστικά γνωρίσματα και προσωπικότητα</a:t>
          </a:r>
          <a:endParaRPr lang="en-GB" sz="1700" kern="1200" dirty="0"/>
        </a:p>
      </dsp:txBody>
      <dsp:txXfrm>
        <a:off x="2852293" y="57645"/>
        <a:ext cx="2498367" cy="855980"/>
      </dsp:txXfrm>
    </dsp:sp>
    <dsp:sp modelId="{44B84D50-BFFC-4E93-A2FF-42EFF17468BF}">
      <dsp:nvSpPr>
        <dsp:cNvPr id="0" name=""/>
        <dsp:cNvSpPr/>
      </dsp:nvSpPr>
      <dsp:spPr>
        <a:xfrm>
          <a:off x="2852293" y="913626"/>
          <a:ext cx="2498367" cy="3354046"/>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endParaRPr lang="en-GB" sz="1700" kern="1200" dirty="0"/>
        </a:p>
        <a:p>
          <a:pPr marL="171450" lvl="1" indent="-171450" algn="l" defTabSz="755650">
            <a:lnSpc>
              <a:spcPct val="90000"/>
            </a:lnSpc>
            <a:spcBef>
              <a:spcPct val="0"/>
            </a:spcBef>
            <a:spcAft>
              <a:spcPct val="15000"/>
            </a:spcAft>
            <a:buChar char="••"/>
          </a:pPr>
          <a:r>
            <a:rPr lang="el-GR" sz="1700" kern="1200" dirty="0"/>
            <a:t>Αναπτύξτε τα θετικά σας χαρακτηριστικά. Αυτά σας επιτρέπουν να δημιουργήσετε καλές σχέσεις με άλλους και σας βοηθούν να λειτουργείτε καλά στη ζωή, π.χ. ακρίβεια, δεξιότητες επικοινωνίας, πίστη, επιμέλεια κ.λπ.</a:t>
          </a:r>
          <a:endParaRPr lang="en-GB" sz="1700" kern="1200" dirty="0"/>
        </a:p>
      </dsp:txBody>
      <dsp:txXfrm>
        <a:off x="2852293" y="913626"/>
        <a:ext cx="2498367" cy="3354046"/>
      </dsp:txXfrm>
    </dsp:sp>
    <dsp:sp modelId="{1ACE3FC7-54C9-4A4C-A8C9-7727715B3632}">
      <dsp:nvSpPr>
        <dsp:cNvPr id="0" name=""/>
        <dsp:cNvSpPr/>
      </dsp:nvSpPr>
      <dsp:spPr>
        <a:xfrm>
          <a:off x="5700432" y="57645"/>
          <a:ext cx="2498367" cy="855980"/>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a:t>Δράσεις, αποφάσεις που λαμβάνουμε</a:t>
          </a:r>
          <a:endParaRPr lang="en-GB" sz="1700" kern="1200" dirty="0"/>
        </a:p>
      </dsp:txBody>
      <dsp:txXfrm>
        <a:off x="5700432" y="57645"/>
        <a:ext cx="2498367" cy="855980"/>
      </dsp:txXfrm>
    </dsp:sp>
    <dsp:sp modelId="{D21F4AAF-EA04-4BE1-B3A4-7DDD2E01755F}">
      <dsp:nvSpPr>
        <dsp:cNvPr id="0" name=""/>
        <dsp:cNvSpPr/>
      </dsp:nvSpPr>
      <dsp:spPr>
        <a:xfrm>
          <a:off x="5700432" y="913626"/>
          <a:ext cx="2498367" cy="335404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endParaRPr lang="en-GB" sz="1700" kern="1200" dirty="0"/>
        </a:p>
        <a:p>
          <a:pPr marL="171450" lvl="1" indent="-171450" algn="l" defTabSz="755650">
            <a:lnSpc>
              <a:spcPct val="90000"/>
            </a:lnSpc>
            <a:spcBef>
              <a:spcPct val="0"/>
            </a:spcBef>
            <a:spcAft>
              <a:spcPct val="15000"/>
            </a:spcAft>
            <a:buChar char="••"/>
          </a:pPr>
          <a:r>
            <a:rPr lang="el-GR" sz="1700" kern="1200" dirty="0"/>
            <a:t>Οι ενέργειες που κάνουμε, τα επόμενα βήματα που μας οδηγούν σε μια απόφαση</a:t>
          </a:r>
          <a:endParaRPr lang="en-GB" sz="1700" kern="1200" dirty="0"/>
        </a:p>
      </dsp:txBody>
      <dsp:txXfrm>
        <a:off x="5700432" y="913626"/>
        <a:ext cx="2498367" cy="3354046"/>
      </dsp:txXfrm>
    </dsp:sp>
    <dsp:sp modelId="{3C807308-45A9-40B7-9B6D-435461744383}">
      <dsp:nvSpPr>
        <dsp:cNvPr id="0" name=""/>
        <dsp:cNvSpPr/>
      </dsp:nvSpPr>
      <dsp:spPr>
        <a:xfrm>
          <a:off x="8548571" y="57645"/>
          <a:ext cx="2498367" cy="855980"/>
        </a:xfrm>
        <a:prstGeom prst="rect">
          <a:avLst/>
        </a:prstGeom>
        <a:solidFill>
          <a:srgbClr val="E0804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a:t>Πεποιθήσεις</a:t>
          </a:r>
          <a:endParaRPr lang="en-GB" sz="1700" kern="1200" dirty="0"/>
        </a:p>
      </dsp:txBody>
      <dsp:txXfrm>
        <a:off x="8548571" y="57645"/>
        <a:ext cx="2498367" cy="855980"/>
      </dsp:txXfrm>
    </dsp:sp>
    <dsp:sp modelId="{12EFD0A8-F324-4368-B158-DEB3BA387039}">
      <dsp:nvSpPr>
        <dsp:cNvPr id="0" name=""/>
        <dsp:cNvSpPr/>
      </dsp:nvSpPr>
      <dsp:spPr>
        <a:xfrm>
          <a:off x="8548571" y="913626"/>
          <a:ext cx="2498367" cy="3354046"/>
        </a:xfrm>
        <a:prstGeom prst="rect">
          <a:avLst/>
        </a:prstGeom>
        <a:solidFill>
          <a:srgbClr val="F9DBD2">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Προσωπικά πιστεύω, προσωπικότητα, διαίσθηση αυτοπεποίθηση, πεποιθήσεις, ένστικτο</a:t>
          </a:r>
          <a:endParaRPr lang="en-GB" sz="1700" kern="1200" dirty="0"/>
        </a:p>
      </dsp:txBody>
      <dsp:txXfrm>
        <a:off x="8548571" y="913626"/>
        <a:ext cx="2498367" cy="3354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3045" y="107184"/>
          <a:ext cx="2969759"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b="1" kern="1200" dirty="0">
              <a:latin typeface="Arial" panose="020B0604020202020204" pitchFamily="34" charset="0"/>
              <a:cs typeface="Arial" panose="020B0604020202020204" pitchFamily="34" charset="0"/>
            </a:rPr>
            <a:t>αβεβαιότητα</a:t>
          </a:r>
          <a:endParaRPr lang="en-GB" sz="1800" kern="1200" dirty="0"/>
        </a:p>
      </dsp:txBody>
      <dsp:txXfrm>
        <a:off x="3045" y="107184"/>
        <a:ext cx="2969759" cy="518400"/>
      </dsp:txXfrm>
    </dsp:sp>
    <dsp:sp modelId="{6191E48F-0B33-4208-8E3F-EDB4A503F4E5}">
      <dsp:nvSpPr>
        <dsp:cNvPr id="0" name=""/>
        <dsp:cNvSpPr/>
      </dsp:nvSpPr>
      <dsp:spPr>
        <a:xfrm>
          <a:off x="3045" y="625584"/>
          <a:ext cx="2969759" cy="32564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t>Μια κατάσταση, της οποία η κατανομή πιθανότητας είναι άγνωστη. Αβέβαιο – κάτι που δεν είναι γνωστό ή αποφασισμένο.</a:t>
          </a:r>
          <a:endParaRPr lang="en-GB" sz="1800" kern="1200" dirty="0"/>
        </a:p>
        <a:p>
          <a:pPr marL="171450" lvl="1" indent="-171450" algn="l" defTabSz="800100">
            <a:lnSpc>
              <a:spcPct val="90000"/>
            </a:lnSpc>
            <a:spcBef>
              <a:spcPct val="0"/>
            </a:spcBef>
            <a:spcAft>
              <a:spcPct val="15000"/>
            </a:spcAft>
            <a:buChar char="••"/>
          </a:pPr>
          <a:endParaRPr lang="en-GB" sz="1800" kern="1200" dirty="0"/>
        </a:p>
      </dsp:txBody>
      <dsp:txXfrm>
        <a:off x="3045" y="625584"/>
        <a:ext cx="2969759" cy="3256427"/>
      </dsp:txXfrm>
    </dsp:sp>
    <dsp:sp modelId="{C9454C77-69D9-47F8-9397-A0E3A8B21DD2}">
      <dsp:nvSpPr>
        <dsp:cNvPr id="0" name=""/>
        <dsp:cNvSpPr/>
      </dsp:nvSpPr>
      <dsp:spPr>
        <a:xfrm>
          <a:off x="3388571" y="107184"/>
          <a:ext cx="2969759" cy="518400"/>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b="1" kern="1200" dirty="0">
              <a:latin typeface="Arial" panose="020B0604020202020204" pitchFamily="34" charset="0"/>
              <a:cs typeface="Arial" panose="020B0604020202020204" pitchFamily="34" charset="0"/>
            </a:rPr>
            <a:t>ασάφεια</a:t>
          </a:r>
          <a:endParaRPr lang="en-GB" sz="1800" kern="1200" dirty="0"/>
        </a:p>
      </dsp:txBody>
      <dsp:txXfrm>
        <a:off x="3388571" y="107184"/>
        <a:ext cx="2969759" cy="518400"/>
      </dsp:txXfrm>
    </dsp:sp>
    <dsp:sp modelId="{44B84D50-BFFC-4E93-A2FF-42EFF17468BF}">
      <dsp:nvSpPr>
        <dsp:cNvPr id="0" name=""/>
        <dsp:cNvSpPr/>
      </dsp:nvSpPr>
      <dsp:spPr>
        <a:xfrm>
          <a:off x="3388571" y="625584"/>
          <a:ext cx="2969759" cy="3256427"/>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t>Κάτι που μπορεί να ερμηνευτεί με πολλούς τρόπους και να οδηγήσει σε περισσότερα από ένα αποτελέσματα. </a:t>
          </a:r>
          <a:endParaRPr lang="en-GB" sz="1800" kern="1200" dirty="0"/>
        </a:p>
      </dsp:txBody>
      <dsp:txXfrm>
        <a:off x="3388571" y="625584"/>
        <a:ext cx="2969759" cy="3256427"/>
      </dsp:txXfrm>
    </dsp:sp>
    <dsp:sp modelId="{1ACE3FC7-54C9-4A4C-A8C9-7727715B3632}">
      <dsp:nvSpPr>
        <dsp:cNvPr id="0" name=""/>
        <dsp:cNvSpPr/>
      </dsp:nvSpPr>
      <dsp:spPr>
        <a:xfrm>
          <a:off x="6777142" y="16749"/>
          <a:ext cx="2969759" cy="518400"/>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b="1" kern="1200" dirty="0">
              <a:latin typeface="Arial" panose="020B0604020202020204" pitchFamily="34" charset="0"/>
              <a:cs typeface="Arial" panose="020B0604020202020204" pitchFamily="34" charset="0"/>
            </a:rPr>
            <a:t>κίνδυνος</a:t>
          </a:r>
          <a:r>
            <a:rPr lang="pl-PL" sz="1800" b="1" kern="1200" dirty="0">
              <a:latin typeface="Arial" panose="020B0604020202020204" pitchFamily="34" charset="0"/>
              <a:cs typeface="Arial" panose="020B0604020202020204" pitchFamily="34" charset="0"/>
            </a:rPr>
            <a:t> </a:t>
          </a:r>
          <a:endParaRPr lang="en-GB" sz="1800" b="1" kern="1200" dirty="0">
            <a:latin typeface="Arial" panose="020B0604020202020204" pitchFamily="34" charset="0"/>
            <a:cs typeface="Arial" panose="020B0604020202020204" pitchFamily="34" charset="0"/>
          </a:endParaRPr>
        </a:p>
      </dsp:txBody>
      <dsp:txXfrm>
        <a:off x="6777142" y="16749"/>
        <a:ext cx="2969759" cy="518400"/>
      </dsp:txXfrm>
    </dsp:sp>
    <dsp:sp modelId="{D21F4AAF-EA04-4BE1-B3A4-7DDD2E01755F}">
      <dsp:nvSpPr>
        <dsp:cNvPr id="0" name=""/>
        <dsp:cNvSpPr/>
      </dsp:nvSpPr>
      <dsp:spPr>
        <a:xfrm>
          <a:off x="6774096" y="625584"/>
          <a:ext cx="2969759" cy="32564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t>Αναφέρεται στην πιθανότητα ή την απειλή απώλειας, ευθύνης, τραυματισμού, ζημίας ή οποιουδήποτε άλλου αρνητικού συμβάντος που προκύπτει από εξωτερικές ή εσωτερικές ευπάθειες και που μπορεί να προληφθεί ή να αποφευχθεί μέσω προληπτικής δράσης</a:t>
          </a:r>
          <a:endParaRPr lang="en-GB" sz="1800" kern="1200" dirty="0"/>
        </a:p>
      </dsp:txBody>
      <dsp:txXfrm>
        <a:off x="6774096" y="625584"/>
        <a:ext cx="2969759" cy="325642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m72utemTHw"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JHMMwMC42M8"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31692"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3.3 </a:t>
            </a:r>
            <a:r>
              <a:rPr lang="el-GR" sz="4400" b="1" dirty="0"/>
              <a:t>Αντιμετώπιση της αβεβαιότητας, της ασάφειας και του κινδύνου</a:t>
            </a:r>
            <a:endParaRPr lang="en-GB" sz="4400" b="1" dirty="0"/>
          </a:p>
          <a:p>
            <a:pPr algn="ctr"/>
            <a:endParaRPr lang="en-GB" sz="1600" b="1" dirty="0"/>
          </a:p>
          <a:p>
            <a:pPr algn="ctr"/>
            <a:r>
              <a:rPr lang="en-GB" sz="4400" b="1" dirty="0"/>
              <a:t>3.3.A </a:t>
            </a:r>
            <a:r>
              <a:rPr lang="el-GR" sz="4400" b="1" dirty="0" err="1"/>
              <a:t>Εισαγωγ</a:t>
            </a:r>
            <a:r>
              <a:rPr lang="en-GB" sz="4400" b="1" dirty="0" err="1"/>
              <a:t>ή</a:t>
            </a:r>
            <a:r>
              <a:rPr lang="el-GR" sz="4400" b="1" dirty="0"/>
              <a:t> και Βασικά Σημεία</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6597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1692" y="6272428"/>
            <a:ext cx="1755570" cy="398758"/>
          </a:xfrm>
          <a:prstGeom prst="rect">
            <a:avLst/>
          </a:prstGeom>
        </p:spPr>
      </p:pic>
      <p:sp>
        <p:nvSpPr>
          <p:cNvPr id="12" name="CasellaDiTesto 17"/>
          <p:cNvSpPr txBox="1"/>
          <p:nvPr/>
        </p:nvSpPr>
        <p:spPr>
          <a:xfrm>
            <a:off x="738673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443955"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38664"/>
          </a:xfrm>
          <a:prstGeom prst="rect">
            <a:avLst/>
          </a:prstGeom>
          <a:noFill/>
        </p:spPr>
        <p:txBody>
          <a:bodyPr wrap="square" rtlCol="0">
            <a:spAutoFit/>
          </a:bodyPr>
          <a:lstStyle/>
          <a:p>
            <a:pPr algn="just"/>
            <a:r>
              <a:rPr lang="el-GR" sz="4200" b="1" dirty="0"/>
              <a:t>7 χαρακτηριστικά μιας καλής απόφασης</a:t>
            </a:r>
            <a:endParaRPr lang="pl-PL" sz="42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031873"/>
          </a:xfrm>
          <a:prstGeom prst="rect">
            <a:avLst/>
          </a:prstGeom>
          <a:noFill/>
        </p:spPr>
        <p:txBody>
          <a:bodyPr wrap="square" rtlCol="0">
            <a:spAutoFit/>
          </a:bodyPr>
          <a:lstStyle/>
          <a:p>
            <a:pPr marL="514350" indent="-514350" algn="just">
              <a:buFont typeface="+mj-lt"/>
              <a:buAutoNum type="arabicPeriod"/>
            </a:pPr>
            <a:r>
              <a:rPr lang="el-GR" sz="3200" dirty="0"/>
              <a:t>Ένα κατάλληλο πλαίσιο απόφασης</a:t>
            </a:r>
          </a:p>
          <a:p>
            <a:pPr marL="514350" indent="-514350" algn="just">
              <a:buFont typeface="+mj-lt"/>
              <a:buAutoNum type="arabicPeriod"/>
            </a:pPr>
            <a:r>
              <a:rPr lang="el-GR" sz="3200" dirty="0"/>
              <a:t>Σαφείς αξίες που πρέπει να τηρείτε και συγκεκριμένοι στόχοι που πρέπει να προσπαθείτε να επιτύχετε</a:t>
            </a:r>
          </a:p>
          <a:p>
            <a:pPr marL="514350" indent="-514350" algn="just">
              <a:buFont typeface="+mj-lt"/>
              <a:buAutoNum type="arabicPeriod"/>
            </a:pPr>
            <a:r>
              <a:rPr lang="el-GR" sz="3200" dirty="0"/>
              <a:t>Πολλές δημιουργικές εναλλακτικές λύσεις</a:t>
            </a:r>
          </a:p>
          <a:p>
            <a:pPr marL="514350" indent="-514350" algn="just">
              <a:buFont typeface="+mj-lt"/>
              <a:buAutoNum type="arabicPeriod"/>
            </a:pPr>
            <a:r>
              <a:rPr lang="el-GR" sz="3200" dirty="0"/>
              <a:t>Καλή πληροφόρηση</a:t>
            </a:r>
          </a:p>
          <a:p>
            <a:pPr marL="514350" indent="-514350" algn="just">
              <a:buFont typeface="+mj-lt"/>
              <a:buAutoNum type="arabicPeriod"/>
            </a:pPr>
            <a:r>
              <a:rPr lang="el-GR" sz="3200" dirty="0"/>
              <a:t>Σαφείς αντισταθμίσεις και ορθός συλλογισμός</a:t>
            </a:r>
          </a:p>
          <a:p>
            <a:pPr marL="514350" indent="-514350" algn="just">
              <a:buFont typeface="+mj-lt"/>
              <a:buAutoNum type="arabicPeriod"/>
            </a:pPr>
            <a:r>
              <a:rPr lang="el-GR" sz="3200" dirty="0"/>
              <a:t>Ευθυγράμμιση επιλογών με αξίες και στόχους</a:t>
            </a:r>
          </a:p>
          <a:p>
            <a:pPr marL="514350" indent="-514350" algn="just">
              <a:buFont typeface="+mj-lt"/>
              <a:buAutoNum type="arabicPeriod"/>
            </a:pPr>
            <a:r>
              <a:rPr lang="el-GR" sz="3200" dirty="0"/>
              <a:t>Δέσμευση στην εφαρμογή της απόφασης</a:t>
            </a:r>
            <a:endParaRPr lang="en-GB" sz="3200" dirty="0"/>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232345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07886"/>
          </a:xfrm>
          <a:prstGeom prst="rect">
            <a:avLst/>
          </a:prstGeom>
          <a:noFill/>
        </p:spPr>
        <p:txBody>
          <a:bodyPr wrap="square" rtlCol="0">
            <a:spAutoFit/>
          </a:bodyPr>
          <a:lstStyle/>
          <a:p>
            <a:pPr algn="just"/>
            <a:r>
              <a:rPr lang="el-GR" sz="4000" b="1" dirty="0"/>
              <a:t>7 τρόποι αντιμετώπισης της αβεβαιότητας</a:t>
            </a:r>
            <a:endParaRPr lang="pl-PL" sz="40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339650"/>
          </a:xfrm>
          <a:prstGeom prst="rect">
            <a:avLst/>
          </a:prstGeom>
          <a:noFill/>
        </p:spPr>
        <p:txBody>
          <a:bodyPr wrap="square" rtlCol="0">
            <a:spAutoFit/>
          </a:bodyPr>
          <a:lstStyle/>
          <a:p>
            <a:pPr marL="514350" indent="-514350" algn="just">
              <a:buFont typeface="+mj-lt"/>
              <a:buAutoNum type="arabicPeriod"/>
            </a:pPr>
            <a:r>
              <a:rPr lang="el-GR" sz="3200" dirty="0"/>
              <a:t>Αντικαταστήστε τις προσδοκίες με σχέδια</a:t>
            </a:r>
          </a:p>
          <a:p>
            <a:pPr marL="514350" indent="-514350" algn="just">
              <a:buFont typeface="+mj-lt"/>
              <a:buAutoNum type="arabicPeriod"/>
            </a:pPr>
            <a:r>
              <a:rPr lang="el-GR" sz="3200" dirty="0"/>
              <a:t>Προετοιμαστείτε για διαφορετικές εναλλακτικές</a:t>
            </a:r>
          </a:p>
          <a:p>
            <a:pPr marL="514350" indent="-514350" algn="just">
              <a:buFont typeface="+mj-lt"/>
              <a:buAutoNum type="arabicPeriod"/>
            </a:pPr>
            <a:r>
              <a:rPr lang="el-GR" sz="3200" dirty="0"/>
              <a:t>Παρατηρείτε τα συναισθήματα των άλλων</a:t>
            </a:r>
          </a:p>
          <a:p>
            <a:pPr marL="514350" indent="-514350" algn="just">
              <a:buFont typeface="+mj-lt"/>
              <a:buAutoNum type="arabicPeriod"/>
            </a:pPr>
            <a:r>
              <a:rPr lang="el-GR" sz="3200" dirty="0"/>
              <a:t>Αποκτήστε αυτοπεποίθηση για τις ικανότητες αντιμετώπισης και προσαρμογής σας σε νέες συνθήκες</a:t>
            </a:r>
          </a:p>
          <a:p>
            <a:pPr marL="514350" indent="-514350" algn="just">
              <a:buFont typeface="+mj-lt"/>
              <a:buAutoNum type="arabicPeriod"/>
            </a:pPr>
            <a:r>
              <a:rPr lang="el-GR" sz="3200" dirty="0"/>
              <a:t>Χρησιμοποιήστε προληπτικά τις τεχνικές μείωσης του στρες</a:t>
            </a:r>
          </a:p>
          <a:p>
            <a:pPr marL="514350" indent="-514350" algn="just">
              <a:buFont typeface="+mj-lt"/>
              <a:buAutoNum type="arabicPeriod"/>
            </a:pPr>
            <a:r>
              <a:rPr lang="el-GR" sz="3200" dirty="0"/>
              <a:t>Εστιάστε σε αυτό που μπορείτε να ελέγξετε</a:t>
            </a:r>
          </a:p>
          <a:p>
            <a:pPr marL="514350" indent="-514350" algn="just">
              <a:buFont typeface="+mj-lt"/>
              <a:buAutoNum type="arabicPeriod"/>
            </a:pPr>
            <a:r>
              <a:rPr lang="el-GR" sz="3200" dirty="0"/>
              <a:t>Εξασκηθείτε με προσοχή</a:t>
            </a:r>
            <a:endParaRPr lang="it-IT" sz="2000" dirty="0"/>
          </a:p>
          <a:p>
            <a:pPr algn="just"/>
            <a:r>
              <a:rPr lang="el-GR" sz="2000" dirty="0"/>
              <a:t>Σύμφωνα με την</a:t>
            </a:r>
            <a:r>
              <a:rPr lang="en-GB" sz="2000" dirty="0"/>
              <a:t> Lori Deschene</a:t>
            </a: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113698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Επιπρόσθετα</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2644170"/>
            <a:ext cx="11416938" cy="1908215"/>
          </a:xfrm>
          <a:prstGeom prst="rect">
            <a:avLst/>
          </a:prstGeom>
          <a:noFill/>
        </p:spPr>
        <p:txBody>
          <a:bodyPr wrap="square" rtlCol="0">
            <a:spAutoFit/>
          </a:bodyPr>
          <a:lstStyle/>
          <a:p>
            <a:pPr algn="just"/>
            <a:r>
              <a:rPr lang="el-GR" sz="3200" i="1" dirty="0"/>
              <a:t>Η αβεβαιότητα είναι η μόνη βεβαιότητα που υπάρχει και το να ξέρεις πώς να ζεις με ανασφάλεια είναι η μόνη ασφάλεια</a:t>
            </a:r>
          </a:p>
          <a:p>
            <a:pPr algn="just"/>
            <a:endParaRPr lang="en-US" sz="3200" i="1" dirty="0"/>
          </a:p>
          <a:p>
            <a:pPr algn="just"/>
            <a:r>
              <a:rPr lang="en-US" sz="2200" dirty="0"/>
              <a:t>John Allen </a:t>
            </a:r>
            <a:r>
              <a:rPr lang="en-US" sz="2200" dirty="0" err="1"/>
              <a:t>Paulos</a:t>
            </a:r>
            <a:endParaRPr lang="en-GB" sz="2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250832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Τα λόγια των ειδικών:</a:t>
            </a:r>
            <a:endParaRPr lang="pl-PL"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971052"/>
            <a:ext cx="11416938" cy="1107996"/>
          </a:xfrm>
          <a:prstGeom prst="rect">
            <a:avLst/>
          </a:prstGeom>
          <a:noFill/>
        </p:spPr>
        <p:txBody>
          <a:bodyPr wrap="square" rtlCol="0">
            <a:spAutoFit/>
          </a:bodyPr>
          <a:lstStyle/>
          <a:p>
            <a:pPr algn="just"/>
            <a:r>
              <a:rPr lang="el-GR" sz="2200" dirty="0">
                <a:cs typeface="Arial" panose="020B0604020202020204" pitchFamily="34" charset="0"/>
              </a:rPr>
              <a:t>Ακολουθούν τρία παραδείγματα συγγραφέων που επισημαίνουν λάθη που έγιναν κατά τη λήψη αποφάσεων. Σε αυτή τη βάση, προσπαθήστε να συντάξετε τη λίστα των λαθών που κάνετε κατά τη λήψη αποφάσεων</a:t>
            </a:r>
            <a:endParaRPr lang="pl-PL" sz="2200" dirty="0">
              <a:cs typeface="Arial" panose="020B0604020202020204" pitchFamily="34" charset="0"/>
            </a:endParaRPr>
          </a:p>
        </p:txBody>
      </p:sp>
      <p:graphicFrame>
        <p:nvGraphicFramePr>
          <p:cNvPr id="8" name="Diagram 15">
            <a:extLst>
              <a:ext uri="{FF2B5EF4-FFF2-40B4-BE49-F238E27FC236}">
                <a16:creationId xmlns:a16="http://schemas.microsoft.com/office/drawing/2014/main" xmlns="" id="{250A1B27-DC1B-4E10-8E66-C8D342D9934D}"/>
              </a:ext>
            </a:extLst>
          </p:cNvPr>
          <p:cNvGraphicFramePr/>
          <p:nvPr>
            <p:extLst>
              <p:ext uri="{D42A27DB-BD31-4B8C-83A1-F6EECF244321}">
                <p14:modId xmlns:p14="http://schemas.microsoft.com/office/powerpoint/2010/main" val="2826600763"/>
              </p:ext>
            </p:extLst>
          </p:nvPr>
        </p:nvGraphicFramePr>
        <p:xfrm>
          <a:off x="1222549" y="2229580"/>
          <a:ext cx="9746902" cy="39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rostokąt 8">
            <a:extLst>
              <a:ext uri="{FF2B5EF4-FFF2-40B4-BE49-F238E27FC236}">
                <a16:creationId xmlns:a16="http://schemas.microsoft.com/office/drawing/2014/main" xmlns="" id="{A07FC9EA-46C2-4AF3-91FA-3A9FD91A76EE}"/>
              </a:ext>
            </a:extLst>
          </p:cNvPr>
          <p:cNvSpPr/>
          <p:nvPr/>
        </p:nvSpPr>
        <p:spPr>
          <a:xfrm>
            <a:off x="5339597" y="6059404"/>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4535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cs typeface="Arial" panose="020B0604020202020204" pitchFamily="34" charset="0"/>
              </a:rPr>
              <a:t>Η δύναμη της εμπιστοσύνης</a:t>
            </a:r>
            <a:endParaRPr lang="en-GB" sz="48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996016"/>
            <a:ext cx="11416938" cy="4955203"/>
          </a:xfrm>
          <a:prstGeom prst="rect">
            <a:avLst/>
          </a:prstGeom>
          <a:noFill/>
        </p:spPr>
        <p:txBody>
          <a:bodyPr wrap="square" rtlCol="0">
            <a:spAutoFit/>
          </a:bodyPr>
          <a:lstStyle/>
          <a:p>
            <a:pPr algn="just"/>
            <a:r>
              <a:rPr lang="el-GR" sz="2400" dirty="0">
                <a:cs typeface="Arial" panose="020B0604020202020204" pitchFamily="34" charset="0"/>
              </a:rPr>
              <a:t>Η εμπιστοσύνη είναι θεμελιώδης για κάθε δραστηριότητα του οργανισμού, δίνει μια αίσθηση ασφάλειας και σας επιτρέπει να αντιδράτε γρήγορα σε αλλαγές στο περιβάλλον.</a:t>
            </a:r>
          </a:p>
          <a:p>
            <a:pPr algn="just"/>
            <a:endParaRPr lang="el-GR" sz="2400" dirty="0">
              <a:cs typeface="Arial" panose="020B0604020202020204" pitchFamily="34" charset="0"/>
            </a:endParaRPr>
          </a:p>
          <a:p>
            <a:pPr algn="just"/>
            <a:r>
              <a:rPr lang="el-GR" sz="2400" dirty="0">
                <a:cs typeface="Arial" panose="020B0604020202020204" pitchFamily="34" charset="0"/>
              </a:rPr>
              <a:t>Υπάρχουν οκτώ πυλώνες εμπιστοσύνης (σύμφωνα με τον </a:t>
            </a:r>
            <a:r>
              <a:rPr lang="en-GB" sz="2400" dirty="0">
                <a:cs typeface="Arial" panose="020B0604020202020204" pitchFamily="34" charset="0"/>
              </a:rPr>
              <a:t>David </a:t>
            </a:r>
            <a:r>
              <a:rPr lang="en-GB" sz="2400" dirty="0" err="1">
                <a:cs typeface="Arial" panose="020B0604020202020204" pitchFamily="34" charset="0"/>
              </a:rPr>
              <a:t>Horsager</a:t>
            </a:r>
            <a:r>
              <a:rPr lang="en-GB" sz="2400" dirty="0">
                <a:cs typeface="Arial" panose="020B0604020202020204" pitchFamily="34" charset="0"/>
              </a:rPr>
              <a:t>):</a:t>
            </a:r>
            <a:endParaRPr lang="el-GR" sz="2400" dirty="0">
              <a:cs typeface="Arial" panose="020B0604020202020204" pitchFamily="34" charset="0"/>
            </a:endParaRPr>
          </a:p>
          <a:p>
            <a:pPr marL="342900" indent="-342900" algn="just">
              <a:buFont typeface="Arial" panose="020B0604020202020204" pitchFamily="34" charset="0"/>
              <a:buChar char="•"/>
            </a:pPr>
            <a:r>
              <a:rPr lang="el-GR" sz="2200" b="1" dirty="0">
                <a:cs typeface="Arial" panose="020B0604020202020204" pitchFamily="34" charset="0"/>
              </a:rPr>
              <a:t>Σαφήνεια - </a:t>
            </a:r>
            <a:r>
              <a:rPr lang="el-GR" sz="2200" dirty="0">
                <a:cs typeface="Arial" panose="020B0604020202020204" pitchFamily="34" charset="0"/>
              </a:rPr>
              <a:t>Οι άνθρωποι εμπιστεύονται το σαφές και δεν εμπιστεύονται το διφορούμενο</a:t>
            </a:r>
          </a:p>
          <a:p>
            <a:pPr marL="342900" indent="-342900" algn="just">
              <a:buFont typeface="Arial" panose="020B0604020202020204" pitchFamily="34" charset="0"/>
              <a:buChar char="•"/>
            </a:pPr>
            <a:r>
              <a:rPr lang="el-GR" sz="2200" b="1" dirty="0">
                <a:cs typeface="Arial" panose="020B0604020202020204" pitchFamily="34" charset="0"/>
              </a:rPr>
              <a:t>Συμπόνια - </a:t>
            </a:r>
            <a:r>
              <a:rPr lang="el-GR" sz="2200" dirty="0">
                <a:cs typeface="Arial" panose="020B0604020202020204" pitchFamily="34" charset="0"/>
              </a:rPr>
              <a:t>Οι άνθρωποι εμπιστεύονται εκείνους που νοιάζονται για τους άλλους</a:t>
            </a:r>
          </a:p>
          <a:p>
            <a:pPr marL="342900" indent="-342900" algn="just">
              <a:buFont typeface="Arial" panose="020B0604020202020204" pitchFamily="34" charset="0"/>
              <a:buChar char="•"/>
            </a:pPr>
            <a:r>
              <a:rPr lang="el-GR" sz="2200" b="1" dirty="0">
                <a:cs typeface="Arial" panose="020B0604020202020204" pitchFamily="34" charset="0"/>
              </a:rPr>
              <a:t>Χαρακτήρας - </a:t>
            </a:r>
            <a:r>
              <a:rPr lang="el-GR" sz="2200" dirty="0">
                <a:cs typeface="Arial" panose="020B0604020202020204" pitchFamily="34" charset="0"/>
              </a:rPr>
              <a:t>Οι άνθρωποι προτιμούν εκείνους που επιλέγουν να κάνουν το σωστό παρά το εύκολο </a:t>
            </a:r>
          </a:p>
          <a:p>
            <a:pPr marL="342900" indent="-342900" algn="just">
              <a:buFont typeface="Arial" panose="020B0604020202020204" pitchFamily="34" charset="0"/>
              <a:buChar char="•"/>
            </a:pPr>
            <a:r>
              <a:rPr lang="el-GR" sz="2200" b="1" dirty="0">
                <a:cs typeface="Arial" panose="020B0604020202020204" pitchFamily="34" charset="0"/>
              </a:rPr>
              <a:t>Ικανότητα - </a:t>
            </a:r>
            <a:r>
              <a:rPr lang="el-GR" sz="2200" dirty="0">
                <a:cs typeface="Arial" panose="020B0604020202020204" pitchFamily="34" charset="0"/>
              </a:rPr>
              <a:t>Οι άνθρωποι έχουν εμπιστοσύνη σε εκείνους που φαίνονται ικανοί</a:t>
            </a:r>
          </a:p>
          <a:p>
            <a:pPr marL="342900" indent="-342900" algn="just">
              <a:buFont typeface="Arial" panose="020B0604020202020204" pitchFamily="34" charset="0"/>
              <a:buChar char="•"/>
            </a:pPr>
            <a:r>
              <a:rPr lang="el-GR" sz="2200" b="1" dirty="0">
                <a:cs typeface="Arial" panose="020B0604020202020204" pitchFamily="34" charset="0"/>
              </a:rPr>
              <a:t>Δέσμευση - </a:t>
            </a:r>
            <a:r>
              <a:rPr lang="el-GR" sz="2200" dirty="0">
                <a:cs typeface="Arial" panose="020B0604020202020204" pitchFamily="34" charset="0"/>
              </a:rPr>
              <a:t>Οι άνθρωποι πιστεύουν σε αυτούς που αντιμετωπίζουν τις αντιξοότητες και δεν τα παρατάνε</a:t>
            </a:r>
          </a:p>
          <a:p>
            <a:pPr marL="342900" indent="-342900" algn="just">
              <a:buFont typeface="Arial" panose="020B0604020202020204" pitchFamily="34" charset="0"/>
              <a:buChar char="•"/>
            </a:pPr>
            <a:r>
              <a:rPr lang="el-GR" sz="2200" b="1" dirty="0">
                <a:cs typeface="Arial" panose="020B0604020202020204" pitchFamily="34" charset="0"/>
              </a:rPr>
              <a:t>Σύνδεση - </a:t>
            </a:r>
            <a:r>
              <a:rPr lang="el-GR" sz="2200" dirty="0">
                <a:cs typeface="Arial" panose="020B0604020202020204" pitchFamily="34" charset="0"/>
              </a:rPr>
              <a:t>Οι άνθρωποι θέλουν να ανήκουν σε μια ομάδα, και να είναι ανάμεσα σε φίλους</a:t>
            </a:r>
          </a:p>
          <a:p>
            <a:pPr marL="342900" indent="-342900" algn="just">
              <a:buFont typeface="Arial" panose="020B0604020202020204" pitchFamily="34" charset="0"/>
              <a:buChar char="•"/>
            </a:pPr>
            <a:r>
              <a:rPr lang="el-GR" sz="2200" b="1" dirty="0">
                <a:cs typeface="Arial" panose="020B0604020202020204" pitchFamily="34" charset="0"/>
              </a:rPr>
              <a:t>Συνεισφορά - </a:t>
            </a:r>
            <a:r>
              <a:rPr lang="el-GR" sz="2200" dirty="0">
                <a:cs typeface="Arial" panose="020B0604020202020204" pitchFamily="34" charset="0"/>
              </a:rPr>
              <a:t>Οι άνθρωποι ανταποκρίνονται θετικά όταν βλέπουν άμεσα αποτελέσματα</a:t>
            </a:r>
          </a:p>
          <a:p>
            <a:pPr marL="342900" indent="-342900" algn="just">
              <a:buFont typeface="Arial" panose="020B0604020202020204" pitchFamily="34" charset="0"/>
              <a:buChar char="•"/>
            </a:pPr>
            <a:r>
              <a:rPr lang="el-GR" sz="2200" b="1" dirty="0">
                <a:cs typeface="Arial" panose="020B0604020202020204" pitchFamily="34" charset="0"/>
              </a:rPr>
              <a:t>Συνέπεια - </a:t>
            </a:r>
            <a:r>
              <a:rPr lang="el-GR" sz="2200" dirty="0">
                <a:cs typeface="Arial" panose="020B0604020202020204" pitchFamily="34" charset="0"/>
              </a:rPr>
              <a:t>Οι άνθρωποι λατρεύουν να βλέπουν τα μικρά πράγματα να γίνονται με συνέπεια</a:t>
            </a:r>
            <a:endParaRPr lang="en-US" sz="2200" dirty="0">
              <a:cs typeface="Arial" panose="020B0604020202020204" pitchFamily="34" charset="0"/>
            </a:endParaRP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548831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Πως λειτουργεί η αβεβαιότητα</a:t>
            </a:r>
            <a:endParaRPr lang="en-GB" sz="48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083258"/>
            <a:ext cx="11416938" cy="1692771"/>
          </a:xfrm>
          <a:prstGeom prst="rect">
            <a:avLst/>
          </a:prstGeom>
          <a:noFill/>
        </p:spPr>
        <p:txBody>
          <a:bodyPr wrap="square" rtlCol="0">
            <a:spAutoFit/>
          </a:bodyPr>
          <a:lstStyle/>
          <a:p>
            <a:pPr algn="just"/>
            <a:r>
              <a:rPr lang="el-GR" sz="2600" dirty="0"/>
              <a:t>Στο </a:t>
            </a:r>
            <a:r>
              <a:rPr lang="en-US" sz="2600" dirty="0" err="1"/>
              <a:t>TEDxCanberra</a:t>
            </a:r>
            <a:r>
              <a:rPr lang="en-US" sz="2600" dirty="0"/>
              <a:t> 2012, </a:t>
            </a:r>
            <a:r>
              <a:rPr lang="el-GR" sz="2600" dirty="0"/>
              <a:t>ο αποδέκτης του βραβείου Νόμπελ Φυσικής, καθηγητής </a:t>
            </a:r>
            <a:r>
              <a:rPr lang="en-US" sz="2600" dirty="0"/>
              <a:t>Brian Schmidt, </a:t>
            </a:r>
            <a:r>
              <a:rPr lang="el-GR" sz="2600" dirty="0"/>
              <a:t>έκανε μια ζωντανή, ενδιαφέρουσα και πρακτική επίδειξη του πώς λειτουργεί η αβεβαιότητα στον πραγματικό κόσμο (κάντε κλικ στην εικόνα για το βίντεο)</a:t>
            </a:r>
            <a:endParaRPr lang="en-GB" sz="2600" dirty="0">
              <a:latin typeface="Arial" panose="020B0604020202020204" pitchFamily="34" charset="0"/>
              <a:cs typeface="Arial" panose="020B0604020202020204" pitchFamily="34" charset="0"/>
            </a:endParaRPr>
          </a:p>
        </p:txBody>
      </p:sp>
      <p:pic>
        <p:nvPicPr>
          <p:cNvPr id="8" name="Picture 2" descr="C:\Users\Dell\Documents\ERASMUS_KA2\KONSPEKTY SZKOLEŃ\grafiki\zrozumieć niepwność .png">
            <a:hlinkClick r:id="rId3"/>
            <a:extLst>
              <a:ext uri="{FF2B5EF4-FFF2-40B4-BE49-F238E27FC236}">
                <a16:creationId xmlns:a16="http://schemas.microsoft.com/office/drawing/2014/main" xmlns="" id="{E1F1EE08-8B9E-4AB7-97AD-F8FE8A348B85}"/>
              </a:ext>
            </a:extLst>
          </p:cNvPr>
          <p:cNvPicPr>
            <a:picLocks noChangeAspect="1" noChangeArrowheads="1"/>
          </p:cNvPicPr>
          <p:nvPr/>
        </p:nvPicPr>
        <p:blipFill>
          <a:blip r:embed="rId4" cstate="print"/>
          <a:srcRect/>
          <a:stretch>
            <a:fillRect/>
          </a:stretch>
        </p:blipFill>
        <p:spPr bwMode="auto">
          <a:xfrm>
            <a:off x="3013650" y="2752801"/>
            <a:ext cx="6164700" cy="3409260"/>
          </a:xfrm>
          <a:prstGeom prst="rect">
            <a:avLst/>
          </a:prstGeom>
          <a:noFill/>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9546"/>
            <a:ext cx="1755570" cy="398758"/>
          </a:xfrm>
          <a:prstGeom prst="rect">
            <a:avLst/>
          </a:prstGeom>
        </p:spPr>
      </p:pic>
      <p:sp>
        <p:nvSpPr>
          <p:cNvPr id="17"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41113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64524"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3.3 </a:t>
            </a:r>
            <a:r>
              <a:rPr lang="el-GR" sz="4400" b="1" dirty="0"/>
              <a:t>Αντιμετώπιση της αβεβαιότητας, της ασάφειας και του κινδύνου</a:t>
            </a:r>
            <a:endParaRPr lang="en-GB" sz="4400" b="1" dirty="0"/>
          </a:p>
          <a:p>
            <a:pPr algn="ctr"/>
            <a:endParaRPr lang="en-GB" sz="1600" b="1" dirty="0"/>
          </a:p>
          <a:p>
            <a:pPr algn="ctr"/>
            <a:r>
              <a:rPr lang="en-GB" sz="4400" b="1" dirty="0"/>
              <a:t>3.3.</a:t>
            </a:r>
            <a:r>
              <a:rPr lang="el-GR" sz="4400" b="1" dirty="0"/>
              <a:t>Γ</a:t>
            </a:r>
            <a:r>
              <a:rPr lang="en-GB" sz="4400" b="1" dirty="0"/>
              <a:t> </a:t>
            </a:r>
            <a:r>
              <a:rPr lang="el-GR" sz="4400" b="1" dirty="0"/>
              <a:t>Ο κίνδυνος στις επιχειρήσεις</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546"/>
            <a:ext cx="1755570" cy="398758"/>
          </a:xfrm>
          <a:prstGeom prst="rect">
            <a:avLst/>
          </a:prstGeom>
        </p:spPr>
      </p:pic>
      <p:sp>
        <p:nvSpPr>
          <p:cNvPr id="12"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2655551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84830"/>
          </a:xfrm>
          <a:prstGeom prst="rect">
            <a:avLst/>
          </a:prstGeom>
          <a:noFill/>
        </p:spPr>
        <p:txBody>
          <a:bodyPr wrap="square" rtlCol="0">
            <a:spAutoFit/>
          </a:bodyPr>
          <a:lstStyle/>
          <a:p>
            <a:pPr algn="just"/>
            <a:r>
              <a:rPr lang="el-GR" sz="4500" b="1" dirty="0">
                <a:cs typeface="Arial" panose="020B0604020202020204" pitchFamily="34" charset="0"/>
              </a:rPr>
              <a:t>Εσωτερικός </a:t>
            </a:r>
            <a:r>
              <a:rPr lang="en-US" sz="4500" b="1" dirty="0">
                <a:cs typeface="Arial" panose="020B0604020202020204" pitchFamily="34" charset="0"/>
              </a:rPr>
              <a:t>VS </a:t>
            </a:r>
            <a:r>
              <a:rPr lang="el-GR" sz="4500" b="1" dirty="0">
                <a:cs typeface="Arial" panose="020B0604020202020204" pitchFamily="34" charset="0"/>
              </a:rPr>
              <a:t>Εξωτερικός Κίνδυνος</a:t>
            </a:r>
            <a:endParaRPr lang="en-GB" sz="45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524315"/>
          </a:xfrm>
          <a:prstGeom prst="rect">
            <a:avLst/>
          </a:prstGeom>
          <a:noFill/>
        </p:spPr>
        <p:txBody>
          <a:bodyPr wrap="square" rtlCol="0">
            <a:spAutoFit/>
          </a:bodyPr>
          <a:lstStyle/>
          <a:p>
            <a:pPr algn="just"/>
            <a:r>
              <a:rPr lang="el-GR" sz="3200" dirty="0">
                <a:cs typeface="Arial" panose="020B0604020202020204" pitchFamily="34" charset="0"/>
              </a:rPr>
              <a:t>Οι επιχειρηματικοί κίνδυνοι αναφέρονται στη πιθανότητα μιας εμπορικής επιχείρησης να αποφέρει ανεπαρκή κέρδη (ή ακόμη και ζημίες) λόγω αβεβαιότητας.</a:t>
            </a:r>
          </a:p>
          <a:p>
            <a:pPr algn="just"/>
            <a:endParaRPr lang="el-GR" sz="3200" dirty="0">
              <a:cs typeface="Arial" panose="020B0604020202020204" pitchFamily="34" charset="0"/>
            </a:endParaRPr>
          </a:p>
          <a:p>
            <a:pPr algn="just"/>
            <a:r>
              <a:rPr lang="el-GR" sz="3200" dirty="0">
                <a:cs typeface="Arial" panose="020B0604020202020204" pitchFamily="34" charset="0"/>
              </a:rPr>
              <a:t>Οι επιχειρηματικοί κίνδυνοι μπορεί να προκύψουν λόγω της επιρροής δύο σημαντικών κινδύνων: </a:t>
            </a:r>
            <a:r>
              <a:rPr lang="el-GR" sz="3200" u="sng" dirty="0">
                <a:cs typeface="Arial" panose="020B0604020202020204" pitchFamily="34" charset="0"/>
              </a:rPr>
              <a:t>εσωτερικοί</a:t>
            </a:r>
            <a:r>
              <a:rPr lang="el-GR" sz="3200" dirty="0">
                <a:cs typeface="Arial" panose="020B0604020202020204" pitchFamily="34" charset="0"/>
              </a:rPr>
              <a:t> κίνδυνοι (κίνδυνοι που προκύπτουν από τα γεγονότα που λαμβάνουν χώρα εντός του οργανισμού) και </a:t>
            </a:r>
            <a:r>
              <a:rPr lang="el-GR" sz="3200" u="sng" dirty="0">
                <a:cs typeface="Arial" panose="020B0604020202020204" pitchFamily="34" charset="0"/>
              </a:rPr>
              <a:t>εξωτερικοί</a:t>
            </a:r>
            <a:r>
              <a:rPr lang="el-GR" sz="3200" dirty="0">
                <a:cs typeface="Arial" panose="020B0604020202020204" pitchFamily="34" charset="0"/>
              </a:rPr>
              <a:t> κίνδυνοι (κίνδυνοι που προκύπτουν από τα γεγονότα που συμβαίνουν εκτός του οργανισμού).</a:t>
            </a:r>
            <a:endParaRPr lang="en-US" sz="3200" dirty="0">
              <a:cs typeface="Arial" panose="020B0604020202020204" pitchFamily="34" charset="0"/>
            </a:endParaRP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07282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00164"/>
          </a:xfrm>
          <a:prstGeom prst="rect">
            <a:avLst/>
          </a:prstGeom>
          <a:noFill/>
        </p:spPr>
        <p:txBody>
          <a:bodyPr wrap="square" rtlCol="0">
            <a:spAutoFit/>
          </a:bodyPr>
          <a:lstStyle/>
          <a:p>
            <a:pPr algn="just"/>
            <a:r>
              <a:rPr lang="el-GR" sz="3300" b="1" dirty="0">
                <a:cs typeface="Arial" panose="020B0604020202020204" pitchFamily="34" charset="0"/>
              </a:rPr>
              <a:t>Εσωτερικός </a:t>
            </a:r>
            <a:r>
              <a:rPr lang="en-US" sz="3300" b="1" dirty="0">
                <a:cs typeface="Arial" panose="020B0604020202020204" pitchFamily="34" charset="0"/>
              </a:rPr>
              <a:t>VS </a:t>
            </a:r>
            <a:r>
              <a:rPr lang="el-GR" sz="3300" b="1" dirty="0">
                <a:cs typeface="Arial" panose="020B0604020202020204" pitchFamily="34" charset="0"/>
              </a:rPr>
              <a:t>Εξωτερικός Κίνδυνος: Παραδείγματα</a:t>
            </a:r>
            <a:endParaRPr lang="en-GB" sz="33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8">
            <a:extLst>
              <a:ext uri="{FF2B5EF4-FFF2-40B4-BE49-F238E27FC236}">
                <a16:creationId xmlns:a16="http://schemas.microsoft.com/office/drawing/2014/main" xmlns="" id="{F5E7A784-90E2-4D52-8194-1A33C62A399F}"/>
              </a:ext>
            </a:extLst>
          </p:cNvPr>
          <p:cNvGraphicFramePr/>
          <p:nvPr>
            <p:extLst>
              <p:ext uri="{D42A27DB-BD31-4B8C-83A1-F6EECF244321}">
                <p14:modId xmlns:p14="http://schemas.microsoft.com/office/powerpoint/2010/main" val="3016220444"/>
              </p:ext>
            </p:extLst>
          </p:nvPr>
        </p:nvGraphicFramePr>
        <p:xfrm>
          <a:off x="459853" y="1391515"/>
          <a:ext cx="11285356" cy="445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293104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διαχείριση κινδύνου;</a:t>
            </a:r>
            <a:endParaRPr lang="pl-PL"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3539430"/>
          </a:xfrm>
          <a:prstGeom prst="rect">
            <a:avLst/>
          </a:prstGeom>
          <a:noFill/>
        </p:spPr>
        <p:txBody>
          <a:bodyPr wrap="square" rtlCol="0">
            <a:spAutoFit/>
          </a:bodyPr>
          <a:lstStyle/>
          <a:p>
            <a:pPr algn="just"/>
            <a:r>
              <a:rPr lang="el-GR" sz="3200" dirty="0"/>
              <a:t>Η διαχείριση κινδύνων σάς βοηθά να λαμβάνετε καλύτερες επιχειρηματικές αποφάσεις. Περιλαμβάνει τη μείωση της πιθανότητας να συμβούν πράγματα που θα μπορούσαν να έχουν αρνητική επίδραση στην επιχείρησή σας.</a:t>
            </a:r>
          </a:p>
          <a:p>
            <a:pPr algn="just"/>
            <a:endParaRPr lang="el-GR" sz="3200" dirty="0"/>
          </a:p>
          <a:p>
            <a:pPr algn="just"/>
            <a:r>
              <a:rPr lang="el-GR" sz="3200" dirty="0"/>
              <a:t>Για παράδειγμα, η μείωση του κινδύνου τραυματισμού μέσω υιοθέτησης διαδικασιών ασφαλείας.</a:t>
            </a:r>
            <a:endParaRPr lang="it-IT" sz="3200" dirty="0">
              <a:cs typeface="Arial" panose="020B0604020202020204" pitchFamily="34" charset="0"/>
            </a:endParaRP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400052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Εννοούμε με τον όρο ρίσκο;</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124057"/>
            <a:ext cx="11416938" cy="5170646"/>
          </a:xfrm>
          <a:prstGeom prst="rect">
            <a:avLst/>
          </a:prstGeom>
          <a:noFill/>
        </p:spPr>
        <p:txBody>
          <a:bodyPr wrap="square" rtlCol="0">
            <a:spAutoFit/>
          </a:bodyPr>
          <a:lstStyle/>
          <a:p>
            <a:pPr algn="just"/>
            <a:r>
              <a:rPr lang="el-GR" sz="3000" dirty="0"/>
              <a:t>Η αβεβαιότητα, η ασάφεια και ο κίνδυνος αποτελούν τα βασικά εμπόδια ή προκλήσεις για την ανάπτυξη οποιασδήποτε επιχείρησης. Η ικανότητα αντιμετώπισής τους είναι ζωτικής σημασίας για την ανάπτυξη των επιχειρήσεων, την αύξηση των κερδών και σε πολλές περιπτώσεις και την επιβίωση τους στην αγορά.</a:t>
            </a:r>
          </a:p>
          <a:p>
            <a:pPr algn="just"/>
            <a:endParaRPr lang="el-GR" sz="3000" dirty="0"/>
          </a:p>
          <a:p>
            <a:pPr algn="just"/>
            <a:r>
              <a:rPr lang="el-GR" sz="3000" dirty="0"/>
              <a:t>Στο στάδιο της ίδρυσης της επιχείρησης, πραγματοποιείται μια ανάλυση </a:t>
            </a:r>
            <a:r>
              <a:rPr lang="en-US" sz="3000" dirty="0"/>
              <a:t>SWOT (</a:t>
            </a:r>
            <a:r>
              <a:rPr lang="el-GR" sz="3000" dirty="0"/>
              <a:t>πλεονεκτήματα και αδυναμίες, ευκαιρίες και απειλές). Μόλις η επιχείρηση αρχίσει να λειτουργεί, η αντιμετώπιση της αβεβαιότητας, της ασάφειας και του κινδύνου αποτελεί βασικό μέρος της διαχείρισης της.</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490382" y="9781"/>
            <a:ext cx="9314087" cy="646331"/>
          </a:xfrm>
          <a:prstGeom prst="rect">
            <a:avLst/>
          </a:prstGeom>
          <a:noFill/>
        </p:spPr>
        <p:txBody>
          <a:bodyPr wrap="square" rtlCol="0">
            <a:spAutoFit/>
          </a:bodyPr>
          <a:lstStyle/>
          <a:p>
            <a:pPr algn="just"/>
            <a:r>
              <a:rPr lang="el-GR" sz="3600" b="1" dirty="0"/>
              <a:t>Πως μπορείτε να διαχειριστείτε τον κίνδυνο;</a:t>
            </a:r>
            <a:endParaRPr lang="pl-PL" sz="36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1077218"/>
          </a:xfrm>
          <a:prstGeom prst="rect">
            <a:avLst/>
          </a:prstGeom>
          <a:noFill/>
        </p:spPr>
        <p:txBody>
          <a:bodyPr wrap="square" rtlCol="0">
            <a:spAutoFit/>
          </a:bodyPr>
          <a:lstStyle/>
          <a:p>
            <a:pPr algn="just"/>
            <a:r>
              <a:rPr lang="el-GR" sz="3200" dirty="0"/>
              <a:t>Προτού αποφασίσετε τι να κάνετε, θα πρέπει να μάθετε ποιοι είναι οι κίνδυνοι σας και ποιοι από αυτούς είναι οι πιο επείγοντες</a:t>
            </a:r>
            <a:endParaRPr lang="en-US" sz="3200" dirty="0">
              <a:cs typeface="Arial" panose="020B0604020202020204" pitchFamily="34" charset="0"/>
            </a:endParaRPr>
          </a:p>
        </p:txBody>
      </p:sp>
      <p:graphicFrame>
        <p:nvGraphicFramePr>
          <p:cNvPr id="8" name="Diagram 8">
            <a:extLst>
              <a:ext uri="{FF2B5EF4-FFF2-40B4-BE49-F238E27FC236}">
                <a16:creationId xmlns:a16="http://schemas.microsoft.com/office/drawing/2014/main" xmlns="" id="{E989EE84-8814-4BBC-9ED6-2F0C041ACE77}"/>
              </a:ext>
            </a:extLst>
          </p:cNvPr>
          <p:cNvGraphicFramePr/>
          <p:nvPr>
            <p:extLst>
              <p:ext uri="{D42A27DB-BD31-4B8C-83A1-F6EECF244321}">
                <p14:modId xmlns:p14="http://schemas.microsoft.com/office/powerpoint/2010/main" val="3091797816"/>
              </p:ext>
            </p:extLst>
          </p:nvPr>
        </p:nvGraphicFramePr>
        <p:xfrm>
          <a:off x="1105987" y="2762707"/>
          <a:ext cx="9980025" cy="311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9546"/>
            <a:ext cx="1755570" cy="398758"/>
          </a:xfrm>
          <a:prstGeom prst="rect">
            <a:avLst/>
          </a:prstGeom>
        </p:spPr>
      </p:pic>
      <p:sp>
        <p:nvSpPr>
          <p:cNvPr id="17"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45193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Πως θα επιτύχετε…</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178931"/>
            <a:ext cx="11416938" cy="5109091"/>
          </a:xfrm>
          <a:prstGeom prst="rect">
            <a:avLst/>
          </a:prstGeom>
          <a:noFill/>
        </p:spPr>
        <p:txBody>
          <a:bodyPr wrap="square" rtlCol="0">
            <a:spAutoFit/>
          </a:bodyPr>
          <a:lstStyle/>
          <a:p>
            <a:pPr marL="457200" indent="-457200" algn="just" fontAlgn="ctr">
              <a:buFont typeface="Arial" panose="020B0604020202020204" pitchFamily="34" charset="0"/>
              <a:buChar char="•"/>
            </a:pPr>
            <a:r>
              <a:rPr lang="en-US" sz="2200" b="1" dirty="0"/>
              <a:t>Jeff Bezos</a:t>
            </a:r>
            <a:r>
              <a:rPr lang="pl-PL" sz="2200" dirty="0"/>
              <a:t>. </a:t>
            </a:r>
            <a:r>
              <a:rPr lang="el-GR" sz="2200" dirty="0"/>
              <a:t>Εάν επιλέξετε να κάνετε μόνο πράγματα που γνωρίζετε ότι θα λειτουργήσουν, θα αφήσετε πολλές ευκαιρίες αναξιοποίητες</a:t>
            </a:r>
          </a:p>
          <a:p>
            <a:pPr algn="just" fontAlgn="ctr"/>
            <a:endParaRPr lang="en-GB" sz="1000" dirty="0"/>
          </a:p>
          <a:p>
            <a:pPr marL="457200" indent="-457200" algn="just" fontAlgn="ctr">
              <a:buFont typeface="Arial" panose="020B0604020202020204" pitchFamily="34" charset="0"/>
              <a:buChar char="•"/>
            </a:pPr>
            <a:r>
              <a:rPr lang="en-US" sz="2200" b="1" dirty="0"/>
              <a:t>Richard Branson</a:t>
            </a:r>
            <a:r>
              <a:rPr lang="pl-PL" sz="2200" dirty="0"/>
              <a:t>. </a:t>
            </a:r>
            <a:r>
              <a:rPr lang="el-GR" sz="2200" dirty="0"/>
              <a:t>Μπορείτε να είστε προσεκτικοί και να προσπαθείτε να αποφύγετε τους κινδύνους, αλλά δεν μπορείτε να προστατεύεστε συνεχώς</a:t>
            </a:r>
          </a:p>
          <a:p>
            <a:pPr marL="457200" indent="-457200" algn="just" fontAlgn="ctr">
              <a:buFont typeface="Arial" panose="020B0604020202020204" pitchFamily="34" charset="0"/>
              <a:buChar char="•"/>
            </a:pPr>
            <a:endParaRPr lang="en-GB" sz="1000" dirty="0"/>
          </a:p>
          <a:p>
            <a:pPr marL="457200" indent="-457200" algn="just" fontAlgn="ctr">
              <a:buFont typeface="Arial" panose="020B0604020202020204" pitchFamily="34" charset="0"/>
              <a:buChar char="•"/>
            </a:pPr>
            <a:r>
              <a:rPr lang="en-US" sz="2200" b="1" dirty="0"/>
              <a:t>Walt Disney</a:t>
            </a:r>
            <a:r>
              <a:rPr lang="pl-PL" sz="2200" dirty="0"/>
              <a:t>. </a:t>
            </a:r>
            <a:r>
              <a:rPr lang="el-GR" sz="2200" dirty="0"/>
              <a:t>Κατά τη γνώμη μου, το θάρρος είναι η κύρια δεξιότητα της ηγεσίας. Συνήθως περιλαμβάνει την ανάληψη κινδύνων, ειδικά σε νέες επιχειρήσεις</a:t>
            </a:r>
          </a:p>
          <a:p>
            <a:pPr marL="457200" indent="-457200" algn="just" fontAlgn="ctr">
              <a:buFont typeface="Arial" panose="020B0604020202020204" pitchFamily="34" charset="0"/>
              <a:buChar char="•"/>
            </a:pPr>
            <a:endParaRPr lang="en-GB" sz="1000" dirty="0"/>
          </a:p>
          <a:p>
            <a:pPr marL="457200" indent="-457200" algn="just" fontAlgn="ctr">
              <a:buFont typeface="Arial" panose="020B0604020202020204" pitchFamily="34" charset="0"/>
              <a:buChar char="•"/>
            </a:pPr>
            <a:r>
              <a:rPr lang="en-US" sz="2200" b="1" dirty="0"/>
              <a:t>Mark Zuckerberg</a:t>
            </a:r>
            <a:r>
              <a:rPr lang="pl-PL" sz="2200" dirty="0"/>
              <a:t>. </a:t>
            </a:r>
            <a:r>
              <a:rPr lang="el-GR" sz="2200" dirty="0"/>
              <a:t>Ο μεγαλύτερος κίνδυνος δεν είναι η ανάληψη κινδύνων. Σε έναν ταχύτατα μεταβαλλόμενο κόσμο, η στρατηγική που εγγυάται την αποτυχία είναι αυτή της μη ανάληψης ρίσκου</a:t>
            </a:r>
          </a:p>
          <a:p>
            <a:pPr marL="457200" indent="-457200" algn="just" fontAlgn="ctr">
              <a:buFont typeface="Arial" panose="020B0604020202020204" pitchFamily="34" charset="0"/>
              <a:buChar char="•"/>
            </a:pPr>
            <a:endParaRPr lang="en-GB" sz="1000" dirty="0"/>
          </a:p>
          <a:p>
            <a:pPr marL="457200" indent="-457200" algn="just" fontAlgn="ctr">
              <a:buFont typeface="Arial" panose="020B0604020202020204" pitchFamily="34" charset="0"/>
              <a:buChar char="•"/>
            </a:pPr>
            <a:r>
              <a:rPr lang="en-US" sz="2200" b="1" dirty="0"/>
              <a:t>Henry Ford</a:t>
            </a:r>
            <a:r>
              <a:rPr lang="pl-PL" sz="2200" dirty="0"/>
              <a:t>. </a:t>
            </a:r>
            <a:r>
              <a:rPr lang="el-GR" sz="2200" dirty="0"/>
              <a:t>Κανείς δεν μπορεί πραγματικά να εγγυηθεί το μέλλον. Το καλύτερο που μπορούμε να κάνουμε είναι να αυξήσουμε τις πιθανότητες, να υπολογίσουμε τους σχετικούς κινδύνους, να αξιολογήσουμε την ικανότητά μας να τους αντιμετωπίσουμε και να εκτελέσουμε τα σχέδιά μας με ασφάλεια</a:t>
            </a:r>
            <a:endParaRPr lang="en-GB" sz="2200" dirty="0"/>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651937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07886"/>
          </a:xfrm>
          <a:prstGeom prst="rect">
            <a:avLst/>
          </a:prstGeom>
          <a:noFill/>
        </p:spPr>
        <p:txBody>
          <a:bodyPr wrap="square" rtlCol="0">
            <a:spAutoFit/>
          </a:bodyPr>
          <a:lstStyle/>
          <a:p>
            <a:pPr algn="just"/>
            <a:r>
              <a:rPr lang="el-GR" sz="4000" b="1" dirty="0">
                <a:cs typeface="Arial" panose="020B0604020202020204" pitchFamily="34" charset="0"/>
              </a:rPr>
              <a:t>Τρόποι διαχείρισης της αβεβαιότητας…</a:t>
            </a:r>
            <a:endParaRPr lang="en-GB" sz="40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261256"/>
            <a:ext cx="11416938" cy="430887"/>
          </a:xfrm>
          <a:prstGeom prst="rect">
            <a:avLst/>
          </a:prstGeom>
          <a:noFill/>
        </p:spPr>
        <p:txBody>
          <a:bodyPr wrap="square" rtlCol="0">
            <a:spAutoFit/>
          </a:bodyPr>
          <a:lstStyle/>
          <a:p>
            <a:pPr algn="just" fontAlgn="ctr"/>
            <a:r>
              <a:rPr lang="el-GR" sz="2200" dirty="0"/>
              <a:t>Εν συντομία:</a:t>
            </a:r>
            <a:endParaRPr lang="en-GB" sz="2200" dirty="0"/>
          </a:p>
        </p:txBody>
      </p:sp>
      <p:graphicFrame>
        <p:nvGraphicFramePr>
          <p:cNvPr id="16" name="Diagram 15">
            <a:extLst>
              <a:ext uri="{FF2B5EF4-FFF2-40B4-BE49-F238E27FC236}">
                <a16:creationId xmlns:a16="http://schemas.microsoft.com/office/drawing/2014/main" xmlns="" id="{4A669893-AD3E-47A8-9046-8F4854432887}"/>
              </a:ext>
            </a:extLst>
          </p:cNvPr>
          <p:cNvGraphicFramePr/>
          <p:nvPr>
            <p:extLst>
              <p:ext uri="{D42A27DB-BD31-4B8C-83A1-F6EECF244321}">
                <p14:modId xmlns:p14="http://schemas.microsoft.com/office/powerpoint/2010/main" val="1938712846"/>
              </p:ext>
            </p:extLst>
          </p:nvPr>
        </p:nvGraphicFramePr>
        <p:xfrm>
          <a:off x="576983" y="1665796"/>
          <a:ext cx="11051094" cy="432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296909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84830"/>
          </a:xfrm>
          <a:prstGeom prst="rect">
            <a:avLst/>
          </a:prstGeom>
          <a:noFill/>
        </p:spPr>
        <p:txBody>
          <a:bodyPr wrap="square" rtlCol="0">
            <a:spAutoFit/>
          </a:bodyPr>
          <a:lstStyle/>
          <a:p>
            <a:pPr algn="just"/>
            <a:r>
              <a:rPr lang="el-GR" sz="4500" b="1" dirty="0">
                <a:cs typeface="Arial" panose="020B0604020202020204" pitchFamily="34" charset="0"/>
              </a:rPr>
              <a:t>… και οι επιπτώσεις στις επιχειρήσεις</a:t>
            </a:r>
            <a:endParaRPr lang="en-GB" sz="45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30887"/>
          </a:xfrm>
          <a:prstGeom prst="rect">
            <a:avLst/>
          </a:prstGeom>
          <a:noFill/>
        </p:spPr>
        <p:txBody>
          <a:bodyPr wrap="square" rtlCol="0">
            <a:spAutoFit/>
          </a:bodyPr>
          <a:lstStyle/>
          <a:p>
            <a:pPr algn="just" fontAlgn="ctr"/>
            <a:r>
              <a:rPr lang="el-GR" sz="2200" dirty="0"/>
              <a:t>Εν συντομία</a:t>
            </a:r>
            <a:r>
              <a:rPr lang="en-GB" sz="2200" dirty="0"/>
              <a:t>: </a:t>
            </a:r>
          </a:p>
        </p:txBody>
      </p:sp>
      <p:graphicFrame>
        <p:nvGraphicFramePr>
          <p:cNvPr id="17" name="Diagram 15">
            <a:extLst>
              <a:ext uri="{FF2B5EF4-FFF2-40B4-BE49-F238E27FC236}">
                <a16:creationId xmlns:a16="http://schemas.microsoft.com/office/drawing/2014/main" xmlns="" id="{B7D854BF-5B20-43A0-BD9E-653C15EA7507}"/>
              </a:ext>
            </a:extLst>
          </p:cNvPr>
          <p:cNvGraphicFramePr/>
          <p:nvPr>
            <p:extLst>
              <p:ext uri="{D42A27DB-BD31-4B8C-83A1-F6EECF244321}">
                <p14:modId xmlns:p14="http://schemas.microsoft.com/office/powerpoint/2010/main" val="3796996726"/>
              </p:ext>
            </p:extLst>
          </p:nvPr>
        </p:nvGraphicFramePr>
        <p:xfrm>
          <a:off x="1175656" y="1848896"/>
          <a:ext cx="9746902" cy="39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18804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Προτάσεις για </a:t>
            </a:r>
            <a:r>
              <a:rPr lang="el-GR" sz="4800" b="1" dirty="0" err="1"/>
              <a:t>αυτομελέτη</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968111"/>
            <a:ext cx="11416938" cy="2462213"/>
          </a:xfrm>
          <a:prstGeom prst="rect">
            <a:avLst/>
          </a:prstGeom>
          <a:noFill/>
        </p:spPr>
        <p:txBody>
          <a:bodyPr wrap="square" rtlCol="0">
            <a:spAutoFit/>
          </a:bodyPr>
          <a:lstStyle/>
          <a:p>
            <a:pPr algn="just" fontAlgn="ctr"/>
            <a:r>
              <a:rPr lang="el-GR" sz="2200" dirty="0"/>
              <a:t>Σε αυτό το βίντεο, ο </a:t>
            </a:r>
            <a:r>
              <a:rPr lang="en-US" sz="2200" dirty="0"/>
              <a:t>Andy Penaluna, </a:t>
            </a:r>
            <a:r>
              <a:rPr lang="el-GR" sz="2200" dirty="0"/>
              <a:t>Διευθυντής του Διεθνούς Ινστιτούτου Δημιουργικής Επιχειρηματικής Ανάπτυξης (</a:t>
            </a:r>
            <a:r>
              <a:rPr lang="en-US" sz="2200" dirty="0"/>
              <a:t>http://</a:t>
            </a:r>
            <a:r>
              <a:rPr lang="en-US" sz="2200" dirty="0" err="1"/>
              <a:t>www.uwtsd.ac.uk</a:t>
            </a:r>
            <a:r>
              <a:rPr lang="en-US" sz="2200" dirty="0"/>
              <a:t>/</a:t>
            </a:r>
            <a:r>
              <a:rPr lang="en-US" sz="2200" dirty="0" err="1"/>
              <a:t>iiced</a:t>
            </a:r>
            <a:r>
              <a:rPr lang="en-US" sz="2200" dirty="0"/>
              <a:t>) </a:t>
            </a:r>
            <a:r>
              <a:rPr lang="el-GR" sz="2200" dirty="0"/>
              <a:t>στο Πανεπιστήμιο της Ουαλίας </a:t>
            </a:r>
            <a:r>
              <a:rPr lang="en-US" sz="2200" dirty="0"/>
              <a:t>Trinity Saint David, </a:t>
            </a:r>
            <a:r>
              <a:rPr lang="el-GR" sz="2200" dirty="0"/>
              <a:t>εξηγεί ότι οι μαθητές μπορούν να εκτεθούν σε αβέβαιες, διφορούμενες δραστηριότητες όπου τα πράγματα αλλάζουν, αλλάζουν οι προθεσμίες και δεν υπάρχουν σαφείς οδηγίες για το τι θα γίνει στη συνέχεια. Η έκθεση σε τέτοιες καταστάσεις τους επιτρέπει να αναπτύξουν στρατηγικές για να αντιμετωπίσουν και να μάθουν να προσαρμόζονται ευέλικτα σε μεταβαλλόμενα περιβάλλοντα.</a:t>
            </a:r>
            <a:endParaRPr lang="de-DE" sz="2200" dirty="0"/>
          </a:p>
        </p:txBody>
      </p:sp>
      <p:pic>
        <p:nvPicPr>
          <p:cNvPr id="16" name="Picture 2" descr="C:\Users\Dell\Documents\ERASMUS_KA2\KONSPEKTY SZKOLEŃ\grafiki\uncertenity.png">
            <a:hlinkClick r:id="rId3"/>
            <a:extLst>
              <a:ext uri="{FF2B5EF4-FFF2-40B4-BE49-F238E27FC236}">
                <a16:creationId xmlns:a16="http://schemas.microsoft.com/office/drawing/2014/main" xmlns="" id="{FFAAE1B6-96C8-4F7F-9651-35A0DB17C145}"/>
              </a:ext>
            </a:extLst>
          </p:cNvPr>
          <p:cNvPicPr>
            <a:picLocks noChangeAspect="1" noChangeArrowheads="1"/>
          </p:cNvPicPr>
          <p:nvPr/>
        </p:nvPicPr>
        <p:blipFill>
          <a:blip r:embed="rId4" cstate="print"/>
          <a:srcRect/>
          <a:stretch>
            <a:fillRect/>
          </a:stretch>
        </p:blipFill>
        <p:spPr bwMode="auto">
          <a:xfrm>
            <a:off x="3449501" y="3300412"/>
            <a:ext cx="5306060" cy="2866279"/>
          </a:xfrm>
          <a:prstGeom prst="rect">
            <a:avLst/>
          </a:prstGeom>
          <a:noFill/>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184906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Σύνοψη:</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94062" y="1366206"/>
            <a:ext cx="11416938" cy="4708981"/>
          </a:xfrm>
          <a:prstGeom prst="rect">
            <a:avLst/>
          </a:prstGeom>
          <a:noFill/>
        </p:spPr>
        <p:txBody>
          <a:bodyPr wrap="square" rtlCol="0">
            <a:spAutoFit/>
          </a:bodyPr>
          <a:lstStyle/>
          <a:p>
            <a:pPr marL="457200" indent="-457200" algn="just">
              <a:buFont typeface="Arial" panose="020B0604020202020204" pitchFamily="34" charset="0"/>
              <a:buChar char="•"/>
              <a:defRPr/>
            </a:pPr>
            <a:r>
              <a:rPr lang="el-GR" sz="3000" dirty="0"/>
              <a:t>Κάθε επιχείρηση βρίσκεται σε ένα περιβάλλον με αβεβαιότητα, ασάφεια και κίνδυνο</a:t>
            </a:r>
          </a:p>
          <a:p>
            <a:pPr marL="457200" indent="-457200" algn="just">
              <a:buFont typeface="Arial" panose="020B0604020202020204" pitchFamily="34" charset="0"/>
              <a:buChar char="•"/>
              <a:defRPr/>
            </a:pPr>
            <a:r>
              <a:rPr lang="el-GR" sz="3000" dirty="0"/>
              <a:t>Καθοδηγηθείτε από την λογική, την εμπειρία και τη διαίσθησή σας στη λήψη δεσμευτικών αποφάσεων</a:t>
            </a:r>
          </a:p>
          <a:p>
            <a:pPr marL="457200" indent="-457200" algn="just">
              <a:buFont typeface="Arial" panose="020B0604020202020204" pitchFamily="34" charset="0"/>
              <a:buChar char="•"/>
              <a:defRPr/>
            </a:pPr>
            <a:r>
              <a:rPr lang="el-GR" sz="3000" dirty="0"/>
              <a:t>Δεν μπορείτε να αποφύγετε καταστάσεις στις οποίες θα κληθείτε να λάβετε σημαντικές αποφάσεις</a:t>
            </a:r>
          </a:p>
          <a:p>
            <a:pPr marL="457200" indent="-457200" algn="just">
              <a:buFont typeface="Arial" panose="020B0604020202020204" pitchFamily="34" charset="0"/>
              <a:buChar char="•"/>
              <a:defRPr/>
            </a:pPr>
            <a:r>
              <a:rPr lang="el-GR" sz="3000" dirty="0"/>
              <a:t>Μπορείτε πάντα να συμβουλευτείτε κάποιον, να συζητήσετε το θέμα με την ομάδα σας, να προσπαθήσετε να διερευνήσετε διεξοδικά μια δεδομένη κατάσταση</a:t>
            </a:r>
          </a:p>
          <a:p>
            <a:pPr marL="457200" indent="-457200" algn="just">
              <a:buFont typeface="Arial" panose="020B0604020202020204" pitchFamily="34" charset="0"/>
              <a:buChar char="•"/>
              <a:defRPr/>
            </a:pPr>
            <a:r>
              <a:rPr lang="el-GR" sz="3000" dirty="0"/>
              <a:t>Όλοι κάνουν λάθη! Μη φοβάστε να κάνετε και εσείς</a:t>
            </a:r>
            <a:endParaRPr lang="en-GB" sz="3000" dirty="0"/>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18039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Σύνοψη: Λίστα για αυτοέλεγχο</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215C88E9-1981-4107-B090-054A1E7EF5FB}"/>
              </a:ext>
            </a:extLst>
          </p:cNvPr>
          <p:cNvGraphicFramePr>
            <a:graphicFrameLocks noGrp="1"/>
          </p:cNvGraphicFramePr>
          <p:nvPr>
            <p:extLst>
              <p:ext uri="{D42A27DB-BD31-4B8C-83A1-F6EECF244321}">
                <p14:modId xmlns:p14="http://schemas.microsoft.com/office/powerpoint/2010/main" val="2844001903"/>
              </p:ext>
            </p:extLst>
          </p:nvPr>
        </p:nvGraphicFramePr>
        <p:xfrm>
          <a:off x="71846" y="1209463"/>
          <a:ext cx="12015379" cy="4944108"/>
        </p:xfrm>
        <a:graphic>
          <a:graphicData uri="http://schemas.openxmlformats.org/drawingml/2006/table">
            <a:tbl>
              <a:tblPr firstRow="1" firstCol="1" bandRow="1">
                <a:tableStyleId>{21E4AEA4-8DFA-4A89-87EB-49C32662AFE0}</a:tableStyleId>
              </a:tblPr>
              <a:tblGrid>
                <a:gridCol w="4511232">
                  <a:extLst>
                    <a:ext uri="{9D8B030D-6E8A-4147-A177-3AD203B41FA5}">
                      <a16:colId xmlns:a16="http://schemas.microsoft.com/office/drawing/2014/main" xmlns="" val="2610413563"/>
                    </a:ext>
                  </a:extLst>
                </a:gridCol>
                <a:gridCol w="7504147">
                  <a:extLst>
                    <a:ext uri="{9D8B030D-6E8A-4147-A177-3AD203B41FA5}">
                      <a16:colId xmlns:a16="http://schemas.microsoft.com/office/drawing/2014/main" xmlns="" val="4203456372"/>
                    </a:ext>
                  </a:extLst>
                </a:gridCol>
              </a:tblGrid>
              <a:tr h="955611">
                <a:tc>
                  <a:txBody>
                    <a:bodyPr/>
                    <a:lstStyle/>
                    <a:p>
                      <a:pPr marL="285750" indent="-285750" algn="l">
                        <a:lnSpc>
                          <a:spcPct val="115000"/>
                        </a:lnSpc>
                        <a:spcAft>
                          <a:spcPts val="0"/>
                        </a:spcAft>
                        <a:buFont typeface="Arial" panose="020B0604020202020204" pitchFamily="34" charset="0"/>
                        <a:buChar char="•"/>
                      </a:pPr>
                      <a:r>
                        <a:rPr lang="el-GR" sz="1600" noProof="0" dirty="0">
                          <a:effectLst/>
                        </a:rPr>
                        <a:t>Ποιες είναι οι διαφορές μεταξύ της αβεβαιότητας, της ασάφειας και του κινδύνου στη λειτουργία των επιχειρήσεων;</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CECE8"/>
                    </a:solidFill>
                  </a:tcPr>
                </a:tc>
                <a:extLst>
                  <a:ext uri="{0D108BD9-81ED-4DB2-BD59-A6C34878D82A}">
                    <a16:rowId xmlns:a16="http://schemas.microsoft.com/office/drawing/2014/main" xmlns="" val="1076183468"/>
                  </a:ext>
                </a:extLst>
              </a:tr>
              <a:tr h="955611">
                <a:tc>
                  <a:txBody>
                    <a:bodyPr/>
                    <a:lstStyle/>
                    <a:p>
                      <a:pPr marL="285750" indent="-285750" algn="l">
                        <a:lnSpc>
                          <a:spcPct val="115000"/>
                        </a:lnSpc>
                        <a:spcAft>
                          <a:spcPts val="0"/>
                        </a:spcAft>
                        <a:buFont typeface="Arial" panose="020B0604020202020204" pitchFamily="34" charset="0"/>
                        <a:buChar char="•"/>
                      </a:pPr>
                      <a:r>
                        <a:rPr lang="el-GR" sz="1600" noProof="0" dirty="0">
                          <a:effectLst/>
                        </a:rPr>
                        <a:t>Τι είναι η ανάλυση </a:t>
                      </a:r>
                      <a:r>
                        <a:rPr lang="en-GB" sz="1600" noProof="0" dirty="0">
                          <a:effectLst/>
                        </a:rPr>
                        <a:t>swot </a:t>
                      </a:r>
                      <a:r>
                        <a:rPr lang="el-GR" sz="1600" noProof="0" dirty="0">
                          <a:effectLst/>
                        </a:rPr>
                        <a:t>και τι κάνουμε με αυτήν</a:t>
                      </a:r>
                      <a:r>
                        <a:rPr lang="en-GB" sz="1600" noProof="0" dirty="0">
                          <a:effectLst/>
                        </a:rPr>
                        <a: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91498289"/>
                  </a:ext>
                </a:extLst>
              </a:tr>
              <a:tr h="955611">
                <a:tc>
                  <a:txBody>
                    <a:bodyPr/>
                    <a:lstStyle/>
                    <a:p>
                      <a:pPr marL="285750" indent="-285750" algn="l">
                        <a:lnSpc>
                          <a:spcPct val="115000"/>
                        </a:lnSpc>
                        <a:spcAft>
                          <a:spcPts val="0"/>
                        </a:spcAft>
                        <a:buFont typeface="Arial" panose="020B0604020202020204" pitchFamily="34" charset="0"/>
                        <a:buChar char="•"/>
                      </a:pPr>
                      <a:r>
                        <a:rPr lang="el-GR" sz="1600" dirty="0">
                          <a:effectLst/>
                        </a:rPr>
                        <a:t>Ποιες είναι οι μεγαλύτερες δυσκολίες στην επιχειρηματική δραστηριότητα;</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222035264"/>
                  </a:ext>
                </a:extLst>
              </a:tr>
              <a:tr h="955611">
                <a:tc>
                  <a:txBody>
                    <a:bodyPr/>
                    <a:lstStyle/>
                    <a:p>
                      <a:pPr marL="285750" indent="-285750" algn="l">
                        <a:lnSpc>
                          <a:spcPct val="115000"/>
                        </a:lnSpc>
                        <a:spcAft>
                          <a:spcPts val="1000"/>
                        </a:spcAft>
                        <a:buFont typeface="Arial" panose="020B0604020202020204" pitchFamily="34" charset="0"/>
                        <a:buChar char="•"/>
                      </a:pPr>
                      <a:r>
                        <a:rPr lang="el-GR" sz="1600" dirty="0">
                          <a:effectLst/>
                        </a:rPr>
                        <a:t>Αναφέρετε τουλάχιστον μία αβεβαιότητα, ασάφεια και κίνδυνο που σχετίζεται με το νόμο/ κανονισμούς για τη λειτουργία της επιχείρησης;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690677301"/>
                  </a:ext>
                </a:extLst>
              </a:tr>
              <a:tr h="955611">
                <a:tc>
                  <a:txBody>
                    <a:bodyPr/>
                    <a:lstStyle/>
                    <a:p>
                      <a:pPr marL="285750" indent="-285750" algn="l">
                        <a:lnSpc>
                          <a:spcPct val="115000"/>
                        </a:lnSpc>
                        <a:spcAft>
                          <a:spcPts val="0"/>
                        </a:spcAft>
                        <a:buFont typeface="Arial" panose="020B0604020202020204" pitchFamily="34" charset="0"/>
                        <a:buChar char="•"/>
                      </a:pPr>
                      <a:r>
                        <a:rPr lang="el-GR" sz="1600" dirty="0">
                          <a:effectLst/>
                        </a:rPr>
                        <a:t>Περιγράψτε τη διαδικασία λήψης αποφάσεων</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646005014"/>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3"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4258430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Σύνοψη: Λίστα για αυτοέλεγχο</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2">
            <a:extLst>
              <a:ext uri="{FF2B5EF4-FFF2-40B4-BE49-F238E27FC236}">
                <a16:creationId xmlns:a16="http://schemas.microsoft.com/office/drawing/2014/main" xmlns="" id="{2B21BB50-EBA9-4937-9C45-1AA3A311A7B1}"/>
              </a:ext>
            </a:extLst>
          </p:cNvPr>
          <p:cNvGraphicFramePr>
            <a:graphicFrameLocks noGrp="1"/>
          </p:cNvGraphicFramePr>
          <p:nvPr>
            <p:extLst>
              <p:ext uri="{D42A27DB-BD31-4B8C-83A1-F6EECF244321}">
                <p14:modId xmlns:p14="http://schemas.microsoft.com/office/powerpoint/2010/main" val="4232800857"/>
              </p:ext>
            </p:extLst>
          </p:nvPr>
        </p:nvGraphicFramePr>
        <p:xfrm>
          <a:off x="139338" y="996016"/>
          <a:ext cx="11913325" cy="5220786"/>
        </p:xfrm>
        <a:graphic>
          <a:graphicData uri="http://schemas.openxmlformats.org/drawingml/2006/table">
            <a:tbl>
              <a:tblPr firstRow="1" firstCol="1" bandRow="1">
                <a:tableStyleId>{21E4AEA4-8DFA-4A89-87EB-49C32662AFE0}</a:tableStyleId>
              </a:tblPr>
              <a:tblGrid>
                <a:gridCol w="4472916">
                  <a:extLst>
                    <a:ext uri="{9D8B030D-6E8A-4147-A177-3AD203B41FA5}">
                      <a16:colId xmlns:a16="http://schemas.microsoft.com/office/drawing/2014/main" xmlns="" val="2712342965"/>
                    </a:ext>
                  </a:extLst>
                </a:gridCol>
                <a:gridCol w="7440409">
                  <a:extLst>
                    <a:ext uri="{9D8B030D-6E8A-4147-A177-3AD203B41FA5}">
                      <a16:colId xmlns:a16="http://schemas.microsoft.com/office/drawing/2014/main" xmlns="" val="3630956085"/>
                    </a:ext>
                  </a:extLst>
                </a:gridCol>
              </a:tblGrid>
              <a:tr h="870131">
                <a:tc>
                  <a:txBody>
                    <a:bodyPr/>
                    <a:lstStyle/>
                    <a:p>
                      <a:pPr marL="285750" indent="-285750" algn="l">
                        <a:lnSpc>
                          <a:spcPct val="115000"/>
                        </a:lnSpc>
                        <a:spcAft>
                          <a:spcPts val="0"/>
                        </a:spcAft>
                        <a:buFont typeface="Arial" panose="020B0604020202020204" pitchFamily="34" charset="0"/>
                        <a:buChar char="•"/>
                      </a:pPr>
                      <a:r>
                        <a:rPr lang="el-GR" sz="1600" dirty="0">
                          <a:effectLst/>
                        </a:rPr>
                        <a:t>Θα περιγράφατε την εμπιστοσύνη ως τρόπο αντιμετώπισης της αβεβαιότητας; Γιατί;</a:t>
                      </a:r>
                      <a:endParaRPr lang="en-GB" sz="1600" dirty="0">
                        <a:effectLst/>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3656684916"/>
                  </a:ext>
                </a:extLst>
              </a:tr>
              <a:tr h="870131">
                <a:tc>
                  <a:txBody>
                    <a:bodyPr/>
                    <a:lstStyle/>
                    <a:p>
                      <a:pPr marL="285750" indent="-285750" algn="l">
                        <a:lnSpc>
                          <a:spcPct val="115000"/>
                        </a:lnSpc>
                        <a:spcAft>
                          <a:spcPts val="0"/>
                        </a:spcAft>
                        <a:buFont typeface="Arial" panose="020B0604020202020204" pitchFamily="34" charset="0"/>
                        <a:buChar char="•"/>
                      </a:pPr>
                      <a:r>
                        <a:rPr lang="el-GR" sz="1600" dirty="0">
                          <a:effectLst/>
                        </a:rPr>
                        <a:t>Μπορείτε να αναφέρετε μερικούς εσωτερικούς και εξωτερικούς κινδύνους για την επιχείρηση;</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4108465604"/>
                  </a:ext>
                </a:extLst>
              </a:tr>
              <a:tr h="870131">
                <a:tc>
                  <a:txBody>
                    <a:bodyPr/>
                    <a:lstStyle/>
                    <a:p>
                      <a:pPr marL="285750" indent="-285750" algn="l">
                        <a:lnSpc>
                          <a:spcPct val="115000"/>
                        </a:lnSpc>
                        <a:spcAft>
                          <a:spcPts val="0"/>
                        </a:spcAft>
                        <a:buFont typeface="Arial" panose="020B0604020202020204" pitchFamily="34" charset="0"/>
                        <a:buChar char="•"/>
                      </a:pPr>
                      <a:r>
                        <a:rPr lang="el-GR" sz="1600" dirty="0">
                          <a:effectLst/>
                        </a:rPr>
                        <a:t>Αναφέρετε τους τρόπους αντιμετώπισης της αβεβαιότητας και της ασάφειας στις επιχειρήσεις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4281957873"/>
                  </a:ext>
                </a:extLst>
              </a:tr>
              <a:tr h="870131">
                <a:tc>
                  <a:txBody>
                    <a:bodyPr/>
                    <a:lstStyle/>
                    <a:p>
                      <a:pPr marL="285750" indent="-285750" algn="l">
                        <a:lnSpc>
                          <a:spcPct val="115000"/>
                        </a:lnSpc>
                        <a:spcAft>
                          <a:spcPts val="0"/>
                        </a:spcAft>
                        <a:buFont typeface="Arial" panose="020B0604020202020204" pitchFamily="34" charset="0"/>
                        <a:buChar char="•"/>
                      </a:pPr>
                      <a:r>
                        <a:rPr lang="el-GR" sz="1600" dirty="0">
                          <a:effectLst/>
                        </a:rPr>
                        <a:t>Πώς μπορείτε να διαχειριστείτε τον κίνδυνο στην επιχείρησή σας;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3267269316"/>
                  </a:ext>
                </a:extLst>
              </a:tr>
              <a:tr h="870131">
                <a:tc>
                  <a:txBody>
                    <a:bodyPr/>
                    <a:lstStyle/>
                    <a:p>
                      <a:pPr marL="285750" indent="-285750" algn="l">
                        <a:lnSpc>
                          <a:spcPct val="115000"/>
                        </a:lnSpc>
                        <a:spcAft>
                          <a:spcPts val="0"/>
                        </a:spcAft>
                        <a:buFont typeface="Arial" panose="020B0604020202020204" pitchFamily="34" charset="0"/>
                        <a:buChar char="•"/>
                      </a:pPr>
                      <a:r>
                        <a:rPr lang="el-GR" sz="1600" dirty="0">
                          <a:effectLst/>
                        </a:rPr>
                        <a:t>Γιατί ο κίνδυνος στις επιχειρήσεις δεν είναι πάντα </a:t>
                      </a:r>
                      <a:r>
                        <a:rPr lang="el-GR" sz="1600">
                          <a:effectLst/>
                        </a:rPr>
                        <a:t>κάτι αρνητικό;</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1929941516"/>
                  </a:ext>
                </a:extLst>
              </a:tr>
              <a:tr h="870131">
                <a:tc>
                  <a:txBody>
                    <a:bodyPr/>
                    <a:lstStyle/>
                    <a:p>
                      <a:pPr marL="285750" indent="-285750" algn="l">
                        <a:lnSpc>
                          <a:spcPct val="115000"/>
                        </a:lnSpc>
                        <a:spcAft>
                          <a:spcPts val="0"/>
                        </a:spcAft>
                        <a:buFont typeface="Arial" panose="020B0604020202020204" pitchFamily="34" charset="0"/>
                        <a:buChar char="•"/>
                      </a:pPr>
                      <a:r>
                        <a:rPr lang="el-GR" sz="1600" dirty="0">
                          <a:effectLst/>
                        </a:rPr>
                        <a:t>Πώς μπορούμε να αντιμετωπίσουμε την αβεβαιότητα, την ασάφεια και τον κίνδυνο</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365546957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3"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147030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Αναζητώντας ορισμούς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866885"/>
            <a:ext cx="11416938" cy="4708981"/>
          </a:xfrm>
          <a:prstGeom prst="rect">
            <a:avLst/>
          </a:prstGeom>
          <a:noFill/>
        </p:spPr>
        <p:txBody>
          <a:bodyPr wrap="square" rtlCol="0">
            <a:spAutoFit/>
          </a:bodyPr>
          <a:lstStyle/>
          <a:p>
            <a:pPr marL="457200" indent="-457200" algn="just">
              <a:buFont typeface="Arial" panose="020B0604020202020204" pitchFamily="34" charset="0"/>
              <a:buChar char="•"/>
            </a:pPr>
            <a:r>
              <a:rPr lang="el-GR" sz="3000" u="sng" dirty="0">
                <a:cs typeface="Arial" panose="020B0604020202020204" pitchFamily="34" charset="0"/>
              </a:rPr>
              <a:t>Η Αβεβαιότητα</a:t>
            </a:r>
            <a:r>
              <a:rPr lang="el-GR" sz="3000" dirty="0">
                <a:cs typeface="Arial" panose="020B0604020202020204" pitchFamily="34" charset="0"/>
              </a:rPr>
              <a:t> (στην επιχείρηση) είναι μια κατάσταση, στην οποία η κατανομή πιθανότητας είναι άγνωστη (δηλαδή κάτι που μπορεί να γίνει κατανοητό με περισσότερους από έναν τρόπους ή μπορεί να έχει περισσότερα από ένα αποτελέσματα)</a:t>
            </a:r>
          </a:p>
          <a:p>
            <a:pPr marL="457200" indent="-457200" algn="just">
              <a:buFont typeface="Arial" panose="020B0604020202020204" pitchFamily="34" charset="0"/>
              <a:buChar char="•"/>
            </a:pPr>
            <a:endParaRPr lang="el-GR" sz="3000" u="sng" dirty="0">
              <a:cs typeface="Arial" panose="020B0604020202020204" pitchFamily="34" charset="0"/>
            </a:endParaRPr>
          </a:p>
          <a:p>
            <a:pPr marL="457200" indent="-457200" algn="just">
              <a:buFont typeface="Arial" panose="020B0604020202020204" pitchFamily="34" charset="0"/>
              <a:buChar char="•"/>
            </a:pPr>
            <a:r>
              <a:rPr lang="el-GR" sz="3000" u="sng" dirty="0">
                <a:cs typeface="Arial" panose="020B0604020202020204" pitchFamily="34" charset="0"/>
              </a:rPr>
              <a:t>Ο κίνδυνος</a:t>
            </a:r>
            <a:r>
              <a:rPr lang="el-GR" sz="3000" dirty="0">
                <a:cs typeface="Arial" panose="020B0604020202020204" pitchFamily="34" charset="0"/>
              </a:rPr>
              <a:t> αναφέρεται στην πιθανότητα ή την απειλή απώλειας ευθύνης, τραυματισμού, βλάβης ή οποιουδήποτε άλλου αρνητικού συμβάντος που προκύπτει από εξωτερικά ή εσωτερικά αδύναμα σημεία και που μπορεί να προληφθεί ή να αποφευχθεί μέσω προληπτικής δράσης</a:t>
            </a:r>
            <a:endParaRPr lang="pl-PL" sz="3000" dirty="0">
              <a:cs typeface="Arial" panose="020B0604020202020204" pitchFamily="34" charset="0"/>
              <a:sym typeface="Wingdings" panose="05000000000000000000" pitchFamily="2" charset="2"/>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3F2FB947-6410-4D13-B8AD-E98E31A8C244}"/>
              </a:ext>
            </a:extLst>
          </p:cNvPr>
          <p:cNvPicPr>
            <a:picLocks noChangeAspect="1"/>
          </p:cNvPicPr>
          <p:nvPr/>
        </p:nvPicPr>
        <p:blipFill>
          <a:blip r:embed="rId3"/>
          <a:stretch>
            <a:fillRect/>
          </a:stretch>
        </p:blipFill>
        <p:spPr>
          <a:xfrm>
            <a:off x="4738099" y="4996996"/>
            <a:ext cx="2715802" cy="141240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546"/>
            <a:ext cx="1755570" cy="398758"/>
          </a:xfrm>
          <a:prstGeom prst="rect">
            <a:avLst/>
          </a:prstGeom>
        </p:spPr>
      </p:pic>
      <p:sp>
        <p:nvSpPr>
          <p:cNvPr id="17"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Μικρή σύνοψη</a:t>
            </a:r>
            <a:r>
              <a:rPr lang="en-US" sz="4800" b="1" dirty="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892552"/>
          </a:xfrm>
          <a:prstGeom prst="rect">
            <a:avLst/>
          </a:prstGeom>
          <a:noFill/>
        </p:spPr>
        <p:txBody>
          <a:bodyPr wrap="square" rtlCol="0">
            <a:spAutoFit/>
          </a:bodyPr>
          <a:lstStyle/>
          <a:p>
            <a:pPr algn="just"/>
            <a:r>
              <a:rPr lang="el-GR" sz="2600" dirty="0">
                <a:cs typeface="Arial" panose="020B0604020202020204" pitchFamily="34" charset="0"/>
              </a:rPr>
              <a:t>Για να αποκτήσουμε την πλήρη εικόνα της αβεβαιότητας και της ασάφειας, μπορούμε να κάνουμε μια σύγκριση με την βεβαιότητα:</a:t>
            </a:r>
            <a:endParaRPr lang="en-GB"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a16="http://schemas.microsoft.com/office/drawing/2014/main" xmlns="" id="{7D0F44A0-0EED-441C-BA36-1F61557A5DCD}"/>
              </a:ext>
            </a:extLst>
          </p:cNvPr>
          <p:cNvGraphicFramePr>
            <a:graphicFrameLocks noGrp="1"/>
          </p:cNvGraphicFramePr>
          <p:nvPr>
            <p:extLst>
              <p:ext uri="{D42A27DB-BD31-4B8C-83A1-F6EECF244321}">
                <p14:modId xmlns:p14="http://schemas.microsoft.com/office/powerpoint/2010/main" val="928788686"/>
              </p:ext>
            </p:extLst>
          </p:nvPr>
        </p:nvGraphicFramePr>
        <p:xfrm>
          <a:off x="1195251" y="2534032"/>
          <a:ext cx="9851574" cy="3492014"/>
        </p:xfrm>
        <a:graphic>
          <a:graphicData uri="http://schemas.openxmlformats.org/drawingml/2006/table">
            <a:tbl>
              <a:tblPr firstRow="1" bandRow="1">
                <a:tableStyleId>{21E4AEA4-8DFA-4A89-87EB-49C32662AFE0}</a:tableStyleId>
              </a:tblPr>
              <a:tblGrid>
                <a:gridCol w="3283858">
                  <a:extLst>
                    <a:ext uri="{9D8B030D-6E8A-4147-A177-3AD203B41FA5}">
                      <a16:colId xmlns:a16="http://schemas.microsoft.com/office/drawing/2014/main" xmlns="" val="20000"/>
                    </a:ext>
                  </a:extLst>
                </a:gridCol>
                <a:gridCol w="3283858">
                  <a:extLst>
                    <a:ext uri="{9D8B030D-6E8A-4147-A177-3AD203B41FA5}">
                      <a16:colId xmlns:a16="http://schemas.microsoft.com/office/drawing/2014/main" xmlns="" val="20001"/>
                    </a:ext>
                  </a:extLst>
                </a:gridCol>
                <a:gridCol w="3283858">
                  <a:extLst>
                    <a:ext uri="{9D8B030D-6E8A-4147-A177-3AD203B41FA5}">
                      <a16:colId xmlns:a16="http://schemas.microsoft.com/office/drawing/2014/main" xmlns="" val="20002"/>
                    </a:ext>
                  </a:extLst>
                </a:gridCol>
              </a:tblGrid>
              <a:tr h="492334">
                <a:tc>
                  <a:txBody>
                    <a:bodyPr/>
                    <a:lstStyle/>
                    <a:p>
                      <a:pPr algn="ctr"/>
                      <a:r>
                        <a:rPr lang="el-GR" sz="2000" dirty="0"/>
                        <a:t>Βεβαιότητα</a:t>
                      </a:r>
                      <a:r>
                        <a:rPr lang="pl-PL" sz="2000" dirty="0"/>
                        <a:t> </a:t>
                      </a:r>
                      <a:endParaRPr lang="en-GB" sz="2000" dirty="0"/>
                    </a:p>
                  </a:txBody>
                  <a:tcPr anchor="ctr"/>
                </a:tc>
                <a:tc>
                  <a:txBody>
                    <a:bodyPr/>
                    <a:lstStyle/>
                    <a:p>
                      <a:pPr algn="ctr"/>
                      <a:r>
                        <a:rPr lang="el-GR" sz="2000" dirty="0"/>
                        <a:t>Κίνδυνος</a:t>
                      </a:r>
                      <a:endParaRPr lang="en-GB" sz="2000" dirty="0"/>
                    </a:p>
                  </a:txBody>
                  <a:tcPr anchor="ctr"/>
                </a:tc>
                <a:tc>
                  <a:txBody>
                    <a:bodyPr/>
                    <a:lstStyle/>
                    <a:p>
                      <a:pPr algn="ctr"/>
                      <a:r>
                        <a:rPr lang="el-GR" sz="2000" dirty="0"/>
                        <a:t>Αβεβαιότητα</a:t>
                      </a:r>
                      <a:r>
                        <a:rPr lang="pl-PL" sz="2000" dirty="0"/>
                        <a:t> </a:t>
                      </a:r>
                      <a:endParaRPr lang="en-GB" sz="2000" dirty="0"/>
                    </a:p>
                  </a:txBody>
                  <a:tcPr anchor="ctr"/>
                </a:tc>
                <a:extLst>
                  <a:ext uri="{0D108BD9-81ED-4DB2-BD59-A6C34878D82A}">
                    <a16:rowId xmlns:a16="http://schemas.microsoft.com/office/drawing/2014/main" xmlns="" val="10000"/>
                  </a:ext>
                </a:extLst>
              </a:tr>
              <a:tr h="672806">
                <a:tc>
                  <a:txBody>
                    <a:bodyPr/>
                    <a:lstStyle/>
                    <a:p>
                      <a:pPr algn="l"/>
                      <a:r>
                        <a:rPr lang="el-GR" dirty="0"/>
                        <a:t>Ένα γεγονός που θα</a:t>
                      </a:r>
                    </a:p>
                    <a:p>
                      <a:pPr algn="l"/>
                      <a:r>
                        <a:rPr lang="el-GR" dirty="0"/>
                        <a:t>συμβεί</a:t>
                      </a:r>
                      <a:endParaRPr lang="en-GB" dirty="0"/>
                    </a:p>
                  </a:txBody>
                  <a:tcPr anchor="ctr"/>
                </a:tc>
                <a:tc>
                  <a:txBody>
                    <a:bodyPr/>
                    <a:lstStyle/>
                    <a:p>
                      <a:pPr algn="l"/>
                      <a:r>
                        <a:rPr lang="el-GR" dirty="0"/>
                        <a:t>Ένα πιθανό γεγονός</a:t>
                      </a:r>
                      <a:endParaRPr lang="en-GB" dirty="0"/>
                    </a:p>
                  </a:txBody>
                  <a:tcPr anchor="ctr"/>
                </a:tc>
                <a:tc>
                  <a:txBody>
                    <a:bodyPr/>
                    <a:lstStyle/>
                    <a:p>
                      <a:pPr algn="l"/>
                      <a:r>
                        <a:rPr lang="el-GR" dirty="0"/>
                        <a:t>Ένα απρόβλεπτο, σχεδόν αδύνατο γεγονός</a:t>
                      </a:r>
                      <a:endParaRPr lang="en-GB" dirty="0"/>
                    </a:p>
                  </a:txBody>
                  <a:tcPr anchor="ctr"/>
                </a:tc>
                <a:extLst>
                  <a:ext uri="{0D108BD9-81ED-4DB2-BD59-A6C34878D82A}">
                    <a16:rowId xmlns:a16="http://schemas.microsoft.com/office/drawing/2014/main" xmlns="" val="10001"/>
                  </a:ext>
                </a:extLst>
              </a:tr>
              <a:tr h="665055">
                <a:tc>
                  <a:txBody>
                    <a:bodyPr/>
                    <a:lstStyle/>
                    <a:p>
                      <a:pPr algn="l"/>
                      <a:r>
                        <a:rPr lang="el-GR" sz="1800" kern="1200" dirty="0">
                          <a:solidFill>
                            <a:schemeClr val="dk1"/>
                          </a:solidFill>
                          <a:latin typeface="+mn-lt"/>
                          <a:ea typeface="+mn-ea"/>
                          <a:cs typeface="+mn-cs"/>
                        </a:rPr>
                        <a:t>Τέλεια και πλήρης πληροφόρηση</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Ελλιπής πληροφόρηση</a:t>
                      </a:r>
                      <a:endParaRPr lang="en-GB" sz="1800" kern="1200" dirty="0">
                        <a:solidFill>
                          <a:schemeClr val="dk1"/>
                        </a:solidFill>
                        <a:latin typeface="+mn-lt"/>
                        <a:ea typeface="+mn-ea"/>
                        <a:cs typeface="+mn-cs"/>
                      </a:endParaRPr>
                    </a:p>
                  </a:txBody>
                  <a:tcPr anchor="ctr"/>
                </a:tc>
                <a:tc>
                  <a:txBody>
                    <a:bodyPr/>
                    <a:lstStyle/>
                    <a:p>
                      <a:pPr algn="l"/>
                      <a:r>
                        <a:rPr lang="en-GB" sz="1800" kern="1200" dirty="0" err="1">
                          <a:solidFill>
                            <a:schemeClr val="dk1"/>
                          </a:solidFill>
                          <a:latin typeface="+mn-lt"/>
                          <a:ea typeface="+mn-ea"/>
                          <a:cs typeface="+mn-cs"/>
                        </a:rPr>
                        <a:t>Έ</a:t>
                      </a:r>
                      <a:r>
                        <a:rPr lang="el-GR" sz="1800" kern="1200" dirty="0" err="1">
                          <a:solidFill>
                            <a:schemeClr val="dk1"/>
                          </a:solidFill>
                          <a:latin typeface="+mn-lt"/>
                          <a:ea typeface="+mn-ea"/>
                          <a:cs typeface="+mn-cs"/>
                        </a:rPr>
                        <a:t>λλειψή</a:t>
                      </a:r>
                      <a:r>
                        <a:rPr lang="el-GR" sz="1800" kern="1200" dirty="0">
                          <a:solidFill>
                            <a:schemeClr val="dk1"/>
                          </a:solidFill>
                          <a:latin typeface="+mn-lt"/>
                          <a:ea typeface="+mn-ea"/>
                          <a:cs typeface="+mn-cs"/>
                        </a:rPr>
                        <a:t> πληροφορίας</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2"/>
                  </a:ext>
                </a:extLst>
              </a:tr>
              <a:tr h="672806">
                <a:tc>
                  <a:txBody>
                    <a:bodyPr/>
                    <a:lstStyle/>
                    <a:p>
                      <a:pPr algn="l"/>
                      <a:r>
                        <a:rPr lang="el-GR" sz="1800" kern="1200" dirty="0">
                          <a:solidFill>
                            <a:schemeClr val="dk1"/>
                          </a:solidFill>
                          <a:latin typeface="+mn-lt"/>
                          <a:ea typeface="+mn-ea"/>
                          <a:cs typeface="+mn-cs"/>
                        </a:rPr>
                        <a:t>Συγκεκριμένες, γνωστές συνέπειες</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Ένα γνωστό σύνολο πιθανών συνεπειών</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Άγνωστες συνέπειες μιας δεδομένης απόφασης</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3"/>
                  </a:ext>
                </a:extLst>
              </a:tr>
              <a:tr h="989013">
                <a:tc>
                  <a:txBody>
                    <a:bodyPr/>
                    <a:lstStyle/>
                    <a:p>
                      <a:pPr algn="l"/>
                      <a:r>
                        <a:rPr lang="el-GR" sz="1800" kern="1200" dirty="0">
                          <a:solidFill>
                            <a:schemeClr val="dk1"/>
                          </a:solidFill>
                          <a:latin typeface="+mn-lt"/>
                          <a:ea typeface="+mn-ea"/>
                          <a:cs typeface="+mn-cs"/>
                        </a:rPr>
                        <a:t>Πολύ απίθανο να είναι συνέπεια της λήψης αποφάσεων</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Μπορείτε να αναλύσετε την πιθανότητα λήψης λανθασμένης απόφασης</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Αδυναμία ανάλυσης της πιθανότητας λήψης κακής/ καλής απόφασης</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4"/>
                  </a:ext>
                </a:extLst>
              </a:tr>
            </a:tbl>
          </a:graphicData>
        </a:graphic>
      </p:graphicFrame>
      <p:sp>
        <p:nvSpPr>
          <p:cNvPr id="9" name="Prostokąt 11">
            <a:extLst>
              <a:ext uri="{FF2B5EF4-FFF2-40B4-BE49-F238E27FC236}">
                <a16:creationId xmlns:a16="http://schemas.microsoft.com/office/drawing/2014/main" xmlns="" id="{9C617752-AD0C-4532-85AC-D87453757B3F}"/>
              </a:ext>
            </a:extLst>
          </p:cNvPr>
          <p:cNvSpPr/>
          <p:nvPr/>
        </p:nvSpPr>
        <p:spPr>
          <a:xfrm>
            <a:off x="5580623" y="5866550"/>
            <a:ext cx="2039597" cy="307777"/>
          </a:xfrm>
          <a:prstGeom prst="rect">
            <a:avLst/>
          </a:prstGeom>
        </p:spPr>
        <p:txBody>
          <a:bodyPr wrap="none">
            <a:spAutoFit/>
          </a:bodyPr>
          <a:lstStyle/>
          <a:p>
            <a:r>
              <a:rPr lang="el-GR" sz="1400" dirty="0"/>
              <a:t>Πηγή</a:t>
            </a:r>
            <a:r>
              <a:rPr lang="en-GB" sz="1400" dirty="0"/>
              <a:t>: </a:t>
            </a:r>
            <a:r>
              <a:rPr lang="el-GR" sz="1400" dirty="0"/>
              <a:t>προσωπική μελέτη</a:t>
            </a:r>
            <a:endParaRPr lang="en-GB" sz="14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569387"/>
          </a:xfrm>
          <a:prstGeom prst="rect">
            <a:avLst/>
          </a:prstGeom>
          <a:noFill/>
        </p:spPr>
        <p:txBody>
          <a:bodyPr wrap="square" rtlCol="0">
            <a:spAutoFit/>
          </a:bodyPr>
          <a:lstStyle/>
          <a:p>
            <a:pPr algn="just"/>
            <a:r>
              <a:rPr lang="el-GR" sz="3100" b="1" dirty="0">
                <a:cs typeface="Arial" panose="020B0604020202020204" pitchFamily="34" charset="0"/>
              </a:rPr>
              <a:t>Εμπόδια στην επιχειρηματική δραστηριότητα Μέρος 1</a:t>
            </a:r>
            <a:endParaRPr lang="en-GB" sz="31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a16="http://schemas.microsoft.com/office/drawing/2014/main" xmlns="" id="{74FFCB27-7D88-4003-85EE-FD8F4737782D}"/>
              </a:ext>
            </a:extLst>
          </p:cNvPr>
          <p:cNvGraphicFramePr>
            <a:graphicFrameLocks noGrp="1"/>
          </p:cNvGraphicFramePr>
          <p:nvPr>
            <p:extLst>
              <p:ext uri="{D42A27DB-BD31-4B8C-83A1-F6EECF244321}">
                <p14:modId xmlns:p14="http://schemas.microsoft.com/office/powerpoint/2010/main" val="647254573"/>
              </p:ext>
            </p:extLst>
          </p:nvPr>
        </p:nvGraphicFramePr>
        <p:xfrm>
          <a:off x="379483" y="1207621"/>
          <a:ext cx="4135368" cy="5013960"/>
        </p:xfrm>
        <a:graphic>
          <a:graphicData uri="http://schemas.openxmlformats.org/drawingml/2006/table">
            <a:tbl>
              <a:tblPr firstRow="1" bandRow="1">
                <a:tableStyleId>{21E4AEA4-8DFA-4A89-87EB-49C32662AFE0}</a:tableStyleId>
              </a:tblPr>
              <a:tblGrid>
                <a:gridCol w="4135368">
                  <a:extLst>
                    <a:ext uri="{9D8B030D-6E8A-4147-A177-3AD203B41FA5}">
                      <a16:colId xmlns:a16="http://schemas.microsoft.com/office/drawing/2014/main" xmlns="" val="20000"/>
                    </a:ext>
                  </a:extLst>
                </a:gridCol>
              </a:tblGrid>
              <a:tr h="739737">
                <a:tc>
                  <a:txBody>
                    <a:bodyPr/>
                    <a:lstStyle/>
                    <a:p>
                      <a:pPr algn="ctr"/>
                      <a:r>
                        <a:rPr lang="el-GR" sz="2200" noProof="0" dirty="0"/>
                        <a:t>Εμπόδια στην επιχειρηματική δραστηριότητα</a:t>
                      </a:r>
                      <a:endParaRPr lang="en-GB" sz="2200" noProof="0" dirty="0"/>
                    </a:p>
                  </a:txBody>
                  <a:tcPr anchor="ctr"/>
                </a:tc>
                <a:extLst>
                  <a:ext uri="{0D108BD9-81ED-4DB2-BD59-A6C34878D82A}">
                    <a16:rowId xmlns:a16="http://schemas.microsoft.com/office/drawing/2014/main" xmlns="" val="10000"/>
                  </a:ext>
                </a:extLst>
              </a:tr>
              <a:tr h="3982741">
                <a:tc>
                  <a:txBody>
                    <a:bodyPr/>
                    <a:lstStyle/>
                    <a:p>
                      <a:pPr algn="just" fontAlgn="base"/>
                      <a:r>
                        <a:rPr lang="el-GR" sz="2100" b="0" i="0" kern="1200" dirty="0">
                          <a:solidFill>
                            <a:schemeClr val="dk1"/>
                          </a:solidFill>
                          <a:latin typeface="+mn-lt"/>
                          <a:ea typeface="+mn-ea"/>
                          <a:cs typeface="+mn-cs"/>
                        </a:rPr>
                        <a:t>Τα εμπόδια εισόδου είναι ένας οικονομικός και επιχειρηματικός όρος που περιγράφει παράγοντες που μπορούν να εμποδίσουν τους νεοεισερχόμενους σε έναν κλάδο αγοράς ή βιομηχανίας και έτσι περιορίζουν τον ανταγωνισμό. Αυτά μπορεί να περιλαμβάνουν το υψηλό κόστος εκκίνησης, τα ρυθμιστικά εμπόδια ή άλλα εμπόδια που εμποδίζουν την είσοδο νέων ανταγωνιστών σε έναν επιχειρηματικό τομέα</a:t>
                      </a:r>
                      <a:endParaRPr lang="en-US" sz="2100" b="0" i="0" kern="1200" dirty="0">
                        <a:solidFill>
                          <a:schemeClr val="dk1"/>
                        </a:solidFill>
                        <a:latin typeface="+mn-lt"/>
                        <a:ea typeface="+mn-ea"/>
                        <a:cs typeface="+mn-cs"/>
                      </a:endParaRPr>
                    </a:p>
                  </a:txBody>
                  <a:tcPr anchor="ctr"/>
                </a:tc>
                <a:extLst>
                  <a:ext uri="{0D108BD9-81ED-4DB2-BD59-A6C34878D82A}">
                    <a16:rowId xmlns:a16="http://schemas.microsoft.com/office/drawing/2014/main" xmlns="" val="10001"/>
                  </a:ext>
                </a:extLst>
              </a:tr>
            </a:tbl>
          </a:graphicData>
        </a:graphic>
      </p:graphicFrame>
      <p:graphicFrame>
        <p:nvGraphicFramePr>
          <p:cNvPr id="9" name="Diagram 11">
            <a:extLst>
              <a:ext uri="{FF2B5EF4-FFF2-40B4-BE49-F238E27FC236}">
                <a16:creationId xmlns:a16="http://schemas.microsoft.com/office/drawing/2014/main" xmlns="" id="{52CB86AC-7421-48DD-ACCD-E9DEF0C87327}"/>
              </a:ext>
            </a:extLst>
          </p:cNvPr>
          <p:cNvGraphicFramePr/>
          <p:nvPr>
            <p:extLst>
              <p:ext uri="{D42A27DB-BD31-4B8C-83A1-F6EECF244321}">
                <p14:modId xmlns:p14="http://schemas.microsoft.com/office/powerpoint/2010/main" val="536472424"/>
              </p:ext>
            </p:extLst>
          </p:nvPr>
        </p:nvGraphicFramePr>
        <p:xfrm>
          <a:off x="4243859" y="1207680"/>
          <a:ext cx="7194619" cy="488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rostokąt 12">
            <a:extLst>
              <a:ext uri="{FF2B5EF4-FFF2-40B4-BE49-F238E27FC236}">
                <a16:creationId xmlns:a16="http://schemas.microsoft.com/office/drawing/2014/main" xmlns="" id="{172095D4-559F-4387-819E-47C37A13926A}"/>
              </a:ext>
            </a:extLst>
          </p:cNvPr>
          <p:cNvSpPr/>
          <p:nvPr/>
        </p:nvSpPr>
        <p:spPr>
          <a:xfrm>
            <a:off x="10375064" y="5937291"/>
            <a:ext cx="1525867" cy="307777"/>
          </a:xfrm>
          <a:prstGeom prst="rect">
            <a:avLst/>
          </a:prstGeom>
        </p:spPr>
        <p:txBody>
          <a:bodyPr wrap="none">
            <a:spAutoFit/>
          </a:bodyPr>
          <a:lstStyle/>
          <a:p>
            <a:r>
              <a:rPr lang="en-GB" sz="1400" dirty="0"/>
              <a:t>Source: own study</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152332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569387"/>
          </a:xfrm>
          <a:prstGeom prst="rect">
            <a:avLst/>
          </a:prstGeom>
          <a:noFill/>
        </p:spPr>
        <p:txBody>
          <a:bodyPr wrap="square" rtlCol="0">
            <a:spAutoFit/>
          </a:bodyPr>
          <a:lstStyle/>
          <a:p>
            <a:pPr algn="just"/>
            <a:r>
              <a:rPr lang="el-GR" sz="3100" b="1" dirty="0">
                <a:cs typeface="Arial" panose="020B0604020202020204" pitchFamily="34" charset="0"/>
              </a:rPr>
              <a:t>Εμπόδια στην επιχειρηματική δραστηριότητα Μέρος 2</a:t>
            </a:r>
            <a:endParaRPr lang="en-GB" sz="31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12">
            <a:extLst>
              <a:ext uri="{FF2B5EF4-FFF2-40B4-BE49-F238E27FC236}">
                <a16:creationId xmlns:a16="http://schemas.microsoft.com/office/drawing/2014/main" xmlns="" id="{B5C03447-020D-4404-85EB-27FB13D45829}"/>
              </a:ext>
            </a:extLst>
          </p:cNvPr>
          <p:cNvGraphicFramePr>
            <a:graphicFrameLocks noGrp="1"/>
          </p:cNvGraphicFramePr>
          <p:nvPr>
            <p:extLst>
              <p:ext uri="{D42A27DB-BD31-4B8C-83A1-F6EECF244321}">
                <p14:modId xmlns:p14="http://schemas.microsoft.com/office/powerpoint/2010/main" val="1101642626"/>
              </p:ext>
            </p:extLst>
          </p:nvPr>
        </p:nvGraphicFramePr>
        <p:xfrm>
          <a:off x="266509" y="994297"/>
          <a:ext cx="11416936" cy="5242560"/>
        </p:xfrm>
        <a:graphic>
          <a:graphicData uri="http://schemas.openxmlformats.org/drawingml/2006/table">
            <a:tbl>
              <a:tblPr firstRow="1" bandRow="1">
                <a:tableStyleId>{00A15C55-8517-42AA-B614-E9B94910E393}</a:tableStyleId>
              </a:tblPr>
              <a:tblGrid>
                <a:gridCol w="2155131">
                  <a:extLst>
                    <a:ext uri="{9D8B030D-6E8A-4147-A177-3AD203B41FA5}">
                      <a16:colId xmlns:a16="http://schemas.microsoft.com/office/drawing/2014/main" xmlns="" val="20000"/>
                    </a:ext>
                  </a:extLst>
                </a:gridCol>
                <a:gridCol w="3206413">
                  <a:extLst>
                    <a:ext uri="{9D8B030D-6E8A-4147-A177-3AD203B41FA5}">
                      <a16:colId xmlns:a16="http://schemas.microsoft.com/office/drawing/2014/main" xmlns="" val="20001"/>
                    </a:ext>
                  </a:extLst>
                </a:gridCol>
                <a:gridCol w="2954106">
                  <a:extLst>
                    <a:ext uri="{9D8B030D-6E8A-4147-A177-3AD203B41FA5}">
                      <a16:colId xmlns:a16="http://schemas.microsoft.com/office/drawing/2014/main" xmlns="" val="20002"/>
                    </a:ext>
                  </a:extLst>
                </a:gridCol>
                <a:gridCol w="3101286">
                  <a:extLst>
                    <a:ext uri="{9D8B030D-6E8A-4147-A177-3AD203B41FA5}">
                      <a16:colId xmlns:a16="http://schemas.microsoft.com/office/drawing/2014/main" xmlns="" val="20003"/>
                    </a:ext>
                  </a:extLst>
                </a:gridCol>
              </a:tblGrid>
              <a:tr h="393437">
                <a:tc>
                  <a:txBody>
                    <a:bodyPr/>
                    <a:lstStyle/>
                    <a:p>
                      <a:pPr algn="ctr"/>
                      <a:endParaRPr lang="en-GB" dirty="0"/>
                    </a:p>
                  </a:txBody>
                  <a:tcPr anchor="ctr">
                    <a:noFill/>
                  </a:tcPr>
                </a:tc>
                <a:tc>
                  <a:txBody>
                    <a:bodyPr/>
                    <a:lstStyle/>
                    <a:p>
                      <a:pPr algn="ctr"/>
                      <a:r>
                        <a:rPr lang="el-GR" sz="2000" dirty="0"/>
                        <a:t>Αβεβαιότητα</a:t>
                      </a:r>
                      <a:endParaRPr lang="en-GB" sz="2000" dirty="0"/>
                    </a:p>
                  </a:txBody>
                  <a:tcPr anchor="ctr">
                    <a:solidFill>
                      <a:srgbClr val="E08041"/>
                    </a:solidFill>
                  </a:tcPr>
                </a:tc>
                <a:tc>
                  <a:txBody>
                    <a:bodyPr/>
                    <a:lstStyle/>
                    <a:p>
                      <a:pPr algn="ctr"/>
                      <a:r>
                        <a:rPr lang="el-GR" sz="2000" dirty="0"/>
                        <a:t>Ασάφεια</a:t>
                      </a:r>
                      <a:endParaRPr lang="en-GB" sz="2000" dirty="0"/>
                    </a:p>
                  </a:txBody>
                  <a:tcPr anchor="ctr">
                    <a:solidFill>
                      <a:srgbClr val="E08041"/>
                    </a:solidFill>
                  </a:tcPr>
                </a:tc>
                <a:tc>
                  <a:txBody>
                    <a:bodyPr/>
                    <a:lstStyle/>
                    <a:p>
                      <a:pPr algn="ctr"/>
                      <a:r>
                        <a:rPr lang="el-GR" sz="2000" dirty="0"/>
                        <a:t>Κίνδυνος</a:t>
                      </a:r>
                      <a:r>
                        <a:rPr lang="pl-PL" sz="2000" dirty="0"/>
                        <a:t> </a:t>
                      </a:r>
                      <a:endParaRPr lang="en-GB" sz="2000" dirty="0"/>
                    </a:p>
                  </a:txBody>
                  <a:tcPr anchor="ctr">
                    <a:solidFill>
                      <a:srgbClr val="E08041"/>
                    </a:solidFill>
                  </a:tcPr>
                </a:tc>
                <a:extLst>
                  <a:ext uri="{0D108BD9-81ED-4DB2-BD59-A6C34878D82A}">
                    <a16:rowId xmlns:a16="http://schemas.microsoft.com/office/drawing/2014/main" xmlns="" val="10000"/>
                  </a:ext>
                </a:extLst>
              </a:tr>
              <a:tr h="817138">
                <a:tc>
                  <a:txBody>
                    <a:bodyPr/>
                    <a:lstStyle/>
                    <a:p>
                      <a:pPr algn="l"/>
                      <a:r>
                        <a:rPr lang="el-GR" sz="1800" dirty="0"/>
                        <a:t>Ν</a:t>
                      </a:r>
                      <a:r>
                        <a:rPr lang="pl-PL" sz="1800" dirty="0" err="1"/>
                        <a:t>ό</a:t>
                      </a:r>
                      <a:r>
                        <a:rPr lang="el-GR" sz="1800" dirty="0" err="1"/>
                        <a:t>μος</a:t>
                      </a:r>
                      <a:r>
                        <a:rPr lang="el-GR" sz="1800" dirty="0"/>
                        <a:t>/ Κανονισμοί</a:t>
                      </a:r>
                      <a:endParaRPr lang="en-GB" sz="1800" dirty="0"/>
                    </a:p>
                  </a:txBody>
                  <a:tcPr anchor="ctr"/>
                </a:tc>
                <a:tc>
                  <a:txBody>
                    <a:bodyPr/>
                    <a:lstStyle/>
                    <a:p>
                      <a:pPr algn="l"/>
                      <a:r>
                        <a:rPr lang="el-GR" sz="1800" dirty="0"/>
                        <a:t>Ποιοι κανονισμοί θα ισχύουν όταν αυτοί αλλάζουν;</a:t>
                      </a:r>
                      <a:endParaRPr lang="en-GB" sz="1800" dirty="0"/>
                    </a:p>
                  </a:txBody>
                  <a:tcPr anchor="ctr"/>
                </a:tc>
                <a:tc>
                  <a:txBody>
                    <a:bodyPr/>
                    <a:lstStyle/>
                    <a:p>
                      <a:pPr algn="l"/>
                      <a:r>
                        <a:rPr lang="el-GR" sz="1800" dirty="0"/>
                        <a:t>Οι νομικοί κανονισμοί θα είναι σαφείς, εύκολοι στο να ερμηνευτούν;</a:t>
                      </a:r>
                      <a:endParaRPr lang="en-GB" sz="1800" dirty="0"/>
                    </a:p>
                  </a:txBody>
                  <a:tcPr anchor="ctr"/>
                </a:tc>
                <a:tc>
                  <a:txBody>
                    <a:bodyPr/>
                    <a:lstStyle/>
                    <a:p>
                      <a:pPr algn="l"/>
                      <a:r>
                        <a:rPr lang="el-GR" sz="1800" dirty="0"/>
                        <a:t>Είναι οι νομικές διατάξεις σαφείς κατά την ερμηνεία τους</a:t>
                      </a:r>
                      <a:endParaRPr lang="en-GB" sz="1800" dirty="0"/>
                    </a:p>
                  </a:txBody>
                  <a:tcPr anchor="ctr"/>
                </a:tc>
                <a:extLst>
                  <a:ext uri="{0D108BD9-81ED-4DB2-BD59-A6C34878D82A}">
                    <a16:rowId xmlns:a16="http://schemas.microsoft.com/office/drawing/2014/main" xmlns="" val="10001"/>
                  </a:ext>
                </a:extLst>
              </a:tr>
              <a:tr h="798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t>Διοικητικές διαδικασίες</a:t>
                      </a:r>
                      <a:endParaRPr lang="en-GB" sz="1800" dirty="0">
                        <a:solidFill>
                          <a:schemeClr val="tx1"/>
                        </a:solidFill>
                      </a:endParaRPr>
                    </a:p>
                  </a:txBody>
                  <a:tcPr anchor="ctr"/>
                </a:tc>
                <a:tc>
                  <a:txBody>
                    <a:bodyPr/>
                    <a:lstStyle/>
                    <a:p>
                      <a:pPr algn="l"/>
                      <a:r>
                        <a:rPr lang="el-GR" sz="1800" kern="1200" dirty="0">
                          <a:solidFill>
                            <a:schemeClr val="dk1"/>
                          </a:solidFill>
                          <a:latin typeface="+mn-lt"/>
                          <a:ea typeface="+mn-ea"/>
                          <a:cs typeface="+mn-cs"/>
                        </a:rPr>
                        <a:t>Δωροδοκία, παράταση υποθέσεων, διάρκεια αποφάσεων, λήψη αδειών</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Ασαφείς διατάξεις, ελευθερία ερμηνείας</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Αλλαγή νόμου, δυσμενείς νομικές λύσεις, ασταθής νομοθεσία</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2"/>
                  </a:ext>
                </a:extLst>
              </a:tr>
              <a:tr h="10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noProof="0" dirty="0"/>
                        <a:t>Φορολογικό σύστημα</a:t>
                      </a:r>
                      <a:endParaRPr lang="en-GB" sz="1800" dirty="0">
                        <a:solidFill>
                          <a:schemeClr val="tx1"/>
                        </a:solidFill>
                      </a:endParaRPr>
                    </a:p>
                  </a:txBody>
                  <a:tcPr anchor="ctr"/>
                </a:tc>
                <a:tc>
                  <a:txBody>
                    <a:bodyPr/>
                    <a:lstStyle/>
                    <a:p>
                      <a:pPr algn="l"/>
                      <a:r>
                        <a:rPr lang="el-GR" sz="1800" kern="1200" dirty="0">
                          <a:solidFill>
                            <a:schemeClr val="dk1"/>
                          </a:solidFill>
                          <a:latin typeface="+mn-lt"/>
                          <a:ea typeface="+mn-ea"/>
                          <a:cs typeface="+mn-cs"/>
                        </a:rPr>
                        <a:t>Ποιες θα είναι οι αλλαγές στο φορολογικό σύστημα, θα αλλάξουν οι φόροι, θα υπάρξουν νέοι;</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Πώς ερμηνεύονται οι διατάξεις των φορολογικών κανονισμών;</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Φορολογικές αλλαγές, ερμηνεύονται σωστά οι φορολογικοί κανονισμοί;</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3"/>
                  </a:ext>
                </a:extLst>
              </a:tr>
              <a:tr h="575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t>Πρόσβαση σε οικονομικούς πόρους</a:t>
                      </a:r>
                      <a:endParaRPr lang="en-GB" sz="1800" dirty="0">
                        <a:solidFill>
                          <a:schemeClr val="tx1"/>
                        </a:solidFill>
                      </a:endParaRPr>
                    </a:p>
                  </a:txBody>
                  <a:tcPr anchor="ctr"/>
                </a:tc>
                <a:tc>
                  <a:txBody>
                    <a:bodyPr/>
                    <a:lstStyle/>
                    <a:p>
                      <a:pPr algn="l"/>
                      <a:r>
                        <a:rPr lang="el-GR" sz="1800" kern="1200" dirty="0">
                          <a:solidFill>
                            <a:schemeClr val="dk1"/>
                          </a:solidFill>
                          <a:latin typeface="+mn-lt"/>
                          <a:ea typeface="+mn-ea"/>
                          <a:cs typeface="+mn-cs"/>
                        </a:rPr>
                        <a:t>Θα υπάρχει πρόσβαση στη χρηματοδότηση;</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Προσδιορίζονται τα διαθέσιμα κεφάλαια για εσάς;</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Θα είναι υψηλότερο το κόστος δανείων ή προκαταβολών;</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4"/>
                  </a:ext>
                </a:extLst>
              </a:tr>
              <a:tr h="798488">
                <a:tc>
                  <a:txBody>
                    <a:bodyPr/>
                    <a:lstStyle/>
                    <a:p>
                      <a:pPr algn="l"/>
                      <a:r>
                        <a:rPr lang="el-GR" sz="1800" kern="1200" dirty="0"/>
                        <a:t>Πρόσβαση σε εργαζομένους</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Θα υπάρχει μόνιμη πρόσβαση σε υπαλλήλους;</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Θα θέλουν οι εργαζόμενοι να προσληφθούν;</a:t>
                      </a:r>
                      <a:endParaRPr lang="en-GB" sz="1800" kern="1200" dirty="0">
                        <a:solidFill>
                          <a:schemeClr val="dk1"/>
                        </a:solidFill>
                        <a:latin typeface="+mn-lt"/>
                        <a:ea typeface="+mn-ea"/>
                        <a:cs typeface="+mn-cs"/>
                      </a:endParaRPr>
                    </a:p>
                  </a:txBody>
                  <a:tcPr anchor="ctr"/>
                </a:tc>
                <a:tc>
                  <a:txBody>
                    <a:bodyPr/>
                    <a:lstStyle/>
                    <a:p>
                      <a:pPr algn="l"/>
                      <a:r>
                        <a:rPr lang="el-GR" sz="1800" kern="1200" dirty="0">
                          <a:solidFill>
                            <a:schemeClr val="dk1"/>
                          </a:solidFill>
                          <a:latin typeface="+mn-lt"/>
                          <a:ea typeface="+mn-ea"/>
                          <a:cs typeface="+mn-cs"/>
                        </a:rPr>
                        <a:t>Μπορούμε να χάσετε υπαλλήλους, μπορούν να αφήσουν τη δουλειά τους;</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5"/>
                  </a:ext>
                </a:extLst>
              </a:tr>
            </a:tbl>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23849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569387"/>
          </a:xfrm>
          <a:prstGeom prst="rect">
            <a:avLst/>
          </a:prstGeom>
          <a:noFill/>
        </p:spPr>
        <p:txBody>
          <a:bodyPr wrap="square" rtlCol="0">
            <a:spAutoFit/>
          </a:bodyPr>
          <a:lstStyle/>
          <a:p>
            <a:pPr algn="just"/>
            <a:r>
              <a:rPr lang="el-GR" sz="3100" b="1" dirty="0">
                <a:cs typeface="Arial" panose="020B0604020202020204" pitchFamily="34" charset="0"/>
              </a:rPr>
              <a:t>Εμπόδια στην επιχειρηματική δραστηριότητα Μέρος 3</a:t>
            </a:r>
            <a:endParaRPr lang="en-GB" sz="31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3904" y="867784"/>
            <a:ext cx="5441769" cy="5170646"/>
          </a:xfrm>
          <a:prstGeom prst="rect">
            <a:avLst/>
          </a:prstGeom>
          <a:noFill/>
        </p:spPr>
        <p:txBody>
          <a:bodyPr wrap="square" rtlCol="0">
            <a:spAutoFit/>
          </a:bodyPr>
          <a:lstStyle/>
          <a:p>
            <a:pPr algn="just"/>
            <a:r>
              <a:rPr lang="el-GR" sz="2200" b="1" dirty="0">
                <a:cs typeface="Arial" panose="020B0604020202020204" pitchFamily="34" charset="0"/>
                <a:sym typeface="Wingdings" panose="05000000000000000000" pitchFamily="2" charset="2"/>
              </a:rPr>
              <a:t>Η Ανάλυσης </a:t>
            </a:r>
            <a:r>
              <a:rPr lang="en-US" sz="2200" b="1" dirty="0">
                <a:cs typeface="Arial" panose="020B0604020202020204" pitchFamily="34" charset="0"/>
                <a:sym typeface="Wingdings" panose="05000000000000000000" pitchFamily="2" charset="2"/>
              </a:rPr>
              <a:t>SWOT</a:t>
            </a:r>
          </a:p>
          <a:p>
            <a:pPr algn="just"/>
            <a:endParaRPr lang="en-US" sz="2200" b="1" dirty="0">
              <a:cs typeface="Arial" panose="020B0604020202020204" pitchFamily="34" charset="0"/>
              <a:sym typeface="Wingdings" panose="05000000000000000000" pitchFamily="2" charset="2"/>
            </a:endParaRPr>
          </a:p>
          <a:p>
            <a:pPr algn="just"/>
            <a:r>
              <a:rPr lang="el-GR" sz="2200" dirty="0">
                <a:cs typeface="Arial" panose="020B0604020202020204" pitchFamily="34" charset="0"/>
                <a:sym typeface="Wingdings" panose="05000000000000000000" pitchFamily="2" charset="2"/>
              </a:rPr>
              <a:t>Τα αρχικά της ανάλυσης </a:t>
            </a:r>
            <a:r>
              <a:rPr lang="en-US" sz="2200" dirty="0">
                <a:cs typeface="Arial" panose="020B0604020202020204" pitchFamily="34" charset="0"/>
                <a:sym typeface="Wingdings" panose="05000000000000000000" pitchFamily="2" charset="2"/>
              </a:rPr>
              <a:t>SWOT </a:t>
            </a:r>
            <a:r>
              <a:rPr lang="el-GR" sz="2200" dirty="0">
                <a:cs typeface="Arial" panose="020B0604020202020204" pitchFamily="34" charset="0"/>
                <a:sym typeface="Wingdings" panose="05000000000000000000" pitchFamily="2" charset="2"/>
              </a:rPr>
              <a:t>σημαίνουν Πλεονεκτήματα, Αδυναμίες, Ευκαιρίες και Απειλές. Είναι μια τεχνική για την αξιολόγηση αυτών των τεσσάρων πτυχών της επιχείρησής σας.</a:t>
            </a:r>
          </a:p>
          <a:p>
            <a:pPr algn="just"/>
            <a:endParaRPr lang="el-GR" sz="2200" dirty="0">
              <a:cs typeface="Arial" panose="020B0604020202020204" pitchFamily="34" charset="0"/>
              <a:sym typeface="Wingdings" panose="05000000000000000000" pitchFamily="2" charset="2"/>
            </a:endParaRPr>
          </a:p>
          <a:p>
            <a:pPr algn="just"/>
            <a:r>
              <a:rPr lang="el-GR" sz="2200" dirty="0">
                <a:cs typeface="Arial" panose="020B0604020202020204" pitchFamily="34" charset="0"/>
                <a:sym typeface="Wingdings" panose="05000000000000000000" pitchFamily="2" charset="2"/>
              </a:rPr>
              <a:t>Η ανάλυση </a:t>
            </a:r>
            <a:r>
              <a:rPr lang="en-US" sz="2200" dirty="0">
                <a:cs typeface="Arial" panose="020B0604020202020204" pitchFamily="34" charset="0"/>
                <a:sym typeface="Wingdings" panose="05000000000000000000" pitchFamily="2" charset="2"/>
              </a:rPr>
              <a:t>SWOT </a:t>
            </a:r>
            <a:r>
              <a:rPr lang="el-GR" sz="2200" dirty="0">
                <a:cs typeface="Arial" panose="020B0604020202020204" pitchFamily="34" charset="0"/>
                <a:sym typeface="Wingdings" panose="05000000000000000000" pitchFamily="2" charset="2"/>
              </a:rPr>
              <a:t>είναι ένας ισχυρός τρόπος αξιολόγησης της εταιρείας ή του έργου σας.</a:t>
            </a:r>
          </a:p>
          <a:p>
            <a:pPr algn="just"/>
            <a:r>
              <a:rPr lang="el-GR" sz="2200" dirty="0">
                <a:cs typeface="Arial" panose="020B0604020202020204" pitchFamily="34" charset="0"/>
                <a:sym typeface="Wingdings" panose="05000000000000000000" pitchFamily="2" charset="2"/>
              </a:rPr>
              <a:t>Ο πρωταρχικός στόχος μιας ανάλυσης </a:t>
            </a:r>
            <a:r>
              <a:rPr lang="en-US" sz="2200" dirty="0">
                <a:cs typeface="Arial" panose="020B0604020202020204" pitchFamily="34" charset="0"/>
                <a:sym typeface="Wingdings" panose="05000000000000000000" pitchFamily="2" charset="2"/>
              </a:rPr>
              <a:t>SWOT </a:t>
            </a:r>
            <a:r>
              <a:rPr lang="el-GR" sz="2200" dirty="0">
                <a:cs typeface="Arial" panose="020B0604020202020204" pitchFamily="34" charset="0"/>
                <a:sym typeface="Wingdings" panose="05000000000000000000" pitchFamily="2" charset="2"/>
              </a:rPr>
              <a:t>είναι να βοηθήσει τους οργανισμούς να αποκτήσουν πλήρη επίγνωση όλων των παραγόντων που εμπλέκονται στη λήψη μιας επιχειρηματικής απόφασης.</a:t>
            </a:r>
            <a:endParaRPr lang="en-GB" sz="2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Prostokąt 11">
            <a:extLst>
              <a:ext uri="{FF2B5EF4-FFF2-40B4-BE49-F238E27FC236}">
                <a16:creationId xmlns:a16="http://schemas.microsoft.com/office/drawing/2014/main" xmlns="" id="{9C694FFA-954A-472F-B3E2-BC8723A02347}"/>
              </a:ext>
            </a:extLst>
          </p:cNvPr>
          <p:cNvSpPr/>
          <p:nvPr/>
        </p:nvSpPr>
        <p:spPr>
          <a:xfrm>
            <a:off x="6601767" y="5988818"/>
            <a:ext cx="5315578" cy="276999"/>
          </a:xfrm>
          <a:prstGeom prst="rect">
            <a:avLst/>
          </a:prstGeom>
        </p:spPr>
        <p:txBody>
          <a:bodyPr wrap="square">
            <a:spAutoFit/>
          </a:bodyPr>
          <a:lstStyle/>
          <a:p>
            <a:r>
              <a:rPr lang="el-GR" sz="1200" dirty="0"/>
              <a:t>Πηγή</a:t>
            </a:r>
            <a:r>
              <a:rPr lang="en-GB" sz="1200" dirty="0"/>
              <a:t>: https://www.wordstream.com/blog/ws/2017/12/20/swot-analysis</a:t>
            </a:r>
          </a:p>
        </p:txBody>
      </p:sp>
      <p:pic>
        <p:nvPicPr>
          <p:cNvPr id="2" name="Picture 1">
            <a:extLst>
              <a:ext uri="{FF2B5EF4-FFF2-40B4-BE49-F238E27FC236}">
                <a16:creationId xmlns:a16="http://schemas.microsoft.com/office/drawing/2014/main" xmlns="" id="{E001937C-72B4-0B42-BF29-777208339EC1}"/>
              </a:ext>
            </a:extLst>
          </p:cNvPr>
          <p:cNvPicPr>
            <a:picLocks noChangeAspect="1"/>
          </p:cNvPicPr>
          <p:nvPr/>
        </p:nvPicPr>
        <p:blipFill>
          <a:blip r:embed="rId3"/>
          <a:stretch>
            <a:fillRect/>
          </a:stretch>
        </p:blipFill>
        <p:spPr>
          <a:xfrm>
            <a:off x="5881347" y="1283047"/>
            <a:ext cx="6234978" cy="4291406"/>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546"/>
            <a:ext cx="1755570" cy="398758"/>
          </a:xfrm>
          <a:prstGeom prst="rect">
            <a:avLst/>
          </a:prstGeom>
        </p:spPr>
      </p:pic>
      <p:sp>
        <p:nvSpPr>
          <p:cNvPr id="18"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392072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64524"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3.3 </a:t>
            </a:r>
            <a:r>
              <a:rPr lang="el-GR" sz="4400" b="1" dirty="0"/>
              <a:t>Αντιμετώπιση της αβεβαιότητας, της ασάφειας και του κινδύνου</a:t>
            </a:r>
            <a:endParaRPr lang="en-GB" sz="4400" b="1" dirty="0"/>
          </a:p>
          <a:p>
            <a:pPr algn="ctr"/>
            <a:endParaRPr lang="en-GB" sz="1600" b="1" dirty="0"/>
          </a:p>
          <a:p>
            <a:pPr algn="ctr"/>
            <a:r>
              <a:rPr lang="en-GB" sz="4400" b="1" dirty="0"/>
              <a:t>3.3.B </a:t>
            </a:r>
            <a:r>
              <a:rPr lang="el-GR" sz="4400" b="1" dirty="0"/>
              <a:t>Η διαδικασία λήψης αποφάσεων</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546"/>
            <a:ext cx="1755570" cy="398758"/>
          </a:xfrm>
          <a:prstGeom prst="rect">
            <a:avLst/>
          </a:prstGeom>
        </p:spPr>
      </p:pic>
      <p:sp>
        <p:nvSpPr>
          <p:cNvPr id="12"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414320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cs typeface="Arial" panose="020B0604020202020204" pitchFamily="34" charset="0"/>
              </a:rPr>
              <a:t>Αποτελεσματική λήψη αποφάσεων</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016758"/>
          </a:xfrm>
          <a:prstGeom prst="rect">
            <a:avLst/>
          </a:prstGeom>
          <a:noFill/>
        </p:spPr>
        <p:txBody>
          <a:bodyPr wrap="square" rtlCol="0">
            <a:spAutoFit/>
          </a:bodyPr>
          <a:lstStyle/>
          <a:p>
            <a:pPr algn="just"/>
            <a:r>
              <a:rPr lang="el-GR" sz="3200" dirty="0"/>
              <a:t>Η λήψη αποφάσεων είναι ένα ζωτικής σημασίας στοιχείο της επιτυχίας των μικρών επιχειρήσεων.</a:t>
            </a:r>
          </a:p>
          <a:p>
            <a:pPr algn="just"/>
            <a:endParaRPr lang="el-GR" sz="3200" dirty="0"/>
          </a:p>
          <a:p>
            <a:pPr algn="just"/>
            <a:r>
              <a:rPr lang="el-GR" sz="3200" dirty="0"/>
              <a:t>Οι αποφάσεις που βασίζονται στη γνώση και την ορθή συλλογιστική μπορούν να οδηγήσουν την εταιρεία σε μακροπρόθεσμη ευημερία. Αντίθετα, οι αποφάσεις που λαμβάνονται βάσει λανθασμένης λογικής, συναισθηματισμού ή ελλιπών πληροφοριών μπορούν να οδηγήσουν γρήγορα μια επιχείρηση στην πραγματοποίηση ζημιών</a:t>
            </a:r>
            <a:r>
              <a:rPr lang="en-US" sz="3200" dirty="0"/>
              <a:t>.</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567"/>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546"/>
            <a:ext cx="1755570" cy="398758"/>
          </a:xfrm>
          <a:prstGeom prst="rect">
            <a:avLst/>
          </a:prstGeom>
        </p:spPr>
      </p:pic>
      <p:sp>
        <p:nvSpPr>
          <p:cNvPr id="16" name="CasellaDiTesto 17"/>
          <p:cNvSpPr txBox="1"/>
          <p:nvPr/>
        </p:nvSpPr>
        <p:spPr>
          <a:xfrm>
            <a:off x="7326893" y="6156454"/>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608"/>
            <a:ext cx="976864" cy="348582"/>
          </a:xfrm>
          <a:prstGeom prst="rect">
            <a:avLst/>
          </a:prstGeom>
        </p:spPr>
      </p:pic>
    </p:spTree>
    <p:extLst>
      <p:ext uri="{BB962C8B-B14F-4D97-AF65-F5344CB8AC3E}">
        <p14:creationId xmlns:p14="http://schemas.microsoft.com/office/powerpoint/2010/main" val="124009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4763</Words>
  <Application>Microsoft Office PowerPoint</Application>
  <PresentationFormat>Widescreen</PresentationFormat>
  <Paragraphs>263</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93</cp:revision>
  <dcterms:created xsi:type="dcterms:W3CDTF">2020-06-03T14:30:57Z</dcterms:created>
  <dcterms:modified xsi:type="dcterms:W3CDTF">2022-06-14T10:07:46Z</dcterms:modified>
</cp:coreProperties>
</file>