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63" r:id="rId2"/>
    <p:sldId id="264" r:id="rId3"/>
    <p:sldId id="265" r:id="rId4"/>
    <p:sldId id="266" r:id="rId5"/>
    <p:sldId id="267" r:id="rId6"/>
    <p:sldId id="268" r:id="rId7"/>
    <p:sldId id="269" r:id="rId8"/>
    <p:sldId id="273" r:id="rId9"/>
    <p:sldId id="270" r:id="rId10"/>
    <p:sldId id="272" r:id="rId11"/>
    <p:sldId id="274" r:id="rId12"/>
    <p:sldId id="271"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1"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CE8"/>
    <a:srgbClr val="F9DBD2"/>
    <a:srgbClr val="E08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505" autoAdjust="0"/>
  </p:normalViewPr>
  <p:slideViewPr>
    <p:cSldViewPr snapToGrid="0">
      <p:cViewPr varScale="1">
        <p:scale>
          <a:sx n="64" d="100"/>
          <a:sy n="64" d="100"/>
        </p:scale>
        <p:origin x="97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341F6-029E-416F-830A-36EBF6405649}" type="doc">
      <dgm:prSet loTypeId="urn:microsoft.com/office/officeart/2005/8/layout/cycle6" loCatId="relationship" qsTypeId="urn:microsoft.com/office/officeart/2005/8/quickstyle/simple1" qsCatId="simple" csTypeId="urn:microsoft.com/office/officeart/2005/8/colors/colorful2" csCatId="colorful" phldr="1"/>
      <dgm:spPr/>
      <dgm:t>
        <a:bodyPr/>
        <a:lstStyle/>
        <a:p>
          <a:endParaRPr lang="en-GB"/>
        </a:p>
      </dgm:t>
    </dgm:pt>
    <dgm:pt modelId="{9D938F63-23E4-4C1F-969C-2831C71F0EF0}">
      <dgm:prSet phldrT="[Tekst]" custT="1"/>
      <dgm:spPr/>
      <dgm:t>
        <a:bodyPr/>
        <a:lstStyle/>
        <a:p>
          <a:r>
            <a:rPr lang="en-US" sz="1800" dirty="0" err="1" smtClean="0">
              <a:solidFill>
                <a:schemeClr val="tx1"/>
              </a:solidFill>
            </a:rPr>
            <a:t>Costul</a:t>
          </a:r>
          <a:r>
            <a:rPr lang="en-US" sz="1800" dirty="0" smtClean="0">
              <a:solidFill>
                <a:schemeClr val="tx1"/>
              </a:solidFill>
            </a:rPr>
            <a:t> </a:t>
          </a:r>
          <a:r>
            <a:rPr lang="pl-PL" sz="1800" dirty="0" smtClean="0">
              <a:solidFill>
                <a:schemeClr val="tx1"/>
              </a:solidFill>
            </a:rPr>
            <a:t>Labo  </a:t>
          </a:r>
          <a:endParaRPr lang="en-GB" sz="1800" dirty="0">
            <a:solidFill>
              <a:schemeClr val="tx1"/>
            </a:solidFill>
          </a:endParaRPr>
        </a:p>
      </dgm:t>
    </dgm:pt>
    <dgm:pt modelId="{31343BED-C3AB-4240-BC04-B2FEDA979A3E}" type="parTrans" cxnId="{257C59EA-B646-4F2A-8EA5-E997D5F4A437}">
      <dgm:prSet/>
      <dgm:spPr/>
      <dgm:t>
        <a:bodyPr/>
        <a:lstStyle/>
        <a:p>
          <a:endParaRPr lang="en-GB" sz="1800">
            <a:solidFill>
              <a:schemeClr val="tx1"/>
            </a:solidFill>
          </a:endParaRPr>
        </a:p>
      </dgm:t>
    </dgm:pt>
    <dgm:pt modelId="{0EA14ABD-2967-4EBD-8201-0512AC3AE4AF}" type="sibTrans" cxnId="{257C59EA-B646-4F2A-8EA5-E997D5F4A437}">
      <dgm:prSet/>
      <dgm:spPr/>
      <dgm:t>
        <a:bodyPr/>
        <a:lstStyle/>
        <a:p>
          <a:endParaRPr lang="en-GB" sz="1800" dirty="0">
            <a:solidFill>
              <a:schemeClr val="tx1"/>
            </a:solidFill>
          </a:endParaRPr>
        </a:p>
      </dgm:t>
    </dgm:pt>
    <dgm:pt modelId="{E652715F-292D-4E8D-9831-B9A2093AF6BA}">
      <dgm:prSet phldrT="[Tekst]" custT="1"/>
      <dgm:spPr/>
      <dgm:t>
        <a:bodyPr/>
        <a:lstStyle/>
        <a:p>
          <a:r>
            <a:rPr lang="pl-PL" sz="1800" dirty="0" smtClean="0">
              <a:solidFill>
                <a:schemeClr val="tx1"/>
              </a:solidFill>
            </a:rPr>
            <a:t>Regul</a:t>
          </a:r>
          <a:r>
            <a:rPr lang="en-US" sz="1800" dirty="0" err="1" smtClean="0">
              <a:solidFill>
                <a:schemeClr val="tx1"/>
              </a:solidFill>
            </a:rPr>
            <a:t>i</a:t>
          </a:r>
          <a:endParaRPr lang="en-GB" sz="1800" dirty="0">
            <a:solidFill>
              <a:schemeClr val="tx1"/>
            </a:solidFill>
          </a:endParaRPr>
        </a:p>
      </dgm:t>
    </dgm:pt>
    <dgm:pt modelId="{96CD52AD-117F-46F2-A5CA-C5DD9C40D1AE}" type="parTrans" cxnId="{E26E90F3-749F-4289-8545-9B11D2077B89}">
      <dgm:prSet/>
      <dgm:spPr/>
      <dgm:t>
        <a:bodyPr/>
        <a:lstStyle/>
        <a:p>
          <a:endParaRPr lang="en-GB" sz="1800">
            <a:solidFill>
              <a:schemeClr val="tx1"/>
            </a:solidFill>
          </a:endParaRPr>
        </a:p>
      </dgm:t>
    </dgm:pt>
    <dgm:pt modelId="{E895E85A-C303-4504-AA2F-0397FB33E18F}" type="sibTrans" cxnId="{E26E90F3-749F-4289-8545-9B11D2077B89}">
      <dgm:prSet/>
      <dgm:spPr/>
      <dgm:t>
        <a:bodyPr/>
        <a:lstStyle/>
        <a:p>
          <a:endParaRPr lang="en-GB" sz="1800" dirty="0">
            <a:solidFill>
              <a:schemeClr val="tx1"/>
            </a:solidFill>
          </a:endParaRPr>
        </a:p>
      </dgm:t>
    </dgm:pt>
    <dgm:pt modelId="{EB3653C2-FD5F-4C75-939C-DACED710E2A2}">
      <dgm:prSet phldrT="[Tekst]" custT="1"/>
      <dgm:spPr/>
      <dgm:t>
        <a:bodyPr/>
        <a:lstStyle/>
        <a:p>
          <a:r>
            <a:rPr lang="fr-FR" sz="1800" b="0" i="0" dirty="0" err="1" smtClean="0">
              <a:solidFill>
                <a:schemeClr val="tx1"/>
              </a:solidFill>
            </a:rPr>
            <a:t>Acces</a:t>
          </a:r>
          <a:r>
            <a:rPr lang="fr-FR" sz="1800" b="0" i="0" dirty="0" smtClean="0">
              <a:solidFill>
                <a:schemeClr val="tx1"/>
              </a:solidFill>
            </a:rPr>
            <a:t> la </a:t>
          </a:r>
          <a:r>
            <a:rPr lang="fr-FR" sz="1800" b="0" i="0" dirty="0" err="1" smtClean="0">
              <a:solidFill>
                <a:schemeClr val="tx1"/>
              </a:solidFill>
            </a:rPr>
            <a:t>surse</a:t>
          </a:r>
          <a:r>
            <a:rPr lang="fr-FR" sz="1800" b="0" i="0" dirty="0" smtClean="0">
              <a:solidFill>
                <a:schemeClr val="tx1"/>
              </a:solidFill>
            </a:rPr>
            <a:t> de </a:t>
          </a:r>
          <a:r>
            <a:rPr lang="fr-FR" sz="1800" b="0" i="0" dirty="0" err="1" smtClean="0">
              <a:solidFill>
                <a:schemeClr val="tx1"/>
              </a:solidFill>
            </a:rPr>
            <a:t>finan</a:t>
          </a:r>
          <a:r>
            <a:rPr lang="fr-FR" sz="1800" b="0" i="0" dirty="0" smtClean="0">
              <a:solidFill>
                <a:schemeClr val="tx1"/>
              </a:solidFill>
            </a:rPr>
            <a:t>țare</a:t>
          </a:r>
          <a:endParaRPr lang="en-GB" sz="1800" dirty="0">
            <a:solidFill>
              <a:schemeClr val="tx1"/>
            </a:solidFill>
          </a:endParaRPr>
        </a:p>
      </dgm:t>
    </dgm:pt>
    <dgm:pt modelId="{1E6047EC-5442-42F6-9772-54100A4D7184}" type="parTrans" cxnId="{D991E44C-7D3D-41A3-B7BA-F6981B70762F}">
      <dgm:prSet/>
      <dgm:spPr/>
      <dgm:t>
        <a:bodyPr/>
        <a:lstStyle/>
        <a:p>
          <a:endParaRPr lang="en-GB" sz="1800">
            <a:solidFill>
              <a:schemeClr val="tx1"/>
            </a:solidFill>
          </a:endParaRPr>
        </a:p>
      </dgm:t>
    </dgm:pt>
    <dgm:pt modelId="{D7E0D5FD-74FE-42F9-98AD-8E806EA00990}" type="sibTrans" cxnId="{D991E44C-7D3D-41A3-B7BA-F6981B70762F}">
      <dgm:prSet/>
      <dgm:spPr/>
      <dgm:t>
        <a:bodyPr/>
        <a:lstStyle/>
        <a:p>
          <a:endParaRPr lang="en-GB" sz="1800" dirty="0">
            <a:solidFill>
              <a:schemeClr val="tx1"/>
            </a:solidFill>
          </a:endParaRPr>
        </a:p>
      </dgm:t>
    </dgm:pt>
    <dgm:pt modelId="{9E7338C0-DA6C-4057-A32F-E8C92C1BDCEE}">
      <dgm:prSet phldrT="[Tekst]" custT="1"/>
      <dgm:spPr/>
      <dgm:t>
        <a:bodyPr/>
        <a:lstStyle/>
        <a:p>
          <a:r>
            <a:rPr lang="ro-RO" sz="1800" b="0" i="0" dirty="0" smtClean="0">
              <a:solidFill>
                <a:schemeClr val="tx1"/>
              </a:solidFill>
            </a:rPr>
            <a:t>Sistemul fiscal </a:t>
          </a:r>
          <a:endParaRPr lang="en-GB" sz="1800" dirty="0">
            <a:solidFill>
              <a:schemeClr val="tx1"/>
            </a:solidFill>
          </a:endParaRPr>
        </a:p>
      </dgm:t>
    </dgm:pt>
    <dgm:pt modelId="{BB3903CB-F35D-4D12-A61E-DC1A25DE1012}" type="parTrans" cxnId="{EEB7ED78-A19D-4B2E-93DF-4D696F4C1268}">
      <dgm:prSet/>
      <dgm:spPr/>
      <dgm:t>
        <a:bodyPr/>
        <a:lstStyle/>
        <a:p>
          <a:endParaRPr lang="en-GB" sz="1800">
            <a:solidFill>
              <a:schemeClr val="tx1"/>
            </a:solidFill>
          </a:endParaRPr>
        </a:p>
      </dgm:t>
    </dgm:pt>
    <dgm:pt modelId="{182B0A58-CF16-419B-8C49-1894A2FF2D65}" type="sibTrans" cxnId="{EEB7ED78-A19D-4B2E-93DF-4D696F4C1268}">
      <dgm:prSet/>
      <dgm:spPr/>
      <dgm:t>
        <a:bodyPr/>
        <a:lstStyle/>
        <a:p>
          <a:endParaRPr lang="en-GB" sz="1800" dirty="0">
            <a:solidFill>
              <a:schemeClr val="tx1"/>
            </a:solidFill>
          </a:endParaRPr>
        </a:p>
      </dgm:t>
    </dgm:pt>
    <dgm:pt modelId="{E6037610-2311-4C43-97AD-2F98FE239AE8}">
      <dgm:prSet phldrT="[Tekst]" custT="1"/>
      <dgm:spPr/>
      <dgm:t>
        <a:bodyPr/>
        <a:lstStyle/>
        <a:p>
          <a:r>
            <a:rPr lang="en-US" sz="1800" dirty="0" err="1" smtClean="0">
              <a:solidFill>
                <a:schemeClr val="tx1"/>
              </a:solidFill>
            </a:rPr>
            <a:t>Lege</a:t>
          </a:r>
          <a:r>
            <a:rPr lang="pl-PL" sz="1800" dirty="0" smtClean="0">
              <a:solidFill>
                <a:schemeClr val="tx1"/>
              </a:solidFill>
            </a:rPr>
            <a:t> </a:t>
          </a:r>
          <a:endParaRPr lang="en-GB" sz="1800" dirty="0">
            <a:solidFill>
              <a:schemeClr val="tx1"/>
            </a:solidFill>
          </a:endParaRPr>
        </a:p>
      </dgm:t>
    </dgm:pt>
    <dgm:pt modelId="{5C885CE7-50A4-4E88-A169-4ED1E8112BC8}" type="parTrans" cxnId="{C5929C4E-9076-4BF5-8155-5302A426D725}">
      <dgm:prSet/>
      <dgm:spPr/>
      <dgm:t>
        <a:bodyPr/>
        <a:lstStyle/>
        <a:p>
          <a:endParaRPr lang="en-GB" sz="1800">
            <a:solidFill>
              <a:schemeClr val="tx1"/>
            </a:solidFill>
          </a:endParaRPr>
        </a:p>
      </dgm:t>
    </dgm:pt>
    <dgm:pt modelId="{248150ED-9467-4F33-B9DB-F895A730CE3F}" type="sibTrans" cxnId="{C5929C4E-9076-4BF5-8155-5302A426D725}">
      <dgm:prSet/>
      <dgm:spPr/>
      <dgm:t>
        <a:bodyPr/>
        <a:lstStyle/>
        <a:p>
          <a:endParaRPr lang="en-GB" sz="1800" dirty="0">
            <a:solidFill>
              <a:schemeClr val="tx1"/>
            </a:solidFill>
          </a:endParaRPr>
        </a:p>
      </dgm:t>
    </dgm:pt>
    <dgm:pt modelId="{75898446-AA1D-4C2E-B61D-D3E27AE29D41}">
      <dgm:prSet custT="1"/>
      <dgm:spPr/>
      <dgm:t>
        <a:bodyPr/>
        <a:lstStyle/>
        <a:p>
          <a:r>
            <a:rPr lang="ro-RO" sz="1800" b="0" i="0" dirty="0" smtClean="0">
              <a:solidFill>
                <a:schemeClr val="tx1"/>
              </a:solidFill>
            </a:rPr>
            <a:t>Proceduri administrative</a:t>
          </a:r>
          <a:endParaRPr lang="en-GB" sz="1800" dirty="0">
            <a:solidFill>
              <a:schemeClr val="tx1"/>
            </a:solidFill>
          </a:endParaRPr>
        </a:p>
      </dgm:t>
    </dgm:pt>
    <dgm:pt modelId="{7B400360-F43C-4961-9B52-B33FEAEDDFA9}" type="parTrans" cxnId="{9B76A371-8974-42A0-A664-6F0BC8111AA5}">
      <dgm:prSet/>
      <dgm:spPr/>
      <dgm:t>
        <a:bodyPr/>
        <a:lstStyle/>
        <a:p>
          <a:endParaRPr lang="en-GB" sz="1800">
            <a:solidFill>
              <a:schemeClr val="tx1"/>
            </a:solidFill>
          </a:endParaRPr>
        </a:p>
      </dgm:t>
    </dgm:pt>
    <dgm:pt modelId="{3D860BF2-226C-499C-B1C1-9CF8FD9EBEFD}" type="sibTrans" cxnId="{9B76A371-8974-42A0-A664-6F0BC8111AA5}">
      <dgm:prSet/>
      <dgm:spPr/>
      <dgm:t>
        <a:bodyPr/>
        <a:lstStyle/>
        <a:p>
          <a:endParaRPr lang="en-GB" sz="1800" dirty="0">
            <a:solidFill>
              <a:schemeClr val="tx1"/>
            </a:solidFill>
          </a:endParaRPr>
        </a:p>
      </dgm:t>
    </dgm:pt>
    <dgm:pt modelId="{9B9D43F2-7359-4B66-B09A-BA8FE590E17D}">
      <dgm:prSet custT="1"/>
      <dgm:spPr/>
      <dgm:t>
        <a:bodyPr/>
        <a:lstStyle/>
        <a:p>
          <a:r>
            <a:rPr lang="ro-RO" sz="1800" b="0" i="0" dirty="0" smtClean="0">
              <a:solidFill>
                <a:schemeClr val="tx1"/>
              </a:solidFill>
            </a:rPr>
            <a:t>Piața gri </a:t>
          </a:r>
          <a:endParaRPr lang="en-GB" sz="1800" dirty="0">
            <a:solidFill>
              <a:schemeClr val="tx1"/>
            </a:solidFill>
          </a:endParaRPr>
        </a:p>
      </dgm:t>
    </dgm:pt>
    <dgm:pt modelId="{7577A761-17BC-433C-A4BF-5139C2EACF18}" type="parTrans" cxnId="{1BF80B9C-BCF5-43D0-B78D-4AA7C6831C39}">
      <dgm:prSet/>
      <dgm:spPr/>
      <dgm:t>
        <a:bodyPr/>
        <a:lstStyle/>
        <a:p>
          <a:endParaRPr lang="en-GB" sz="1800">
            <a:solidFill>
              <a:schemeClr val="tx1"/>
            </a:solidFill>
          </a:endParaRPr>
        </a:p>
      </dgm:t>
    </dgm:pt>
    <dgm:pt modelId="{C16A5261-1AB6-41E1-AF88-9DC8FB7D1426}" type="sibTrans" cxnId="{1BF80B9C-BCF5-43D0-B78D-4AA7C6831C39}">
      <dgm:prSet/>
      <dgm:spPr/>
      <dgm:t>
        <a:bodyPr/>
        <a:lstStyle/>
        <a:p>
          <a:endParaRPr lang="en-GB" sz="1800" dirty="0">
            <a:solidFill>
              <a:schemeClr val="tx1"/>
            </a:solidFill>
          </a:endParaRPr>
        </a:p>
      </dgm:t>
    </dgm:pt>
    <dgm:pt modelId="{030BC130-25AA-46B8-A044-DA7A7D5A0D12}" type="pres">
      <dgm:prSet presAssocID="{C1D341F6-029E-416F-830A-36EBF6405649}" presName="cycle" presStyleCnt="0">
        <dgm:presLayoutVars>
          <dgm:dir/>
          <dgm:resizeHandles val="exact"/>
        </dgm:presLayoutVars>
      </dgm:prSet>
      <dgm:spPr/>
      <dgm:t>
        <a:bodyPr/>
        <a:lstStyle/>
        <a:p>
          <a:endParaRPr lang="ro-RO"/>
        </a:p>
      </dgm:t>
    </dgm:pt>
    <dgm:pt modelId="{8CDAF904-457B-40C1-B0C1-0F58320D53E9}" type="pres">
      <dgm:prSet presAssocID="{9D938F63-23E4-4C1F-969C-2831C71F0EF0}" presName="node" presStyleLbl="node1" presStyleIdx="0" presStyleCnt="7" custScaleX="128874" custScaleY="120240">
        <dgm:presLayoutVars>
          <dgm:bulletEnabled val="1"/>
        </dgm:presLayoutVars>
      </dgm:prSet>
      <dgm:spPr/>
      <dgm:t>
        <a:bodyPr/>
        <a:lstStyle/>
        <a:p>
          <a:endParaRPr lang="ro-RO"/>
        </a:p>
      </dgm:t>
    </dgm:pt>
    <dgm:pt modelId="{3181E4E5-8A54-4E34-B87D-E05FBB1C4314}" type="pres">
      <dgm:prSet presAssocID="{9D938F63-23E4-4C1F-969C-2831C71F0EF0}" presName="spNode" presStyleCnt="0"/>
      <dgm:spPr/>
    </dgm:pt>
    <dgm:pt modelId="{6526D9D6-4C34-4735-AB45-5CB116DE06EF}" type="pres">
      <dgm:prSet presAssocID="{0EA14ABD-2967-4EBD-8201-0512AC3AE4AF}" presName="sibTrans" presStyleLbl="sibTrans1D1" presStyleIdx="0" presStyleCnt="7"/>
      <dgm:spPr/>
      <dgm:t>
        <a:bodyPr/>
        <a:lstStyle/>
        <a:p>
          <a:endParaRPr lang="ro-RO"/>
        </a:p>
      </dgm:t>
    </dgm:pt>
    <dgm:pt modelId="{4A5C4E9E-EBCE-452A-BA27-CC748581C579}" type="pres">
      <dgm:prSet presAssocID="{E652715F-292D-4E8D-9831-B9A2093AF6BA}" presName="node" presStyleLbl="node1" presStyleIdx="1" presStyleCnt="7" custScaleX="138906" custScaleY="120678">
        <dgm:presLayoutVars>
          <dgm:bulletEnabled val="1"/>
        </dgm:presLayoutVars>
      </dgm:prSet>
      <dgm:spPr/>
      <dgm:t>
        <a:bodyPr/>
        <a:lstStyle/>
        <a:p>
          <a:endParaRPr lang="ro-RO"/>
        </a:p>
      </dgm:t>
    </dgm:pt>
    <dgm:pt modelId="{6BA4DE77-D451-4A72-AB68-188FDC586507}" type="pres">
      <dgm:prSet presAssocID="{E652715F-292D-4E8D-9831-B9A2093AF6BA}" presName="spNode" presStyleCnt="0"/>
      <dgm:spPr/>
    </dgm:pt>
    <dgm:pt modelId="{B694DE40-62E8-49F2-A4B6-CE16E7E9AF0D}" type="pres">
      <dgm:prSet presAssocID="{E895E85A-C303-4504-AA2F-0397FB33E18F}" presName="sibTrans" presStyleLbl="sibTrans1D1" presStyleIdx="1" presStyleCnt="7"/>
      <dgm:spPr/>
      <dgm:t>
        <a:bodyPr/>
        <a:lstStyle/>
        <a:p>
          <a:endParaRPr lang="ro-RO"/>
        </a:p>
      </dgm:t>
    </dgm:pt>
    <dgm:pt modelId="{EB40327C-65FC-4F1A-B74D-0C6BBF2D9EBE}" type="pres">
      <dgm:prSet presAssocID="{EB3653C2-FD5F-4C75-939C-DACED710E2A2}" presName="node" presStyleLbl="node1" presStyleIdx="2" presStyleCnt="7" custScaleX="139093" custScaleY="112192">
        <dgm:presLayoutVars>
          <dgm:bulletEnabled val="1"/>
        </dgm:presLayoutVars>
      </dgm:prSet>
      <dgm:spPr/>
      <dgm:t>
        <a:bodyPr/>
        <a:lstStyle/>
        <a:p>
          <a:endParaRPr lang="ro-RO"/>
        </a:p>
      </dgm:t>
    </dgm:pt>
    <dgm:pt modelId="{B3FAD2D9-CDB6-49AF-8F75-38E297F425E9}" type="pres">
      <dgm:prSet presAssocID="{EB3653C2-FD5F-4C75-939C-DACED710E2A2}" presName="spNode" presStyleCnt="0"/>
      <dgm:spPr/>
    </dgm:pt>
    <dgm:pt modelId="{9D76E667-C7C7-46AA-9142-A13A03A894C1}" type="pres">
      <dgm:prSet presAssocID="{D7E0D5FD-74FE-42F9-98AD-8E806EA00990}" presName="sibTrans" presStyleLbl="sibTrans1D1" presStyleIdx="2" presStyleCnt="7"/>
      <dgm:spPr/>
      <dgm:t>
        <a:bodyPr/>
        <a:lstStyle/>
        <a:p>
          <a:endParaRPr lang="ro-RO"/>
        </a:p>
      </dgm:t>
    </dgm:pt>
    <dgm:pt modelId="{111C4770-6C06-4241-AE49-F49D9D5B3FF2}" type="pres">
      <dgm:prSet presAssocID="{9E7338C0-DA6C-4057-A32F-E8C92C1BDCEE}" presName="node" presStyleLbl="node1" presStyleIdx="3" presStyleCnt="7" custScaleX="131016" custScaleY="127529">
        <dgm:presLayoutVars>
          <dgm:bulletEnabled val="1"/>
        </dgm:presLayoutVars>
      </dgm:prSet>
      <dgm:spPr/>
      <dgm:t>
        <a:bodyPr/>
        <a:lstStyle/>
        <a:p>
          <a:endParaRPr lang="ro-RO"/>
        </a:p>
      </dgm:t>
    </dgm:pt>
    <dgm:pt modelId="{400777E6-5DC8-4313-84AD-2393C739BEDD}" type="pres">
      <dgm:prSet presAssocID="{9E7338C0-DA6C-4057-A32F-E8C92C1BDCEE}" presName="spNode" presStyleCnt="0"/>
      <dgm:spPr/>
    </dgm:pt>
    <dgm:pt modelId="{2D3E3D31-A2E0-4F29-A0D7-832F97E176F9}" type="pres">
      <dgm:prSet presAssocID="{182B0A58-CF16-419B-8C49-1894A2FF2D65}" presName="sibTrans" presStyleLbl="sibTrans1D1" presStyleIdx="3" presStyleCnt="7"/>
      <dgm:spPr/>
      <dgm:t>
        <a:bodyPr/>
        <a:lstStyle/>
        <a:p>
          <a:endParaRPr lang="ro-RO"/>
        </a:p>
      </dgm:t>
    </dgm:pt>
    <dgm:pt modelId="{1A5016C0-584B-4D72-B713-2B284E9D4F21}" type="pres">
      <dgm:prSet presAssocID="{9B9D43F2-7359-4B66-B09A-BA8FE590E17D}" presName="node" presStyleLbl="node1" presStyleIdx="4" presStyleCnt="7" custScaleX="130670" custScaleY="116595">
        <dgm:presLayoutVars>
          <dgm:bulletEnabled val="1"/>
        </dgm:presLayoutVars>
      </dgm:prSet>
      <dgm:spPr/>
      <dgm:t>
        <a:bodyPr/>
        <a:lstStyle/>
        <a:p>
          <a:endParaRPr lang="ro-RO"/>
        </a:p>
      </dgm:t>
    </dgm:pt>
    <dgm:pt modelId="{E81F6A3D-B87A-495E-87CC-4DD53A2E0B66}" type="pres">
      <dgm:prSet presAssocID="{9B9D43F2-7359-4B66-B09A-BA8FE590E17D}" presName="spNode" presStyleCnt="0"/>
      <dgm:spPr/>
    </dgm:pt>
    <dgm:pt modelId="{44B9CD9E-6ADA-4054-93C6-F40A14222BA4}" type="pres">
      <dgm:prSet presAssocID="{C16A5261-1AB6-41E1-AF88-9DC8FB7D1426}" presName="sibTrans" presStyleLbl="sibTrans1D1" presStyleIdx="4" presStyleCnt="7"/>
      <dgm:spPr/>
      <dgm:t>
        <a:bodyPr/>
        <a:lstStyle/>
        <a:p>
          <a:endParaRPr lang="ro-RO"/>
        </a:p>
      </dgm:t>
    </dgm:pt>
    <dgm:pt modelId="{C64C1D98-CD64-4278-917B-79B284EA4DA0}" type="pres">
      <dgm:prSet presAssocID="{75898446-AA1D-4C2E-B61D-D3E27AE29D41}" presName="node" presStyleLbl="node1" presStyleIdx="5" presStyleCnt="7" custScaleX="140588" custScaleY="130806">
        <dgm:presLayoutVars>
          <dgm:bulletEnabled val="1"/>
        </dgm:presLayoutVars>
      </dgm:prSet>
      <dgm:spPr/>
      <dgm:t>
        <a:bodyPr/>
        <a:lstStyle/>
        <a:p>
          <a:endParaRPr lang="ro-RO"/>
        </a:p>
      </dgm:t>
    </dgm:pt>
    <dgm:pt modelId="{FE5DA40B-5295-4C4F-8400-76D254C75DC6}" type="pres">
      <dgm:prSet presAssocID="{75898446-AA1D-4C2E-B61D-D3E27AE29D41}" presName="spNode" presStyleCnt="0"/>
      <dgm:spPr/>
    </dgm:pt>
    <dgm:pt modelId="{73BA67BC-3E38-418E-B3EA-AAAEBCF3C77F}" type="pres">
      <dgm:prSet presAssocID="{3D860BF2-226C-499C-B1C1-9CF8FD9EBEFD}" presName="sibTrans" presStyleLbl="sibTrans1D1" presStyleIdx="5" presStyleCnt="7"/>
      <dgm:spPr/>
      <dgm:t>
        <a:bodyPr/>
        <a:lstStyle/>
        <a:p>
          <a:endParaRPr lang="ro-RO"/>
        </a:p>
      </dgm:t>
    </dgm:pt>
    <dgm:pt modelId="{1A30407D-DA95-4A71-B334-CC1FE57413BA}" type="pres">
      <dgm:prSet presAssocID="{E6037610-2311-4C43-97AD-2F98FE239AE8}" presName="node" presStyleLbl="node1" presStyleIdx="6" presStyleCnt="7">
        <dgm:presLayoutVars>
          <dgm:bulletEnabled val="1"/>
        </dgm:presLayoutVars>
      </dgm:prSet>
      <dgm:spPr/>
      <dgm:t>
        <a:bodyPr/>
        <a:lstStyle/>
        <a:p>
          <a:endParaRPr lang="ro-RO"/>
        </a:p>
      </dgm:t>
    </dgm:pt>
    <dgm:pt modelId="{469E7805-F435-4DDA-B3DF-2DE977223EEE}" type="pres">
      <dgm:prSet presAssocID="{E6037610-2311-4C43-97AD-2F98FE239AE8}" presName="spNode" presStyleCnt="0"/>
      <dgm:spPr/>
    </dgm:pt>
    <dgm:pt modelId="{F302DCEB-6009-4C85-AC0E-02E68A2D9EFA}" type="pres">
      <dgm:prSet presAssocID="{248150ED-9467-4F33-B9DB-F895A730CE3F}" presName="sibTrans" presStyleLbl="sibTrans1D1" presStyleIdx="6" presStyleCnt="7"/>
      <dgm:spPr/>
      <dgm:t>
        <a:bodyPr/>
        <a:lstStyle/>
        <a:p>
          <a:endParaRPr lang="ro-RO"/>
        </a:p>
      </dgm:t>
    </dgm:pt>
  </dgm:ptLst>
  <dgm:cxnLst>
    <dgm:cxn modelId="{C5DFDB88-CA8E-469D-9F67-8438A696DDCC}" type="presOf" srcId="{C16A5261-1AB6-41E1-AF88-9DC8FB7D1426}" destId="{44B9CD9E-6ADA-4054-93C6-F40A14222BA4}" srcOrd="0" destOrd="0" presId="urn:microsoft.com/office/officeart/2005/8/layout/cycle6"/>
    <dgm:cxn modelId="{E26E90F3-749F-4289-8545-9B11D2077B89}" srcId="{C1D341F6-029E-416F-830A-36EBF6405649}" destId="{E652715F-292D-4E8D-9831-B9A2093AF6BA}" srcOrd="1" destOrd="0" parTransId="{96CD52AD-117F-46F2-A5CA-C5DD9C40D1AE}" sibTransId="{E895E85A-C303-4504-AA2F-0397FB33E18F}"/>
    <dgm:cxn modelId="{1BF80B9C-BCF5-43D0-B78D-4AA7C6831C39}" srcId="{C1D341F6-029E-416F-830A-36EBF6405649}" destId="{9B9D43F2-7359-4B66-B09A-BA8FE590E17D}" srcOrd="4" destOrd="0" parTransId="{7577A761-17BC-433C-A4BF-5139C2EACF18}" sibTransId="{C16A5261-1AB6-41E1-AF88-9DC8FB7D1426}"/>
    <dgm:cxn modelId="{DCF9070C-AC32-4760-A7D4-013F9E7C1AD6}" type="presOf" srcId="{E895E85A-C303-4504-AA2F-0397FB33E18F}" destId="{B694DE40-62E8-49F2-A4B6-CE16E7E9AF0D}" srcOrd="0" destOrd="0" presId="urn:microsoft.com/office/officeart/2005/8/layout/cycle6"/>
    <dgm:cxn modelId="{9B76A371-8974-42A0-A664-6F0BC8111AA5}" srcId="{C1D341F6-029E-416F-830A-36EBF6405649}" destId="{75898446-AA1D-4C2E-B61D-D3E27AE29D41}" srcOrd="5" destOrd="0" parTransId="{7B400360-F43C-4961-9B52-B33FEAEDDFA9}" sibTransId="{3D860BF2-226C-499C-B1C1-9CF8FD9EBEFD}"/>
    <dgm:cxn modelId="{25DE21D7-C782-4293-AE47-AAAD50A6D9E4}" type="presOf" srcId="{D7E0D5FD-74FE-42F9-98AD-8E806EA00990}" destId="{9D76E667-C7C7-46AA-9142-A13A03A894C1}" srcOrd="0" destOrd="0" presId="urn:microsoft.com/office/officeart/2005/8/layout/cycle6"/>
    <dgm:cxn modelId="{1C40C951-5FA4-44C4-864F-607937734A9C}" type="presOf" srcId="{3D860BF2-226C-499C-B1C1-9CF8FD9EBEFD}" destId="{73BA67BC-3E38-418E-B3EA-AAAEBCF3C77F}" srcOrd="0" destOrd="0" presId="urn:microsoft.com/office/officeart/2005/8/layout/cycle6"/>
    <dgm:cxn modelId="{D991E44C-7D3D-41A3-B7BA-F6981B70762F}" srcId="{C1D341F6-029E-416F-830A-36EBF6405649}" destId="{EB3653C2-FD5F-4C75-939C-DACED710E2A2}" srcOrd="2" destOrd="0" parTransId="{1E6047EC-5442-42F6-9772-54100A4D7184}" sibTransId="{D7E0D5FD-74FE-42F9-98AD-8E806EA00990}"/>
    <dgm:cxn modelId="{C5929C4E-9076-4BF5-8155-5302A426D725}" srcId="{C1D341F6-029E-416F-830A-36EBF6405649}" destId="{E6037610-2311-4C43-97AD-2F98FE239AE8}" srcOrd="6" destOrd="0" parTransId="{5C885CE7-50A4-4E88-A169-4ED1E8112BC8}" sibTransId="{248150ED-9467-4F33-B9DB-F895A730CE3F}"/>
    <dgm:cxn modelId="{A5EADE21-B320-4AC3-9C62-BE86417705B8}" type="presOf" srcId="{248150ED-9467-4F33-B9DB-F895A730CE3F}" destId="{F302DCEB-6009-4C85-AC0E-02E68A2D9EFA}" srcOrd="0" destOrd="0" presId="urn:microsoft.com/office/officeart/2005/8/layout/cycle6"/>
    <dgm:cxn modelId="{EEB7ED78-A19D-4B2E-93DF-4D696F4C1268}" srcId="{C1D341F6-029E-416F-830A-36EBF6405649}" destId="{9E7338C0-DA6C-4057-A32F-E8C92C1BDCEE}" srcOrd="3" destOrd="0" parTransId="{BB3903CB-F35D-4D12-A61E-DC1A25DE1012}" sibTransId="{182B0A58-CF16-419B-8C49-1894A2FF2D65}"/>
    <dgm:cxn modelId="{F57132A9-3934-4F43-A02F-1AFD0A23B287}" type="presOf" srcId="{C1D341F6-029E-416F-830A-36EBF6405649}" destId="{030BC130-25AA-46B8-A044-DA7A7D5A0D12}" srcOrd="0" destOrd="0" presId="urn:microsoft.com/office/officeart/2005/8/layout/cycle6"/>
    <dgm:cxn modelId="{AA7C640D-D7EA-4F4B-A2E6-9C4EA997953D}" type="presOf" srcId="{E652715F-292D-4E8D-9831-B9A2093AF6BA}" destId="{4A5C4E9E-EBCE-452A-BA27-CC748581C579}" srcOrd="0" destOrd="0" presId="urn:microsoft.com/office/officeart/2005/8/layout/cycle6"/>
    <dgm:cxn modelId="{3926D5C4-35F4-4EC0-A6B7-056FE4A2ECEA}" type="presOf" srcId="{182B0A58-CF16-419B-8C49-1894A2FF2D65}" destId="{2D3E3D31-A2E0-4F29-A0D7-832F97E176F9}" srcOrd="0" destOrd="0" presId="urn:microsoft.com/office/officeart/2005/8/layout/cycle6"/>
    <dgm:cxn modelId="{CF0E38BE-2EB7-4622-866F-E486667D272A}" type="presOf" srcId="{9B9D43F2-7359-4B66-B09A-BA8FE590E17D}" destId="{1A5016C0-584B-4D72-B713-2B284E9D4F21}" srcOrd="0" destOrd="0" presId="urn:microsoft.com/office/officeart/2005/8/layout/cycle6"/>
    <dgm:cxn modelId="{187E9795-E00F-4792-B4FD-DDBC57C4F35A}" type="presOf" srcId="{EB3653C2-FD5F-4C75-939C-DACED710E2A2}" destId="{EB40327C-65FC-4F1A-B74D-0C6BBF2D9EBE}" srcOrd="0" destOrd="0" presId="urn:microsoft.com/office/officeart/2005/8/layout/cycle6"/>
    <dgm:cxn modelId="{FB4E190E-502F-4DEF-9C81-06CBFFE24809}" type="presOf" srcId="{9D938F63-23E4-4C1F-969C-2831C71F0EF0}" destId="{8CDAF904-457B-40C1-B0C1-0F58320D53E9}" srcOrd="0" destOrd="0" presId="urn:microsoft.com/office/officeart/2005/8/layout/cycle6"/>
    <dgm:cxn modelId="{2642D2EA-879B-4107-8ADE-0FEB9433561A}" type="presOf" srcId="{E6037610-2311-4C43-97AD-2F98FE239AE8}" destId="{1A30407D-DA95-4A71-B334-CC1FE57413BA}" srcOrd="0" destOrd="0" presId="urn:microsoft.com/office/officeart/2005/8/layout/cycle6"/>
    <dgm:cxn modelId="{0336196A-6B76-48A2-9C87-20A0E5BC6A5D}" type="presOf" srcId="{9E7338C0-DA6C-4057-A32F-E8C92C1BDCEE}" destId="{111C4770-6C06-4241-AE49-F49D9D5B3FF2}" srcOrd="0" destOrd="0" presId="urn:microsoft.com/office/officeart/2005/8/layout/cycle6"/>
    <dgm:cxn modelId="{A79843D4-4141-44F9-8E96-48F7A94CAA52}" type="presOf" srcId="{0EA14ABD-2967-4EBD-8201-0512AC3AE4AF}" destId="{6526D9D6-4C34-4735-AB45-5CB116DE06EF}" srcOrd="0" destOrd="0" presId="urn:microsoft.com/office/officeart/2005/8/layout/cycle6"/>
    <dgm:cxn modelId="{495A132C-0255-4435-870A-85D1FBCF465F}" type="presOf" srcId="{75898446-AA1D-4C2E-B61D-D3E27AE29D41}" destId="{C64C1D98-CD64-4278-917B-79B284EA4DA0}" srcOrd="0" destOrd="0" presId="urn:microsoft.com/office/officeart/2005/8/layout/cycle6"/>
    <dgm:cxn modelId="{257C59EA-B646-4F2A-8EA5-E997D5F4A437}" srcId="{C1D341F6-029E-416F-830A-36EBF6405649}" destId="{9D938F63-23E4-4C1F-969C-2831C71F0EF0}" srcOrd="0" destOrd="0" parTransId="{31343BED-C3AB-4240-BC04-B2FEDA979A3E}" sibTransId="{0EA14ABD-2967-4EBD-8201-0512AC3AE4AF}"/>
    <dgm:cxn modelId="{DC8EFB24-163D-49C9-B00E-4C7646747694}" type="presParOf" srcId="{030BC130-25AA-46B8-A044-DA7A7D5A0D12}" destId="{8CDAF904-457B-40C1-B0C1-0F58320D53E9}" srcOrd="0" destOrd="0" presId="urn:microsoft.com/office/officeart/2005/8/layout/cycle6"/>
    <dgm:cxn modelId="{C600FC3F-01AA-4F02-A93A-F2B94CE3A16A}" type="presParOf" srcId="{030BC130-25AA-46B8-A044-DA7A7D5A0D12}" destId="{3181E4E5-8A54-4E34-B87D-E05FBB1C4314}" srcOrd="1" destOrd="0" presId="urn:microsoft.com/office/officeart/2005/8/layout/cycle6"/>
    <dgm:cxn modelId="{EA0778D9-B11A-43AF-8A40-ED8D0AD7DECA}" type="presParOf" srcId="{030BC130-25AA-46B8-A044-DA7A7D5A0D12}" destId="{6526D9D6-4C34-4735-AB45-5CB116DE06EF}" srcOrd="2" destOrd="0" presId="urn:microsoft.com/office/officeart/2005/8/layout/cycle6"/>
    <dgm:cxn modelId="{798466BF-7CBE-4A50-BCCF-B75B6F98A849}" type="presParOf" srcId="{030BC130-25AA-46B8-A044-DA7A7D5A0D12}" destId="{4A5C4E9E-EBCE-452A-BA27-CC748581C579}" srcOrd="3" destOrd="0" presId="urn:microsoft.com/office/officeart/2005/8/layout/cycle6"/>
    <dgm:cxn modelId="{49B97638-C726-46FE-B970-ABCAE15FB831}" type="presParOf" srcId="{030BC130-25AA-46B8-A044-DA7A7D5A0D12}" destId="{6BA4DE77-D451-4A72-AB68-188FDC586507}" srcOrd="4" destOrd="0" presId="urn:microsoft.com/office/officeart/2005/8/layout/cycle6"/>
    <dgm:cxn modelId="{3B3CE4B2-37BB-4D3D-A444-93F76F08748E}" type="presParOf" srcId="{030BC130-25AA-46B8-A044-DA7A7D5A0D12}" destId="{B694DE40-62E8-49F2-A4B6-CE16E7E9AF0D}" srcOrd="5" destOrd="0" presId="urn:microsoft.com/office/officeart/2005/8/layout/cycle6"/>
    <dgm:cxn modelId="{5F03A001-1B6D-44CD-BA4D-B0D8C66CEC64}" type="presParOf" srcId="{030BC130-25AA-46B8-A044-DA7A7D5A0D12}" destId="{EB40327C-65FC-4F1A-B74D-0C6BBF2D9EBE}" srcOrd="6" destOrd="0" presId="urn:microsoft.com/office/officeart/2005/8/layout/cycle6"/>
    <dgm:cxn modelId="{69E7CD51-9C18-48B9-879D-8175AB5E4AA0}" type="presParOf" srcId="{030BC130-25AA-46B8-A044-DA7A7D5A0D12}" destId="{B3FAD2D9-CDB6-49AF-8F75-38E297F425E9}" srcOrd="7" destOrd="0" presId="urn:microsoft.com/office/officeart/2005/8/layout/cycle6"/>
    <dgm:cxn modelId="{A5DF2DC9-2D45-4D3D-84B1-6B3E2F79E6B8}" type="presParOf" srcId="{030BC130-25AA-46B8-A044-DA7A7D5A0D12}" destId="{9D76E667-C7C7-46AA-9142-A13A03A894C1}" srcOrd="8" destOrd="0" presId="urn:microsoft.com/office/officeart/2005/8/layout/cycle6"/>
    <dgm:cxn modelId="{12CA2419-F9FB-4AA1-B9F4-8DAC23943DA6}" type="presParOf" srcId="{030BC130-25AA-46B8-A044-DA7A7D5A0D12}" destId="{111C4770-6C06-4241-AE49-F49D9D5B3FF2}" srcOrd="9" destOrd="0" presId="urn:microsoft.com/office/officeart/2005/8/layout/cycle6"/>
    <dgm:cxn modelId="{65B8CDA4-14BF-4C32-94C0-DAD62FFF11FF}" type="presParOf" srcId="{030BC130-25AA-46B8-A044-DA7A7D5A0D12}" destId="{400777E6-5DC8-4313-84AD-2393C739BEDD}" srcOrd="10" destOrd="0" presId="urn:microsoft.com/office/officeart/2005/8/layout/cycle6"/>
    <dgm:cxn modelId="{4FE2A75A-3EB8-452C-85A5-55E789CE9D4E}" type="presParOf" srcId="{030BC130-25AA-46B8-A044-DA7A7D5A0D12}" destId="{2D3E3D31-A2E0-4F29-A0D7-832F97E176F9}" srcOrd="11" destOrd="0" presId="urn:microsoft.com/office/officeart/2005/8/layout/cycle6"/>
    <dgm:cxn modelId="{94504054-D5BE-4909-9FB2-8E3123377D37}" type="presParOf" srcId="{030BC130-25AA-46B8-A044-DA7A7D5A0D12}" destId="{1A5016C0-584B-4D72-B713-2B284E9D4F21}" srcOrd="12" destOrd="0" presId="urn:microsoft.com/office/officeart/2005/8/layout/cycle6"/>
    <dgm:cxn modelId="{E99D349A-5C1F-4467-911D-51FC233CB7B7}" type="presParOf" srcId="{030BC130-25AA-46B8-A044-DA7A7D5A0D12}" destId="{E81F6A3D-B87A-495E-87CC-4DD53A2E0B66}" srcOrd="13" destOrd="0" presId="urn:microsoft.com/office/officeart/2005/8/layout/cycle6"/>
    <dgm:cxn modelId="{CF3D4C37-418F-4EF2-AF7F-81ABCD6A02C6}" type="presParOf" srcId="{030BC130-25AA-46B8-A044-DA7A7D5A0D12}" destId="{44B9CD9E-6ADA-4054-93C6-F40A14222BA4}" srcOrd="14" destOrd="0" presId="urn:microsoft.com/office/officeart/2005/8/layout/cycle6"/>
    <dgm:cxn modelId="{91566C19-413C-44DD-83A8-80CA8CA3B027}" type="presParOf" srcId="{030BC130-25AA-46B8-A044-DA7A7D5A0D12}" destId="{C64C1D98-CD64-4278-917B-79B284EA4DA0}" srcOrd="15" destOrd="0" presId="urn:microsoft.com/office/officeart/2005/8/layout/cycle6"/>
    <dgm:cxn modelId="{FACD8A1E-D964-4CF1-95E8-F05B10C6037F}" type="presParOf" srcId="{030BC130-25AA-46B8-A044-DA7A7D5A0D12}" destId="{FE5DA40B-5295-4C4F-8400-76D254C75DC6}" srcOrd="16" destOrd="0" presId="urn:microsoft.com/office/officeart/2005/8/layout/cycle6"/>
    <dgm:cxn modelId="{0FBF5AC8-69F6-4248-B198-A045F52FF1E7}" type="presParOf" srcId="{030BC130-25AA-46B8-A044-DA7A7D5A0D12}" destId="{73BA67BC-3E38-418E-B3EA-AAAEBCF3C77F}" srcOrd="17" destOrd="0" presId="urn:microsoft.com/office/officeart/2005/8/layout/cycle6"/>
    <dgm:cxn modelId="{1C2844C1-7F81-4082-A430-4F26B94C5F92}" type="presParOf" srcId="{030BC130-25AA-46B8-A044-DA7A7D5A0D12}" destId="{1A30407D-DA95-4A71-B334-CC1FE57413BA}" srcOrd="18" destOrd="0" presId="urn:microsoft.com/office/officeart/2005/8/layout/cycle6"/>
    <dgm:cxn modelId="{A614B9CC-FFB9-4A43-9F89-648ABC4C8DE1}" type="presParOf" srcId="{030BC130-25AA-46B8-A044-DA7A7D5A0D12}" destId="{469E7805-F435-4DDA-B3DF-2DE977223EEE}" srcOrd="19" destOrd="0" presId="urn:microsoft.com/office/officeart/2005/8/layout/cycle6"/>
    <dgm:cxn modelId="{F3D7D7AA-DC51-4C98-B8E3-EB98AF702987}" type="presParOf" srcId="{030BC130-25AA-46B8-A044-DA7A7D5A0D12}" destId="{F302DCEB-6009-4C85-AC0E-02E68A2D9EFA}"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C021E-B329-438E-80B9-996F9AFE3128}" type="doc">
      <dgm:prSet loTypeId="urn:microsoft.com/office/officeart/2005/8/layout/hList1" loCatId="list" qsTypeId="urn:microsoft.com/office/officeart/2005/8/quickstyle/simple1" qsCatId="simple" csTypeId="urn:microsoft.com/office/officeart/2005/8/colors/colorful1#3" csCatId="colorful" phldr="1"/>
      <dgm:spPr/>
      <dgm:t>
        <a:bodyPr/>
        <a:lstStyle/>
        <a:p>
          <a:endParaRPr lang="en-GB"/>
        </a:p>
      </dgm:t>
    </dgm:pt>
    <dgm:pt modelId="{B5875D3E-7F13-437F-8D8D-9F3D20D48D10}">
      <dgm:prSet phldrT="[Tekst]"/>
      <dgm:spPr/>
      <dgm:t>
        <a:bodyPr/>
        <a:lstStyle/>
        <a:p>
          <a:r>
            <a:rPr lang="en-GB" dirty="0"/>
            <a:t>John Rampton</a:t>
          </a:r>
        </a:p>
      </dgm:t>
    </dgm:pt>
    <dgm:pt modelId="{FBA35479-724E-414C-9E10-AD1725E764F6}" type="parTrans" cxnId="{FE0CB676-F6C8-48D5-B78D-1289264AB3F9}">
      <dgm:prSet/>
      <dgm:spPr/>
      <dgm:t>
        <a:bodyPr/>
        <a:lstStyle/>
        <a:p>
          <a:endParaRPr lang="en-GB"/>
        </a:p>
      </dgm:t>
    </dgm:pt>
    <dgm:pt modelId="{B5416893-BFF0-448B-8659-719DE1792792}" type="sibTrans" cxnId="{FE0CB676-F6C8-48D5-B78D-1289264AB3F9}">
      <dgm:prSet/>
      <dgm:spPr/>
      <dgm:t>
        <a:bodyPr/>
        <a:lstStyle/>
        <a:p>
          <a:endParaRPr lang="en-GB"/>
        </a:p>
      </dgm:t>
    </dgm:pt>
    <dgm:pt modelId="{F464EDAD-5023-416A-B512-D94C28360992}">
      <dgm:prSet phldrT="[Tekst]"/>
      <dgm:spPr>
        <a:solidFill>
          <a:srgbClr val="F9DBD2"/>
        </a:solidFill>
      </dgm:spPr>
      <dgm:t>
        <a:bodyPr anchor="ctr"/>
        <a:lstStyle/>
        <a:p>
          <a:pPr algn="just"/>
          <a:r>
            <a:rPr lang="vi-VN" b="0" i="0" dirty="0" smtClean="0"/>
            <a:t>Eroare la costul scufundat</a:t>
          </a:r>
          <a:endParaRPr lang="en-GB" dirty="0"/>
        </a:p>
      </dgm:t>
    </dgm:pt>
    <dgm:pt modelId="{0EF1F311-36DE-491C-AB17-FE90252C2017}" type="parTrans" cxnId="{262CFEE7-95AF-4381-AAC4-58F3CD7CC3CD}">
      <dgm:prSet/>
      <dgm:spPr/>
      <dgm:t>
        <a:bodyPr/>
        <a:lstStyle/>
        <a:p>
          <a:endParaRPr lang="en-GB"/>
        </a:p>
      </dgm:t>
    </dgm:pt>
    <dgm:pt modelId="{4BF3F366-7E4B-4FB2-B7B1-668B7EE2862E}" type="sibTrans" cxnId="{262CFEE7-95AF-4381-AAC4-58F3CD7CC3CD}">
      <dgm:prSet/>
      <dgm:spPr/>
      <dgm:t>
        <a:bodyPr/>
        <a:lstStyle/>
        <a:p>
          <a:endParaRPr lang="en-GB"/>
        </a:p>
      </dgm:t>
    </dgm:pt>
    <dgm:pt modelId="{596B505F-B554-403D-865C-044E85338688}">
      <dgm:prSet phldrT="[Tekst]"/>
      <dgm:spPr>
        <a:solidFill>
          <a:srgbClr val="E08041"/>
        </a:solidFill>
      </dgm:spPr>
      <dgm:t>
        <a:bodyPr/>
        <a:lstStyle/>
        <a:p>
          <a:r>
            <a:rPr lang="en-US" dirty="0"/>
            <a:t>Warren Buffett and</a:t>
          </a:r>
          <a:r>
            <a:rPr lang="pl-PL" dirty="0"/>
            <a:t> </a:t>
          </a:r>
          <a:r>
            <a:rPr lang="en-US" dirty="0"/>
            <a:t>Charlie Munger</a:t>
          </a:r>
          <a:endParaRPr lang="en-GB" dirty="0"/>
        </a:p>
      </dgm:t>
    </dgm:pt>
    <dgm:pt modelId="{317DCE58-645C-46EE-B466-32C53A7FE1B0}" type="parTrans" cxnId="{C6461A11-A77B-4BB3-A189-29569E94478A}">
      <dgm:prSet/>
      <dgm:spPr/>
      <dgm:t>
        <a:bodyPr/>
        <a:lstStyle/>
        <a:p>
          <a:endParaRPr lang="en-GB"/>
        </a:p>
      </dgm:t>
    </dgm:pt>
    <dgm:pt modelId="{B361B5E5-F8EC-48BF-B81C-48909452F51C}" type="sibTrans" cxnId="{C6461A11-A77B-4BB3-A189-29569E94478A}">
      <dgm:prSet/>
      <dgm:spPr/>
      <dgm:t>
        <a:bodyPr/>
        <a:lstStyle/>
        <a:p>
          <a:endParaRPr lang="en-GB"/>
        </a:p>
      </dgm:t>
    </dgm:pt>
    <dgm:pt modelId="{6AE672A5-FAA1-4F57-8163-6F37BD9549F4}">
      <dgm:prSet phldrT="[Tekst]"/>
      <dgm:spPr>
        <a:solidFill>
          <a:srgbClr val="F9DBD2">
            <a:alpha val="90000"/>
          </a:srgbClr>
        </a:solidFill>
      </dgm:spPr>
      <dgm:t>
        <a:bodyPr anchor="ctr"/>
        <a:lstStyle/>
        <a:p>
          <a:pPr algn="just"/>
          <a:r>
            <a:rPr lang="vi-VN" b="0" i="0" dirty="0" smtClean="0"/>
            <a:t>Perfecţionism</a:t>
          </a:r>
          <a:endParaRPr lang="en-GB" dirty="0"/>
        </a:p>
      </dgm:t>
    </dgm:pt>
    <dgm:pt modelId="{9A15B55B-60FC-4812-83C4-976212D28F0A}" type="parTrans" cxnId="{63D8C3F0-4095-4526-BC4A-9810AB7D5697}">
      <dgm:prSet/>
      <dgm:spPr/>
      <dgm:t>
        <a:bodyPr/>
        <a:lstStyle/>
        <a:p>
          <a:endParaRPr lang="en-GB"/>
        </a:p>
      </dgm:t>
    </dgm:pt>
    <dgm:pt modelId="{4D322620-59E6-4855-AB63-9265A66DFB9F}" type="sibTrans" cxnId="{63D8C3F0-4095-4526-BC4A-9810AB7D5697}">
      <dgm:prSet/>
      <dgm:spPr/>
      <dgm:t>
        <a:bodyPr/>
        <a:lstStyle/>
        <a:p>
          <a:endParaRPr lang="en-GB"/>
        </a:p>
      </dgm:t>
    </dgm:pt>
    <dgm:pt modelId="{18CA635A-0C5B-4E6D-868F-055AAAEE79DA}">
      <dgm:prSet/>
      <dgm:spPr>
        <a:solidFill>
          <a:srgbClr val="F9DBD2"/>
        </a:solidFill>
      </dgm:spPr>
      <dgm:t>
        <a:bodyPr anchor="ctr"/>
        <a:lstStyle/>
        <a:p>
          <a:pPr algn="just"/>
          <a:endParaRPr lang="en-GB" dirty="0"/>
        </a:p>
      </dgm:t>
    </dgm:pt>
    <dgm:pt modelId="{18FAAAEB-1246-48F2-A1E1-8A4FC70262F5}" type="parTrans" cxnId="{37C17F0B-9E37-483E-8478-91509D32D9C1}">
      <dgm:prSet/>
      <dgm:spPr/>
      <dgm:t>
        <a:bodyPr/>
        <a:lstStyle/>
        <a:p>
          <a:endParaRPr lang="en-GB"/>
        </a:p>
      </dgm:t>
    </dgm:pt>
    <dgm:pt modelId="{6ABD6626-2205-4BB9-84AD-FD89F69FB87C}" type="sibTrans" cxnId="{37C17F0B-9E37-483E-8478-91509D32D9C1}">
      <dgm:prSet/>
      <dgm:spPr/>
      <dgm:t>
        <a:bodyPr/>
        <a:lstStyle/>
        <a:p>
          <a:endParaRPr lang="en-GB"/>
        </a:p>
      </dgm:t>
    </dgm:pt>
    <dgm:pt modelId="{4EEAAE1B-3F81-4112-8BFC-2322C95CD61E}">
      <dgm:prSet/>
      <dgm:spPr>
        <a:solidFill>
          <a:srgbClr val="E08041"/>
        </a:solidFill>
      </dgm:spPr>
      <dgm:t>
        <a:bodyPr/>
        <a:lstStyle/>
        <a:p>
          <a:r>
            <a:rPr lang="en-GB" dirty="0"/>
            <a:t>Miguel Angel Ariño</a:t>
          </a:r>
        </a:p>
      </dgm:t>
    </dgm:pt>
    <dgm:pt modelId="{3BB70647-6DF1-4233-8FE4-44C736BD9221}" type="parTrans" cxnId="{C2109500-81BF-4EEE-BCBE-6BAC674314CF}">
      <dgm:prSet/>
      <dgm:spPr/>
      <dgm:t>
        <a:bodyPr/>
        <a:lstStyle/>
        <a:p>
          <a:endParaRPr lang="en-GB"/>
        </a:p>
      </dgm:t>
    </dgm:pt>
    <dgm:pt modelId="{01AE3D2D-10D6-483A-9440-25CD5274BD94}" type="sibTrans" cxnId="{C2109500-81BF-4EEE-BCBE-6BAC674314CF}">
      <dgm:prSet/>
      <dgm:spPr/>
      <dgm:t>
        <a:bodyPr/>
        <a:lstStyle/>
        <a:p>
          <a:endParaRPr lang="en-GB"/>
        </a:p>
      </dgm:t>
    </dgm:pt>
    <dgm:pt modelId="{56EFF4BA-4312-4CD4-A266-800D212A962A}">
      <dgm:prSet/>
      <dgm:spPr>
        <a:solidFill>
          <a:srgbClr val="F9DBD2">
            <a:alpha val="90000"/>
          </a:srgbClr>
        </a:solidFill>
      </dgm:spPr>
      <dgm:t>
        <a:bodyPr anchor="ctr"/>
        <a:lstStyle/>
        <a:p>
          <a:pPr algn="just"/>
          <a:r>
            <a:rPr lang="vi-VN" b="0" i="0" dirty="0" smtClean="0"/>
            <a:t>Rezistând pentru decizia perfectă</a:t>
          </a:r>
          <a:endParaRPr lang="en-GB" dirty="0"/>
        </a:p>
      </dgm:t>
    </dgm:pt>
    <dgm:pt modelId="{EEACC019-BF9A-46B3-B370-A8EB884BCC8B}" type="parTrans" cxnId="{2FEBE28E-03EE-4C60-9C51-DC966F4B0704}">
      <dgm:prSet/>
      <dgm:spPr/>
      <dgm:t>
        <a:bodyPr/>
        <a:lstStyle/>
        <a:p>
          <a:endParaRPr lang="it-IT"/>
        </a:p>
      </dgm:t>
    </dgm:pt>
    <dgm:pt modelId="{D5B58B99-F806-4C67-AEF7-27F72894399A}" type="sibTrans" cxnId="{2FEBE28E-03EE-4C60-9C51-DC966F4B0704}">
      <dgm:prSet/>
      <dgm:spPr/>
      <dgm:t>
        <a:bodyPr/>
        <a:lstStyle/>
        <a:p>
          <a:endParaRPr lang="it-IT"/>
        </a:p>
      </dgm:t>
    </dgm:pt>
    <dgm:pt modelId="{26261041-60DD-4CF4-B4AE-C5A20667A5B6}">
      <dgm:prSet phldrT="[Tekst]"/>
      <dgm:spPr>
        <a:solidFill>
          <a:srgbClr val="F9DBD2"/>
        </a:solidFill>
      </dgm:spPr>
      <dgm:t>
        <a:bodyPr anchor="ctr"/>
        <a:lstStyle/>
        <a:p>
          <a:pPr algn="just"/>
          <a:r>
            <a:rPr lang="vi-VN" b="0" i="0" dirty="0" smtClean="0"/>
            <a:t>Încadrare îngustă</a:t>
          </a:r>
          <a:endParaRPr lang="en-GB" dirty="0"/>
        </a:p>
      </dgm:t>
    </dgm:pt>
    <dgm:pt modelId="{1363A22E-5802-42FD-B9F7-5AEEF0CD3572}" type="parTrans" cxnId="{00F04F67-F8FD-4FFA-BE16-46DA868452C4}">
      <dgm:prSet/>
      <dgm:spPr/>
    </dgm:pt>
    <dgm:pt modelId="{9D2588EF-6852-4A0B-9B95-F8BA042630CB}" type="sibTrans" cxnId="{00F04F67-F8FD-4FFA-BE16-46DA868452C4}">
      <dgm:prSet/>
      <dgm:spPr/>
    </dgm:pt>
    <dgm:pt modelId="{7E162962-0835-4D06-853F-1991EA545B28}">
      <dgm:prSet phldrT="[Tekst]"/>
      <dgm:spPr>
        <a:solidFill>
          <a:srgbClr val="F9DBD2"/>
        </a:solidFill>
      </dgm:spPr>
      <dgm:t>
        <a:bodyPr anchor="ctr"/>
        <a:lstStyle/>
        <a:p>
          <a:pPr algn="just"/>
          <a:r>
            <a:rPr lang="vi-VN" b="0" i="0" dirty="0" smtClean="0"/>
            <a:t>Decizii conduse emoțional</a:t>
          </a:r>
          <a:endParaRPr lang="en-GB" dirty="0"/>
        </a:p>
      </dgm:t>
    </dgm:pt>
    <dgm:pt modelId="{62518C5E-8602-42FC-B35A-AFF7CF90F01E}" type="parTrans" cxnId="{D496FEBC-3CDF-40EC-B433-11A824D663D2}">
      <dgm:prSet/>
      <dgm:spPr/>
    </dgm:pt>
    <dgm:pt modelId="{A435311E-4C8B-4AD9-8675-88C7530E44E2}" type="sibTrans" cxnId="{D496FEBC-3CDF-40EC-B433-11A824D663D2}">
      <dgm:prSet/>
      <dgm:spPr/>
    </dgm:pt>
    <dgm:pt modelId="{46593ACD-7F9E-41F3-962E-800FAE08E6DD}">
      <dgm:prSet phldrT="[Tekst]"/>
      <dgm:spPr>
        <a:solidFill>
          <a:srgbClr val="F9DBD2"/>
        </a:solidFill>
      </dgm:spPr>
      <dgm:t>
        <a:bodyPr anchor="ctr"/>
        <a:lstStyle/>
        <a:p>
          <a:pPr algn="just"/>
          <a:r>
            <a:rPr lang="vi-VN" b="0" i="0" dirty="0" smtClean="0"/>
            <a:t>Epuizarea Eului</a:t>
          </a:r>
          <a:endParaRPr lang="en-GB" dirty="0"/>
        </a:p>
      </dgm:t>
    </dgm:pt>
    <dgm:pt modelId="{84D9E00B-8D70-4D80-BCDD-A884F4E90439}" type="parTrans" cxnId="{E4CBF52A-4DA5-4D54-90D2-2EA87CD93D98}">
      <dgm:prSet/>
      <dgm:spPr/>
    </dgm:pt>
    <dgm:pt modelId="{F9135DD8-C006-47BB-9602-AD47881EBB95}" type="sibTrans" cxnId="{E4CBF52A-4DA5-4D54-90D2-2EA87CD93D98}">
      <dgm:prSet/>
      <dgm:spPr/>
    </dgm:pt>
    <dgm:pt modelId="{7408E618-A297-4E30-8B8C-3B5FB77FA6BF}">
      <dgm:prSet phldrT="[Tekst]"/>
      <dgm:spPr>
        <a:solidFill>
          <a:srgbClr val="F9DBD2"/>
        </a:solidFill>
      </dgm:spPr>
      <dgm:t>
        <a:bodyPr anchor="ctr"/>
        <a:lstStyle/>
        <a:p>
          <a:pPr algn="just"/>
          <a:r>
            <a:rPr lang="en-US" b="0" i="0" dirty="0" smtClean="0"/>
            <a:t>E</a:t>
          </a:r>
          <a:r>
            <a:rPr lang="vi-VN" b="0" i="0" dirty="0" smtClean="0"/>
            <a:t>fect de halou </a:t>
          </a:r>
          <a:endParaRPr lang="en-GB" dirty="0"/>
        </a:p>
      </dgm:t>
    </dgm:pt>
    <dgm:pt modelId="{06E41268-17DD-467A-90E4-7C4A06B0E5B7}" type="parTrans" cxnId="{839D0687-722C-495F-B3E0-B08EDF26F608}">
      <dgm:prSet/>
      <dgm:spPr/>
    </dgm:pt>
    <dgm:pt modelId="{3669D7B4-CED9-4995-96B8-D36210C915E4}" type="sibTrans" cxnId="{839D0687-722C-495F-B3E0-B08EDF26F608}">
      <dgm:prSet/>
      <dgm:spPr/>
    </dgm:pt>
    <dgm:pt modelId="{261019D4-E5D2-4186-B69B-D469BAAE2396}">
      <dgm:prSet phldrT="[Tekst]"/>
      <dgm:spPr>
        <a:solidFill>
          <a:srgbClr val="F9DBD2">
            <a:alpha val="90000"/>
          </a:srgbClr>
        </a:solidFill>
      </dgm:spPr>
      <dgm:t>
        <a:bodyPr anchor="ctr"/>
        <a:lstStyle/>
        <a:p>
          <a:pPr algn="just"/>
          <a:r>
            <a:rPr lang="vi-VN" b="0" i="0" dirty="0" smtClean="0"/>
            <a:t>A nu lua nici o decizie poate fi, de asemenea, o greșeală</a:t>
          </a:r>
          <a:endParaRPr lang="en-GB" dirty="0"/>
        </a:p>
      </dgm:t>
    </dgm:pt>
    <dgm:pt modelId="{B9F08FAE-8CC5-4505-9A8B-3BC49A03F723}" type="parTrans" cxnId="{4DAA45BD-4C77-44E0-A31E-7768592495DA}">
      <dgm:prSet/>
      <dgm:spPr/>
    </dgm:pt>
    <dgm:pt modelId="{05679F02-3CCE-48D4-B732-E3B3943332B0}" type="sibTrans" cxnId="{4DAA45BD-4C77-44E0-A31E-7768592495DA}">
      <dgm:prSet/>
      <dgm:spPr/>
    </dgm:pt>
    <dgm:pt modelId="{D6C819C0-E80E-460C-B5C6-84D9AF35B9BB}">
      <dgm:prSet phldrT="[Tekst]"/>
      <dgm:spPr>
        <a:solidFill>
          <a:srgbClr val="F9DBD2">
            <a:alpha val="90000"/>
          </a:srgbClr>
        </a:solidFill>
      </dgm:spPr>
      <dgm:t>
        <a:bodyPr anchor="ctr"/>
        <a:lstStyle/>
        <a:p>
          <a:pPr algn="just"/>
          <a:r>
            <a:rPr lang="vi-VN" b="0" i="0" dirty="0" smtClean="0"/>
            <a:t>Crezând că deciziile colective sunt mai bune</a:t>
          </a:r>
          <a:endParaRPr lang="en-GB" dirty="0"/>
        </a:p>
      </dgm:t>
    </dgm:pt>
    <dgm:pt modelId="{88CE2E20-B28B-45F8-8F8A-2492B512882A}" type="parTrans" cxnId="{9E288510-CE28-465E-96EC-9735378A2EC1}">
      <dgm:prSet/>
      <dgm:spPr/>
    </dgm:pt>
    <dgm:pt modelId="{981C7447-E6C6-4260-B023-911ADF9A80A1}" type="sibTrans" cxnId="{9E288510-CE28-465E-96EC-9735378A2EC1}">
      <dgm:prSet/>
      <dgm:spPr/>
    </dgm:pt>
    <dgm:pt modelId="{79AB0FF8-FAF0-4AFE-B72A-01356631E9ED}">
      <dgm:prSet phldrT="[Tekst]"/>
      <dgm:spPr>
        <a:solidFill>
          <a:srgbClr val="F9DBD2">
            <a:alpha val="90000"/>
          </a:srgbClr>
        </a:solidFill>
      </dgm:spPr>
      <dgm:t>
        <a:bodyPr anchor="ctr"/>
        <a:lstStyle/>
        <a:p>
          <a:pPr algn="just"/>
          <a:r>
            <a:rPr lang="vi-VN" b="0" i="0" dirty="0" smtClean="0"/>
            <a:t>Aruncând o decizie în iarba lungă</a:t>
          </a:r>
          <a:endParaRPr lang="en-GB" dirty="0"/>
        </a:p>
      </dgm:t>
    </dgm:pt>
    <dgm:pt modelId="{523DD8C8-A75C-41FF-9355-8937585201D8}" type="parTrans" cxnId="{0B617B57-D463-4303-A97E-1A1F6D15DFA6}">
      <dgm:prSet/>
      <dgm:spPr/>
    </dgm:pt>
    <dgm:pt modelId="{621A740C-F801-4F85-A4EB-C355D439A2D7}" type="sibTrans" cxnId="{0B617B57-D463-4303-A97E-1A1F6D15DFA6}">
      <dgm:prSet/>
      <dgm:spPr/>
    </dgm:pt>
    <dgm:pt modelId="{A284B4D6-DB5C-4DE2-A4C1-403AD804E6C9}">
      <dgm:prSet phldrT="[Tekst]"/>
      <dgm:spPr>
        <a:solidFill>
          <a:srgbClr val="F9DBD2">
            <a:alpha val="90000"/>
          </a:srgbClr>
        </a:solidFill>
      </dgm:spPr>
      <dgm:t>
        <a:bodyPr anchor="ctr"/>
        <a:lstStyle/>
        <a:p>
          <a:pPr algn="just"/>
          <a:r>
            <a:rPr lang="vi-VN" b="0" i="0" dirty="0" smtClean="0"/>
            <a:t>Analiza excesivă și neascultarea sentimentului intestinal</a:t>
          </a:r>
          <a:endParaRPr lang="en-GB" dirty="0"/>
        </a:p>
      </dgm:t>
    </dgm:pt>
    <dgm:pt modelId="{D1D5DF60-1CD4-45C4-9407-8EE4C9381CC0}" type="parTrans" cxnId="{8D3782B1-E087-4549-A4BA-F4A920AE5A22}">
      <dgm:prSet/>
      <dgm:spPr/>
    </dgm:pt>
    <dgm:pt modelId="{CA5DC953-9615-4D58-B064-B8F433DDBE70}" type="sibTrans" cxnId="{8D3782B1-E087-4549-A4BA-F4A920AE5A22}">
      <dgm:prSet/>
      <dgm:spPr/>
    </dgm:pt>
    <dgm:pt modelId="{FA35AEB7-4D2F-4666-9CFB-7D2E3DD3AB1D}">
      <dgm:prSet phldrT="[Tekst]"/>
      <dgm:spPr>
        <a:solidFill>
          <a:srgbClr val="F9DBD2">
            <a:alpha val="90000"/>
          </a:srgbClr>
        </a:solidFill>
      </dgm:spPr>
      <dgm:t>
        <a:bodyPr anchor="ctr"/>
        <a:lstStyle/>
        <a:p>
          <a:pPr algn="just"/>
          <a:r>
            <a:rPr lang="vi-VN" b="0" i="0" dirty="0" smtClean="0"/>
            <a:t>Luarea deciziilor fără a utiliza liste de verificare</a:t>
          </a:r>
          <a:endParaRPr lang="en-GB" dirty="0"/>
        </a:p>
      </dgm:t>
    </dgm:pt>
    <dgm:pt modelId="{4EBFCE09-00FC-44CA-B972-1AF396C57D7F}" type="parTrans" cxnId="{34896BD3-5FC0-4FCA-8E9E-25CB7E777D73}">
      <dgm:prSet/>
      <dgm:spPr/>
    </dgm:pt>
    <dgm:pt modelId="{D8A8D629-518E-451D-8683-511A335AC3F5}" type="sibTrans" cxnId="{34896BD3-5FC0-4FCA-8E9E-25CB7E777D73}">
      <dgm:prSet/>
      <dgm:spPr/>
    </dgm:pt>
    <dgm:pt modelId="{23D18852-9948-4FA7-A603-67BFE235E133}">
      <dgm:prSet/>
      <dgm:spPr>
        <a:solidFill>
          <a:srgbClr val="F9DBD2">
            <a:alpha val="90000"/>
          </a:srgbClr>
        </a:solidFill>
      </dgm:spPr>
      <dgm:t>
        <a:bodyPr anchor="ctr"/>
        <a:lstStyle/>
        <a:p>
          <a:pPr algn="just"/>
          <a:r>
            <a:rPr lang="vi-VN" b="0" i="0" dirty="0" smtClean="0"/>
            <a:t>Nerespectând realitatea</a:t>
          </a:r>
          <a:endParaRPr lang="en-GB" dirty="0"/>
        </a:p>
      </dgm:t>
    </dgm:pt>
    <dgm:pt modelId="{2C585F60-859B-4800-AD5A-A5473F149A5B}" type="parTrans" cxnId="{3D902B22-5A04-4621-845A-51D24B8D23AE}">
      <dgm:prSet/>
      <dgm:spPr/>
    </dgm:pt>
    <dgm:pt modelId="{1C7F6E96-3372-4163-B149-63A458216511}" type="sibTrans" cxnId="{3D902B22-5A04-4621-845A-51D24B8D23AE}">
      <dgm:prSet/>
      <dgm:spPr/>
    </dgm:pt>
    <dgm:pt modelId="{A4B45773-014D-4423-82B9-632C6EF37FE8}">
      <dgm:prSet/>
      <dgm:spPr>
        <a:solidFill>
          <a:srgbClr val="F9DBD2">
            <a:alpha val="90000"/>
          </a:srgbClr>
        </a:solidFill>
      </dgm:spPr>
      <dgm:t>
        <a:bodyPr anchor="ctr"/>
        <a:lstStyle/>
        <a:p>
          <a:pPr algn="just"/>
          <a:r>
            <a:rPr lang="vi-VN" b="0" i="0" dirty="0" smtClean="0"/>
            <a:t>Căderea după autoînșelări</a:t>
          </a:r>
          <a:endParaRPr lang="en-GB" dirty="0"/>
        </a:p>
      </dgm:t>
    </dgm:pt>
    <dgm:pt modelId="{2BCD6689-5139-48A0-BCB5-82F0977EBAFB}" type="parTrans" cxnId="{9BE952EE-45E6-490E-B91C-3BC5A522697E}">
      <dgm:prSet/>
      <dgm:spPr/>
    </dgm:pt>
    <dgm:pt modelId="{3637E78F-D289-472E-A80C-075675232E29}" type="sibTrans" cxnId="{9BE952EE-45E6-490E-B91C-3BC5A522697E}">
      <dgm:prSet/>
      <dgm:spPr/>
    </dgm:pt>
    <dgm:pt modelId="{E1BADEFD-4D91-4CDD-B6A0-5FC5BADF92E8}">
      <dgm:prSet/>
      <dgm:spPr>
        <a:solidFill>
          <a:srgbClr val="F9DBD2">
            <a:alpha val="90000"/>
          </a:srgbClr>
        </a:solidFill>
      </dgm:spPr>
      <dgm:t>
        <a:bodyPr anchor="ctr"/>
        <a:lstStyle/>
        <a:p>
          <a:pPr algn="just"/>
          <a:r>
            <a:rPr lang="vi-VN" b="0" i="0" dirty="0" smtClean="0"/>
            <a:t>Mergând cu fluxul</a:t>
          </a:r>
          <a:endParaRPr lang="en-GB" dirty="0"/>
        </a:p>
      </dgm:t>
    </dgm:pt>
    <dgm:pt modelId="{1E057297-92BB-4A2F-A107-3B7342CC2791}" type="parTrans" cxnId="{5B9044F7-C1D7-4F7D-AFBB-F277DA072648}">
      <dgm:prSet/>
      <dgm:spPr/>
    </dgm:pt>
    <dgm:pt modelId="{88360618-EC79-41C5-9A12-3AC318839BD0}" type="sibTrans" cxnId="{5B9044F7-C1D7-4F7D-AFBB-F277DA072648}">
      <dgm:prSet/>
      <dgm:spPr/>
    </dgm:pt>
    <dgm:pt modelId="{15B4B970-377E-4DBD-BADF-80F139E3EDF2}">
      <dgm:prSet/>
      <dgm:spPr>
        <a:solidFill>
          <a:srgbClr val="F9DBD2">
            <a:alpha val="90000"/>
          </a:srgbClr>
        </a:solidFill>
      </dgm:spPr>
      <dgm:t>
        <a:bodyPr anchor="ctr"/>
        <a:lstStyle/>
        <a:p>
          <a:pPr algn="just"/>
          <a:r>
            <a:rPr lang="vi-VN" b="0" i="0" dirty="0" smtClean="0"/>
            <a:t>Grăbindu-se și riscând prea mult</a:t>
          </a:r>
          <a:endParaRPr lang="en-GB" dirty="0"/>
        </a:p>
      </dgm:t>
    </dgm:pt>
    <dgm:pt modelId="{B3F0FEE9-6282-4F2F-A375-31E556D5A211}" type="parTrans" cxnId="{10CCDD82-891B-4905-A28C-51B85E5A8152}">
      <dgm:prSet/>
      <dgm:spPr/>
    </dgm:pt>
    <dgm:pt modelId="{9EF30A93-B6FD-452D-B816-A47E065815AA}" type="sibTrans" cxnId="{10CCDD82-891B-4905-A28C-51B85E5A8152}">
      <dgm:prSet/>
      <dgm:spPr/>
    </dgm:pt>
    <dgm:pt modelId="{D8482C23-93F2-4032-8AF4-D73C4B977A90}">
      <dgm:prSet/>
      <dgm:spPr>
        <a:solidFill>
          <a:srgbClr val="F9DBD2">
            <a:alpha val="90000"/>
          </a:srgbClr>
        </a:solidFill>
      </dgm:spPr>
      <dgm:t>
        <a:bodyPr anchor="ctr"/>
        <a:lstStyle/>
        <a:p>
          <a:pPr algn="just"/>
          <a:r>
            <a:rPr lang="vi-VN" b="0" i="0" dirty="0" smtClean="0"/>
            <a:t>Bazându-se prea mult pe intuiție</a:t>
          </a:r>
          <a:endParaRPr lang="en-GB" dirty="0"/>
        </a:p>
      </dgm:t>
    </dgm:pt>
    <dgm:pt modelId="{E136AB25-315F-4DDC-A0E9-8C29D53F5CA4}" type="parTrans" cxnId="{BA94DB02-4F9D-4FFC-B38D-B6967C3C03C9}">
      <dgm:prSet/>
      <dgm:spPr/>
    </dgm:pt>
    <dgm:pt modelId="{6C26724B-457E-4B67-8D23-CE60C3761D3B}" type="sibTrans" cxnId="{BA94DB02-4F9D-4FFC-B38D-B6967C3C03C9}">
      <dgm:prSet/>
      <dgm:spPr/>
    </dgm:pt>
    <dgm:pt modelId="{52A74868-0AA1-4EB1-B75A-18160021C5CA}">
      <dgm:prSet/>
      <dgm:spPr>
        <a:solidFill>
          <a:srgbClr val="F9DBD2">
            <a:alpha val="90000"/>
          </a:srgbClr>
        </a:solidFill>
      </dgm:spPr>
      <dgm:t>
        <a:bodyPr anchor="ctr"/>
        <a:lstStyle/>
        <a:p>
          <a:pPr algn="just"/>
          <a:r>
            <a:rPr lang="vi-VN" b="0" i="0" dirty="0" smtClean="0"/>
            <a:t>Să fim căsătoriți cu propriile noastre idei</a:t>
          </a:r>
          <a:endParaRPr lang="en-GB" dirty="0"/>
        </a:p>
      </dgm:t>
    </dgm:pt>
    <dgm:pt modelId="{84192183-A584-4291-9C13-7CB4C4541910}" type="parTrans" cxnId="{66E25618-CCD0-4602-926F-055BE0151110}">
      <dgm:prSet/>
      <dgm:spPr/>
    </dgm:pt>
    <dgm:pt modelId="{C1D12057-3EB9-4F5D-A5C2-210BAA9201E4}" type="sibTrans" cxnId="{66E25618-CCD0-4602-926F-055BE0151110}">
      <dgm:prSet/>
      <dgm:spPr/>
    </dgm:pt>
    <dgm:pt modelId="{091C0B61-CF28-4E0F-A98F-E13F9586E8D6}">
      <dgm:prSet/>
      <dgm:spPr>
        <a:solidFill>
          <a:srgbClr val="F9DBD2">
            <a:alpha val="90000"/>
          </a:srgbClr>
        </a:solidFill>
      </dgm:spPr>
      <dgm:t>
        <a:bodyPr anchor="ctr"/>
        <a:lstStyle/>
        <a:p>
          <a:pPr algn="just"/>
          <a:r>
            <a:rPr lang="vi-VN" b="0" i="0" dirty="0" smtClean="0"/>
            <a:t>Acordând o atenție mică consecințelor</a:t>
          </a:r>
          <a:endParaRPr lang="en-GB" dirty="0"/>
        </a:p>
      </dgm:t>
    </dgm:pt>
    <dgm:pt modelId="{854A2A66-93F3-4F20-83D6-B930228EA2D9}" type="parTrans" cxnId="{B41994EB-D44E-45B2-ABBD-6BBE92D3ECC5}">
      <dgm:prSet/>
      <dgm:spPr/>
    </dgm:pt>
    <dgm:pt modelId="{8F0050DD-D22F-45BC-A2D3-BF31FA420D19}" type="sibTrans" cxnId="{B41994EB-D44E-45B2-ABBD-6BBE92D3ECC5}">
      <dgm:prSet/>
      <dgm:spPr/>
    </dgm:pt>
    <dgm:pt modelId="{642C1E50-1752-4E67-AE1F-D88766A38709}">
      <dgm:prSet/>
      <dgm:spPr>
        <a:solidFill>
          <a:srgbClr val="F9DBD2">
            <a:alpha val="90000"/>
          </a:srgbClr>
        </a:solidFill>
      </dgm:spPr>
      <dgm:t>
        <a:bodyPr anchor="ctr"/>
        <a:lstStyle/>
        <a:p>
          <a:pPr algn="just"/>
          <a:r>
            <a:rPr lang="vi-VN" b="0" i="0" dirty="0" smtClean="0"/>
            <a:t>Supraevaluarea consensului</a:t>
          </a:r>
          <a:endParaRPr lang="en-GB" dirty="0"/>
        </a:p>
      </dgm:t>
    </dgm:pt>
    <dgm:pt modelId="{9D269778-188E-4941-B758-47EBF095783E}" type="parTrans" cxnId="{520EF0E0-6F05-44CC-925B-72026B57E9B4}">
      <dgm:prSet/>
      <dgm:spPr/>
    </dgm:pt>
    <dgm:pt modelId="{295763A6-B024-4E14-A02D-8B9F4D9C12C8}" type="sibTrans" cxnId="{520EF0E0-6F05-44CC-925B-72026B57E9B4}">
      <dgm:prSet/>
      <dgm:spPr/>
    </dgm:pt>
    <dgm:pt modelId="{96465275-0E11-4BB6-A019-EC12CC99AAAD}">
      <dgm:prSet/>
      <dgm:spPr>
        <a:solidFill>
          <a:srgbClr val="F9DBD2">
            <a:alpha val="90000"/>
          </a:srgbClr>
        </a:solidFill>
      </dgm:spPr>
      <dgm:t>
        <a:bodyPr anchor="ctr"/>
        <a:lstStyle/>
        <a:p>
          <a:pPr algn="just"/>
          <a:r>
            <a:rPr lang="vi-VN" b="0" i="0" dirty="0" smtClean="0"/>
            <a:t>Nu urmează</a:t>
          </a:r>
          <a:endParaRPr lang="en-GB" dirty="0"/>
        </a:p>
      </dgm:t>
    </dgm:pt>
    <dgm:pt modelId="{2A99D472-C84D-41E4-8C67-BAB9BAB73229}" type="parTrans" cxnId="{625CE948-01DD-47F2-86E3-37640433BFCD}">
      <dgm:prSet/>
      <dgm:spPr/>
    </dgm:pt>
    <dgm:pt modelId="{182CF95A-7712-43C9-8935-4A690AA1DEE5}" type="sibTrans" cxnId="{625CE948-01DD-47F2-86E3-37640433BFCD}">
      <dgm:prSet/>
      <dgm:spPr/>
    </dgm:pt>
    <dgm:pt modelId="{19251D5F-0695-4C38-873A-C1820C1F4060}" type="pres">
      <dgm:prSet presAssocID="{C53C021E-B329-438E-80B9-996F9AFE3128}" presName="Name0" presStyleCnt="0">
        <dgm:presLayoutVars>
          <dgm:dir/>
          <dgm:animLvl val="lvl"/>
          <dgm:resizeHandles val="exact"/>
        </dgm:presLayoutVars>
      </dgm:prSet>
      <dgm:spPr/>
      <dgm:t>
        <a:bodyPr/>
        <a:lstStyle/>
        <a:p>
          <a:endParaRPr lang="ro-RO"/>
        </a:p>
      </dgm:t>
    </dgm:pt>
    <dgm:pt modelId="{96C9F9B4-1731-457A-91BF-F5CF1E955E7D}" type="pres">
      <dgm:prSet presAssocID="{B5875D3E-7F13-437F-8D8D-9F3D20D48D10}" presName="composite" presStyleCnt="0"/>
      <dgm:spPr/>
    </dgm:pt>
    <dgm:pt modelId="{182D1D44-CBE9-45D0-9C5E-883E359D9227}" type="pres">
      <dgm:prSet presAssocID="{B5875D3E-7F13-437F-8D8D-9F3D20D48D10}" presName="parTx" presStyleLbl="alignNode1" presStyleIdx="0" presStyleCnt="3">
        <dgm:presLayoutVars>
          <dgm:chMax val="0"/>
          <dgm:chPref val="0"/>
          <dgm:bulletEnabled val="1"/>
        </dgm:presLayoutVars>
      </dgm:prSet>
      <dgm:spPr/>
      <dgm:t>
        <a:bodyPr/>
        <a:lstStyle/>
        <a:p>
          <a:endParaRPr lang="ro-RO"/>
        </a:p>
      </dgm:t>
    </dgm:pt>
    <dgm:pt modelId="{6191E48F-0B33-4208-8E3F-EDB4A503F4E5}" type="pres">
      <dgm:prSet presAssocID="{B5875D3E-7F13-437F-8D8D-9F3D20D48D10}" presName="desTx" presStyleLbl="alignAccFollowNode1" presStyleIdx="0" presStyleCnt="3">
        <dgm:presLayoutVars>
          <dgm:bulletEnabled val="1"/>
        </dgm:presLayoutVars>
      </dgm:prSet>
      <dgm:spPr/>
      <dgm:t>
        <a:bodyPr/>
        <a:lstStyle/>
        <a:p>
          <a:endParaRPr lang="ro-RO"/>
        </a:p>
      </dgm:t>
    </dgm:pt>
    <dgm:pt modelId="{F768D5A8-4783-4432-ABC2-1C7DF9F0F305}" type="pres">
      <dgm:prSet presAssocID="{B5416893-BFF0-448B-8659-719DE1792792}" presName="space" presStyleCnt="0"/>
      <dgm:spPr/>
    </dgm:pt>
    <dgm:pt modelId="{E46C5DB2-47E9-4156-BF84-BD421FB368FE}" type="pres">
      <dgm:prSet presAssocID="{596B505F-B554-403D-865C-044E85338688}" presName="composite" presStyleCnt="0"/>
      <dgm:spPr/>
    </dgm:pt>
    <dgm:pt modelId="{C9454C77-69D9-47F8-9397-A0E3A8B21DD2}" type="pres">
      <dgm:prSet presAssocID="{596B505F-B554-403D-865C-044E85338688}" presName="parTx" presStyleLbl="alignNode1" presStyleIdx="1" presStyleCnt="3">
        <dgm:presLayoutVars>
          <dgm:chMax val="0"/>
          <dgm:chPref val="0"/>
          <dgm:bulletEnabled val="1"/>
        </dgm:presLayoutVars>
      </dgm:prSet>
      <dgm:spPr/>
      <dgm:t>
        <a:bodyPr/>
        <a:lstStyle/>
        <a:p>
          <a:endParaRPr lang="ro-RO"/>
        </a:p>
      </dgm:t>
    </dgm:pt>
    <dgm:pt modelId="{44B84D50-BFFC-4E93-A2FF-42EFF17468BF}" type="pres">
      <dgm:prSet presAssocID="{596B505F-B554-403D-865C-044E85338688}" presName="desTx" presStyleLbl="alignAccFollowNode1" presStyleIdx="1" presStyleCnt="3">
        <dgm:presLayoutVars>
          <dgm:bulletEnabled val="1"/>
        </dgm:presLayoutVars>
      </dgm:prSet>
      <dgm:spPr/>
      <dgm:t>
        <a:bodyPr/>
        <a:lstStyle/>
        <a:p>
          <a:endParaRPr lang="ro-RO"/>
        </a:p>
      </dgm:t>
    </dgm:pt>
    <dgm:pt modelId="{A81B2AB2-3356-42ED-9C7E-5730FE4D4F1B}" type="pres">
      <dgm:prSet presAssocID="{B361B5E5-F8EC-48BF-B81C-48909452F51C}" presName="space" presStyleCnt="0"/>
      <dgm:spPr/>
    </dgm:pt>
    <dgm:pt modelId="{5D14479C-9B98-4CBA-86EF-5D3BD16F2439}" type="pres">
      <dgm:prSet presAssocID="{4EEAAE1B-3F81-4112-8BFC-2322C95CD61E}" presName="composite" presStyleCnt="0"/>
      <dgm:spPr/>
    </dgm:pt>
    <dgm:pt modelId="{1ACE3FC7-54C9-4A4C-A8C9-7727715B3632}" type="pres">
      <dgm:prSet presAssocID="{4EEAAE1B-3F81-4112-8BFC-2322C95CD61E}" presName="parTx" presStyleLbl="alignNode1" presStyleIdx="2" presStyleCnt="3">
        <dgm:presLayoutVars>
          <dgm:chMax val="0"/>
          <dgm:chPref val="0"/>
          <dgm:bulletEnabled val="1"/>
        </dgm:presLayoutVars>
      </dgm:prSet>
      <dgm:spPr/>
      <dgm:t>
        <a:bodyPr/>
        <a:lstStyle/>
        <a:p>
          <a:endParaRPr lang="ro-RO"/>
        </a:p>
      </dgm:t>
    </dgm:pt>
    <dgm:pt modelId="{D21F4AAF-EA04-4BE1-B3A4-7DDD2E01755F}" type="pres">
      <dgm:prSet presAssocID="{4EEAAE1B-3F81-4112-8BFC-2322C95CD61E}" presName="desTx" presStyleLbl="alignAccFollowNode1" presStyleIdx="2" presStyleCnt="3">
        <dgm:presLayoutVars>
          <dgm:bulletEnabled val="1"/>
        </dgm:presLayoutVars>
      </dgm:prSet>
      <dgm:spPr/>
      <dgm:t>
        <a:bodyPr/>
        <a:lstStyle/>
        <a:p>
          <a:endParaRPr lang="ro-RO"/>
        </a:p>
      </dgm:t>
    </dgm:pt>
  </dgm:ptLst>
  <dgm:cxnLst>
    <dgm:cxn modelId="{2FEBE28E-03EE-4C60-9C51-DC966F4B0704}" srcId="{4EEAAE1B-3F81-4112-8BFC-2322C95CD61E}" destId="{56EFF4BA-4312-4CD4-A266-800D212A962A}" srcOrd="0" destOrd="0" parTransId="{EEACC019-BF9A-46B3-B370-A8EB884BCC8B}" sibTransId="{D5B58B99-F806-4C67-AEF7-27F72894399A}"/>
    <dgm:cxn modelId="{9BE952EE-45E6-490E-B91C-3BC5A522697E}" srcId="{4EEAAE1B-3F81-4112-8BFC-2322C95CD61E}" destId="{A4B45773-014D-4423-82B9-632C6EF37FE8}" srcOrd="2" destOrd="0" parTransId="{2BCD6689-5139-48A0-BCB5-82F0977EBAFB}" sibTransId="{3637E78F-D289-472E-A80C-075675232E29}"/>
    <dgm:cxn modelId="{B113149B-0B82-45B2-9BF7-CC59C0AD7004}" type="presOf" srcId="{B5875D3E-7F13-437F-8D8D-9F3D20D48D10}" destId="{182D1D44-CBE9-45D0-9C5E-883E359D9227}" srcOrd="0" destOrd="0" presId="urn:microsoft.com/office/officeart/2005/8/layout/hList1"/>
    <dgm:cxn modelId="{E4C6AAE9-6A65-4294-A6C9-932390D81D51}" type="presOf" srcId="{A284B4D6-DB5C-4DE2-A4C1-403AD804E6C9}" destId="{44B84D50-BFFC-4E93-A2FF-42EFF17468BF}" srcOrd="0" destOrd="4" presId="urn:microsoft.com/office/officeart/2005/8/layout/hList1"/>
    <dgm:cxn modelId="{EB5B0F62-824A-40CD-A3F9-D2F8E58FF67E}" type="presOf" srcId="{56EFF4BA-4312-4CD4-A266-800D212A962A}" destId="{D21F4AAF-EA04-4BE1-B3A4-7DDD2E01755F}" srcOrd="0" destOrd="0" presId="urn:microsoft.com/office/officeart/2005/8/layout/hList1"/>
    <dgm:cxn modelId="{65CC058A-1140-4B65-A9AA-415DCFBCA4EB}" type="presOf" srcId="{23D18852-9948-4FA7-A603-67BFE235E133}" destId="{D21F4AAF-EA04-4BE1-B3A4-7DDD2E01755F}" srcOrd="0" destOrd="1" presId="urn:microsoft.com/office/officeart/2005/8/layout/hList1"/>
    <dgm:cxn modelId="{8CA2EDB2-1A4F-4831-848E-DC9AA4FF7894}" type="presOf" srcId="{596B505F-B554-403D-865C-044E85338688}" destId="{C9454C77-69D9-47F8-9397-A0E3A8B21DD2}" srcOrd="0" destOrd="0" presId="urn:microsoft.com/office/officeart/2005/8/layout/hList1"/>
    <dgm:cxn modelId="{E4CBF52A-4DA5-4D54-90D2-2EA87CD93D98}" srcId="{B5875D3E-7F13-437F-8D8D-9F3D20D48D10}" destId="{46593ACD-7F9E-41F3-962E-800FAE08E6DD}" srcOrd="3" destOrd="0" parTransId="{84D9E00B-8D70-4D80-BCDD-A884F4E90439}" sibTransId="{F9135DD8-C006-47BB-9602-AD47881EBB95}"/>
    <dgm:cxn modelId="{8E2B304D-9E1C-4384-A4E7-1205663E32E9}" type="presOf" srcId="{D6C819C0-E80E-460C-B5C6-84D9AF35B9BB}" destId="{44B84D50-BFFC-4E93-A2FF-42EFF17468BF}" srcOrd="0" destOrd="2" presId="urn:microsoft.com/office/officeart/2005/8/layout/hList1"/>
    <dgm:cxn modelId="{839D0687-722C-495F-B3E0-B08EDF26F608}" srcId="{B5875D3E-7F13-437F-8D8D-9F3D20D48D10}" destId="{7408E618-A297-4E30-8B8C-3B5FB77FA6BF}" srcOrd="4" destOrd="0" parTransId="{06E41268-17DD-467A-90E4-7C4A06B0E5B7}" sibTransId="{3669D7B4-CED9-4995-96B8-D36210C915E4}"/>
    <dgm:cxn modelId="{63D8C3F0-4095-4526-BC4A-9810AB7D5697}" srcId="{596B505F-B554-403D-865C-044E85338688}" destId="{6AE672A5-FAA1-4F57-8163-6F37BD9549F4}" srcOrd="0" destOrd="0" parTransId="{9A15B55B-60FC-4812-83C4-976212D28F0A}" sibTransId="{4D322620-59E6-4855-AB63-9265A66DFB9F}"/>
    <dgm:cxn modelId="{520EF0E0-6F05-44CC-925B-72026B57E9B4}" srcId="{4EEAAE1B-3F81-4112-8BFC-2322C95CD61E}" destId="{642C1E50-1752-4E67-AE1F-D88766A38709}" srcOrd="8" destOrd="0" parTransId="{9D269778-188E-4941-B758-47EBF095783E}" sibTransId="{295763A6-B024-4E14-A02D-8B9F4D9C12C8}"/>
    <dgm:cxn modelId="{CB8C9C8D-34D7-46CD-914E-2ACF58995478}" type="presOf" srcId="{FA35AEB7-4D2F-4666-9CFB-7D2E3DD3AB1D}" destId="{44B84D50-BFFC-4E93-A2FF-42EFF17468BF}" srcOrd="0" destOrd="5" presId="urn:microsoft.com/office/officeart/2005/8/layout/hList1"/>
    <dgm:cxn modelId="{671C9F23-8702-497B-8640-1F911050CB69}" type="presOf" srcId="{79AB0FF8-FAF0-4AFE-B72A-01356631E9ED}" destId="{44B84D50-BFFC-4E93-A2FF-42EFF17468BF}" srcOrd="0" destOrd="3" presId="urn:microsoft.com/office/officeart/2005/8/layout/hList1"/>
    <dgm:cxn modelId="{625CE948-01DD-47F2-86E3-37640433BFCD}" srcId="{4EEAAE1B-3F81-4112-8BFC-2322C95CD61E}" destId="{96465275-0E11-4BB6-A019-EC12CC99AAAD}" srcOrd="9" destOrd="0" parTransId="{2A99D472-C84D-41E4-8C67-BAB9BAB73229}" sibTransId="{182CF95A-7712-43C9-8935-4A690AA1DEE5}"/>
    <dgm:cxn modelId="{FE0CB676-F6C8-48D5-B78D-1289264AB3F9}" srcId="{C53C021E-B329-438E-80B9-996F9AFE3128}" destId="{B5875D3E-7F13-437F-8D8D-9F3D20D48D10}" srcOrd="0" destOrd="0" parTransId="{FBA35479-724E-414C-9E10-AD1725E764F6}" sibTransId="{B5416893-BFF0-448B-8659-719DE1792792}"/>
    <dgm:cxn modelId="{34896BD3-5FC0-4FCA-8E9E-25CB7E777D73}" srcId="{596B505F-B554-403D-865C-044E85338688}" destId="{FA35AEB7-4D2F-4666-9CFB-7D2E3DD3AB1D}" srcOrd="5" destOrd="0" parTransId="{4EBFCE09-00FC-44CA-B972-1AF396C57D7F}" sibTransId="{D8A8D629-518E-451D-8683-511A335AC3F5}"/>
    <dgm:cxn modelId="{4DAA45BD-4C77-44E0-A31E-7768592495DA}" srcId="{596B505F-B554-403D-865C-044E85338688}" destId="{261019D4-E5D2-4186-B69B-D469BAAE2396}" srcOrd="1" destOrd="0" parTransId="{B9F08FAE-8CC5-4505-9A8B-3BC49A03F723}" sibTransId="{05679F02-3CCE-48D4-B732-E3B3943332B0}"/>
    <dgm:cxn modelId="{E7B61137-6AA7-4F7B-A77F-D8AC20F7C5EA}" type="presOf" srcId="{52A74868-0AA1-4EB1-B75A-18160021C5CA}" destId="{D21F4AAF-EA04-4BE1-B3A4-7DDD2E01755F}" srcOrd="0" destOrd="6" presId="urn:microsoft.com/office/officeart/2005/8/layout/hList1"/>
    <dgm:cxn modelId="{9E288510-CE28-465E-96EC-9735378A2EC1}" srcId="{596B505F-B554-403D-865C-044E85338688}" destId="{D6C819C0-E80E-460C-B5C6-84D9AF35B9BB}" srcOrd="2" destOrd="0" parTransId="{88CE2E20-B28B-45F8-8F8A-2492B512882A}" sibTransId="{981C7447-E6C6-4260-B023-911ADF9A80A1}"/>
    <dgm:cxn modelId="{C6461A11-A77B-4BB3-A189-29569E94478A}" srcId="{C53C021E-B329-438E-80B9-996F9AFE3128}" destId="{596B505F-B554-403D-865C-044E85338688}" srcOrd="1" destOrd="0" parTransId="{317DCE58-645C-46EE-B466-32C53A7FE1B0}" sibTransId="{B361B5E5-F8EC-48BF-B81C-48909452F51C}"/>
    <dgm:cxn modelId="{0B617B57-D463-4303-A97E-1A1F6D15DFA6}" srcId="{596B505F-B554-403D-865C-044E85338688}" destId="{79AB0FF8-FAF0-4AFE-B72A-01356631E9ED}" srcOrd="3" destOrd="0" parTransId="{523DD8C8-A75C-41FF-9355-8937585201D8}" sibTransId="{621A740C-F801-4F85-A4EB-C355D439A2D7}"/>
    <dgm:cxn modelId="{B41994EB-D44E-45B2-ABBD-6BBE92D3ECC5}" srcId="{4EEAAE1B-3F81-4112-8BFC-2322C95CD61E}" destId="{091C0B61-CF28-4E0F-A98F-E13F9586E8D6}" srcOrd="7" destOrd="0" parTransId="{854A2A66-93F3-4F20-83D6-B930228EA2D9}" sibTransId="{8F0050DD-D22F-45BC-A2D3-BF31FA420D19}"/>
    <dgm:cxn modelId="{00F04F67-F8FD-4FFA-BE16-46DA868452C4}" srcId="{B5875D3E-7F13-437F-8D8D-9F3D20D48D10}" destId="{26261041-60DD-4CF4-B4AE-C5A20667A5B6}" srcOrd="1" destOrd="0" parTransId="{1363A22E-5802-42FD-B9F7-5AEEF0CD3572}" sibTransId="{9D2588EF-6852-4A0B-9B95-F8BA042630CB}"/>
    <dgm:cxn modelId="{BA94DB02-4F9D-4FFC-B38D-B6967C3C03C9}" srcId="{4EEAAE1B-3F81-4112-8BFC-2322C95CD61E}" destId="{D8482C23-93F2-4032-8AF4-D73C4B977A90}" srcOrd="5" destOrd="0" parTransId="{E136AB25-315F-4DDC-A0E9-8C29D53F5CA4}" sibTransId="{6C26724B-457E-4B67-8D23-CE60C3761D3B}"/>
    <dgm:cxn modelId="{8D3782B1-E087-4549-A4BA-F4A920AE5A22}" srcId="{596B505F-B554-403D-865C-044E85338688}" destId="{A284B4D6-DB5C-4DE2-A4C1-403AD804E6C9}" srcOrd="4" destOrd="0" parTransId="{D1D5DF60-1CD4-45C4-9407-8EE4C9381CC0}" sibTransId="{CA5DC953-9615-4D58-B064-B8F433DDBE70}"/>
    <dgm:cxn modelId="{E2BCC00A-DF14-4E52-80D5-34949EEC996F}" type="presOf" srcId="{091C0B61-CF28-4E0F-A98F-E13F9586E8D6}" destId="{D21F4AAF-EA04-4BE1-B3A4-7DDD2E01755F}" srcOrd="0" destOrd="7" presId="urn:microsoft.com/office/officeart/2005/8/layout/hList1"/>
    <dgm:cxn modelId="{B1FC6689-846E-40FC-9E45-8FC48FFF4F99}" type="presOf" srcId="{7408E618-A297-4E30-8B8C-3B5FB77FA6BF}" destId="{6191E48F-0B33-4208-8E3F-EDB4A503F4E5}" srcOrd="0" destOrd="4" presId="urn:microsoft.com/office/officeart/2005/8/layout/hList1"/>
    <dgm:cxn modelId="{524939DD-4709-4DA3-BAE0-3EC9A624A337}" type="presOf" srcId="{7E162962-0835-4D06-853F-1991EA545B28}" destId="{6191E48F-0B33-4208-8E3F-EDB4A503F4E5}" srcOrd="0" destOrd="2" presId="urn:microsoft.com/office/officeart/2005/8/layout/hList1"/>
    <dgm:cxn modelId="{7356BCC0-EFA0-4AB2-997C-A6A6F6EC85DF}" type="presOf" srcId="{E1BADEFD-4D91-4CDD-B6A0-5FC5BADF92E8}" destId="{D21F4AAF-EA04-4BE1-B3A4-7DDD2E01755F}" srcOrd="0" destOrd="3" presId="urn:microsoft.com/office/officeart/2005/8/layout/hList1"/>
    <dgm:cxn modelId="{D43DFF77-8690-4CA3-9256-739040A8A031}" type="presOf" srcId="{46593ACD-7F9E-41F3-962E-800FAE08E6DD}" destId="{6191E48F-0B33-4208-8E3F-EDB4A503F4E5}" srcOrd="0" destOrd="3" presId="urn:microsoft.com/office/officeart/2005/8/layout/hList1"/>
    <dgm:cxn modelId="{662DC5EC-49B8-41CA-8115-7314E5DEC547}" type="presOf" srcId="{C53C021E-B329-438E-80B9-996F9AFE3128}" destId="{19251D5F-0695-4C38-873A-C1820C1F4060}" srcOrd="0" destOrd="0" presId="urn:microsoft.com/office/officeart/2005/8/layout/hList1"/>
    <dgm:cxn modelId="{9824A60D-B782-419B-8F99-C31BB0A62E34}" type="presOf" srcId="{15B4B970-377E-4DBD-BADF-80F139E3EDF2}" destId="{D21F4AAF-EA04-4BE1-B3A4-7DDD2E01755F}" srcOrd="0" destOrd="4" presId="urn:microsoft.com/office/officeart/2005/8/layout/hList1"/>
    <dgm:cxn modelId="{F81D58AC-B5A3-4956-9336-A0BE320F4A8F}" type="presOf" srcId="{18CA635A-0C5B-4E6D-868F-055AAAEE79DA}" destId="{6191E48F-0B33-4208-8E3F-EDB4A503F4E5}" srcOrd="0" destOrd="5" presId="urn:microsoft.com/office/officeart/2005/8/layout/hList1"/>
    <dgm:cxn modelId="{5B9044F7-C1D7-4F7D-AFBB-F277DA072648}" srcId="{4EEAAE1B-3F81-4112-8BFC-2322C95CD61E}" destId="{E1BADEFD-4D91-4CDD-B6A0-5FC5BADF92E8}" srcOrd="3" destOrd="0" parTransId="{1E057297-92BB-4A2F-A107-3B7342CC2791}" sibTransId="{88360618-EC79-41C5-9A12-3AC318839BD0}"/>
    <dgm:cxn modelId="{262CFEE7-95AF-4381-AAC4-58F3CD7CC3CD}" srcId="{B5875D3E-7F13-437F-8D8D-9F3D20D48D10}" destId="{F464EDAD-5023-416A-B512-D94C28360992}" srcOrd="0" destOrd="0" parTransId="{0EF1F311-36DE-491C-AB17-FE90252C2017}" sibTransId="{4BF3F366-7E4B-4FB2-B7B1-668B7EE2862E}"/>
    <dgm:cxn modelId="{37C17F0B-9E37-483E-8478-91509D32D9C1}" srcId="{B5875D3E-7F13-437F-8D8D-9F3D20D48D10}" destId="{18CA635A-0C5B-4E6D-868F-055AAAEE79DA}" srcOrd="5" destOrd="0" parTransId="{18FAAAEB-1246-48F2-A1E1-8A4FC70262F5}" sibTransId="{6ABD6626-2205-4BB9-84AD-FD89F69FB87C}"/>
    <dgm:cxn modelId="{10CCDD82-891B-4905-A28C-51B85E5A8152}" srcId="{4EEAAE1B-3F81-4112-8BFC-2322C95CD61E}" destId="{15B4B970-377E-4DBD-BADF-80F139E3EDF2}" srcOrd="4" destOrd="0" parTransId="{B3F0FEE9-6282-4F2F-A375-31E556D5A211}" sibTransId="{9EF30A93-B6FD-452D-B816-A47E065815AA}"/>
    <dgm:cxn modelId="{5EA6CDD9-FC19-4C61-9D54-CC79A4717ABD}" type="presOf" srcId="{96465275-0E11-4BB6-A019-EC12CC99AAAD}" destId="{D21F4AAF-EA04-4BE1-B3A4-7DDD2E01755F}" srcOrd="0" destOrd="9" presId="urn:microsoft.com/office/officeart/2005/8/layout/hList1"/>
    <dgm:cxn modelId="{D496FEBC-3CDF-40EC-B433-11A824D663D2}" srcId="{B5875D3E-7F13-437F-8D8D-9F3D20D48D10}" destId="{7E162962-0835-4D06-853F-1991EA545B28}" srcOrd="2" destOrd="0" parTransId="{62518C5E-8602-42FC-B35A-AFF7CF90F01E}" sibTransId="{A435311E-4C8B-4AD9-8675-88C7530E44E2}"/>
    <dgm:cxn modelId="{66E25618-CCD0-4602-926F-055BE0151110}" srcId="{4EEAAE1B-3F81-4112-8BFC-2322C95CD61E}" destId="{52A74868-0AA1-4EB1-B75A-18160021C5CA}" srcOrd="6" destOrd="0" parTransId="{84192183-A584-4291-9C13-7CB4C4541910}" sibTransId="{C1D12057-3EB9-4F5D-A5C2-210BAA9201E4}"/>
    <dgm:cxn modelId="{E13AC220-65E8-4554-961C-FF22B6961918}" type="presOf" srcId="{26261041-60DD-4CF4-B4AE-C5A20667A5B6}" destId="{6191E48F-0B33-4208-8E3F-EDB4A503F4E5}" srcOrd="0" destOrd="1" presId="urn:microsoft.com/office/officeart/2005/8/layout/hList1"/>
    <dgm:cxn modelId="{7E34FBCC-121C-4C53-9F14-641E2A2B3B78}" type="presOf" srcId="{4EEAAE1B-3F81-4112-8BFC-2322C95CD61E}" destId="{1ACE3FC7-54C9-4A4C-A8C9-7727715B3632}" srcOrd="0" destOrd="0" presId="urn:microsoft.com/office/officeart/2005/8/layout/hList1"/>
    <dgm:cxn modelId="{6990532C-99F0-4122-A7E6-3BCAB7CE20FC}" type="presOf" srcId="{261019D4-E5D2-4186-B69B-D469BAAE2396}" destId="{44B84D50-BFFC-4E93-A2FF-42EFF17468BF}" srcOrd="0" destOrd="1" presId="urn:microsoft.com/office/officeart/2005/8/layout/hList1"/>
    <dgm:cxn modelId="{3D902B22-5A04-4621-845A-51D24B8D23AE}" srcId="{4EEAAE1B-3F81-4112-8BFC-2322C95CD61E}" destId="{23D18852-9948-4FA7-A603-67BFE235E133}" srcOrd="1" destOrd="0" parTransId="{2C585F60-859B-4800-AD5A-A5473F149A5B}" sibTransId="{1C7F6E96-3372-4163-B149-63A458216511}"/>
    <dgm:cxn modelId="{C029DD3B-0274-4252-80DC-632A9CF48F45}" type="presOf" srcId="{642C1E50-1752-4E67-AE1F-D88766A38709}" destId="{D21F4AAF-EA04-4BE1-B3A4-7DDD2E01755F}" srcOrd="0" destOrd="8" presId="urn:microsoft.com/office/officeart/2005/8/layout/hList1"/>
    <dgm:cxn modelId="{42770AAA-E157-4CF5-8C3C-ABFF843D0871}" type="presOf" srcId="{A4B45773-014D-4423-82B9-632C6EF37FE8}" destId="{D21F4AAF-EA04-4BE1-B3A4-7DDD2E01755F}" srcOrd="0" destOrd="2" presId="urn:microsoft.com/office/officeart/2005/8/layout/hList1"/>
    <dgm:cxn modelId="{7A74E5C6-213C-4BD4-A274-C2A685AF7487}" type="presOf" srcId="{6AE672A5-FAA1-4F57-8163-6F37BD9549F4}" destId="{44B84D50-BFFC-4E93-A2FF-42EFF17468BF}" srcOrd="0" destOrd="0" presId="urn:microsoft.com/office/officeart/2005/8/layout/hList1"/>
    <dgm:cxn modelId="{2A48DE0D-D520-4495-A907-E6A33CF029FA}" type="presOf" srcId="{D8482C23-93F2-4032-8AF4-D73C4B977A90}" destId="{D21F4AAF-EA04-4BE1-B3A4-7DDD2E01755F}" srcOrd="0" destOrd="5" presId="urn:microsoft.com/office/officeart/2005/8/layout/hList1"/>
    <dgm:cxn modelId="{10E38F6E-1103-472F-B9B2-6BAD39D2D473}" type="presOf" srcId="{F464EDAD-5023-416A-B512-D94C28360992}" destId="{6191E48F-0B33-4208-8E3F-EDB4A503F4E5}" srcOrd="0" destOrd="0" presId="urn:microsoft.com/office/officeart/2005/8/layout/hList1"/>
    <dgm:cxn modelId="{C2109500-81BF-4EEE-BCBE-6BAC674314CF}" srcId="{C53C021E-B329-438E-80B9-996F9AFE3128}" destId="{4EEAAE1B-3F81-4112-8BFC-2322C95CD61E}" srcOrd="2" destOrd="0" parTransId="{3BB70647-6DF1-4233-8FE4-44C736BD9221}" sibTransId="{01AE3D2D-10D6-483A-9440-25CD5274BD94}"/>
    <dgm:cxn modelId="{86735785-E79B-46BB-A1CA-421E4FE0C9D4}" type="presParOf" srcId="{19251D5F-0695-4C38-873A-C1820C1F4060}" destId="{96C9F9B4-1731-457A-91BF-F5CF1E955E7D}" srcOrd="0" destOrd="0" presId="urn:microsoft.com/office/officeart/2005/8/layout/hList1"/>
    <dgm:cxn modelId="{DE49F39B-565C-4750-B1D4-A68DB6004A04}" type="presParOf" srcId="{96C9F9B4-1731-457A-91BF-F5CF1E955E7D}" destId="{182D1D44-CBE9-45D0-9C5E-883E359D9227}" srcOrd="0" destOrd="0" presId="urn:microsoft.com/office/officeart/2005/8/layout/hList1"/>
    <dgm:cxn modelId="{247A586E-D0A8-48D8-A59A-2ECD39C6852A}" type="presParOf" srcId="{96C9F9B4-1731-457A-91BF-F5CF1E955E7D}" destId="{6191E48F-0B33-4208-8E3F-EDB4A503F4E5}" srcOrd="1" destOrd="0" presId="urn:microsoft.com/office/officeart/2005/8/layout/hList1"/>
    <dgm:cxn modelId="{C7CEDA7B-9534-4C6C-9265-0EDDE1DF9DB5}" type="presParOf" srcId="{19251D5F-0695-4C38-873A-C1820C1F4060}" destId="{F768D5A8-4783-4432-ABC2-1C7DF9F0F305}" srcOrd="1" destOrd="0" presId="urn:microsoft.com/office/officeart/2005/8/layout/hList1"/>
    <dgm:cxn modelId="{8CCF02F2-45A2-40B5-8264-D33F880AFC66}" type="presParOf" srcId="{19251D5F-0695-4C38-873A-C1820C1F4060}" destId="{E46C5DB2-47E9-4156-BF84-BD421FB368FE}" srcOrd="2" destOrd="0" presId="urn:microsoft.com/office/officeart/2005/8/layout/hList1"/>
    <dgm:cxn modelId="{708259C2-CB07-49B8-9B26-38308DD40AC3}" type="presParOf" srcId="{E46C5DB2-47E9-4156-BF84-BD421FB368FE}" destId="{C9454C77-69D9-47F8-9397-A0E3A8B21DD2}" srcOrd="0" destOrd="0" presId="urn:microsoft.com/office/officeart/2005/8/layout/hList1"/>
    <dgm:cxn modelId="{62D0B9B8-4FC9-4CBC-9FF9-A43B2BBD7AD1}" type="presParOf" srcId="{E46C5DB2-47E9-4156-BF84-BD421FB368FE}" destId="{44B84D50-BFFC-4E93-A2FF-42EFF17468BF}" srcOrd="1" destOrd="0" presId="urn:microsoft.com/office/officeart/2005/8/layout/hList1"/>
    <dgm:cxn modelId="{3F914D6D-85A0-48AF-8325-9C1CE5A83F6F}" type="presParOf" srcId="{19251D5F-0695-4C38-873A-C1820C1F4060}" destId="{A81B2AB2-3356-42ED-9C7E-5730FE4D4F1B}" srcOrd="3" destOrd="0" presId="urn:microsoft.com/office/officeart/2005/8/layout/hList1"/>
    <dgm:cxn modelId="{E946BA4D-471F-4366-A83F-9FBE10B467CE}" type="presParOf" srcId="{19251D5F-0695-4C38-873A-C1820C1F4060}" destId="{5D14479C-9B98-4CBA-86EF-5D3BD16F2439}" srcOrd="4" destOrd="0" presId="urn:microsoft.com/office/officeart/2005/8/layout/hList1"/>
    <dgm:cxn modelId="{CBB917A2-7DDC-41C5-8F01-51B95E59FEB5}" type="presParOf" srcId="{5D14479C-9B98-4CBA-86EF-5D3BD16F2439}" destId="{1ACE3FC7-54C9-4A4C-A8C9-7727715B3632}" srcOrd="0" destOrd="0" presId="urn:microsoft.com/office/officeart/2005/8/layout/hList1"/>
    <dgm:cxn modelId="{81A03A88-6E12-4255-B3EE-66EEC8A2F398}" type="presParOf" srcId="{5D14479C-9B98-4CBA-86EF-5D3BD16F2439}" destId="{D21F4AAF-EA04-4BE1-B3A4-7DDD2E0175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22AA2A-EB06-462A-95B8-61D0436E1578}"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GB"/>
        </a:p>
      </dgm:t>
    </dgm:pt>
    <dgm:pt modelId="{80B10B6B-15CF-45F5-9198-79E81E762224}">
      <dgm:prSet phldrT="[Tekst]" custT="1"/>
      <dgm:spPr>
        <a:solidFill>
          <a:srgbClr val="E08041"/>
        </a:solidFill>
        <a:ln>
          <a:solidFill>
            <a:srgbClr val="E08041"/>
          </a:solidFill>
        </a:ln>
      </dgm:spPr>
      <dgm:t>
        <a:bodyPr/>
        <a:lstStyle/>
        <a:p>
          <a:r>
            <a:rPr lang="ro-RO" sz="2400" b="0" i="0" dirty="0" smtClean="0"/>
            <a:t>Riscuri interne</a:t>
          </a:r>
          <a:endParaRPr lang="en-GB" sz="2400" dirty="0"/>
        </a:p>
      </dgm:t>
    </dgm:pt>
    <dgm:pt modelId="{924B9635-F154-47FA-B5D5-A7BD8B66904E}" type="parTrans" cxnId="{CD52ADB8-3D96-493B-8536-7B72E8681DF2}">
      <dgm:prSet/>
      <dgm:spPr/>
      <dgm:t>
        <a:bodyPr/>
        <a:lstStyle/>
        <a:p>
          <a:endParaRPr lang="en-GB"/>
        </a:p>
      </dgm:t>
    </dgm:pt>
    <dgm:pt modelId="{CBBC7D61-D459-403C-8D1A-8201C451F74E}" type="sibTrans" cxnId="{CD52ADB8-3D96-493B-8536-7B72E8681DF2}">
      <dgm:prSet/>
      <dgm:spPr/>
      <dgm:t>
        <a:bodyPr/>
        <a:lstStyle/>
        <a:p>
          <a:endParaRPr lang="en-GB"/>
        </a:p>
      </dgm:t>
    </dgm:pt>
    <dgm:pt modelId="{63E50CC0-ECC0-4ACB-A2EF-E997AB9B672D}">
      <dgm:prSet phldrT="[Tekst]" custT="1"/>
      <dgm:spPr/>
      <dgm:t>
        <a:bodyPr/>
        <a:lstStyle/>
        <a:p>
          <a:r>
            <a:rPr lang="vi-VN" sz="2400" b="0" i="0" dirty="0" smtClean="0"/>
            <a:t>factori umani (managementul talentelor, greve)</a:t>
          </a:r>
          <a:endParaRPr lang="en-GB" sz="2400" dirty="0"/>
        </a:p>
      </dgm:t>
    </dgm:pt>
    <dgm:pt modelId="{F55D038B-5699-4624-B49B-E7A8805F84E0}" type="parTrans" cxnId="{ABB02693-B60F-400C-8092-47A76D71D49B}">
      <dgm:prSet/>
      <dgm:spPr/>
      <dgm:t>
        <a:bodyPr/>
        <a:lstStyle/>
        <a:p>
          <a:endParaRPr lang="en-GB"/>
        </a:p>
      </dgm:t>
    </dgm:pt>
    <dgm:pt modelId="{CDC88EBD-9FE4-4888-83B3-778F24398FE8}" type="sibTrans" cxnId="{ABB02693-B60F-400C-8092-47A76D71D49B}">
      <dgm:prSet/>
      <dgm:spPr/>
      <dgm:t>
        <a:bodyPr/>
        <a:lstStyle/>
        <a:p>
          <a:endParaRPr lang="en-GB"/>
        </a:p>
      </dgm:t>
    </dgm:pt>
    <dgm:pt modelId="{69EE7DD4-85A3-4C09-B718-2B459DDC8F92}">
      <dgm:prSet phldrT="[Tekst]" custT="1"/>
      <dgm:spPr>
        <a:solidFill>
          <a:srgbClr val="E08041"/>
        </a:solidFill>
        <a:ln>
          <a:solidFill>
            <a:srgbClr val="E08041"/>
          </a:solidFill>
        </a:ln>
      </dgm:spPr>
      <dgm:t>
        <a:bodyPr/>
        <a:lstStyle/>
        <a:p>
          <a:r>
            <a:rPr lang="en-US" sz="2400" b="0" i="0" dirty="0" err="1" smtClean="0"/>
            <a:t>Riscuri</a:t>
          </a:r>
          <a:r>
            <a:rPr lang="en-US" sz="2400" b="0" i="0" dirty="0" smtClean="0"/>
            <a:t> </a:t>
          </a:r>
          <a:r>
            <a:rPr lang="en-US" sz="2400" b="0" i="0" dirty="0" err="1" smtClean="0"/>
            <a:t>externe</a:t>
          </a:r>
          <a:endParaRPr lang="en-GB" sz="2400" b="0" i="0" dirty="0"/>
        </a:p>
      </dgm:t>
    </dgm:pt>
    <dgm:pt modelId="{B0CC9347-8A41-4153-ABC4-4DFB1649FD4F}" type="parTrans" cxnId="{B558F196-910E-45A4-A3BE-C774CE30CD1A}">
      <dgm:prSet/>
      <dgm:spPr/>
      <dgm:t>
        <a:bodyPr/>
        <a:lstStyle/>
        <a:p>
          <a:endParaRPr lang="en-GB"/>
        </a:p>
      </dgm:t>
    </dgm:pt>
    <dgm:pt modelId="{D328F078-695B-4D38-A1F1-B2EB084C0497}" type="sibTrans" cxnId="{B558F196-910E-45A4-A3BE-C774CE30CD1A}">
      <dgm:prSet/>
      <dgm:spPr/>
      <dgm:t>
        <a:bodyPr/>
        <a:lstStyle/>
        <a:p>
          <a:endParaRPr lang="en-GB"/>
        </a:p>
      </dgm:t>
    </dgm:pt>
    <dgm:pt modelId="{93806794-7560-4D43-935D-E72E1774DB58}">
      <dgm:prSet phldrT="[Tekst]" custT="1"/>
      <dgm:spPr>
        <a:solidFill>
          <a:srgbClr val="F9DBD2">
            <a:alpha val="90000"/>
          </a:srgbClr>
        </a:solidFill>
      </dgm:spPr>
      <dgm:t>
        <a:bodyPr/>
        <a:lstStyle/>
        <a:p>
          <a:r>
            <a:rPr lang="vi-VN" sz="2400" b="0" i="0" dirty="0" smtClean="0"/>
            <a:t>factori economici (riscuri de piață, presiune de stabilire a prețurilor)</a:t>
          </a:r>
          <a:endParaRPr lang="en-GB" sz="2400" dirty="0"/>
        </a:p>
      </dgm:t>
    </dgm:pt>
    <dgm:pt modelId="{89D09870-2B0C-4A79-9560-354C0E1BD5AD}" type="parTrans" cxnId="{595013C0-3FC8-4659-ACB9-2CE0D71A6232}">
      <dgm:prSet/>
      <dgm:spPr/>
      <dgm:t>
        <a:bodyPr/>
        <a:lstStyle/>
        <a:p>
          <a:endParaRPr lang="en-GB"/>
        </a:p>
      </dgm:t>
    </dgm:pt>
    <dgm:pt modelId="{50B6E812-1465-4FFD-9948-23DDF5A89C1F}" type="sibTrans" cxnId="{595013C0-3FC8-4659-ACB9-2CE0D71A6232}">
      <dgm:prSet/>
      <dgm:spPr/>
      <dgm:t>
        <a:bodyPr/>
        <a:lstStyle/>
        <a:p>
          <a:endParaRPr lang="en-GB"/>
        </a:p>
      </dgm:t>
    </dgm:pt>
    <dgm:pt modelId="{5F19E778-89B9-4737-B397-B6BE020219E2}">
      <dgm:prSet phldrT="[Tekst]" custT="1"/>
      <dgm:spPr/>
      <dgm:t>
        <a:bodyPr/>
        <a:lstStyle/>
        <a:p>
          <a:r>
            <a:rPr lang="vi-VN" sz="2400" b="0" i="0" dirty="0" smtClean="0"/>
            <a:t>factori tehnologici (tehnologii emergente)</a:t>
          </a:r>
          <a:endParaRPr lang="en-GB" sz="2400" dirty="0"/>
        </a:p>
      </dgm:t>
    </dgm:pt>
    <dgm:pt modelId="{C604E127-2F5F-43FF-BAF3-6B29DCB49027}" type="parTrans" cxnId="{A902EB8C-193A-437A-859A-E3139830ACC1}">
      <dgm:prSet/>
      <dgm:spPr/>
      <dgm:t>
        <a:bodyPr/>
        <a:lstStyle/>
        <a:p>
          <a:endParaRPr lang="ro-RO"/>
        </a:p>
      </dgm:t>
    </dgm:pt>
    <dgm:pt modelId="{8038B65A-597B-4CB3-9B2D-B57B7C64A7D6}" type="sibTrans" cxnId="{A902EB8C-193A-437A-859A-E3139830ACC1}">
      <dgm:prSet/>
      <dgm:spPr/>
      <dgm:t>
        <a:bodyPr/>
        <a:lstStyle/>
        <a:p>
          <a:endParaRPr lang="ro-RO"/>
        </a:p>
      </dgm:t>
    </dgm:pt>
    <dgm:pt modelId="{8557182C-165F-4D91-9333-772AD1CE67A3}">
      <dgm:prSet phldrT="[Tekst]" custT="1"/>
      <dgm:spPr/>
      <dgm:t>
        <a:bodyPr/>
        <a:lstStyle/>
        <a:p>
          <a:r>
            <a:rPr lang="vi-VN" sz="2400" b="0" i="0" dirty="0" smtClean="0"/>
            <a:t>factori fizici (defectarea mașinilor, incendiu sau furt)</a:t>
          </a:r>
          <a:endParaRPr lang="en-GB" sz="2400" dirty="0"/>
        </a:p>
      </dgm:t>
    </dgm:pt>
    <dgm:pt modelId="{FD96C0A4-7B3E-4116-8AF8-5CB47871FABD}" type="parTrans" cxnId="{905CC6F9-495D-4227-82A5-77A1E930427D}">
      <dgm:prSet/>
      <dgm:spPr/>
      <dgm:t>
        <a:bodyPr/>
        <a:lstStyle/>
        <a:p>
          <a:endParaRPr lang="ro-RO"/>
        </a:p>
      </dgm:t>
    </dgm:pt>
    <dgm:pt modelId="{6AE177A2-B2DE-42F9-98E2-CF4C36A30C8B}" type="sibTrans" cxnId="{905CC6F9-495D-4227-82A5-77A1E930427D}">
      <dgm:prSet/>
      <dgm:spPr/>
      <dgm:t>
        <a:bodyPr/>
        <a:lstStyle/>
        <a:p>
          <a:endParaRPr lang="ro-RO"/>
        </a:p>
      </dgm:t>
    </dgm:pt>
    <dgm:pt modelId="{17947DD5-E7DF-42E1-BEF5-E8550BFA9FBD}">
      <dgm:prSet phldrT="[Tekst]" custT="1"/>
      <dgm:spPr/>
      <dgm:t>
        <a:bodyPr/>
        <a:lstStyle/>
        <a:p>
          <a:r>
            <a:rPr lang="vi-VN" sz="2400" b="0" i="0" dirty="0" smtClean="0"/>
            <a:t>factori operaționali (acces la credit, reducerea costurilor, reclamă) </a:t>
          </a:r>
          <a:endParaRPr lang="en-GB" sz="2400" dirty="0"/>
        </a:p>
      </dgm:t>
    </dgm:pt>
    <dgm:pt modelId="{B1D788F2-4C7A-4923-8C58-8EF0C31602E1}" type="parTrans" cxnId="{F5EBC046-415F-4DB6-A137-5AB9CC4606AC}">
      <dgm:prSet/>
      <dgm:spPr/>
      <dgm:t>
        <a:bodyPr/>
        <a:lstStyle/>
        <a:p>
          <a:endParaRPr lang="ro-RO"/>
        </a:p>
      </dgm:t>
    </dgm:pt>
    <dgm:pt modelId="{C111BA7F-D2F5-4FCD-AD75-DE37D5F36B45}" type="sibTrans" cxnId="{F5EBC046-415F-4DB6-A137-5AB9CC4606AC}">
      <dgm:prSet/>
      <dgm:spPr/>
      <dgm:t>
        <a:bodyPr/>
        <a:lstStyle/>
        <a:p>
          <a:endParaRPr lang="ro-RO"/>
        </a:p>
      </dgm:t>
    </dgm:pt>
    <dgm:pt modelId="{0D85B167-598D-43E1-992B-097B7F951923}">
      <dgm:prSet phldrT="[Tekst]" custT="1"/>
      <dgm:spPr>
        <a:solidFill>
          <a:srgbClr val="F9DBD2">
            <a:alpha val="90000"/>
          </a:srgbClr>
        </a:solidFill>
      </dgm:spPr>
      <dgm:t>
        <a:bodyPr/>
        <a:lstStyle/>
        <a:p>
          <a:r>
            <a:rPr lang="vi-VN" sz="2400" b="0" i="0" dirty="0" smtClean="0"/>
            <a:t>factori naturali (inundații, cutremure)</a:t>
          </a:r>
          <a:endParaRPr lang="en-GB" sz="2400" dirty="0"/>
        </a:p>
      </dgm:t>
    </dgm:pt>
    <dgm:pt modelId="{C4369188-B351-4B2E-8801-A9275C32A938}" type="parTrans" cxnId="{4CE49377-A937-4514-B196-68F325C70763}">
      <dgm:prSet/>
      <dgm:spPr/>
    </dgm:pt>
    <dgm:pt modelId="{09732D0F-4931-434B-969B-94D6A5ECAF9F}" type="sibTrans" cxnId="{4CE49377-A937-4514-B196-68F325C70763}">
      <dgm:prSet/>
      <dgm:spPr/>
    </dgm:pt>
    <dgm:pt modelId="{8A87F071-CD2C-471B-AB8C-ABFEB48E20DB}">
      <dgm:prSet phldrT="[Tekst]" custT="1"/>
      <dgm:spPr>
        <a:solidFill>
          <a:srgbClr val="F9DBD2">
            <a:alpha val="90000"/>
          </a:srgbClr>
        </a:solidFill>
      </dgm:spPr>
      <dgm:t>
        <a:bodyPr/>
        <a:lstStyle/>
        <a:p>
          <a:r>
            <a:rPr lang="vi-VN" sz="2400" b="0" i="0" dirty="0" smtClean="0"/>
            <a:t>factori politici (cerințe de conformitate și reglementări impuse de guverne) </a:t>
          </a:r>
          <a:endParaRPr lang="en-GB" sz="2400" dirty="0"/>
        </a:p>
      </dgm:t>
    </dgm:pt>
    <dgm:pt modelId="{5E384B43-B66B-41C2-8ACB-E7C78B40949A}" type="parTrans" cxnId="{A784683A-3B36-4150-B508-9DDE3CF35EB7}">
      <dgm:prSet/>
      <dgm:spPr/>
    </dgm:pt>
    <dgm:pt modelId="{3B9A5719-9C61-47C1-AB22-4AFF60674BAF}" type="sibTrans" cxnId="{A784683A-3B36-4150-B508-9DDE3CF35EB7}">
      <dgm:prSet/>
      <dgm:spPr/>
    </dgm:pt>
    <dgm:pt modelId="{DD0FF7A5-83D2-4DFF-B8AE-FC12350C27D7}" type="pres">
      <dgm:prSet presAssocID="{8B22AA2A-EB06-462A-95B8-61D0436E1578}" presName="Name0" presStyleCnt="0">
        <dgm:presLayoutVars>
          <dgm:dir/>
          <dgm:animLvl val="lvl"/>
          <dgm:resizeHandles val="exact"/>
        </dgm:presLayoutVars>
      </dgm:prSet>
      <dgm:spPr/>
      <dgm:t>
        <a:bodyPr/>
        <a:lstStyle/>
        <a:p>
          <a:endParaRPr lang="ro-RO"/>
        </a:p>
      </dgm:t>
    </dgm:pt>
    <dgm:pt modelId="{14FEA414-76F9-4516-BEBD-0B42F506DF53}" type="pres">
      <dgm:prSet presAssocID="{80B10B6B-15CF-45F5-9198-79E81E762224}" presName="composite" presStyleCnt="0"/>
      <dgm:spPr/>
    </dgm:pt>
    <dgm:pt modelId="{1304EEA6-49CB-42D3-88E2-C16424DAD3A7}" type="pres">
      <dgm:prSet presAssocID="{80B10B6B-15CF-45F5-9198-79E81E762224}" presName="parTx" presStyleLbl="alignNode1" presStyleIdx="0" presStyleCnt="2">
        <dgm:presLayoutVars>
          <dgm:chMax val="0"/>
          <dgm:chPref val="0"/>
          <dgm:bulletEnabled val="1"/>
        </dgm:presLayoutVars>
      </dgm:prSet>
      <dgm:spPr/>
      <dgm:t>
        <a:bodyPr/>
        <a:lstStyle/>
        <a:p>
          <a:endParaRPr lang="ro-RO"/>
        </a:p>
      </dgm:t>
    </dgm:pt>
    <dgm:pt modelId="{C19AA999-95CB-4556-9BC0-BC50B4E17B2D}" type="pres">
      <dgm:prSet presAssocID="{80B10B6B-15CF-45F5-9198-79E81E762224}" presName="desTx" presStyleLbl="alignAccFollowNode1" presStyleIdx="0" presStyleCnt="2">
        <dgm:presLayoutVars>
          <dgm:bulletEnabled val="1"/>
        </dgm:presLayoutVars>
      </dgm:prSet>
      <dgm:spPr/>
      <dgm:t>
        <a:bodyPr/>
        <a:lstStyle/>
        <a:p>
          <a:endParaRPr lang="ro-RO"/>
        </a:p>
      </dgm:t>
    </dgm:pt>
    <dgm:pt modelId="{2F7E33E6-8784-4E96-BC62-5E7F969B6AD2}" type="pres">
      <dgm:prSet presAssocID="{CBBC7D61-D459-403C-8D1A-8201C451F74E}" presName="space" presStyleCnt="0"/>
      <dgm:spPr/>
    </dgm:pt>
    <dgm:pt modelId="{A68BFB97-3057-44DA-92A3-F75700690BA6}" type="pres">
      <dgm:prSet presAssocID="{69EE7DD4-85A3-4C09-B718-2B459DDC8F92}" presName="composite" presStyleCnt="0"/>
      <dgm:spPr/>
    </dgm:pt>
    <dgm:pt modelId="{5A11FAC3-8D60-48EA-9D7E-4C0FF1976549}" type="pres">
      <dgm:prSet presAssocID="{69EE7DD4-85A3-4C09-B718-2B459DDC8F92}" presName="parTx" presStyleLbl="alignNode1" presStyleIdx="1" presStyleCnt="2" custLinFactNeighborX="2248" custLinFactNeighborY="-1823">
        <dgm:presLayoutVars>
          <dgm:chMax val="0"/>
          <dgm:chPref val="0"/>
          <dgm:bulletEnabled val="1"/>
        </dgm:presLayoutVars>
      </dgm:prSet>
      <dgm:spPr/>
      <dgm:t>
        <a:bodyPr/>
        <a:lstStyle/>
        <a:p>
          <a:endParaRPr lang="ro-RO"/>
        </a:p>
      </dgm:t>
    </dgm:pt>
    <dgm:pt modelId="{4710BF6C-85A7-4482-8F54-DADA2976FAD3}" type="pres">
      <dgm:prSet presAssocID="{69EE7DD4-85A3-4C09-B718-2B459DDC8F92}" presName="desTx" presStyleLbl="alignAccFollowNode1" presStyleIdx="1" presStyleCnt="2">
        <dgm:presLayoutVars>
          <dgm:bulletEnabled val="1"/>
        </dgm:presLayoutVars>
      </dgm:prSet>
      <dgm:spPr/>
      <dgm:t>
        <a:bodyPr/>
        <a:lstStyle/>
        <a:p>
          <a:endParaRPr lang="ro-RO"/>
        </a:p>
      </dgm:t>
    </dgm:pt>
  </dgm:ptLst>
  <dgm:cxnLst>
    <dgm:cxn modelId="{4CE49377-A937-4514-B196-68F325C70763}" srcId="{69EE7DD4-85A3-4C09-B718-2B459DDC8F92}" destId="{0D85B167-598D-43E1-992B-097B7F951923}" srcOrd="1" destOrd="0" parTransId="{C4369188-B351-4B2E-8801-A9275C32A938}" sibTransId="{09732D0F-4931-434B-969B-94D6A5ECAF9F}"/>
    <dgm:cxn modelId="{A902EB8C-193A-437A-859A-E3139830ACC1}" srcId="{80B10B6B-15CF-45F5-9198-79E81E762224}" destId="{5F19E778-89B9-4737-B397-B6BE020219E2}" srcOrd="1" destOrd="0" parTransId="{C604E127-2F5F-43FF-BAF3-6B29DCB49027}" sibTransId="{8038B65A-597B-4CB3-9B2D-B57B7C64A7D6}"/>
    <dgm:cxn modelId="{EDE40892-3F32-4622-9DB7-E4DB4D3164C6}" type="presOf" srcId="{69EE7DD4-85A3-4C09-B718-2B459DDC8F92}" destId="{5A11FAC3-8D60-48EA-9D7E-4C0FF1976549}" srcOrd="0" destOrd="0" presId="urn:microsoft.com/office/officeart/2005/8/layout/hList1"/>
    <dgm:cxn modelId="{E1854322-1B10-4391-985C-AC8C828B1D72}" type="presOf" srcId="{93806794-7560-4D43-935D-E72E1774DB58}" destId="{4710BF6C-85A7-4482-8F54-DADA2976FAD3}" srcOrd="0" destOrd="0" presId="urn:microsoft.com/office/officeart/2005/8/layout/hList1"/>
    <dgm:cxn modelId="{ABB02693-B60F-400C-8092-47A76D71D49B}" srcId="{80B10B6B-15CF-45F5-9198-79E81E762224}" destId="{63E50CC0-ECC0-4ACB-A2EF-E997AB9B672D}" srcOrd="0" destOrd="0" parTransId="{F55D038B-5699-4624-B49B-E7A8805F84E0}" sibTransId="{CDC88EBD-9FE4-4888-83B3-778F24398FE8}"/>
    <dgm:cxn modelId="{D84D6AE0-F3DA-48CF-A4D5-EF78D3627137}" type="presOf" srcId="{80B10B6B-15CF-45F5-9198-79E81E762224}" destId="{1304EEA6-49CB-42D3-88E2-C16424DAD3A7}" srcOrd="0" destOrd="0" presId="urn:microsoft.com/office/officeart/2005/8/layout/hList1"/>
    <dgm:cxn modelId="{905CC6F9-495D-4227-82A5-77A1E930427D}" srcId="{80B10B6B-15CF-45F5-9198-79E81E762224}" destId="{8557182C-165F-4D91-9333-772AD1CE67A3}" srcOrd="2" destOrd="0" parTransId="{FD96C0A4-7B3E-4116-8AF8-5CB47871FABD}" sibTransId="{6AE177A2-B2DE-42F9-98E2-CF4C36A30C8B}"/>
    <dgm:cxn modelId="{675A9405-9298-4B78-896D-379C081136FD}" type="presOf" srcId="{0D85B167-598D-43E1-992B-097B7F951923}" destId="{4710BF6C-85A7-4482-8F54-DADA2976FAD3}" srcOrd="0" destOrd="1" presId="urn:microsoft.com/office/officeart/2005/8/layout/hList1"/>
    <dgm:cxn modelId="{4A5D5AA2-9DC5-4B8A-BDE2-F98A1F0CE935}" type="presOf" srcId="{63E50CC0-ECC0-4ACB-A2EF-E997AB9B672D}" destId="{C19AA999-95CB-4556-9BC0-BC50B4E17B2D}" srcOrd="0" destOrd="0" presId="urn:microsoft.com/office/officeart/2005/8/layout/hList1"/>
    <dgm:cxn modelId="{595013C0-3FC8-4659-ACB9-2CE0D71A6232}" srcId="{69EE7DD4-85A3-4C09-B718-2B459DDC8F92}" destId="{93806794-7560-4D43-935D-E72E1774DB58}" srcOrd="0" destOrd="0" parTransId="{89D09870-2B0C-4A79-9560-354C0E1BD5AD}" sibTransId="{50B6E812-1465-4FFD-9948-23DDF5A89C1F}"/>
    <dgm:cxn modelId="{EE24A307-A8FD-42D3-8576-68173EF61F0E}" type="presOf" srcId="{8557182C-165F-4D91-9333-772AD1CE67A3}" destId="{C19AA999-95CB-4556-9BC0-BC50B4E17B2D}" srcOrd="0" destOrd="2" presId="urn:microsoft.com/office/officeart/2005/8/layout/hList1"/>
    <dgm:cxn modelId="{A784683A-3B36-4150-B508-9DDE3CF35EB7}" srcId="{69EE7DD4-85A3-4C09-B718-2B459DDC8F92}" destId="{8A87F071-CD2C-471B-AB8C-ABFEB48E20DB}" srcOrd="2" destOrd="0" parTransId="{5E384B43-B66B-41C2-8ACB-E7C78B40949A}" sibTransId="{3B9A5719-9C61-47C1-AB22-4AFF60674BAF}"/>
    <dgm:cxn modelId="{CD52ADB8-3D96-493B-8536-7B72E8681DF2}" srcId="{8B22AA2A-EB06-462A-95B8-61D0436E1578}" destId="{80B10B6B-15CF-45F5-9198-79E81E762224}" srcOrd="0" destOrd="0" parTransId="{924B9635-F154-47FA-B5D5-A7BD8B66904E}" sibTransId="{CBBC7D61-D459-403C-8D1A-8201C451F74E}"/>
    <dgm:cxn modelId="{73A8B905-81C8-4DDC-8E1E-0D5641483C5D}" type="presOf" srcId="{5F19E778-89B9-4737-B397-B6BE020219E2}" destId="{C19AA999-95CB-4556-9BC0-BC50B4E17B2D}" srcOrd="0" destOrd="1" presId="urn:microsoft.com/office/officeart/2005/8/layout/hList1"/>
    <dgm:cxn modelId="{7F4CAE12-8D59-4AB8-B69C-04296488042B}" type="presOf" srcId="{17947DD5-E7DF-42E1-BEF5-E8550BFA9FBD}" destId="{C19AA999-95CB-4556-9BC0-BC50B4E17B2D}" srcOrd="0" destOrd="3" presId="urn:microsoft.com/office/officeart/2005/8/layout/hList1"/>
    <dgm:cxn modelId="{B558F196-910E-45A4-A3BE-C774CE30CD1A}" srcId="{8B22AA2A-EB06-462A-95B8-61D0436E1578}" destId="{69EE7DD4-85A3-4C09-B718-2B459DDC8F92}" srcOrd="1" destOrd="0" parTransId="{B0CC9347-8A41-4153-ABC4-4DFB1649FD4F}" sibTransId="{D328F078-695B-4D38-A1F1-B2EB084C0497}"/>
    <dgm:cxn modelId="{4C6BA218-89ED-4BE7-AD72-F867E592D232}" type="presOf" srcId="{8B22AA2A-EB06-462A-95B8-61D0436E1578}" destId="{DD0FF7A5-83D2-4DFF-B8AE-FC12350C27D7}" srcOrd="0" destOrd="0" presId="urn:microsoft.com/office/officeart/2005/8/layout/hList1"/>
    <dgm:cxn modelId="{FB1B4BF1-B014-4A8C-860B-EBABD0149443}" type="presOf" srcId="{8A87F071-CD2C-471B-AB8C-ABFEB48E20DB}" destId="{4710BF6C-85A7-4482-8F54-DADA2976FAD3}" srcOrd="0" destOrd="2" presId="urn:microsoft.com/office/officeart/2005/8/layout/hList1"/>
    <dgm:cxn modelId="{F5EBC046-415F-4DB6-A137-5AB9CC4606AC}" srcId="{80B10B6B-15CF-45F5-9198-79E81E762224}" destId="{17947DD5-E7DF-42E1-BEF5-E8550BFA9FBD}" srcOrd="3" destOrd="0" parTransId="{B1D788F2-4C7A-4923-8C58-8EF0C31602E1}" sibTransId="{C111BA7F-D2F5-4FCD-AD75-DE37D5F36B45}"/>
    <dgm:cxn modelId="{95255815-CC66-4EDB-9B6A-B9448F109A1E}" type="presParOf" srcId="{DD0FF7A5-83D2-4DFF-B8AE-FC12350C27D7}" destId="{14FEA414-76F9-4516-BEBD-0B42F506DF53}" srcOrd="0" destOrd="0" presId="urn:microsoft.com/office/officeart/2005/8/layout/hList1"/>
    <dgm:cxn modelId="{CBE19B65-F20D-490B-AA24-D3705514AD03}" type="presParOf" srcId="{14FEA414-76F9-4516-BEBD-0B42F506DF53}" destId="{1304EEA6-49CB-42D3-88E2-C16424DAD3A7}" srcOrd="0" destOrd="0" presId="urn:microsoft.com/office/officeart/2005/8/layout/hList1"/>
    <dgm:cxn modelId="{6AF85A33-D46F-4F01-84DD-1A0EC3C48F7A}" type="presParOf" srcId="{14FEA414-76F9-4516-BEBD-0B42F506DF53}" destId="{C19AA999-95CB-4556-9BC0-BC50B4E17B2D}" srcOrd="1" destOrd="0" presId="urn:microsoft.com/office/officeart/2005/8/layout/hList1"/>
    <dgm:cxn modelId="{95D5F71B-FB6F-46BF-85A1-D90D99DD6D58}" type="presParOf" srcId="{DD0FF7A5-83D2-4DFF-B8AE-FC12350C27D7}" destId="{2F7E33E6-8784-4E96-BC62-5E7F969B6AD2}" srcOrd="1" destOrd="0" presId="urn:microsoft.com/office/officeart/2005/8/layout/hList1"/>
    <dgm:cxn modelId="{33866C5E-3A10-4803-9F2E-6DAD8BF1D20E}" type="presParOf" srcId="{DD0FF7A5-83D2-4DFF-B8AE-FC12350C27D7}" destId="{A68BFB97-3057-44DA-92A3-F75700690BA6}" srcOrd="2" destOrd="0" presId="urn:microsoft.com/office/officeart/2005/8/layout/hList1"/>
    <dgm:cxn modelId="{CF86FA74-4B3E-43ED-A6C4-2D53FE72EED5}" type="presParOf" srcId="{A68BFB97-3057-44DA-92A3-F75700690BA6}" destId="{5A11FAC3-8D60-48EA-9D7E-4C0FF1976549}" srcOrd="0" destOrd="0" presId="urn:microsoft.com/office/officeart/2005/8/layout/hList1"/>
    <dgm:cxn modelId="{626C6128-00E6-46E5-82E2-80FEC9E71B00}" type="presParOf" srcId="{A68BFB97-3057-44DA-92A3-F75700690BA6}" destId="{4710BF6C-85A7-4482-8F54-DADA2976FAD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22AA2A-EB06-462A-95B8-61D0436E1578}"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n-GB"/>
        </a:p>
      </dgm:t>
    </dgm:pt>
    <dgm:pt modelId="{93888052-2FFE-4015-8D40-9661E050D1C2}">
      <dgm:prSet/>
      <dgm:spPr/>
      <dgm:t>
        <a:bodyPr/>
        <a:lstStyle/>
        <a:p>
          <a:r>
            <a:rPr lang="en-US" b="1" i="0" dirty="0" smtClean="0"/>
            <a:t>A </a:t>
          </a:r>
          <a:r>
            <a:rPr lang="en-US" b="1" i="0" dirty="0" err="1" smtClean="0"/>
            <a:t>identifica</a:t>
          </a:r>
          <a:r>
            <a:rPr lang="en-US" b="1" i="0" dirty="0"/>
            <a:t> </a:t>
          </a:r>
          <a:r>
            <a:rPr lang="en-US" b="0" i="0" dirty="0"/>
            <a:t>– </a:t>
          </a:r>
          <a:r>
            <a:rPr lang="ro-RO" b="0" i="0" dirty="0" smtClean="0"/>
            <a:t>aflați ce riscuri ar putea întâmpina afacerea dvs.</a:t>
          </a:r>
          <a:endParaRPr lang="en-US" dirty="0"/>
        </a:p>
      </dgm:t>
    </dgm:pt>
    <dgm:pt modelId="{8A4BB7E3-4D53-43B8-A3B3-C528C8A831D4}" type="parTrans" cxnId="{768CB1BD-454D-493F-B011-92E3D00C603C}">
      <dgm:prSet/>
      <dgm:spPr/>
      <dgm:t>
        <a:bodyPr/>
        <a:lstStyle/>
        <a:p>
          <a:endParaRPr lang="en-GB"/>
        </a:p>
      </dgm:t>
    </dgm:pt>
    <dgm:pt modelId="{D5554F86-6ADF-42B7-92C0-F44C422AE7C7}" type="sibTrans" cxnId="{768CB1BD-454D-493F-B011-92E3D00C603C}">
      <dgm:prSet/>
      <dgm:spPr/>
      <dgm:t>
        <a:bodyPr/>
        <a:lstStyle/>
        <a:p>
          <a:endParaRPr lang="en-GB"/>
        </a:p>
      </dgm:t>
    </dgm:pt>
    <dgm:pt modelId="{B8F74149-AD15-4B7A-A237-AD47AEDC48F8}">
      <dgm:prSet/>
      <dgm:spPr/>
      <dgm:t>
        <a:bodyPr/>
        <a:lstStyle/>
        <a:p>
          <a:r>
            <a:rPr lang="en-GB" b="1" i="0" noProof="0" dirty="0" smtClean="0"/>
            <a:t>A analiza</a:t>
          </a:r>
          <a:r>
            <a:rPr lang="en-US" b="1" i="0" dirty="0"/>
            <a:t> </a:t>
          </a:r>
          <a:r>
            <a:rPr lang="en-US" b="0" i="0" dirty="0"/>
            <a:t>– </a:t>
          </a:r>
          <a:r>
            <a:rPr lang="it-IT" b="0" i="0" dirty="0" smtClean="0"/>
            <a:t>găsiți nivelul riscurilor și care sunt cele mai urgente</a:t>
          </a:r>
          <a:endParaRPr lang="en-US" dirty="0"/>
        </a:p>
      </dgm:t>
    </dgm:pt>
    <dgm:pt modelId="{3BE77215-CCBB-44CC-98C0-2348F6147221}" type="parTrans" cxnId="{1EDBE461-C11E-46D8-9C36-11EAC7CD2D27}">
      <dgm:prSet/>
      <dgm:spPr/>
      <dgm:t>
        <a:bodyPr/>
        <a:lstStyle/>
        <a:p>
          <a:endParaRPr lang="en-GB"/>
        </a:p>
      </dgm:t>
    </dgm:pt>
    <dgm:pt modelId="{50EC0B7D-7393-4803-946D-4115DA449E02}" type="sibTrans" cxnId="{1EDBE461-C11E-46D8-9C36-11EAC7CD2D27}">
      <dgm:prSet/>
      <dgm:spPr/>
      <dgm:t>
        <a:bodyPr/>
        <a:lstStyle/>
        <a:p>
          <a:endParaRPr lang="en-GB"/>
        </a:p>
      </dgm:t>
    </dgm:pt>
    <dgm:pt modelId="{F9358043-3C9B-46CD-A1F2-417E8FE39F8E}">
      <dgm:prSet/>
      <dgm:spPr/>
      <dgm:t>
        <a:bodyPr/>
        <a:lstStyle/>
        <a:p>
          <a:r>
            <a:rPr lang="en-US" b="1" i="0" dirty="0" smtClean="0"/>
            <a:t>A </a:t>
          </a:r>
          <a:r>
            <a:rPr lang="en-US" b="1" i="0" dirty="0" err="1" smtClean="0"/>
            <a:t>evalua</a:t>
          </a:r>
          <a:r>
            <a:rPr lang="en-US" b="1" i="0" dirty="0"/>
            <a:t> </a:t>
          </a:r>
          <a:r>
            <a:rPr lang="en-US" b="0" i="0" dirty="0"/>
            <a:t>– </a:t>
          </a:r>
          <a:r>
            <a:rPr lang="it-IT" b="0" i="0" dirty="0" smtClean="0"/>
            <a:t>comparați riscul cu criteriile de risc stabilite pentru a decide ce să faceți </a:t>
          </a:r>
          <a:endParaRPr lang="en-US" dirty="0"/>
        </a:p>
      </dgm:t>
    </dgm:pt>
    <dgm:pt modelId="{99D935AC-A319-4EE2-93E7-0B0195C4DAD6}" type="parTrans" cxnId="{97A30800-A3DC-47B7-BD93-4A114A65E235}">
      <dgm:prSet/>
      <dgm:spPr/>
      <dgm:t>
        <a:bodyPr/>
        <a:lstStyle/>
        <a:p>
          <a:endParaRPr lang="en-GB"/>
        </a:p>
      </dgm:t>
    </dgm:pt>
    <dgm:pt modelId="{C1146529-25B4-4085-9E63-4DF5027D78C3}" type="sibTrans" cxnId="{97A30800-A3DC-47B7-BD93-4A114A65E235}">
      <dgm:prSet/>
      <dgm:spPr/>
      <dgm:t>
        <a:bodyPr/>
        <a:lstStyle/>
        <a:p>
          <a:endParaRPr lang="en-GB"/>
        </a:p>
      </dgm:t>
    </dgm:pt>
    <dgm:pt modelId="{2BC363EC-84AD-4A96-A96A-0FF54BBFB46D}" type="pres">
      <dgm:prSet presAssocID="{8B22AA2A-EB06-462A-95B8-61D0436E1578}" presName="Name0" presStyleCnt="0">
        <dgm:presLayoutVars>
          <dgm:dir/>
          <dgm:resizeHandles val="exact"/>
        </dgm:presLayoutVars>
      </dgm:prSet>
      <dgm:spPr/>
      <dgm:t>
        <a:bodyPr/>
        <a:lstStyle/>
        <a:p>
          <a:endParaRPr lang="ro-RO"/>
        </a:p>
      </dgm:t>
    </dgm:pt>
    <dgm:pt modelId="{F66225F9-969B-4F64-A6A7-9F3951D2820D}" type="pres">
      <dgm:prSet presAssocID="{93888052-2FFE-4015-8D40-9661E050D1C2}" presName="Name5" presStyleLbl="vennNode1" presStyleIdx="0" presStyleCnt="3">
        <dgm:presLayoutVars>
          <dgm:bulletEnabled val="1"/>
        </dgm:presLayoutVars>
      </dgm:prSet>
      <dgm:spPr/>
      <dgm:t>
        <a:bodyPr/>
        <a:lstStyle/>
        <a:p>
          <a:endParaRPr lang="ro-RO"/>
        </a:p>
      </dgm:t>
    </dgm:pt>
    <dgm:pt modelId="{B59E2F5B-07FE-40EF-A2E7-149100BFC69B}" type="pres">
      <dgm:prSet presAssocID="{D5554F86-6ADF-42B7-92C0-F44C422AE7C7}" presName="space" presStyleCnt="0"/>
      <dgm:spPr/>
    </dgm:pt>
    <dgm:pt modelId="{CCA80F75-B7D3-4E8E-8D2D-466B06197260}" type="pres">
      <dgm:prSet presAssocID="{B8F74149-AD15-4B7A-A237-AD47AEDC48F8}" presName="Name5" presStyleLbl="vennNode1" presStyleIdx="1" presStyleCnt="3">
        <dgm:presLayoutVars>
          <dgm:bulletEnabled val="1"/>
        </dgm:presLayoutVars>
      </dgm:prSet>
      <dgm:spPr/>
      <dgm:t>
        <a:bodyPr/>
        <a:lstStyle/>
        <a:p>
          <a:endParaRPr lang="ro-RO"/>
        </a:p>
      </dgm:t>
    </dgm:pt>
    <dgm:pt modelId="{4A06AC98-70AC-4818-9433-EA724D5CA3A4}" type="pres">
      <dgm:prSet presAssocID="{50EC0B7D-7393-4803-946D-4115DA449E02}" presName="space" presStyleCnt="0"/>
      <dgm:spPr/>
    </dgm:pt>
    <dgm:pt modelId="{CBF25DBB-D222-4A4D-BAD1-5333F52B8B2A}" type="pres">
      <dgm:prSet presAssocID="{F9358043-3C9B-46CD-A1F2-417E8FE39F8E}" presName="Name5" presStyleLbl="vennNode1" presStyleIdx="2" presStyleCnt="3">
        <dgm:presLayoutVars>
          <dgm:bulletEnabled val="1"/>
        </dgm:presLayoutVars>
      </dgm:prSet>
      <dgm:spPr/>
      <dgm:t>
        <a:bodyPr/>
        <a:lstStyle/>
        <a:p>
          <a:endParaRPr lang="ro-RO"/>
        </a:p>
      </dgm:t>
    </dgm:pt>
  </dgm:ptLst>
  <dgm:cxnLst>
    <dgm:cxn modelId="{768CB1BD-454D-493F-B011-92E3D00C603C}" srcId="{8B22AA2A-EB06-462A-95B8-61D0436E1578}" destId="{93888052-2FFE-4015-8D40-9661E050D1C2}" srcOrd="0" destOrd="0" parTransId="{8A4BB7E3-4D53-43B8-A3B3-C528C8A831D4}" sibTransId="{D5554F86-6ADF-42B7-92C0-F44C422AE7C7}"/>
    <dgm:cxn modelId="{9D6DBA8E-C74A-43B7-B741-D849D412939E}" type="presOf" srcId="{F9358043-3C9B-46CD-A1F2-417E8FE39F8E}" destId="{CBF25DBB-D222-4A4D-BAD1-5333F52B8B2A}" srcOrd="0" destOrd="0" presId="urn:microsoft.com/office/officeart/2005/8/layout/venn3"/>
    <dgm:cxn modelId="{44C881B1-3403-471F-8560-68A0CB9E6FD0}" type="presOf" srcId="{93888052-2FFE-4015-8D40-9661E050D1C2}" destId="{F66225F9-969B-4F64-A6A7-9F3951D2820D}" srcOrd="0" destOrd="0" presId="urn:microsoft.com/office/officeart/2005/8/layout/venn3"/>
    <dgm:cxn modelId="{64747DA8-8E41-46CF-87D6-EEC82076F3C5}" type="presOf" srcId="{8B22AA2A-EB06-462A-95B8-61D0436E1578}" destId="{2BC363EC-84AD-4A96-A96A-0FF54BBFB46D}" srcOrd="0" destOrd="0" presId="urn:microsoft.com/office/officeart/2005/8/layout/venn3"/>
    <dgm:cxn modelId="{97A30800-A3DC-47B7-BD93-4A114A65E235}" srcId="{8B22AA2A-EB06-462A-95B8-61D0436E1578}" destId="{F9358043-3C9B-46CD-A1F2-417E8FE39F8E}" srcOrd="2" destOrd="0" parTransId="{99D935AC-A319-4EE2-93E7-0B0195C4DAD6}" sibTransId="{C1146529-25B4-4085-9E63-4DF5027D78C3}"/>
    <dgm:cxn modelId="{ED2581EE-8B95-4986-ACC9-B2FEFCA39AF7}" type="presOf" srcId="{B8F74149-AD15-4B7A-A237-AD47AEDC48F8}" destId="{CCA80F75-B7D3-4E8E-8D2D-466B06197260}" srcOrd="0" destOrd="0" presId="urn:microsoft.com/office/officeart/2005/8/layout/venn3"/>
    <dgm:cxn modelId="{1EDBE461-C11E-46D8-9C36-11EAC7CD2D27}" srcId="{8B22AA2A-EB06-462A-95B8-61D0436E1578}" destId="{B8F74149-AD15-4B7A-A237-AD47AEDC48F8}" srcOrd="1" destOrd="0" parTransId="{3BE77215-CCBB-44CC-98C0-2348F6147221}" sibTransId="{50EC0B7D-7393-4803-946D-4115DA449E02}"/>
    <dgm:cxn modelId="{BC3DE518-18E4-4696-8C4A-B1A3BB509C58}" type="presParOf" srcId="{2BC363EC-84AD-4A96-A96A-0FF54BBFB46D}" destId="{F66225F9-969B-4F64-A6A7-9F3951D2820D}" srcOrd="0" destOrd="0" presId="urn:microsoft.com/office/officeart/2005/8/layout/venn3"/>
    <dgm:cxn modelId="{384F7F96-F5DB-4B80-BDD8-A2957D8FC2FA}" type="presParOf" srcId="{2BC363EC-84AD-4A96-A96A-0FF54BBFB46D}" destId="{B59E2F5B-07FE-40EF-A2E7-149100BFC69B}" srcOrd="1" destOrd="0" presId="urn:microsoft.com/office/officeart/2005/8/layout/venn3"/>
    <dgm:cxn modelId="{6339B18B-B74D-4F4D-AE91-32F3D08E75AF}" type="presParOf" srcId="{2BC363EC-84AD-4A96-A96A-0FF54BBFB46D}" destId="{CCA80F75-B7D3-4E8E-8D2D-466B06197260}" srcOrd="2" destOrd="0" presId="urn:microsoft.com/office/officeart/2005/8/layout/venn3"/>
    <dgm:cxn modelId="{24C4D8F5-F3DD-4BE6-A6F5-5B0666CFF885}" type="presParOf" srcId="{2BC363EC-84AD-4A96-A96A-0FF54BBFB46D}" destId="{4A06AC98-70AC-4818-9433-EA724D5CA3A4}" srcOrd="3" destOrd="0" presId="urn:microsoft.com/office/officeart/2005/8/layout/venn3"/>
    <dgm:cxn modelId="{94C8B922-E857-4519-812D-6AE3F7B258B5}" type="presParOf" srcId="{2BC363EC-84AD-4A96-A96A-0FF54BBFB46D}" destId="{CBF25DBB-D222-4A4D-BAD1-5333F52B8B2A}"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3C021E-B329-438E-80B9-996F9AFE3128}" type="doc">
      <dgm:prSet loTypeId="urn:microsoft.com/office/officeart/2005/8/layout/hList1" loCatId="list" qsTypeId="urn:microsoft.com/office/officeart/2005/8/quickstyle/simple1" qsCatId="simple" csTypeId="urn:microsoft.com/office/officeart/2005/8/colors/colorful1#5" csCatId="colorful" phldr="1"/>
      <dgm:spPr/>
      <dgm:t>
        <a:bodyPr/>
        <a:lstStyle/>
        <a:p>
          <a:endParaRPr lang="en-GB"/>
        </a:p>
      </dgm:t>
    </dgm:pt>
    <dgm:pt modelId="{B5875D3E-7F13-437F-8D8D-9F3D20D48D10}">
      <dgm:prSet phldrT="[Tekst]"/>
      <dgm:spPr/>
      <dgm:t>
        <a:bodyPr/>
        <a:lstStyle/>
        <a:p>
          <a:r>
            <a:rPr lang="en-GB" dirty="0" smtClean="0"/>
            <a:t>Cunostinte</a:t>
          </a:r>
          <a:endParaRPr lang="en-GB" dirty="0"/>
        </a:p>
      </dgm:t>
    </dgm:pt>
    <dgm:pt modelId="{FBA35479-724E-414C-9E10-AD1725E764F6}" type="parTrans" cxnId="{FE0CB676-F6C8-48D5-B78D-1289264AB3F9}">
      <dgm:prSet/>
      <dgm:spPr/>
      <dgm:t>
        <a:bodyPr/>
        <a:lstStyle/>
        <a:p>
          <a:endParaRPr lang="en-GB"/>
        </a:p>
      </dgm:t>
    </dgm:pt>
    <dgm:pt modelId="{B5416893-BFF0-448B-8659-719DE1792792}" type="sibTrans" cxnId="{FE0CB676-F6C8-48D5-B78D-1289264AB3F9}">
      <dgm:prSet/>
      <dgm:spPr/>
      <dgm:t>
        <a:bodyPr/>
        <a:lstStyle/>
        <a:p>
          <a:endParaRPr lang="en-GB"/>
        </a:p>
      </dgm:t>
    </dgm:pt>
    <dgm:pt modelId="{F464EDAD-5023-416A-B512-D94C28360992}">
      <dgm:prSet phldrT="[Tekst]"/>
      <dgm:spPr/>
      <dgm:t>
        <a:bodyPr anchor="ctr"/>
        <a:lstStyle/>
        <a:p>
          <a:pPr algn="l"/>
          <a:r>
            <a:rPr lang="vi-VN" b="0" i="0" dirty="0" smtClean="0"/>
            <a:t>Crește-ți constant cunoștințele, lucrează asupra ta, citește, fii interesat, încearcă să te fac</a:t>
          </a:r>
          <a:r>
            <a:rPr lang="en-US" b="0" i="0" dirty="0" err="1" smtClean="0"/>
            <a:t>i</a:t>
          </a:r>
          <a:r>
            <a:rPr lang="vi-VN" b="0" i="0" dirty="0" smtClean="0"/>
            <a:t> expert în domeniul tău</a:t>
          </a:r>
          <a:r>
            <a:rPr lang="en-US" dirty="0" smtClean="0"/>
            <a:t>,</a:t>
          </a:r>
          <a:endParaRPr lang="en-GB" dirty="0"/>
        </a:p>
      </dgm:t>
    </dgm:pt>
    <dgm:pt modelId="{0EF1F311-36DE-491C-AB17-FE90252C2017}" type="parTrans" cxnId="{262CFEE7-95AF-4381-AAC4-58F3CD7CC3CD}">
      <dgm:prSet/>
      <dgm:spPr/>
      <dgm:t>
        <a:bodyPr/>
        <a:lstStyle/>
        <a:p>
          <a:endParaRPr lang="en-GB"/>
        </a:p>
      </dgm:t>
    </dgm:pt>
    <dgm:pt modelId="{4BF3F366-7E4B-4FB2-B7B1-668B7EE2862E}" type="sibTrans" cxnId="{262CFEE7-95AF-4381-AAC4-58F3CD7CC3CD}">
      <dgm:prSet/>
      <dgm:spPr/>
      <dgm:t>
        <a:bodyPr/>
        <a:lstStyle/>
        <a:p>
          <a:endParaRPr lang="en-GB"/>
        </a:p>
      </dgm:t>
    </dgm:pt>
    <dgm:pt modelId="{596B505F-B554-403D-865C-044E85338688}">
      <dgm:prSet phldrT="[Tekst]"/>
      <dgm:spPr>
        <a:solidFill>
          <a:srgbClr val="E08041"/>
        </a:solidFill>
      </dgm:spPr>
      <dgm:t>
        <a:bodyPr/>
        <a:lstStyle/>
        <a:p>
          <a:r>
            <a:rPr lang="en-GB" dirty="0" smtClean="0"/>
            <a:t>Trasaturi de caracter si personalitate</a:t>
          </a:r>
          <a:endParaRPr lang="en-GB" dirty="0"/>
        </a:p>
      </dgm:t>
    </dgm:pt>
    <dgm:pt modelId="{317DCE58-645C-46EE-B466-32C53A7FE1B0}" type="parTrans" cxnId="{C6461A11-A77B-4BB3-A189-29569E94478A}">
      <dgm:prSet/>
      <dgm:spPr/>
      <dgm:t>
        <a:bodyPr/>
        <a:lstStyle/>
        <a:p>
          <a:endParaRPr lang="en-GB"/>
        </a:p>
      </dgm:t>
    </dgm:pt>
    <dgm:pt modelId="{B361B5E5-F8EC-48BF-B81C-48909452F51C}" type="sibTrans" cxnId="{C6461A11-A77B-4BB3-A189-29569E94478A}">
      <dgm:prSet/>
      <dgm:spPr/>
      <dgm:t>
        <a:bodyPr/>
        <a:lstStyle/>
        <a:p>
          <a:endParaRPr lang="en-GB"/>
        </a:p>
      </dgm:t>
    </dgm:pt>
    <dgm:pt modelId="{6AE672A5-FAA1-4F57-8163-6F37BD9549F4}">
      <dgm:prSet phldrT="[Tekst]"/>
      <dgm:spPr>
        <a:solidFill>
          <a:srgbClr val="F9DBD2">
            <a:alpha val="90000"/>
          </a:srgbClr>
        </a:solidFill>
      </dgm:spPr>
      <dgm:t>
        <a:bodyPr anchor="ctr"/>
        <a:lstStyle/>
        <a:p>
          <a:pPr algn="l"/>
          <a:endParaRPr lang="en-GB" dirty="0"/>
        </a:p>
      </dgm:t>
    </dgm:pt>
    <dgm:pt modelId="{9A15B55B-60FC-4812-83C4-976212D28F0A}" type="parTrans" cxnId="{63D8C3F0-4095-4526-BC4A-9810AB7D5697}">
      <dgm:prSet/>
      <dgm:spPr/>
      <dgm:t>
        <a:bodyPr/>
        <a:lstStyle/>
        <a:p>
          <a:endParaRPr lang="en-GB"/>
        </a:p>
      </dgm:t>
    </dgm:pt>
    <dgm:pt modelId="{4D322620-59E6-4855-AB63-9265A66DFB9F}" type="sibTrans" cxnId="{63D8C3F0-4095-4526-BC4A-9810AB7D5697}">
      <dgm:prSet/>
      <dgm:spPr/>
      <dgm:t>
        <a:bodyPr/>
        <a:lstStyle/>
        <a:p>
          <a:endParaRPr lang="en-GB"/>
        </a:p>
      </dgm:t>
    </dgm:pt>
    <dgm:pt modelId="{4EEAAE1B-3F81-4112-8BFC-2322C95CD61E}">
      <dgm:prSet/>
      <dgm:spPr>
        <a:solidFill>
          <a:srgbClr val="E08041"/>
        </a:solidFill>
      </dgm:spPr>
      <dgm:t>
        <a:bodyPr/>
        <a:lstStyle/>
        <a:p>
          <a:r>
            <a:rPr lang="en-GB" dirty="0" smtClean="0"/>
            <a:t>Actiuni, decizii pe care le luam</a:t>
          </a:r>
          <a:endParaRPr lang="en-GB" dirty="0"/>
        </a:p>
      </dgm:t>
    </dgm:pt>
    <dgm:pt modelId="{3BB70647-6DF1-4233-8FE4-44C736BD9221}" type="parTrans" cxnId="{C2109500-81BF-4EEE-BCBE-6BAC674314CF}">
      <dgm:prSet/>
      <dgm:spPr/>
      <dgm:t>
        <a:bodyPr/>
        <a:lstStyle/>
        <a:p>
          <a:endParaRPr lang="en-GB"/>
        </a:p>
      </dgm:t>
    </dgm:pt>
    <dgm:pt modelId="{01AE3D2D-10D6-483A-9440-25CD5274BD94}" type="sibTrans" cxnId="{C2109500-81BF-4EEE-BCBE-6BAC674314CF}">
      <dgm:prSet/>
      <dgm:spPr/>
      <dgm:t>
        <a:bodyPr/>
        <a:lstStyle/>
        <a:p>
          <a:endParaRPr lang="en-GB"/>
        </a:p>
      </dgm:t>
    </dgm:pt>
    <dgm:pt modelId="{56EFF4BA-4312-4CD4-A266-800D212A962A}">
      <dgm:prSet/>
      <dgm:spPr/>
      <dgm:t>
        <a:bodyPr anchor="ctr"/>
        <a:lstStyle/>
        <a:p>
          <a:endParaRPr lang="en-GB" dirty="0"/>
        </a:p>
      </dgm:t>
    </dgm:pt>
    <dgm:pt modelId="{EEACC019-BF9A-46B3-B370-A8EB884BCC8B}" type="parTrans" cxnId="{2FEBE28E-03EE-4C60-9C51-DC966F4B0704}">
      <dgm:prSet/>
      <dgm:spPr/>
      <dgm:t>
        <a:bodyPr/>
        <a:lstStyle/>
        <a:p>
          <a:endParaRPr lang="en-GB"/>
        </a:p>
      </dgm:t>
    </dgm:pt>
    <dgm:pt modelId="{D5B58B99-F806-4C67-AEF7-27F72894399A}" type="sibTrans" cxnId="{2FEBE28E-03EE-4C60-9C51-DC966F4B0704}">
      <dgm:prSet/>
      <dgm:spPr/>
      <dgm:t>
        <a:bodyPr/>
        <a:lstStyle/>
        <a:p>
          <a:endParaRPr lang="en-GB"/>
        </a:p>
      </dgm:t>
    </dgm:pt>
    <dgm:pt modelId="{2F17D0CD-E911-4BFF-81E2-319CABB76885}">
      <dgm:prSet/>
      <dgm:spPr>
        <a:solidFill>
          <a:srgbClr val="E08041"/>
        </a:solidFill>
      </dgm:spPr>
      <dgm:t>
        <a:bodyPr/>
        <a:lstStyle/>
        <a:p>
          <a:r>
            <a:rPr lang="en-GB" dirty="0" smtClean="0"/>
            <a:t>Condamnari</a:t>
          </a:r>
          <a:endParaRPr lang="en-GB" dirty="0"/>
        </a:p>
      </dgm:t>
    </dgm:pt>
    <dgm:pt modelId="{7F38F312-8294-4A09-B832-C193B044B5A5}" type="parTrans" cxnId="{CF5BF09F-5751-4E07-96EA-BC8A0572CA48}">
      <dgm:prSet/>
      <dgm:spPr/>
      <dgm:t>
        <a:bodyPr/>
        <a:lstStyle/>
        <a:p>
          <a:endParaRPr lang="en-GB"/>
        </a:p>
      </dgm:t>
    </dgm:pt>
    <dgm:pt modelId="{80D26B37-13AE-43DD-A2BF-95F680833045}" type="sibTrans" cxnId="{CF5BF09F-5751-4E07-96EA-BC8A0572CA48}">
      <dgm:prSet/>
      <dgm:spPr/>
      <dgm:t>
        <a:bodyPr/>
        <a:lstStyle/>
        <a:p>
          <a:endParaRPr lang="en-GB"/>
        </a:p>
      </dgm:t>
    </dgm:pt>
    <dgm:pt modelId="{313BC8C4-969A-405B-8002-A63FB8EAA0F0}">
      <dgm:prSet/>
      <dgm:spPr>
        <a:solidFill>
          <a:srgbClr val="F9DBD2">
            <a:alpha val="90000"/>
          </a:srgbClr>
        </a:solidFill>
      </dgm:spPr>
      <dgm:t>
        <a:bodyPr/>
        <a:lstStyle/>
        <a:p>
          <a:pPr algn="l"/>
          <a:r>
            <a:rPr lang="vi-VN" b="0" i="0" dirty="0" smtClean="0"/>
            <a:t>Dezvoltă-ți trăsăturile de caracter pozitive. Ne permite să stabilim relații bune cu ceilalți și ne ajută să funcționăm bine în viață, de ex. asertivitate, acuratețe, abilități de comunicare, loialitate, datorie, diligență</a:t>
          </a:r>
          <a:r>
            <a:rPr lang="en-US" dirty="0" smtClean="0"/>
            <a:t>, </a:t>
          </a:r>
          <a:r>
            <a:rPr lang="en-US" dirty="0"/>
            <a:t>etc.</a:t>
          </a:r>
          <a:endParaRPr lang="en-GB" dirty="0"/>
        </a:p>
      </dgm:t>
    </dgm:pt>
    <dgm:pt modelId="{0C92299A-FCCB-44F4-ABB4-2BC2F4E0E7FC}" type="parTrans" cxnId="{C61868DC-B5C0-4B6C-A98E-861806F4407E}">
      <dgm:prSet/>
      <dgm:spPr/>
      <dgm:t>
        <a:bodyPr/>
        <a:lstStyle/>
        <a:p>
          <a:endParaRPr lang="en-GB"/>
        </a:p>
      </dgm:t>
    </dgm:pt>
    <dgm:pt modelId="{3CBF9B32-6F01-4390-9F3A-B58924065E46}" type="sibTrans" cxnId="{C61868DC-B5C0-4B6C-A98E-861806F4407E}">
      <dgm:prSet/>
      <dgm:spPr/>
      <dgm:t>
        <a:bodyPr/>
        <a:lstStyle/>
        <a:p>
          <a:endParaRPr lang="en-GB"/>
        </a:p>
      </dgm:t>
    </dgm:pt>
    <dgm:pt modelId="{CB993F39-BE6B-445E-A2A8-ECC0B4467583}">
      <dgm:prSet/>
      <dgm:spPr/>
      <dgm:t>
        <a:bodyPr/>
        <a:lstStyle/>
        <a:p>
          <a:r>
            <a:rPr lang="vi-VN" b="0" i="0" dirty="0" smtClean="0"/>
            <a:t>Acțiunile pe care le întreprindem, următorii pași care ne conduc la o decizie </a:t>
          </a:r>
          <a:endParaRPr lang="en-GB" dirty="0"/>
        </a:p>
      </dgm:t>
    </dgm:pt>
    <dgm:pt modelId="{EB0A5807-09A5-442D-9743-94955B8585E0}" type="parTrans" cxnId="{589F3E46-B3B6-4FBD-85DD-3EEBC2C650E2}">
      <dgm:prSet/>
      <dgm:spPr/>
      <dgm:t>
        <a:bodyPr/>
        <a:lstStyle/>
        <a:p>
          <a:endParaRPr lang="en-GB"/>
        </a:p>
      </dgm:t>
    </dgm:pt>
    <dgm:pt modelId="{33CAA844-C2E5-4179-A0B4-0C27A6E540DC}" type="sibTrans" cxnId="{589F3E46-B3B6-4FBD-85DD-3EEBC2C650E2}">
      <dgm:prSet/>
      <dgm:spPr/>
      <dgm:t>
        <a:bodyPr/>
        <a:lstStyle/>
        <a:p>
          <a:endParaRPr lang="en-GB"/>
        </a:p>
      </dgm:t>
    </dgm:pt>
    <dgm:pt modelId="{71CB9B53-C1C0-4DFE-964F-6D2855E02063}">
      <dgm:prSet/>
      <dgm:spPr>
        <a:solidFill>
          <a:srgbClr val="F9DBD2">
            <a:alpha val="90000"/>
          </a:srgbClr>
        </a:solidFill>
      </dgm:spPr>
      <dgm:t>
        <a:bodyPr anchor="ctr"/>
        <a:lstStyle/>
        <a:p>
          <a:r>
            <a:rPr lang="vi-VN" b="0" i="0" dirty="0" smtClean="0"/>
            <a:t>Credințe, personalitate; intuiția noastră, încrederea în sine, convingerile noastre, cogniția non-mentală, intuiția</a:t>
          </a:r>
          <a:r>
            <a:rPr lang="en-US" dirty="0" smtClean="0"/>
            <a:t>,</a:t>
          </a:r>
          <a:endParaRPr lang="en-GB" dirty="0"/>
        </a:p>
      </dgm:t>
    </dgm:pt>
    <dgm:pt modelId="{A1139674-1113-426C-BA3E-5C91A78A2439}" type="parTrans" cxnId="{4554CE53-16B2-4357-8FBC-F06DD41FD786}">
      <dgm:prSet/>
      <dgm:spPr/>
      <dgm:t>
        <a:bodyPr/>
        <a:lstStyle/>
        <a:p>
          <a:endParaRPr lang="it-IT"/>
        </a:p>
      </dgm:t>
    </dgm:pt>
    <dgm:pt modelId="{91F147F1-1217-47E2-B9D9-C6FCCB6E7B43}" type="sibTrans" cxnId="{4554CE53-16B2-4357-8FBC-F06DD41FD786}">
      <dgm:prSet/>
      <dgm:spPr/>
      <dgm:t>
        <a:bodyPr/>
        <a:lstStyle/>
        <a:p>
          <a:endParaRPr lang="it-IT"/>
        </a:p>
      </dgm:t>
    </dgm:pt>
    <dgm:pt modelId="{19251D5F-0695-4C38-873A-C1820C1F4060}" type="pres">
      <dgm:prSet presAssocID="{C53C021E-B329-438E-80B9-996F9AFE3128}" presName="Name0" presStyleCnt="0">
        <dgm:presLayoutVars>
          <dgm:dir/>
          <dgm:animLvl val="lvl"/>
          <dgm:resizeHandles val="exact"/>
        </dgm:presLayoutVars>
      </dgm:prSet>
      <dgm:spPr/>
      <dgm:t>
        <a:bodyPr/>
        <a:lstStyle/>
        <a:p>
          <a:endParaRPr lang="ro-RO"/>
        </a:p>
      </dgm:t>
    </dgm:pt>
    <dgm:pt modelId="{96C9F9B4-1731-457A-91BF-F5CF1E955E7D}" type="pres">
      <dgm:prSet presAssocID="{B5875D3E-7F13-437F-8D8D-9F3D20D48D10}" presName="composite" presStyleCnt="0"/>
      <dgm:spPr/>
    </dgm:pt>
    <dgm:pt modelId="{182D1D44-CBE9-45D0-9C5E-883E359D9227}" type="pres">
      <dgm:prSet presAssocID="{B5875D3E-7F13-437F-8D8D-9F3D20D48D10}" presName="parTx" presStyleLbl="alignNode1" presStyleIdx="0" presStyleCnt="4">
        <dgm:presLayoutVars>
          <dgm:chMax val="0"/>
          <dgm:chPref val="0"/>
          <dgm:bulletEnabled val="1"/>
        </dgm:presLayoutVars>
      </dgm:prSet>
      <dgm:spPr/>
      <dgm:t>
        <a:bodyPr/>
        <a:lstStyle/>
        <a:p>
          <a:endParaRPr lang="ro-RO"/>
        </a:p>
      </dgm:t>
    </dgm:pt>
    <dgm:pt modelId="{6191E48F-0B33-4208-8E3F-EDB4A503F4E5}" type="pres">
      <dgm:prSet presAssocID="{B5875D3E-7F13-437F-8D8D-9F3D20D48D10}" presName="desTx" presStyleLbl="alignAccFollowNode1" presStyleIdx="0" presStyleCnt="4">
        <dgm:presLayoutVars>
          <dgm:bulletEnabled val="1"/>
        </dgm:presLayoutVars>
      </dgm:prSet>
      <dgm:spPr/>
      <dgm:t>
        <a:bodyPr/>
        <a:lstStyle/>
        <a:p>
          <a:endParaRPr lang="ro-RO"/>
        </a:p>
      </dgm:t>
    </dgm:pt>
    <dgm:pt modelId="{F768D5A8-4783-4432-ABC2-1C7DF9F0F305}" type="pres">
      <dgm:prSet presAssocID="{B5416893-BFF0-448B-8659-719DE1792792}" presName="space" presStyleCnt="0"/>
      <dgm:spPr/>
    </dgm:pt>
    <dgm:pt modelId="{E46C5DB2-47E9-4156-BF84-BD421FB368FE}" type="pres">
      <dgm:prSet presAssocID="{596B505F-B554-403D-865C-044E85338688}" presName="composite" presStyleCnt="0"/>
      <dgm:spPr/>
    </dgm:pt>
    <dgm:pt modelId="{C9454C77-69D9-47F8-9397-A0E3A8B21DD2}" type="pres">
      <dgm:prSet presAssocID="{596B505F-B554-403D-865C-044E85338688}" presName="parTx" presStyleLbl="alignNode1" presStyleIdx="1" presStyleCnt="4">
        <dgm:presLayoutVars>
          <dgm:chMax val="0"/>
          <dgm:chPref val="0"/>
          <dgm:bulletEnabled val="1"/>
        </dgm:presLayoutVars>
      </dgm:prSet>
      <dgm:spPr/>
      <dgm:t>
        <a:bodyPr/>
        <a:lstStyle/>
        <a:p>
          <a:endParaRPr lang="ro-RO"/>
        </a:p>
      </dgm:t>
    </dgm:pt>
    <dgm:pt modelId="{44B84D50-BFFC-4E93-A2FF-42EFF17468BF}" type="pres">
      <dgm:prSet presAssocID="{596B505F-B554-403D-865C-044E85338688}" presName="desTx" presStyleLbl="alignAccFollowNode1" presStyleIdx="1" presStyleCnt="4">
        <dgm:presLayoutVars>
          <dgm:bulletEnabled val="1"/>
        </dgm:presLayoutVars>
      </dgm:prSet>
      <dgm:spPr/>
      <dgm:t>
        <a:bodyPr/>
        <a:lstStyle/>
        <a:p>
          <a:endParaRPr lang="ro-RO"/>
        </a:p>
      </dgm:t>
    </dgm:pt>
    <dgm:pt modelId="{A81B2AB2-3356-42ED-9C7E-5730FE4D4F1B}" type="pres">
      <dgm:prSet presAssocID="{B361B5E5-F8EC-48BF-B81C-48909452F51C}" presName="space" presStyleCnt="0"/>
      <dgm:spPr/>
    </dgm:pt>
    <dgm:pt modelId="{5D14479C-9B98-4CBA-86EF-5D3BD16F2439}" type="pres">
      <dgm:prSet presAssocID="{4EEAAE1B-3F81-4112-8BFC-2322C95CD61E}" presName="composite" presStyleCnt="0"/>
      <dgm:spPr/>
    </dgm:pt>
    <dgm:pt modelId="{1ACE3FC7-54C9-4A4C-A8C9-7727715B3632}" type="pres">
      <dgm:prSet presAssocID="{4EEAAE1B-3F81-4112-8BFC-2322C95CD61E}" presName="parTx" presStyleLbl="alignNode1" presStyleIdx="2" presStyleCnt="4">
        <dgm:presLayoutVars>
          <dgm:chMax val="0"/>
          <dgm:chPref val="0"/>
          <dgm:bulletEnabled val="1"/>
        </dgm:presLayoutVars>
      </dgm:prSet>
      <dgm:spPr/>
      <dgm:t>
        <a:bodyPr/>
        <a:lstStyle/>
        <a:p>
          <a:endParaRPr lang="ro-RO"/>
        </a:p>
      </dgm:t>
    </dgm:pt>
    <dgm:pt modelId="{D21F4AAF-EA04-4BE1-B3A4-7DDD2E01755F}" type="pres">
      <dgm:prSet presAssocID="{4EEAAE1B-3F81-4112-8BFC-2322C95CD61E}" presName="desTx" presStyleLbl="alignAccFollowNode1" presStyleIdx="2" presStyleCnt="4">
        <dgm:presLayoutVars>
          <dgm:bulletEnabled val="1"/>
        </dgm:presLayoutVars>
      </dgm:prSet>
      <dgm:spPr/>
      <dgm:t>
        <a:bodyPr/>
        <a:lstStyle/>
        <a:p>
          <a:endParaRPr lang="ro-RO"/>
        </a:p>
      </dgm:t>
    </dgm:pt>
    <dgm:pt modelId="{1C7A2016-E5A1-408C-85B5-036F6B0AE36A}" type="pres">
      <dgm:prSet presAssocID="{01AE3D2D-10D6-483A-9440-25CD5274BD94}" presName="space" presStyleCnt="0"/>
      <dgm:spPr/>
    </dgm:pt>
    <dgm:pt modelId="{693AE9DE-3DDC-4424-BE98-CB61170D677F}" type="pres">
      <dgm:prSet presAssocID="{2F17D0CD-E911-4BFF-81E2-319CABB76885}" presName="composite" presStyleCnt="0"/>
      <dgm:spPr/>
    </dgm:pt>
    <dgm:pt modelId="{3C807308-45A9-40B7-9B6D-435461744383}" type="pres">
      <dgm:prSet presAssocID="{2F17D0CD-E911-4BFF-81E2-319CABB76885}" presName="parTx" presStyleLbl="alignNode1" presStyleIdx="3" presStyleCnt="4">
        <dgm:presLayoutVars>
          <dgm:chMax val="0"/>
          <dgm:chPref val="0"/>
          <dgm:bulletEnabled val="1"/>
        </dgm:presLayoutVars>
      </dgm:prSet>
      <dgm:spPr/>
      <dgm:t>
        <a:bodyPr/>
        <a:lstStyle/>
        <a:p>
          <a:endParaRPr lang="ro-RO"/>
        </a:p>
      </dgm:t>
    </dgm:pt>
    <dgm:pt modelId="{12EFD0A8-F324-4368-B158-DEB3BA387039}" type="pres">
      <dgm:prSet presAssocID="{2F17D0CD-E911-4BFF-81E2-319CABB76885}" presName="desTx" presStyleLbl="alignAccFollowNode1" presStyleIdx="3" presStyleCnt="4">
        <dgm:presLayoutVars>
          <dgm:bulletEnabled val="1"/>
        </dgm:presLayoutVars>
      </dgm:prSet>
      <dgm:spPr/>
      <dgm:t>
        <a:bodyPr/>
        <a:lstStyle/>
        <a:p>
          <a:endParaRPr lang="ro-RO"/>
        </a:p>
      </dgm:t>
    </dgm:pt>
  </dgm:ptLst>
  <dgm:cxnLst>
    <dgm:cxn modelId="{6A265838-9BCE-4E36-B256-35F01A3BC94C}" type="presOf" srcId="{56EFF4BA-4312-4CD4-A266-800D212A962A}" destId="{D21F4AAF-EA04-4BE1-B3A4-7DDD2E01755F}" srcOrd="0" destOrd="0" presId="urn:microsoft.com/office/officeart/2005/8/layout/hList1"/>
    <dgm:cxn modelId="{DDD18C8B-E48E-4C38-BAD6-378A4CB9CA3F}" type="presOf" srcId="{CB993F39-BE6B-445E-A2A8-ECC0B4467583}" destId="{D21F4AAF-EA04-4BE1-B3A4-7DDD2E01755F}" srcOrd="0" destOrd="1" presId="urn:microsoft.com/office/officeart/2005/8/layout/hList1"/>
    <dgm:cxn modelId="{C4F3D071-8889-4931-9AA5-D9A512C5AB45}" type="presOf" srcId="{6AE672A5-FAA1-4F57-8163-6F37BD9549F4}" destId="{44B84D50-BFFC-4E93-A2FF-42EFF17468BF}" srcOrd="0" destOrd="0" presId="urn:microsoft.com/office/officeart/2005/8/layout/hList1"/>
    <dgm:cxn modelId="{FE0CB676-F6C8-48D5-B78D-1289264AB3F9}" srcId="{C53C021E-B329-438E-80B9-996F9AFE3128}" destId="{B5875D3E-7F13-437F-8D8D-9F3D20D48D10}" srcOrd="0" destOrd="0" parTransId="{FBA35479-724E-414C-9E10-AD1725E764F6}" sibTransId="{B5416893-BFF0-448B-8659-719DE1792792}"/>
    <dgm:cxn modelId="{589F3E46-B3B6-4FBD-85DD-3EEBC2C650E2}" srcId="{4EEAAE1B-3F81-4112-8BFC-2322C95CD61E}" destId="{CB993F39-BE6B-445E-A2A8-ECC0B4467583}" srcOrd="1" destOrd="0" parTransId="{EB0A5807-09A5-442D-9743-94955B8585E0}" sibTransId="{33CAA844-C2E5-4179-A0B4-0C27A6E540DC}"/>
    <dgm:cxn modelId="{63D8C3F0-4095-4526-BC4A-9810AB7D5697}" srcId="{596B505F-B554-403D-865C-044E85338688}" destId="{6AE672A5-FAA1-4F57-8163-6F37BD9549F4}" srcOrd="0" destOrd="0" parTransId="{9A15B55B-60FC-4812-83C4-976212D28F0A}" sibTransId="{4D322620-59E6-4855-AB63-9265A66DFB9F}"/>
    <dgm:cxn modelId="{18461E70-46FA-4107-8902-00C1A18A9995}" type="presOf" srcId="{F464EDAD-5023-416A-B512-D94C28360992}" destId="{6191E48F-0B33-4208-8E3F-EDB4A503F4E5}" srcOrd="0" destOrd="0" presId="urn:microsoft.com/office/officeart/2005/8/layout/hList1"/>
    <dgm:cxn modelId="{4554CE53-16B2-4357-8FBC-F06DD41FD786}" srcId="{2F17D0CD-E911-4BFF-81E2-319CABB76885}" destId="{71CB9B53-C1C0-4DFE-964F-6D2855E02063}" srcOrd="0" destOrd="0" parTransId="{A1139674-1113-426C-BA3E-5C91A78A2439}" sibTransId="{91F147F1-1217-47E2-B9D9-C6FCCB6E7B43}"/>
    <dgm:cxn modelId="{C2109500-81BF-4EEE-BCBE-6BAC674314CF}" srcId="{C53C021E-B329-438E-80B9-996F9AFE3128}" destId="{4EEAAE1B-3F81-4112-8BFC-2322C95CD61E}" srcOrd="2" destOrd="0" parTransId="{3BB70647-6DF1-4233-8FE4-44C736BD9221}" sibTransId="{01AE3D2D-10D6-483A-9440-25CD5274BD94}"/>
    <dgm:cxn modelId="{CF5BF09F-5751-4E07-96EA-BC8A0572CA48}" srcId="{C53C021E-B329-438E-80B9-996F9AFE3128}" destId="{2F17D0CD-E911-4BFF-81E2-319CABB76885}" srcOrd="3" destOrd="0" parTransId="{7F38F312-8294-4A09-B832-C193B044B5A5}" sibTransId="{80D26B37-13AE-43DD-A2BF-95F680833045}"/>
    <dgm:cxn modelId="{262CFEE7-95AF-4381-AAC4-58F3CD7CC3CD}" srcId="{B5875D3E-7F13-437F-8D8D-9F3D20D48D10}" destId="{F464EDAD-5023-416A-B512-D94C28360992}" srcOrd="0" destOrd="0" parTransId="{0EF1F311-36DE-491C-AB17-FE90252C2017}" sibTransId="{4BF3F366-7E4B-4FB2-B7B1-668B7EE2862E}"/>
    <dgm:cxn modelId="{38F30E86-4F7A-4163-9DFD-578E139F30E1}" type="presOf" srcId="{71CB9B53-C1C0-4DFE-964F-6D2855E02063}" destId="{12EFD0A8-F324-4368-B158-DEB3BA387039}" srcOrd="0" destOrd="0" presId="urn:microsoft.com/office/officeart/2005/8/layout/hList1"/>
    <dgm:cxn modelId="{7FE2F4C7-5BF1-4145-A6FC-50C30E36E0E7}" type="presOf" srcId="{313BC8C4-969A-405B-8002-A63FB8EAA0F0}" destId="{44B84D50-BFFC-4E93-A2FF-42EFF17468BF}" srcOrd="0" destOrd="1" presId="urn:microsoft.com/office/officeart/2005/8/layout/hList1"/>
    <dgm:cxn modelId="{C61868DC-B5C0-4B6C-A98E-861806F4407E}" srcId="{596B505F-B554-403D-865C-044E85338688}" destId="{313BC8C4-969A-405B-8002-A63FB8EAA0F0}" srcOrd="1" destOrd="0" parTransId="{0C92299A-FCCB-44F4-ABB4-2BC2F4E0E7FC}" sibTransId="{3CBF9B32-6F01-4390-9F3A-B58924065E46}"/>
    <dgm:cxn modelId="{5DA16E32-9178-41C1-A750-E119E8803631}" type="presOf" srcId="{C53C021E-B329-438E-80B9-996F9AFE3128}" destId="{19251D5F-0695-4C38-873A-C1820C1F4060}" srcOrd="0" destOrd="0" presId="urn:microsoft.com/office/officeart/2005/8/layout/hList1"/>
    <dgm:cxn modelId="{227A312D-CD31-47C4-B515-8788CA5480FC}" type="presOf" srcId="{B5875D3E-7F13-437F-8D8D-9F3D20D48D10}" destId="{182D1D44-CBE9-45D0-9C5E-883E359D9227}" srcOrd="0" destOrd="0" presId="urn:microsoft.com/office/officeart/2005/8/layout/hList1"/>
    <dgm:cxn modelId="{516F63B3-9CB2-4058-B5F0-E26A529EC0C7}" type="presOf" srcId="{2F17D0CD-E911-4BFF-81E2-319CABB76885}" destId="{3C807308-45A9-40B7-9B6D-435461744383}" srcOrd="0" destOrd="0" presId="urn:microsoft.com/office/officeart/2005/8/layout/hList1"/>
    <dgm:cxn modelId="{C6461A11-A77B-4BB3-A189-29569E94478A}" srcId="{C53C021E-B329-438E-80B9-996F9AFE3128}" destId="{596B505F-B554-403D-865C-044E85338688}" srcOrd="1" destOrd="0" parTransId="{317DCE58-645C-46EE-B466-32C53A7FE1B0}" sibTransId="{B361B5E5-F8EC-48BF-B81C-48909452F51C}"/>
    <dgm:cxn modelId="{2FEBE28E-03EE-4C60-9C51-DC966F4B0704}" srcId="{4EEAAE1B-3F81-4112-8BFC-2322C95CD61E}" destId="{56EFF4BA-4312-4CD4-A266-800D212A962A}" srcOrd="0" destOrd="0" parTransId="{EEACC019-BF9A-46B3-B370-A8EB884BCC8B}" sibTransId="{D5B58B99-F806-4C67-AEF7-27F72894399A}"/>
    <dgm:cxn modelId="{7201318F-F87B-4377-A5D7-0DE9B832EE0B}" type="presOf" srcId="{4EEAAE1B-3F81-4112-8BFC-2322C95CD61E}" destId="{1ACE3FC7-54C9-4A4C-A8C9-7727715B3632}" srcOrd="0" destOrd="0" presId="urn:microsoft.com/office/officeart/2005/8/layout/hList1"/>
    <dgm:cxn modelId="{58D416C8-9A5F-4FFF-9358-7ED885B9997E}" type="presOf" srcId="{596B505F-B554-403D-865C-044E85338688}" destId="{C9454C77-69D9-47F8-9397-A0E3A8B21DD2}" srcOrd="0" destOrd="0" presId="urn:microsoft.com/office/officeart/2005/8/layout/hList1"/>
    <dgm:cxn modelId="{BFF659F0-232C-431E-A5B8-0728DBED4D58}" type="presParOf" srcId="{19251D5F-0695-4C38-873A-C1820C1F4060}" destId="{96C9F9B4-1731-457A-91BF-F5CF1E955E7D}" srcOrd="0" destOrd="0" presId="urn:microsoft.com/office/officeart/2005/8/layout/hList1"/>
    <dgm:cxn modelId="{F08377C6-3D5F-4B4E-85CD-726D0E65B693}" type="presParOf" srcId="{96C9F9B4-1731-457A-91BF-F5CF1E955E7D}" destId="{182D1D44-CBE9-45D0-9C5E-883E359D9227}" srcOrd="0" destOrd="0" presId="urn:microsoft.com/office/officeart/2005/8/layout/hList1"/>
    <dgm:cxn modelId="{BF64C615-CC67-4CF1-8F67-C01C41F0D49B}" type="presParOf" srcId="{96C9F9B4-1731-457A-91BF-F5CF1E955E7D}" destId="{6191E48F-0B33-4208-8E3F-EDB4A503F4E5}" srcOrd="1" destOrd="0" presId="urn:microsoft.com/office/officeart/2005/8/layout/hList1"/>
    <dgm:cxn modelId="{20EACE6A-E5E3-48D6-B19B-55D1F42DED93}" type="presParOf" srcId="{19251D5F-0695-4C38-873A-C1820C1F4060}" destId="{F768D5A8-4783-4432-ABC2-1C7DF9F0F305}" srcOrd="1" destOrd="0" presId="urn:microsoft.com/office/officeart/2005/8/layout/hList1"/>
    <dgm:cxn modelId="{C7C00AFC-6B63-4680-9128-C078ABDA3E05}" type="presParOf" srcId="{19251D5F-0695-4C38-873A-C1820C1F4060}" destId="{E46C5DB2-47E9-4156-BF84-BD421FB368FE}" srcOrd="2" destOrd="0" presId="urn:microsoft.com/office/officeart/2005/8/layout/hList1"/>
    <dgm:cxn modelId="{CAAE4B2D-8817-483A-B0E0-4750BC02A96A}" type="presParOf" srcId="{E46C5DB2-47E9-4156-BF84-BD421FB368FE}" destId="{C9454C77-69D9-47F8-9397-A0E3A8B21DD2}" srcOrd="0" destOrd="0" presId="urn:microsoft.com/office/officeart/2005/8/layout/hList1"/>
    <dgm:cxn modelId="{F7A28CAB-1319-4D59-B03B-306EE90570DD}" type="presParOf" srcId="{E46C5DB2-47E9-4156-BF84-BD421FB368FE}" destId="{44B84D50-BFFC-4E93-A2FF-42EFF17468BF}" srcOrd="1" destOrd="0" presId="urn:microsoft.com/office/officeart/2005/8/layout/hList1"/>
    <dgm:cxn modelId="{5AFBD385-5187-4297-B7E5-38E936401232}" type="presParOf" srcId="{19251D5F-0695-4C38-873A-C1820C1F4060}" destId="{A81B2AB2-3356-42ED-9C7E-5730FE4D4F1B}" srcOrd="3" destOrd="0" presId="urn:microsoft.com/office/officeart/2005/8/layout/hList1"/>
    <dgm:cxn modelId="{3ACBEC9C-0871-4A56-A08E-6EE46FBFA627}" type="presParOf" srcId="{19251D5F-0695-4C38-873A-C1820C1F4060}" destId="{5D14479C-9B98-4CBA-86EF-5D3BD16F2439}" srcOrd="4" destOrd="0" presId="urn:microsoft.com/office/officeart/2005/8/layout/hList1"/>
    <dgm:cxn modelId="{4729245C-E06B-4DD4-A378-2C4917802BAD}" type="presParOf" srcId="{5D14479C-9B98-4CBA-86EF-5D3BD16F2439}" destId="{1ACE3FC7-54C9-4A4C-A8C9-7727715B3632}" srcOrd="0" destOrd="0" presId="urn:microsoft.com/office/officeart/2005/8/layout/hList1"/>
    <dgm:cxn modelId="{23351ADA-4BB3-4278-AD61-5BF0DA12F122}" type="presParOf" srcId="{5D14479C-9B98-4CBA-86EF-5D3BD16F2439}" destId="{D21F4AAF-EA04-4BE1-B3A4-7DDD2E01755F}" srcOrd="1" destOrd="0" presId="urn:microsoft.com/office/officeart/2005/8/layout/hList1"/>
    <dgm:cxn modelId="{AEB34221-5015-44A4-BDDF-EC1B0F215CB3}" type="presParOf" srcId="{19251D5F-0695-4C38-873A-C1820C1F4060}" destId="{1C7A2016-E5A1-408C-85B5-036F6B0AE36A}" srcOrd="5" destOrd="0" presId="urn:microsoft.com/office/officeart/2005/8/layout/hList1"/>
    <dgm:cxn modelId="{BCFDEE1A-92F0-4F53-A6BF-DDC47281729E}" type="presParOf" srcId="{19251D5F-0695-4C38-873A-C1820C1F4060}" destId="{693AE9DE-3DDC-4424-BE98-CB61170D677F}" srcOrd="6" destOrd="0" presId="urn:microsoft.com/office/officeart/2005/8/layout/hList1"/>
    <dgm:cxn modelId="{D1989E2E-B518-4CD7-9C61-817452BADBC2}" type="presParOf" srcId="{693AE9DE-3DDC-4424-BE98-CB61170D677F}" destId="{3C807308-45A9-40B7-9B6D-435461744383}" srcOrd="0" destOrd="0" presId="urn:microsoft.com/office/officeart/2005/8/layout/hList1"/>
    <dgm:cxn modelId="{2CAC1947-0710-4E47-B0DD-47385884EB38}" type="presParOf" srcId="{693AE9DE-3DDC-4424-BE98-CB61170D677F}" destId="{12EFD0A8-F324-4368-B158-DEB3BA38703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3C021E-B329-438E-80B9-996F9AFE3128}" type="doc">
      <dgm:prSet loTypeId="urn:microsoft.com/office/officeart/2005/8/layout/hList1" loCatId="list" qsTypeId="urn:microsoft.com/office/officeart/2005/8/quickstyle/simple1" qsCatId="simple" csTypeId="urn:microsoft.com/office/officeart/2005/8/colors/colorful1#6" csCatId="colorful" phldr="1"/>
      <dgm:spPr/>
      <dgm:t>
        <a:bodyPr/>
        <a:lstStyle/>
        <a:p>
          <a:endParaRPr lang="en-GB"/>
        </a:p>
      </dgm:t>
    </dgm:pt>
    <dgm:pt modelId="{B5875D3E-7F13-437F-8D8D-9F3D20D48D10}">
      <dgm:prSet phldrT="[Tekst]"/>
      <dgm:spPr/>
      <dgm:t>
        <a:bodyPr/>
        <a:lstStyle/>
        <a:p>
          <a:r>
            <a:rPr lang="es-ES" b="1" dirty="0" err="1" smtClean="0">
              <a:latin typeface="Arial" panose="020B0604020202020204" pitchFamily="34" charset="0"/>
              <a:cs typeface="Arial" panose="020B0604020202020204" pitchFamily="34" charset="0"/>
            </a:rPr>
            <a:t>incertitudine</a:t>
          </a:r>
          <a:endParaRPr lang="en-GB" dirty="0"/>
        </a:p>
      </dgm:t>
    </dgm:pt>
    <dgm:pt modelId="{FBA35479-724E-414C-9E10-AD1725E764F6}" type="parTrans" cxnId="{FE0CB676-F6C8-48D5-B78D-1289264AB3F9}">
      <dgm:prSet/>
      <dgm:spPr/>
      <dgm:t>
        <a:bodyPr/>
        <a:lstStyle/>
        <a:p>
          <a:endParaRPr lang="en-GB"/>
        </a:p>
      </dgm:t>
    </dgm:pt>
    <dgm:pt modelId="{B5416893-BFF0-448B-8659-719DE1792792}" type="sibTrans" cxnId="{FE0CB676-F6C8-48D5-B78D-1289264AB3F9}">
      <dgm:prSet/>
      <dgm:spPr/>
      <dgm:t>
        <a:bodyPr/>
        <a:lstStyle/>
        <a:p>
          <a:endParaRPr lang="en-GB"/>
        </a:p>
      </dgm:t>
    </dgm:pt>
    <dgm:pt modelId="{F464EDAD-5023-416A-B512-D94C28360992}">
      <dgm:prSet phldrT="[Tekst]"/>
      <dgm:spPr/>
      <dgm:t>
        <a:bodyPr anchor="ctr"/>
        <a:lstStyle/>
        <a:p>
          <a:r>
            <a:rPr lang="vi-VN" b="0" i="0" dirty="0" smtClean="0"/>
            <a:t>O situație în care distribuția probabilității este necunoscută. Incert - „Ceva care nu este exact cunoscut sau decis”</a:t>
          </a:r>
          <a:r>
            <a:rPr lang="pl-PL" dirty="0" smtClean="0"/>
            <a:t>.</a:t>
          </a:r>
          <a:endParaRPr lang="en-GB" dirty="0"/>
        </a:p>
      </dgm:t>
    </dgm:pt>
    <dgm:pt modelId="{0EF1F311-36DE-491C-AB17-FE90252C2017}" type="parTrans" cxnId="{262CFEE7-95AF-4381-AAC4-58F3CD7CC3CD}">
      <dgm:prSet/>
      <dgm:spPr/>
      <dgm:t>
        <a:bodyPr/>
        <a:lstStyle/>
        <a:p>
          <a:endParaRPr lang="en-GB"/>
        </a:p>
      </dgm:t>
    </dgm:pt>
    <dgm:pt modelId="{4BF3F366-7E4B-4FB2-B7B1-668B7EE2862E}" type="sibTrans" cxnId="{262CFEE7-95AF-4381-AAC4-58F3CD7CC3CD}">
      <dgm:prSet/>
      <dgm:spPr/>
      <dgm:t>
        <a:bodyPr/>
        <a:lstStyle/>
        <a:p>
          <a:endParaRPr lang="en-GB"/>
        </a:p>
      </dgm:t>
    </dgm:pt>
    <dgm:pt modelId="{596B505F-B554-403D-865C-044E85338688}">
      <dgm:prSet phldrT="[Tekst]"/>
      <dgm:spPr>
        <a:solidFill>
          <a:srgbClr val="E08041"/>
        </a:solidFill>
      </dgm:spPr>
      <dgm:t>
        <a:bodyPr/>
        <a:lstStyle/>
        <a:p>
          <a:r>
            <a:rPr lang="es-ES" b="1" dirty="0" err="1" smtClean="0">
              <a:latin typeface="Arial" panose="020B0604020202020204" pitchFamily="34" charset="0"/>
              <a:cs typeface="Arial" panose="020B0604020202020204" pitchFamily="34" charset="0"/>
            </a:rPr>
            <a:t>ambiguitate</a:t>
          </a:r>
          <a:endParaRPr lang="en-GB" dirty="0"/>
        </a:p>
      </dgm:t>
    </dgm:pt>
    <dgm:pt modelId="{317DCE58-645C-46EE-B466-32C53A7FE1B0}" type="parTrans" cxnId="{C6461A11-A77B-4BB3-A189-29569E94478A}">
      <dgm:prSet/>
      <dgm:spPr/>
      <dgm:t>
        <a:bodyPr/>
        <a:lstStyle/>
        <a:p>
          <a:endParaRPr lang="en-GB"/>
        </a:p>
      </dgm:t>
    </dgm:pt>
    <dgm:pt modelId="{B361B5E5-F8EC-48BF-B81C-48909452F51C}" type="sibTrans" cxnId="{C6461A11-A77B-4BB3-A189-29569E94478A}">
      <dgm:prSet/>
      <dgm:spPr/>
      <dgm:t>
        <a:bodyPr/>
        <a:lstStyle/>
        <a:p>
          <a:endParaRPr lang="en-GB"/>
        </a:p>
      </dgm:t>
    </dgm:pt>
    <dgm:pt modelId="{6AE672A5-FAA1-4F57-8163-6F37BD9549F4}">
      <dgm:prSet phldrT="[Tekst]"/>
      <dgm:spPr>
        <a:solidFill>
          <a:srgbClr val="F9DBD2">
            <a:alpha val="90000"/>
          </a:srgbClr>
        </a:solidFill>
      </dgm:spPr>
      <dgm:t>
        <a:bodyPr anchor="ctr"/>
        <a:lstStyle/>
        <a:p>
          <a:r>
            <a:rPr lang="ro-RO" b="0" i="0" dirty="0" smtClean="0"/>
            <a:t>Ceva care poate fi înțeles în mai multe moduri sau poate avea mai multe rezultate ”.</a:t>
          </a:r>
          <a:r>
            <a:rPr lang="en-US" dirty="0" smtClean="0"/>
            <a:t> </a:t>
          </a:r>
          <a:endParaRPr lang="en-GB" dirty="0"/>
        </a:p>
      </dgm:t>
    </dgm:pt>
    <dgm:pt modelId="{9A15B55B-60FC-4812-83C4-976212D28F0A}" type="parTrans" cxnId="{63D8C3F0-4095-4526-BC4A-9810AB7D5697}">
      <dgm:prSet/>
      <dgm:spPr/>
      <dgm:t>
        <a:bodyPr/>
        <a:lstStyle/>
        <a:p>
          <a:endParaRPr lang="en-GB"/>
        </a:p>
      </dgm:t>
    </dgm:pt>
    <dgm:pt modelId="{4D322620-59E6-4855-AB63-9265A66DFB9F}" type="sibTrans" cxnId="{63D8C3F0-4095-4526-BC4A-9810AB7D5697}">
      <dgm:prSet/>
      <dgm:spPr/>
      <dgm:t>
        <a:bodyPr/>
        <a:lstStyle/>
        <a:p>
          <a:endParaRPr lang="en-GB"/>
        </a:p>
      </dgm:t>
    </dgm:pt>
    <dgm:pt modelId="{4EEAAE1B-3F81-4112-8BFC-2322C95CD61E}">
      <dgm:prSet/>
      <dgm:spPr>
        <a:solidFill>
          <a:srgbClr val="E08041"/>
        </a:solidFill>
      </dgm:spPr>
      <dgm:t>
        <a:bodyPr/>
        <a:lstStyle/>
        <a:p>
          <a:r>
            <a:rPr lang="pl-PL" b="1" dirty="0" smtClean="0">
              <a:latin typeface="Arial" panose="020B0604020202020204" pitchFamily="34" charset="0"/>
              <a:cs typeface="Arial" panose="020B0604020202020204" pitchFamily="34" charset="0"/>
            </a:rPr>
            <a:t>ris</a:t>
          </a:r>
          <a:r>
            <a:rPr lang="en-US" b="1" dirty="0" smtClean="0">
              <a:latin typeface="Arial" panose="020B0604020202020204" pitchFamily="34" charset="0"/>
              <a:cs typeface="Arial" panose="020B0604020202020204" pitchFamily="34" charset="0"/>
            </a:rPr>
            <a:t>c</a:t>
          </a:r>
          <a:r>
            <a:rPr lang="pl-PL" b="1" dirty="0" smtClean="0">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dgm:t>
    </dgm:pt>
    <dgm:pt modelId="{3BB70647-6DF1-4233-8FE4-44C736BD9221}" type="parTrans" cxnId="{C2109500-81BF-4EEE-BCBE-6BAC674314CF}">
      <dgm:prSet/>
      <dgm:spPr/>
      <dgm:t>
        <a:bodyPr/>
        <a:lstStyle/>
        <a:p>
          <a:endParaRPr lang="en-GB"/>
        </a:p>
      </dgm:t>
    </dgm:pt>
    <dgm:pt modelId="{01AE3D2D-10D6-483A-9440-25CD5274BD94}" type="sibTrans" cxnId="{C2109500-81BF-4EEE-BCBE-6BAC674314CF}">
      <dgm:prSet/>
      <dgm:spPr/>
      <dgm:t>
        <a:bodyPr/>
        <a:lstStyle/>
        <a:p>
          <a:endParaRPr lang="en-GB"/>
        </a:p>
      </dgm:t>
    </dgm:pt>
    <dgm:pt modelId="{56EFF4BA-4312-4CD4-A266-800D212A962A}">
      <dgm:prSet/>
      <dgm:spPr/>
      <dgm:t>
        <a:bodyPr anchor="ctr"/>
        <a:lstStyle/>
        <a:p>
          <a:r>
            <a:rPr lang="vi-VN" b="0" i="0" dirty="0" smtClean="0"/>
            <a:t>Se referă la probabilitatea sau amenințarea de pierdere, răspundere, vătămare, deteriorare sau orice alt eveniment negativ rezultat din vulnerabilități externe sau interne și care poate fi prevenit sau evitat prin acțiuni preventive</a:t>
          </a:r>
          <a:endParaRPr lang="en-GB" dirty="0"/>
        </a:p>
      </dgm:t>
    </dgm:pt>
    <dgm:pt modelId="{EEACC019-BF9A-46B3-B370-A8EB884BCC8B}" type="parTrans" cxnId="{2FEBE28E-03EE-4C60-9C51-DC966F4B0704}">
      <dgm:prSet/>
      <dgm:spPr/>
      <dgm:t>
        <a:bodyPr/>
        <a:lstStyle/>
        <a:p>
          <a:endParaRPr lang="en-GB"/>
        </a:p>
      </dgm:t>
    </dgm:pt>
    <dgm:pt modelId="{D5B58B99-F806-4C67-AEF7-27F72894399A}" type="sibTrans" cxnId="{2FEBE28E-03EE-4C60-9C51-DC966F4B0704}">
      <dgm:prSet/>
      <dgm:spPr/>
      <dgm:t>
        <a:bodyPr/>
        <a:lstStyle/>
        <a:p>
          <a:endParaRPr lang="en-GB"/>
        </a:p>
      </dgm:t>
    </dgm:pt>
    <dgm:pt modelId="{A41E5C44-F69B-415C-A1C1-E2415089409F}">
      <dgm:prSet phldrT="[Tekst]"/>
      <dgm:spPr/>
      <dgm:t>
        <a:bodyPr anchor="ctr"/>
        <a:lstStyle/>
        <a:p>
          <a:endParaRPr lang="en-GB" dirty="0"/>
        </a:p>
      </dgm:t>
    </dgm:pt>
    <dgm:pt modelId="{B0DE3462-B24E-4ECB-A1CC-4A7C124A4929}" type="parTrans" cxnId="{38A652C2-171F-4F39-8DB3-E7056A20BD68}">
      <dgm:prSet/>
      <dgm:spPr/>
      <dgm:t>
        <a:bodyPr/>
        <a:lstStyle/>
        <a:p>
          <a:endParaRPr lang="en-GB"/>
        </a:p>
      </dgm:t>
    </dgm:pt>
    <dgm:pt modelId="{15A298AA-E98A-4FFF-9316-4996E80393E8}" type="sibTrans" cxnId="{38A652C2-171F-4F39-8DB3-E7056A20BD68}">
      <dgm:prSet/>
      <dgm:spPr/>
      <dgm:t>
        <a:bodyPr/>
        <a:lstStyle/>
        <a:p>
          <a:endParaRPr lang="en-GB"/>
        </a:p>
      </dgm:t>
    </dgm:pt>
    <dgm:pt modelId="{19251D5F-0695-4C38-873A-C1820C1F4060}" type="pres">
      <dgm:prSet presAssocID="{C53C021E-B329-438E-80B9-996F9AFE3128}" presName="Name0" presStyleCnt="0">
        <dgm:presLayoutVars>
          <dgm:dir/>
          <dgm:animLvl val="lvl"/>
          <dgm:resizeHandles val="exact"/>
        </dgm:presLayoutVars>
      </dgm:prSet>
      <dgm:spPr/>
      <dgm:t>
        <a:bodyPr/>
        <a:lstStyle/>
        <a:p>
          <a:endParaRPr lang="ro-RO"/>
        </a:p>
      </dgm:t>
    </dgm:pt>
    <dgm:pt modelId="{96C9F9B4-1731-457A-91BF-F5CF1E955E7D}" type="pres">
      <dgm:prSet presAssocID="{B5875D3E-7F13-437F-8D8D-9F3D20D48D10}" presName="composite" presStyleCnt="0"/>
      <dgm:spPr/>
    </dgm:pt>
    <dgm:pt modelId="{182D1D44-CBE9-45D0-9C5E-883E359D9227}" type="pres">
      <dgm:prSet presAssocID="{B5875D3E-7F13-437F-8D8D-9F3D20D48D10}" presName="parTx" presStyleLbl="alignNode1" presStyleIdx="0" presStyleCnt="3">
        <dgm:presLayoutVars>
          <dgm:chMax val="0"/>
          <dgm:chPref val="0"/>
          <dgm:bulletEnabled val="1"/>
        </dgm:presLayoutVars>
      </dgm:prSet>
      <dgm:spPr/>
      <dgm:t>
        <a:bodyPr/>
        <a:lstStyle/>
        <a:p>
          <a:endParaRPr lang="ro-RO"/>
        </a:p>
      </dgm:t>
    </dgm:pt>
    <dgm:pt modelId="{6191E48F-0B33-4208-8E3F-EDB4A503F4E5}" type="pres">
      <dgm:prSet presAssocID="{B5875D3E-7F13-437F-8D8D-9F3D20D48D10}" presName="desTx" presStyleLbl="alignAccFollowNode1" presStyleIdx="0" presStyleCnt="3">
        <dgm:presLayoutVars>
          <dgm:bulletEnabled val="1"/>
        </dgm:presLayoutVars>
      </dgm:prSet>
      <dgm:spPr/>
      <dgm:t>
        <a:bodyPr/>
        <a:lstStyle/>
        <a:p>
          <a:endParaRPr lang="ro-RO"/>
        </a:p>
      </dgm:t>
    </dgm:pt>
    <dgm:pt modelId="{F768D5A8-4783-4432-ABC2-1C7DF9F0F305}" type="pres">
      <dgm:prSet presAssocID="{B5416893-BFF0-448B-8659-719DE1792792}" presName="space" presStyleCnt="0"/>
      <dgm:spPr/>
    </dgm:pt>
    <dgm:pt modelId="{E46C5DB2-47E9-4156-BF84-BD421FB368FE}" type="pres">
      <dgm:prSet presAssocID="{596B505F-B554-403D-865C-044E85338688}" presName="composite" presStyleCnt="0"/>
      <dgm:spPr/>
    </dgm:pt>
    <dgm:pt modelId="{C9454C77-69D9-47F8-9397-A0E3A8B21DD2}" type="pres">
      <dgm:prSet presAssocID="{596B505F-B554-403D-865C-044E85338688}" presName="parTx" presStyleLbl="alignNode1" presStyleIdx="1" presStyleCnt="3">
        <dgm:presLayoutVars>
          <dgm:chMax val="0"/>
          <dgm:chPref val="0"/>
          <dgm:bulletEnabled val="1"/>
        </dgm:presLayoutVars>
      </dgm:prSet>
      <dgm:spPr/>
      <dgm:t>
        <a:bodyPr/>
        <a:lstStyle/>
        <a:p>
          <a:endParaRPr lang="ro-RO"/>
        </a:p>
      </dgm:t>
    </dgm:pt>
    <dgm:pt modelId="{44B84D50-BFFC-4E93-A2FF-42EFF17468BF}" type="pres">
      <dgm:prSet presAssocID="{596B505F-B554-403D-865C-044E85338688}" presName="desTx" presStyleLbl="alignAccFollowNode1" presStyleIdx="1" presStyleCnt="3">
        <dgm:presLayoutVars>
          <dgm:bulletEnabled val="1"/>
        </dgm:presLayoutVars>
      </dgm:prSet>
      <dgm:spPr/>
      <dgm:t>
        <a:bodyPr/>
        <a:lstStyle/>
        <a:p>
          <a:endParaRPr lang="ro-RO"/>
        </a:p>
      </dgm:t>
    </dgm:pt>
    <dgm:pt modelId="{A81B2AB2-3356-42ED-9C7E-5730FE4D4F1B}" type="pres">
      <dgm:prSet presAssocID="{B361B5E5-F8EC-48BF-B81C-48909452F51C}" presName="space" presStyleCnt="0"/>
      <dgm:spPr/>
    </dgm:pt>
    <dgm:pt modelId="{5D14479C-9B98-4CBA-86EF-5D3BD16F2439}" type="pres">
      <dgm:prSet presAssocID="{4EEAAE1B-3F81-4112-8BFC-2322C95CD61E}" presName="composite" presStyleCnt="0"/>
      <dgm:spPr/>
    </dgm:pt>
    <dgm:pt modelId="{1ACE3FC7-54C9-4A4C-A8C9-7727715B3632}" type="pres">
      <dgm:prSet presAssocID="{4EEAAE1B-3F81-4112-8BFC-2322C95CD61E}" presName="parTx" presStyleLbl="alignNode1" presStyleIdx="2" presStyleCnt="3" custLinFactNeighborX="17933" custLinFactNeighborY="-17445">
        <dgm:presLayoutVars>
          <dgm:chMax val="0"/>
          <dgm:chPref val="0"/>
          <dgm:bulletEnabled val="1"/>
        </dgm:presLayoutVars>
      </dgm:prSet>
      <dgm:spPr/>
      <dgm:t>
        <a:bodyPr/>
        <a:lstStyle/>
        <a:p>
          <a:endParaRPr lang="ro-RO"/>
        </a:p>
      </dgm:t>
    </dgm:pt>
    <dgm:pt modelId="{D21F4AAF-EA04-4BE1-B3A4-7DDD2E01755F}" type="pres">
      <dgm:prSet presAssocID="{4EEAAE1B-3F81-4112-8BFC-2322C95CD61E}" presName="desTx" presStyleLbl="alignAccFollowNode1" presStyleIdx="2" presStyleCnt="3">
        <dgm:presLayoutVars>
          <dgm:bulletEnabled val="1"/>
        </dgm:presLayoutVars>
      </dgm:prSet>
      <dgm:spPr/>
      <dgm:t>
        <a:bodyPr/>
        <a:lstStyle/>
        <a:p>
          <a:endParaRPr lang="ro-RO"/>
        </a:p>
      </dgm:t>
    </dgm:pt>
  </dgm:ptLst>
  <dgm:cxnLst>
    <dgm:cxn modelId="{FC143647-74C7-4C03-9F9F-EA4007676986}" type="presOf" srcId="{6AE672A5-FAA1-4F57-8163-6F37BD9549F4}" destId="{44B84D50-BFFC-4E93-A2FF-42EFF17468BF}" srcOrd="0" destOrd="0" presId="urn:microsoft.com/office/officeart/2005/8/layout/hList1"/>
    <dgm:cxn modelId="{FE0CB676-F6C8-48D5-B78D-1289264AB3F9}" srcId="{C53C021E-B329-438E-80B9-996F9AFE3128}" destId="{B5875D3E-7F13-437F-8D8D-9F3D20D48D10}" srcOrd="0" destOrd="0" parTransId="{FBA35479-724E-414C-9E10-AD1725E764F6}" sibTransId="{B5416893-BFF0-448B-8659-719DE1792792}"/>
    <dgm:cxn modelId="{63D8C3F0-4095-4526-BC4A-9810AB7D5697}" srcId="{596B505F-B554-403D-865C-044E85338688}" destId="{6AE672A5-FAA1-4F57-8163-6F37BD9549F4}" srcOrd="0" destOrd="0" parTransId="{9A15B55B-60FC-4812-83C4-976212D28F0A}" sibTransId="{4D322620-59E6-4855-AB63-9265A66DFB9F}"/>
    <dgm:cxn modelId="{CCA6129B-ED61-48F4-A42E-A436A85DD44F}" type="presOf" srcId="{596B505F-B554-403D-865C-044E85338688}" destId="{C9454C77-69D9-47F8-9397-A0E3A8B21DD2}" srcOrd="0" destOrd="0" presId="urn:microsoft.com/office/officeart/2005/8/layout/hList1"/>
    <dgm:cxn modelId="{40E9AB6A-BD40-4542-95D1-D1B94C41787A}" type="presOf" srcId="{F464EDAD-5023-416A-B512-D94C28360992}" destId="{6191E48F-0B33-4208-8E3F-EDB4A503F4E5}" srcOrd="0" destOrd="0" presId="urn:microsoft.com/office/officeart/2005/8/layout/hList1"/>
    <dgm:cxn modelId="{06C0AAC2-03F5-441F-AF55-8EAFF0427378}" type="presOf" srcId="{56EFF4BA-4312-4CD4-A266-800D212A962A}" destId="{D21F4AAF-EA04-4BE1-B3A4-7DDD2E01755F}" srcOrd="0" destOrd="0" presId="urn:microsoft.com/office/officeart/2005/8/layout/hList1"/>
    <dgm:cxn modelId="{F20AA358-D4EE-46B9-A552-CEE669CFE68E}" type="presOf" srcId="{A41E5C44-F69B-415C-A1C1-E2415089409F}" destId="{6191E48F-0B33-4208-8E3F-EDB4A503F4E5}" srcOrd="0" destOrd="1" presId="urn:microsoft.com/office/officeart/2005/8/layout/hList1"/>
    <dgm:cxn modelId="{C2109500-81BF-4EEE-BCBE-6BAC674314CF}" srcId="{C53C021E-B329-438E-80B9-996F9AFE3128}" destId="{4EEAAE1B-3F81-4112-8BFC-2322C95CD61E}" srcOrd="2" destOrd="0" parTransId="{3BB70647-6DF1-4233-8FE4-44C736BD9221}" sibTransId="{01AE3D2D-10D6-483A-9440-25CD5274BD94}"/>
    <dgm:cxn modelId="{DC648E4E-F029-435A-921D-362A53F363B0}" type="presOf" srcId="{C53C021E-B329-438E-80B9-996F9AFE3128}" destId="{19251D5F-0695-4C38-873A-C1820C1F4060}" srcOrd="0" destOrd="0" presId="urn:microsoft.com/office/officeart/2005/8/layout/hList1"/>
    <dgm:cxn modelId="{262CFEE7-95AF-4381-AAC4-58F3CD7CC3CD}" srcId="{B5875D3E-7F13-437F-8D8D-9F3D20D48D10}" destId="{F464EDAD-5023-416A-B512-D94C28360992}" srcOrd="0" destOrd="0" parTransId="{0EF1F311-36DE-491C-AB17-FE90252C2017}" sibTransId="{4BF3F366-7E4B-4FB2-B7B1-668B7EE2862E}"/>
    <dgm:cxn modelId="{5555AF1D-7060-4873-A361-F19461AC2854}" type="presOf" srcId="{B5875D3E-7F13-437F-8D8D-9F3D20D48D10}" destId="{182D1D44-CBE9-45D0-9C5E-883E359D9227}" srcOrd="0" destOrd="0" presId="urn:microsoft.com/office/officeart/2005/8/layout/hList1"/>
    <dgm:cxn modelId="{38A652C2-171F-4F39-8DB3-E7056A20BD68}" srcId="{B5875D3E-7F13-437F-8D8D-9F3D20D48D10}" destId="{A41E5C44-F69B-415C-A1C1-E2415089409F}" srcOrd="1" destOrd="0" parTransId="{B0DE3462-B24E-4ECB-A1CC-4A7C124A4929}" sibTransId="{15A298AA-E98A-4FFF-9316-4996E80393E8}"/>
    <dgm:cxn modelId="{C6461A11-A77B-4BB3-A189-29569E94478A}" srcId="{C53C021E-B329-438E-80B9-996F9AFE3128}" destId="{596B505F-B554-403D-865C-044E85338688}" srcOrd="1" destOrd="0" parTransId="{317DCE58-645C-46EE-B466-32C53A7FE1B0}" sibTransId="{B361B5E5-F8EC-48BF-B81C-48909452F51C}"/>
    <dgm:cxn modelId="{2FEBE28E-03EE-4C60-9C51-DC966F4B0704}" srcId="{4EEAAE1B-3F81-4112-8BFC-2322C95CD61E}" destId="{56EFF4BA-4312-4CD4-A266-800D212A962A}" srcOrd="0" destOrd="0" parTransId="{EEACC019-BF9A-46B3-B370-A8EB884BCC8B}" sibTransId="{D5B58B99-F806-4C67-AEF7-27F72894399A}"/>
    <dgm:cxn modelId="{07AE23CA-D252-48FB-B345-4A752598C158}" type="presOf" srcId="{4EEAAE1B-3F81-4112-8BFC-2322C95CD61E}" destId="{1ACE3FC7-54C9-4A4C-A8C9-7727715B3632}" srcOrd="0" destOrd="0" presId="urn:microsoft.com/office/officeart/2005/8/layout/hList1"/>
    <dgm:cxn modelId="{55A89FC4-83B7-45D0-AABC-470610B3EC16}" type="presParOf" srcId="{19251D5F-0695-4C38-873A-C1820C1F4060}" destId="{96C9F9B4-1731-457A-91BF-F5CF1E955E7D}" srcOrd="0" destOrd="0" presId="urn:microsoft.com/office/officeart/2005/8/layout/hList1"/>
    <dgm:cxn modelId="{05452CE7-AD24-4E59-9234-0D04E1539C8A}" type="presParOf" srcId="{96C9F9B4-1731-457A-91BF-F5CF1E955E7D}" destId="{182D1D44-CBE9-45D0-9C5E-883E359D9227}" srcOrd="0" destOrd="0" presId="urn:microsoft.com/office/officeart/2005/8/layout/hList1"/>
    <dgm:cxn modelId="{726C96B7-B39C-4A49-94EE-FAA31EFDB3FB}" type="presParOf" srcId="{96C9F9B4-1731-457A-91BF-F5CF1E955E7D}" destId="{6191E48F-0B33-4208-8E3F-EDB4A503F4E5}" srcOrd="1" destOrd="0" presId="urn:microsoft.com/office/officeart/2005/8/layout/hList1"/>
    <dgm:cxn modelId="{F8F46021-787D-4E4D-BD35-E4CD21F54EC3}" type="presParOf" srcId="{19251D5F-0695-4C38-873A-C1820C1F4060}" destId="{F768D5A8-4783-4432-ABC2-1C7DF9F0F305}" srcOrd="1" destOrd="0" presId="urn:microsoft.com/office/officeart/2005/8/layout/hList1"/>
    <dgm:cxn modelId="{01D3B23B-F779-4B7F-A59A-E7865258462E}" type="presParOf" srcId="{19251D5F-0695-4C38-873A-C1820C1F4060}" destId="{E46C5DB2-47E9-4156-BF84-BD421FB368FE}" srcOrd="2" destOrd="0" presId="urn:microsoft.com/office/officeart/2005/8/layout/hList1"/>
    <dgm:cxn modelId="{86C6F59A-5B8A-454D-BFDA-7C3AB2CB6E74}" type="presParOf" srcId="{E46C5DB2-47E9-4156-BF84-BD421FB368FE}" destId="{C9454C77-69D9-47F8-9397-A0E3A8B21DD2}" srcOrd="0" destOrd="0" presId="urn:microsoft.com/office/officeart/2005/8/layout/hList1"/>
    <dgm:cxn modelId="{4F3388CE-5EEC-437E-AECE-FD283B5F18B8}" type="presParOf" srcId="{E46C5DB2-47E9-4156-BF84-BD421FB368FE}" destId="{44B84D50-BFFC-4E93-A2FF-42EFF17468BF}" srcOrd="1" destOrd="0" presId="urn:microsoft.com/office/officeart/2005/8/layout/hList1"/>
    <dgm:cxn modelId="{70B320DB-CBAE-4F1D-8E41-7B845E113409}" type="presParOf" srcId="{19251D5F-0695-4C38-873A-C1820C1F4060}" destId="{A81B2AB2-3356-42ED-9C7E-5730FE4D4F1B}" srcOrd="3" destOrd="0" presId="urn:microsoft.com/office/officeart/2005/8/layout/hList1"/>
    <dgm:cxn modelId="{C4AF3485-7C31-4A42-9E1A-2676BF80DECB}" type="presParOf" srcId="{19251D5F-0695-4C38-873A-C1820C1F4060}" destId="{5D14479C-9B98-4CBA-86EF-5D3BD16F2439}" srcOrd="4" destOrd="0" presId="urn:microsoft.com/office/officeart/2005/8/layout/hList1"/>
    <dgm:cxn modelId="{E3FEE247-A251-4A55-877A-AEF45BB76095}" type="presParOf" srcId="{5D14479C-9B98-4CBA-86EF-5D3BD16F2439}" destId="{1ACE3FC7-54C9-4A4C-A8C9-7727715B3632}" srcOrd="0" destOrd="0" presId="urn:microsoft.com/office/officeart/2005/8/layout/hList1"/>
    <dgm:cxn modelId="{61058FDD-D6D6-4015-BD4C-F4FE0BDC471B}" type="presParOf" srcId="{5D14479C-9B98-4CBA-86EF-5D3BD16F2439}" destId="{D21F4AAF-EA04-4BE1-B3A4-7DDD2E0175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AF904-457B-40C1-B0C1-0F58320D53E9}">
      <dsp:nvSpPr>
        <dsp:cNvPr id="0" name=""/>
        <dsp:cNvSpPr/>
      </dsp:nvSpPr>
      <dsp:spPr>
        <a:xfrm>
          <a:off x="2849004" y="-88726"/>
          <a:ext cx="1505340" cy="9129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solidFill>
                <a:schemeClr val="tx1"/>
              </a:solidFill>
            </a:rPr>
            <a:t>Costul</a:t>
          </a:r>
          <a:r>
            <a:rPr lang="en-US" sz="1800" kern="1200" dirty="0" smtClean="0">
              <a:solidFill>
                <a:schemeClr val="tx1"/>
              </a:solidFill>
            </a:rPr>
            <a:t> </a:t>
          </a:r>
          <a:r>
            <a:rPr lang="pl-PL" sz="1800" kern="1200" dirty="0" smtClean="0">
              <a:solidFill>
                <a:schemeClr val="tx1"/>
              </a:solidFill>
            </a:rPr>
            <a:t>Labo  </a:t>
          </a:r>
          <a:endParaRPr lang="en-GB" sz="1800" kern="1200" dirty="0">
            <a:solidFill>
              <a:schemeClr val="tx1"/>
            </a:solidFill>
          </a:endParaRPr>
        </a:p>
      </dsp:txBody>
      <dsp:txXfrm>
        <a:off x="2893569" y="-44161"/>
        <a:ext cx="1416210" cy="823788"/>
      </dsp:txXfrm>
    </dsp:sp>
    <dsp:sp modelId="{6526D9D6-4C34-4735-AB45-5CB116DE06EF}">
      <dsp:nvSpPr>
        <dsp:cNvPr id="0" name=""/>
        <dsp:cNvSpPr/>
      </dsp:nvSpPr>
      <dsp:spPr>
        <a:xfrm>
          <a:off x="1434168" y="367732"/>
          <a:ext cx="4335013" cy="4335013"/>
        </a:xfrm>
        <a:custGeom>
          <a:avLst/>
          <a:gdLst/>
          <a:ahLst/>
          <a:cxnLst/>
          <a:rect l="0" t="0" r="0" b="0"/>
          <a:pathLst>
            <a:path>
              <a:moveTo>
                <a:pt x="2924805" y="136599"/>
              </a:moveTo>
              <a:arcTo wR="2167506" hR="2167506" stAng="17426990" swAng="769174"/>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A5C4E9E-EBCE-452A-BA27-CC748581C579}">
      <dsp:nvSpPr>
        <dsp:cNvPr id="0" name=""/>
        <dsp:cNvSpPr/>
      </dsp:nvSpPr>
      <dsp:spPr>
        <a:xfrm>
          <a:off x="4485039" y="725699"/>
          <a:ext cx="1622521" cy="916243"/>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smtClean="0">
              <a:solidFill>
                <a:schemeClr val="tx1"/>
              </a:solidFill>
            </a:rPr>
            <a:t>Regul</a:t>
          </a:r>
          <a:r>
            <a:rPr lang="en-US" sz="1800" kern="1200" dirty="0" err="1" smtClean="0">
              <a:solidFill>
                <a:schemeClr val="tx1"/>
              </a:solidFill>
            </a:rPr>
            <a:t>i</a:t>
          </a:r>
          <a:endParaRPr lang="en-GB" sz="1800" kern="1200" dirty="0">
            <a:solidFill>
              <a:schemeClr val="tx1"/>
            </a:solidFill>
          </a:endParaRPr>
        </a:p>
      </dsp:txBody>
      <dsp:txXfrm>
        <a:off x="4529766" y="770426"/>
        <a:ext cx="1533067" cy="826789"/>
      </dsp:txXfrm>
    </dsp:sp>
    <dsp:sp modelId="{B694DE40-62E8-49F2-A4B6-CE16E7E9AF0D}">
      <dsp:nvSpPr>
        <dsp:cNvPr id="0" name=""/>
        <dsp:cNvSpPr/>
      </dsp:nvSpPr>
      <dsp:spPr>
        <a:xfrm>
          <a:off x="1434168" y="367732"/>
          <a:ext cx="4335013" cy="4335013"/>
        </a:xfrm>
        <a:custGeom>
          <a:avLst/>
          <a:gdLst/>
          <a:ahLst/>
          <a:cxnLst/>
          <a:rect l="0" t="0" r="0" b="0"/>
          <a:pathLst>
            <a:path>
              <a:moveTo>
                <a:pt x="4146348" y="1283046"/>
              </a:moveTo>
              <a:arcTo wR="2167506" hR="2167506" stAng="20155041" swAng="1519068"/>
            </a:path>
          </a:pathLst>
        </a:custGeom>
        <a:noFill/>
        <a:ln w="6350" cap="flat" cmpd="sng" algn="ctr">
          <a:solidFill>
            <a:schemeClr val="accent2">
              <a:hueOff val="-242561"/>
              <a:satOff val="-13988"/>
              <a:lumOff val="1438"/>
              <a:alphaOff val="0"/>
            </a:schemeClr>
          </a:solidFill>
          <a:prstDash val="solid"/>
          <a:miter lim="800000"/>
        </a:ln>
        <a:effectLst/>
      </dsp:spPr>
      <dsp:style>
        <a:lnRef idx="1">
          <a:scrgbClr r="0" g="0" b="0"/>
        </a:lnRef>
        <a:fillRef idx="0">
          <a:scrgbClr r="0" g="0" b="0"/>
        </a:fillRef>
        <a:effectRef idx="0">
          <a:scrgbClr r="0" g="0" b="0"/>
        </a:effectRef>
        <a:fontRef idx="minor"/>
      </dsp:style>
    </dsp:sp>
    <dsp:sp modelId="{EB40327C-65FC-4F1A-B74D-0C6BBF2D9EBE}">
      <dsp:nvSpPr>
        <dsp:cNvPr id="0" name=""/>
        <dsp:cNvSpPr/>
      </dsp:nvSpPr>
      <dsp:spPr>
        <a:xfrm>
          <a:off x="4902484" y="2591648"/>
          <a:ext cx="1624705" cy="851813"/>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0" i="0" kern="1200" dirty="0" err="1" smtClean="0">
              <a:solidFill>
                <a:schemeClr val="tx1"/>
              </a:solidFill>
            </a:rPr>
            <a:t>Acces</a:t>
          </a:r>
          <a:r>
            <a:rPr lang="fr-FR" sz="1800" b="0" i="0" kern="1200" dirty="0" smtClean="0">
              <a:solidFill>
                <a:schemeClr val="tx1"/>
              </a:solidFill>
            </a:rPr>
            <a:t> la </a:t>
          </a:r>
          <a:r>
            <a:rPr lang="fr-FR" sz="1800" b="0" i="0" kern="1200" dirty="0" err="1" smtClean="0">
              <a:solidFill>
                <a:schemeClr val="tx1"/>
              </a:solidFill>
            </a:rPr>
            <a:t>surse</a:t>
          </a:r>
          <a:r>
            <a:rPr lang="fr-FR" sz="1800" b="0" i="0" kern="1200" dirty="0" smtClean="0">
              <a:solidFill>
                <a:schemeClr val="tx1"/>
              </a:solidFill>
            </a:rPr>
            <a:t> de </a:t>
          </a:r>
          <a:r>
            <a:rPr lang="fr-FR" sz="1800" b="0" i="0" kern="1200" dirty="0" err="1" smtClean="0">
              <a:solidFill>
                <a:schemeClr val="tx1"/>
              </a:solidFill>
            </a:rPr>
            <a:t>finan</a:t>
          </a:r>
          <a:r>
            <a:rPr lang="fr-FR" sz="1800" b="0" i="0" kern="1200" dirty="0" smtClean="0">
              <a:solidFill>
                <a:schemeClr val="tx1"/>
              </a:solidFill>
            </a:rPr>
            <a:t>țare</a:t>
          </a:r>
          <a:endParaRPr lang="en-GB" sz="1800" kern="1200" dirty="0">
            <a:solidFill>
              <a:schemeClr val="tx1"/>
            </a:solidFill>
          </a:endParaRPr>
        </a:p>
      </dsp:txBody>
      <dsp:txXfrm>
        <a:off x="4944066" y="2633230"/>
        <a:ext cx="1541541" cy="768649"/>
      </dsp:txXfrm>
    </dsp:sp>
    <dsp:sp modelId="{9D76E667-C7C7-46AA-9142-A13A03A894C1}">
      <dsp:nvSpPr>
        <dsp:cNvPr id="0" name=""/>
        <dsp:cNvSpPr/>
      </dsp:nvSpPr>
      <dsp:spPr>
        <a:xfrm>
          <a:off x="1434168" y="367732"/>
          <a:ext cx="4335013" cy="4335013"/>
        </a:xfrm>
        <a:custGeom>
          <a:avLst/>
          <a:gdLst/>
          <a:ahLst/>
          <a:cxnLst/>
          <a:rect l="0" t="0" r="0" b="0"/>
          <a:pathLst>
            <a:path>
              <a:moveTo>
                <a:pt x="4132722" y="3081843"/>
              </a:moveTo>
              <a:arcTo wR="2167506" hR="2167506" stAng="1497041" swAng="1051706"/>
            </a:path>
          </a:pathLst>
        </a:custGeom>
        <a:noFill/>
        <a:ln w="6350" cap="flat" cmpd="sng" algn="ctr">
          <a:solidFill>
            <a:schemeClr val="accent2">
              <a:hueOff val="-485121"/>
              <a:satOff val="-27976"/>
              <a:lumOff val="2876"/>
              <a:alphaOff val="0"/>
            </a:schemeClr>
          </a:solidFill>
          <a:prstDash val="solid"/>
          <a:miter lim="800000"/>
        </a:ln>
        <a:effectLst/>
      </dsp:spPr>
      <dsp:style>
        <a:lnRef idx="1">
          <a:scrgbClr r="0" g="0" b="0"/>
        </a:lnRef>
        <a:fillRef idx="0">
          <a:scrgbClr r="0" g="0" b="0"/>
        </a:fillRef>
        <a:effectRef idx="0">
          <a:scrgbClr r="0" g="0" b="0"/>
        </a:effectRef>
        <a:fontRef idx="minor"/>
      </dsp:style>
    </dsp:sp>
    <dsp:sp modelId="{111C4770-6C06-4241-AE49-F49D9D5B3FF2}">
      <dsp:nvSpPr>
        <dsp:cNvPr id="0" name=""/>
        <dsp:cNvSpPr/>
      </dsp:nvSpPr>
      <dsp:spPr>
        <a:xfrm>
          <a:off x="3776940" y="4003965"/>
          <a:ext cx="1530360" cy="96825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b="0" i="0" kern="1200" dirty="0" smtClean="0">
              <a:solidFill>
                <a:schemeClr val="tx1"/>
              </a:solidFill>
            </a:rPr>
            <a:t>Sistemul fiscal </a:t>
          </a:r>
          <a:endParaRPr lang="en-GB" sz="1800" kern="1200" dirty="0">
            <a:solidFill>
              <a:schemeClr val="tx1"/>
            </a:solidFill>
          </a:endParaRPr>
        </a:p>
      </dsp:txBody>
      <dsp:txXfrm>
        <a:off x="3824207" y="4051232"/>
        <a:ext cx="1435826" cy="873725"/>
      </dsp:txXfrm>
    </dsp:sp>
    <dsp:sp modelId="{2D3E3D31-A2E0-4F29-A0D7-832F97E176F9}">
      <dsp:nvSpPr>
        <dsp:cNvPr id="0" name=""/>
        <dsp:cNvSpPr/>
      </dsp:nvSpPr>
      <dsp:spPr>
        <a:xfrm>
          <a:off x="1434168" y="367732"/>
          <a:ext cx="4335013" cy="4335013"/>
        </a:xfrm>
        <a:custGeom>
          <a:avLst/>
          <a:gdLst/>
          <a:ahLst/>
          <a:cxnLst/>
          <a:rect l="0" t="0" r="0" b="0"/>
          <a:pathLst>
            <a:path>
              <a:moveTo>
                <a:pt x="2339257" y="4328197"/>
              </a:moveTo>
              <a:arcTo wR="2167506" hR="2167506" stAng="5127310" swAng="548595"/>
            </a:path>
          </a:pathLst>
        </a:custGeom>
        <a:noFill/>
        <a:ln w="6350" cap="flat" cmpd="sng" algn="ctr">
          <a:solidFill>
            <a:schemeClr val="accent2">
              <a:hueOff val="-727682"/>
              <a:satOff val="-41964"/>
              <a:lumOff val="4314"/>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5016C0-584B-4D72-B713-2B284E9D4F21}">
      <dsp:nvSpPr>
        <dsp:cNvPr id="0" name=""/>
        <dsp:cNvSpPr/>
      </dsp:nvSpPr>
      <dsp:spPr>
        <a:xfrm>
          <a:off x="1898069" y="4045473"/>
          <a:ext cx="1526319" cy="885243"/>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b="0" i="0" kern="1200" dirty="0" smtClean="0">
              <a:solidFill>
                <a:schemeClr val="tx1"/>
              </a:solidFill>
            </a:rPr>
            <a:t>Piața gri </a:t>
          </a:r>
          <a:endParaRPr lang="en-GB" sz="1800" kern="1200" dirty="0">
            <a:solidFill>
              <a:schemeClr val="tx1"/>
            </a:solidFill>
          </a:endParaRPr>
        </a:p>
      </dsp:txBody>
      <dsp:txXfrm>
        <a:off x="1941283" y="4088687"/>
        <a:ext cx="1439891" cy="798815"/>
      </dsp:txXfrm>
    </dsp:sp>
    <dsp:sp modelId="{44B9CD9E-6ADA-4054-93C6-F40A14222BA4}">
      <dsp:nvSpPr>
        <dsp:cNvPr id="0" name=""/>
        <dsp:cNvSpPr/>
      </dsp:nvSpPr>
      <dsp:spPr>
        <a:xfrm>
          <a:off x="1434168" y="367732"/>
          <a:ext cx="4335013" cy="4335013"/>
        </a:xfrm>
        <a:custGeom>
          <a:avLst/>
          <a:gdLst/>
          <a:ahLst/>
          <a:cxnLst/>
          <a:rect l="0" t="0" r="0" b="0"/>
          <a:pathLst>
            <a:path>
              <a:moveTo>
                <a:pt x="608206" y="3673051"/>
              </a:moveTo>
              <a:arcTo wR="2167506" hR="2167506" stAng="8160290" swAng="1018504"/>
            </a:path>
          </a:pathLst>
        </a:custGeom>
        <a:noFill/>
        <a:ln w="6350" cap="flat" cmpd="sng" algn="ctr">
          <a:solidFill>
            <a:schemeClr val="accent2">
              <a:hueOff val="-970242"/>
              <a:satOff val="-55952"/>
              <a:lumOff val="5752"/>
              <a:alphaOff val="0"/>
            </a:schemeClr>
          </a:solidFill>
          <a:prstDash val="solid"/>
          <a:miter lim="800000"/>
        </a:ln>
        <a:effectLst/>
      </dsp:spPr>
      <dsp:style>
        <a:lnRef idx="1">
          <a:scrgbClr r="0" g="0" b="0"/>
        </a:lnRef>
        <a:fillRef idx="0">
          <a:scrgbClr r="0" g="0" b="0"/>
        </a:fillRef>
        <a:effectRef idx="0">
          <a:scrgbClr r="0" g="0" b="0"/>
        </a:effectRef>
        <a:fontRef idx="minor"/>
      </dsp:style>
    </dsp:sp>
    <dsp:sp modelId="{C64C1D98-CD64-4278-917B-79B284EA4DA0}">
      <dsp:nvSpPr>
        <dsp:cNvPr id="0" name=""/>
        <dsp:cNvSpPr/>
      </dsp:nvSpPr>
      <dsp:spPr>
        <a:xfrm>
          <a:off x="667428" y="2520984"/>
          <a:ext cx="1642168" cy="993140"/>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b="0" i="0" kern="1200" dirty="0" smtClean="0">
              <a:solidFill>
                <a:schemeClr val="tx1"/>
              </a:solidFill>
            </a:rPr>
            <a:t>Proceduri administrative</a:t>
          </a:r>
          <a:endParaRPr lang="en-GB" sz="1800" kern="1200" dirty="0">
            <a:solidFill>
              <a:schemeClr val="tx1"/>
            </a:solidFill>
          </a:endParaRPr>
        </a:p>
      </dsp:txBody>
      <dsp:txXfrm>
        <a:off x="715909" y="2569465"/>
        <a:ext cx="1545206" cy="896178"/>
      </dsp:txXfrm>
    </dsp:sp>
    <dsp:sp modelId="{73BA67BC-3E38-418E-B3EA-AAAEBCF3C77F}">
      <dsp:nvSpPr>
        <dsp:cNvPr id="0" name=""/>
        <dsp:cNvSpPr/>
      </dsp:nvSpPr>
      <dsp:spPr>
        <a:xfrm>
          <a:off x="1434168" y="367732"/>
          <a:ext cx="4335013" cy="4335013"/>
        </a:xfrm>
        <a:custGeom>
          <a:avLst/>
          <a:gdLst/>
          <a:ahLst/>
          <a:cxnLst/>
          <a:rect l="0" t="0" r="0" b="0"/>
          <a:pathLst>
            <a:path>
              <a:moveTo>
                <a:pt x="134" y="2143404"/>
              </a:moveTo>
              <a:arcTo wR="2167506" hR="2167506" stAng="10838227" swAng="1544414"/>
            </a:path>
          </a:pathLst>
        </a:custGeom>
        <a:noFill/>
        <a:ln w="6350" cap="flat" cmpd="sng" algn="ctr">
          <a:solidFill>
            <a:schemeClr val="accent2">
              <a:hueOff val="-1212803"/>
              <a:satOff val="-69940"/>
              <a:lumOff val="719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30407D-DA95-4A71-B334-CC1FE57413BA}">
      <dsp:nvSpPr>
        <dsp:cNvPr id="0" name=""/>
        <dsp:cNvSpPr/>
      </dsp:nvSpPr>
      <dsp:spPr>
        <a:xfrm>
          <a:off x="1323014" y="804197"/>
          <a:ext cx="1168071" cy="75924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solidFill>
                <a:schemeClr val="tx1"/>
              </a:solidFill>
            </a:rPr>
            <a:t>Lege</a:t>
          </a:r>
          <a:r>
            <a:rPr lang="pl-PL" sz="1800" kern="1200" dirty="0" smtClean="0">
              <a:solidFill>
                <a:schemeClr val="tx1"/>
              </a:solidFill>
            </a:rPr>
            <a:t> </a:t>
          </a:r>
          <a:endParaRPr lang="en-GB" sz="1800" kern="1200" dirty="0">
            <a:solidFill>
              <a:schemeClr val="tx1"/>
            </a:solidFill>
          </a:endParaRPr>
        </a:p>
      </dsp:txBody>
      <dsp:txXfrm>
        <a:off x="1360077" y="841260"/>
        <a:ext cx="1093945" cy="685120"/>
      </dsp:txXfrm>
    </dsp:sp>
    <dsp:sp modelId="{F302DCEB-6009-4C85-AC0E-02E68A2D9EFA}">
      <dsp:nvSpPr>
        <dsp:cNvPr id="0" name=""/>
        <dsp:cNvSpPr/>
      </dsp:nvSpPr>
      <dsp:spPr>
        <a:xfrm>
          <a:off x="1434168" y="367732"/>
          <a:ext cx="4335013" cy="4335013"/>
        </a:xfrm>
        <a:custGeom>
          <a:avLst/>
          <a:gdLst/>
          <a:ahLst/>
          <a:cxnLst/>
          <a:rect l="0" t="0" r="0" b="0"/>
          <a:pathLst>
            <a:path>
              <a:moveTo>
                <a:pt x="868087" y="432688"/>
              </a:moveTo>
              <a:arcTo wR="2167506" hR="2167506" stAng="13989957" swAng="980911"/>
            </a:path>
          </a:pathLst>
        </a:custGeom>
        <a:noFill/>
        <a:ln w="6350" cap="flat" cmpd="sng" algn="ctr">
          <a:solidFill>
            <a:schemeClr val="accent2">
              <a:hueOff val="-1455363"/>
              <a:satOff val="-83928"/>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D1D44-CBE9-45D0-9C5E-883E359D9227}">
      <dsp:nvSpPr>
        <dsp:cNvPr id="0" name=""/>
        <dsp:cNvSpPr/>
      </dsp:nvSpPr>
      <dsp:spPr>
        <a:xfrm>
          <a:off x="3045" y="381896"/>
          <a:ext cx="2969759" cy="403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GB" sz="1400" kern="1200" dirty="0"/>
            <a:t>John Rampton</a:t>
          </a:r>
        </a:p>
      </dsp:txBody>
      <dsp:txXfrm>
        <a:off x="3045" y="381896"/>
        <a:ext cx="2969759" cy="403200"/>
      </dsp:txXfrm>
    </dsp:sp>
    <dsp:sp modelId="{6191E48F-0B33-4208-8E3F-EDB4A503F4E5}">
      <dsp:nvSpPr>
        <dsp:cNvPr id="0" name=""/>
        <dsp:cNvSpPr/>
      </dsp:nvSpPr>
      <dsp:spPr>
        <a:xfrm>
          <a:off x="3045" y="785096"/>
          <a:ext cx="2969759" cy="2822203"/>
        </a:xfrm>
        <a:prstGeom prst="rect">
          <a:avLst/>
        </a:prstGeom>
        <a:solidFill>
          <a:srgbClr val="F9DBD2"/>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ctr" anchorCtr="0">
          <a:noAutofit/>
        </a:bodyPr>
        <a:lstStyle/>
        <a:p>
          <a:pPr marL="114300" lvl="1" indent="-114300" algn="just" defTabSz="622300">
            <a:lnSpc>
              <a:spcPct val="90000"/>
            </a:lnSpc>
            <a:spcBef>
              <a:spcPct val="0"/>
            </a:spcBef>
            <a:spcAft>
              <a:spcPct val="15000"/>
            </a:spcAft>
            <a:buChar char="••"/>
          </a:pPr>
          <a:r>
            <a:rPr lang="vi-VN" sz="1400" b="0" i="0" kern="1200" dirty="0" smtClean="0"/>
            <a:t>Eroare la costul scufundat</a:t>
          </a:r>
          <a:endParaRPr lang="en-GB" sz="1400" kern="1200" dirty="0"/>
        </a:p>
        <a:p>
          <a:pPr marL="114300" lvl="1" indent="-114300" algn="just" defTabSz="622300">
            <a:lnSpc>
              <a:spcPct val="90000"/>
            </a:lnSpc>
            <a:spcBef>
              <a:spcPct val="0"/>
            </a:spcBef>
            <a:spcAft>
              <a:spcPct val="15000"/>
            </a:spcAft>
            <a:buChar char="••"/>
          </a:pPr>
          <a:r>
            <a:rPr lang="vi-VN" sz="1400" b="0" i="0" kern="1200" dirty="0" smtClean="0"/>
            <a:t>Încadrare îngustă</a:t>
          </a:r>
          <a:endParaRPr lang="en-GB" sz="1400" kern="1200" dirty="0"/>
        </a:p>
        <a:p>
          <a:pPr marL="114300" lvl="1" indent="-114300" algn="just" defTabSz="622300">
            <a:lnSpc>
              <a:spcPct val="90000"/>
            </a:lnSpc>
            <a:spcBef>
              <a:spcPct val="0"/>
            </a:spcBef>
            <a:spcAft>
              <a:spcPct val="15000"/>
            </a:spcAft>
            <a:buChar char="••"/>
          </a:pPr>
          <a:r>
            <a:rPr lang="vi-VN" sz="1400" b="0" i="0" kern="1200" dirty="0" smtClean="0"/>
            <a:t>Decizii conduse emoțional</a:t>
          </a:r>
          <a:endParaRPr lang="en-GB" sz="1400" kern="1200" dirty="0"/>
        </a:p>
        <a:p>
          <a:pPr marL="114300" lvl="1" indent="-114300" algn="just" defTabSz="622300">
            <a:lnSpc>
              <a:spcPct val="90000"/>
            </a:lnSpc>
            <a:spcBef>
              <a:spcPct val="0"/>
            </a:spcBef>
            <a:spcAft>
              <a:spcPct val="15000"/>
            </a:spcAft>
            <a:buChar char="••"/>
          </a:pPr>
          <a:r>
            <a:rPr lang="vi-VN" sz="1400" b="0" i="0" kern="1200" dirty="0" smtClean="0"/>
            <a:t>Epuizarea Eului</a:t>
          </a:r>
          <a:endParaRPr lang="en-GB" sz="1400" kern="1200" dirty="0"/>
        </a:p>
        <a:p>
          <a:pPr marL="114300" lvl="1" indent="-114300" algn="just" defTabSz="622300">
            <a:lnSpc>
              <a:spcPct val="90000"/>
            </a:lnSpc>
            <a:spcBef>
              <a:spcPct val="0"/>
            </a:spcBef>
            <a:spcAft>
              <a:spcPct val="15000"/>
            </a:spcAft>
            <a:buChar char="••"/>
          </a:pPr>
          <a:r>
            <a:rPr lang="en-US" sz="1400" b="0" i="0" kern="1200" dirty="0" smtClean="0"/>
            <a:t>E</a:t>
          </a:r>
          <a:r>
            <a:rPr lang="vi-VN" sz="1400" b="0" i="0" kern="1200" dirty="0" smtClean="0"/>
            <a:t>fect de halou </a:t>
          </a:r>
          <a:endParaRPr lang="en-GB" sz="1400" kern="1200" dirty="0"/>
        </a:p>
        <a:p>
          <a:pPr marL="114300" lvl="1" indent="-114300" algn="just" defTabSz="622300">
            <a:lnSpc>
              <a:spcPct val="90000"/>
            </a:lnSpc>
            <a:spcBef>
              <a:spcPct val="0"/>
            </a:spcBef>
            <a:spcAft>
              <a:spcPct val="15000"/>
            </a:spcAft>
            <a:buChar char="••"/>
          </a:pPr>
          <a:endParaRPr lang="en-GB" sz="1400" kern="1200" dirty="0"/>
        </a:p>
      </dsp:txBody>
      <dsp:txXfrm>
        <a:off x="3045" y="785096"/>
        <a:ext cx="2969759" cy="2822203"/>
      </dsp:txXfrm>
    </dsp:sp>
    <dsp:sp modelId="{C9454C77-69D9-47F8-9397-A0E3A8B21DD2}">
      <dsp:nvSpPr>
        <dsp:cNvPr id="0" name=""/>
        <dsp:cNvSpPr/>
      </dsp:nvSpPr>
      <dsp:spPr>
        <a:xfrm>
          <a:off x="3388571" y="381896"/>
          <a:ext cx="2969759" cy="403200"/>
        </a:xfrm>
        <a:prstGeom prst="rect">
          <a:avLst/>
        </a:prstGeom>
        <a:solidFill>
          <a:srgbClr val="E0804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a:t>Warren Buffett and</a:t>
          </a:r>
          <a:r>
            <a:rPr lang="pl-PL" sz="1400" kern="1200" dirty="0"/>
            <a:t> </a:t>
          </a:r>
          <a:r>
            <a:rPr lang="en-US" sz="1400" kern="1200" dirty="0"/>
            <a:t>Charlie Munger</a:t>
          </a:r>
          <a:endParaRPr lang="en-GB" sz="1400" kern="1200" dirty="0"/>
        </a:p>
      </dsp:txBody>
      <dsp:txXfrm>
        <a:off x="3388571" y="381896"/>
        <a:ext cx="2969759" cy="403200"/>
      </dsp:txXfrm>
    </dsp:sp>
    <dsp:sp modelId="{44B84D50-BFFC-4E93-A2FF-42EFF17468BF}">
      <dsp:nvSpPr>
        <dsp:cNvPr id="0" name=""/>
        <dsp:cNvSpPr/>
      </dsp:nvSpPr>
      <dsp:spPr>
        <a:xfrm>
          <a:off x="3388571" y="785096"/>
          <a:ext cx="2969759" cy="2822203"/>
        </a:xfrm>
        <a:prstGeom prst="rect">
          <a:avLst/>
        </a:prstGeom>
        <a:solidFill>
          <a:srgbClr val="F9DBD2">
            <a:alpha val="9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ctr" anchorCtr="0">
          <a:noAutofit/>
        </a:bodyPr>
        <a:lstStyle/>
        <a:p>
          <a:pPr marL="114300" lvl="1" indent="-114300" algn="just" defTabSz="622300">
            <a:lnSpc>
              <a:spcPct val="90000"/>
            </a:lnSpc>
            <a:spcBef>
              <a:spcPct val="0"/>
            </a:spcBef>
            <a:spcAft>
              <a:spcPct val="15000"/>
            </a:spcAft>
            <a:buChar char="••"/>
          </a:pPr>
          <a:r>
            <a:rPr lang="vi-VN" sz="1400" b="0" i="0" kern="1200" dirty="0" smtClean="0"/>
            <a:t>Perfecţionism</a:t>
          </a:r>
          <a:endParaRPr lang="en-GB" sz="1400" kern="1200" dirty="0"/>
        </a:p>
        <a:p>
          <a:pPr marL="114300" lvl="1" indent="-114300" algn="just" defTabSz="622300">
            <a:lnSpc>
              <a:spcPct val="90000"/>
            </a:lnSpc>
            <a:spcBef>
              <a:spcPct val="0"/>
            </a:spcBef>
            <a:spcAft>
              <a:spcPct val="15000"/>
            </a:spcAft>
            <a:buChar char="••"/>
          </a:pPr>
          <a:r>
            <a:rPr lang="vi-VN" sz="1400" b="0" i="0" kern="1200" dirty="0" smtClean="0"/>
            <a:t>A nu lua nici o decizie poate fi, de asemenea, o greșeală</a:t>
          </a:r>
          <a:endParaRPr lang="en-GB" sz="1400" kern="1200" dirty="0"/>
        </a:p>
        <a:p>
          <a:pPr marL="114300" lvl="1" indent="-114300" algn="just" defTabSz="622300">
            <a:lnSpc>
              <a:spcPct val="90000"/>
            </a:lnSpc>
            <a:spcBef>
              <a:spcPct val="0"/>
            </a:spcBef>
            <a:spcAft>
              <a:spcPct val="15000"/>
            </a:spcAft>
            <a:buChar char="••"/>
          </a:pPr>
          <a:r>
            <a:rPr lang="vi-VN" sz="1400" b="0" i="0" kern="1200" dirty="0" smtClean="0"/>
            <a:t>Crezând că deciziile colective sunt mai bune</a:t>
          </a:r>
          <a:endParaRPr lang="en-GB" sz="1400" kern="1200" dirty="0"/>
        </a:p>
        <a:p>
          <a:pPr marL="114300" lvl="1" indent="-114300" algn="just" defTabSz="622300">
            <a:lnSpc>
              <a:spcPct val="90000"/>
            </a:lnSpc>
            <a:spcBef>
              <a:spcPct val="0"/>
            </a:spcBef>
            <a:spcAft>
              <a:spcPct val="15000"/>
            </a:spcAft>
            <a:buChar char="••"/>
          </a:pPr>
          <a:r>
            <a:rPr lang="vi-VN" sz="1400" b="0" i="0" kern="1200" dirty="0" smtClean="0"/>
            <a:t>Aruncând o decizie în iarba lungă</a:t>
          </a:r>
          <a:endParaRPr lang="en-GB" sz="1400" kern="1200" dirty="0"/>
        </a:p>
        <a:p>
          <a:pPr marL="114300" lvl="1" indent="-114300" algn="just" defTabSz="622300">
            <a:lnSpc>
              <a:spcPct val="90000"/>
            </a:lnSpc>
            <a:spcBef>
              <a:spcPct val="0"/>
            </a:spcBef>
            <a:spcAft>
              <a:spcPct val="15000"/>
            </a:spcAft>
            <a:buChar char="••"/>
          </a:pPr>
          <a:r>
            <a:rPr lang="vi-VN" sz="1400" b="0" i="0" kern="1200" dirty="0" smtClean="0"/>
            <a:t>Analiza excesivă și neascultarea sentimentului intestinal</a:t>
          </a:r>
          <a:endParaRPr lang="en-GB" sz="1400" kern="1200" dirty="0"/>
        </a:p>
        <a:p>
          <a:pPr marL="114300" lvl="1" indent="-114300" algn="just" defTabSz="622300">
            <a:lnSpc>
              <a:spcPct val="90000"/>
            </a:lnSpc>
            <a:spcBef>
              <a:spcPct val="0"/>
            </a:spcBef>
            <a:spcAft>
              <a:spcPct val="15000"/>
            </a:spcAft>
            <a:buChar char="••"/>
          </a:pPr>
          <a:r>
            <a:rPr lang="vi-VN" sz="1400" b="0" i="0" kern="1200" dirty="0" smtClean="0"/>
            <a:t>Luarea deciziilor fără a utiliza liste de verificare</a:t>
          </a:r>
          <a:endParaRPr lang="en-GB" sz="1400" kern="1200" dirty="0"/>
        </a:p>
      </dsp:txBody>
      <dsp:txXfrm>
        <a:off x="3388571" y="785096"/>
        <a:ext cx="2969759" cy="2822203"/>
      </dsp:txXfrm>
    </dsp:sp>
    <dsp:sp modelId="{1ACE3FC7-54C9-4A4C-A8C9-7727715B3632}">
      <dsp:nvSpPr>
        <dsp:cNvPr id="0" name=""/>
        <dsp:cNvSpPr/>
      </dsp:nvSpPr>
      <dsp:spPr>
        <a:xfrm>
          <a:off x="6774096" y="381896"/>
          <a:ext cx="2969759" cy="403200"/>
        </a:xfrm>
        <a:prstGeom prst="rect">
          <a:avLst/>
        </a:prstGeom>
        <a:solidFill>
          <a:srgbClr val="E08041"/>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GB" sz="1400" kern="1200" dirty="0"/>
            <a:t>Miguel Angel Ariño</a:t>
          </a:r>
        </a:p>
      </dsp:txBody>
      <dsp:txXfrm>
        <a:off x="6774096" y="381896"/>
        <a:ext cx="2969759" cy="403200"/>
      </dsp:txXfrm>
    </dsp:sp>
    <dsp:sp modelId="{D21F4AAF-EA04-4BE1-B3A4-7DDD2E01755F}">
      <dsp:nvSpPr>
        <dsp:cNvPr id="0" name=""/>
        <dsp:cNvSpPr/>
      </dsp:nvSpPr>
      <dsp:spPr>
        <a:xfrm>
          <a:off x="6774096" y="785096"/>
          <a:ext cx="2969759" cy="2822203"/>
        </a:xfrm>
        <a:prstGeom prst="rect">
          <a:avLst/>
        </a:prstGeom>
        <a:solidFill>
          <a:srgbClr val="F9DBD2">
            <a:alpha val="90000"/>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ctr" anchorCtr="0">
          <a:noAutofit/>
        </a:bodyPr>
        <a:lstStyle/>
        <a:p>
          <a:pPr marL="114300" lvl="1" indent="-114300" algn="just" defTabSz="622300">
            <a:lnSpc>
              <a:spcPct val="90000"/>
            </a:lnSpc>
            <a:spcBef>
              <a:spcPct val="0"/>
            </a:spcBef>
            <a:spcAft>
              <a:spcPct val="15000"/>
            </a:spcAft>
            <a:buChar char="••"/>
          </a:pPr>
          <a:r>
            <a:rPr lang="vi-VN" sz="1400" b="0" i="0" kern="1200" dirty="0" smtClean="0"/>
            <a:t>Rezistând pentru decizia perfectă</a:t>
          </a:r>
          <a:endParaRPr lang="en-GB" sz="1400" kern="1200" dirty="0"/>
        </a:p>
        <a:p>
          <a:pPr marL="114300" lvl="1" indent="-114300" algn="just" defTabSz="622300">
            <a:lnSpc>
              <a:spcPct val="90000"/>
            </a:lnSpc>
            <a:spcBef>
              <a:spcPct val="0"/>
            </a:spcBef>
            <a:spcAft>
              <a:spcPct val="15000"/>
            </a:spcAft>
            <a:buChar char="••"/>
          </a:pPr>
          <a:r>
            <a:rPr lang="vi-VN" sz="1400" b="0" i="0" kern="1200" dirty="0" smtClean="0"/>
            <a:t>Nerespectând realitatea</a:t>
          </a:r>
          <a:endParaRPr lang="en-GB" sz="1400" kern="1200" dirty="0"/>
        </a:p>
        <a:p>
          <a:pPr marL="114300" lvl="1" indent="-114300" algn="just" defTabSz="622300">
            <a:lnSpc>
              <a:spcPct val="90000"/>
            </a:lnSpc>
            <a:spcBef>
              <a:spcPct val="0"/>
            </a:spcBef>
            <a:spcAft>
              <a:spcPct val="15000"/>
            </a:spcAft>
            <a:buChar char="••"/>
          </a:pPr>
          <a:r>
            <a:rPr lang="vi-VN" sz="1400" b="0" i="0" kern="1200" dirty="0" smtClean="0"/>
            <a:t>Căderea după autoînșelări</a:t>
          </a:r>
          <a:endParaRPr lang="en-GB" sz="1400" kern="1200" dirty="0"/>
        </a:p>
        <a:p>
          <a:pPr marL="114300" lvl="1" indent="-114300" algn="just" defTabSz="622300">
            <a:lnSpc>
              <a:spcPct val="90000"/>
            </a:lnSpc>
            <a:spcBef>
              <a:spcPct val="0"/>
            </a:spcBef>
            <a:spcAft>
              <a:spcPct val="15000"/>
            </a:spcAft>
            <a:buChar char="••"/>
          </a:pPr>
          <a:r>
            <a:rPr lang="vi-VN" sz="1400" b="0" i="0" kern="1200" dirty="0" smtClean="0"/>
            <a:t>Mergând cu fluxul</a:t>
          </a:r>
          <a:endParaRPr lang="en-GB" sz="1400" kern="1200" dirty="0"/>
        </a:p>
        <a:p>
          <a:pPr marL="114300" lvl="1" indent="-114300" algn="just" defTabSz="622300">
            <a:lnSpc>
              <a:spcPct val="90000"/>
            </a:lnSpc>
            <a:spcBef>
              <a:spcPct val="0"/>
            </a:spcBef>
            <a:spcAft>
              <a:spcPct val="15000"/>
            </a:spcAft>
            <a:buChar char="••"/>
          </a:pPr>
          <a:r>
            <a:rPr lang="vi-VN" sz="1400" b="0" i="0" kern="1200" dirty="0" smtClean="0"/>
            <a:t>Grăbindu-se și riscând prea mult</a:t>
          </a:r>
          <a:endParaRPr lang="en-GB" sz="1400" kern="1200" dirty="0"/>
        </a:p>
        <a:p>
          <a:pPr marL="114300" lvl="1" indent="-114300" algn="just" defTabSz="622300">
            <a:lnSpc>
              <a:spcPct val="90000"/>
            </a:lnSpc>
            <a:spcBef>
              <a:spcPct val="0"/>
            </a:spcBef>
            <a:spcAft>
              <a:spcPct val="15000"/>
            </a:spcAft>
            <a:buChar char="••"/>
          </a:pPr>
          <a:r>
            <a:rPr lang="vi-VN" sz="1400" b="0" i="0" kern="1200" dirty="0" smtClean="0"/>
            <a:t>Bazându-se prea mult pe intuiție</a:t>
          </a:r>
          <a:endParaRPr lang="en-GB" sz="1400" kern="1200" dirty="0"/>
        </a:p>
        <a:p>
          <a:pPr marL="114300" lvl="1" indent="-114300" algn="just" defTabSz="622300">
            <a:lnSpc>
              <a:spcPct val="90000"/>
            </a:lnSpc>
            <a:spcBef>
              <a:spcPct val="0"/>
            </a:spcBef>
            <a:spcAft>
              <a:spcPct val="15000"/>
            </a:spcAft>
            <a:buChar char="••"/>
          </a:pPr>
          <a:r>
            <a:rPr lang="vi-VN" sz="1400" b="0" i="0" kern="1200" dirty="0" smtClean="0"/>
            <a:t>Să fim căsătoriți cu propriile noastre idei</a:t>
          </a:r>
          <a:endParaRPr lang="en-GB" sz="1400" kern="1200" dirty="0"/>
        </a:p>
        <a:p>
          <a:pPr marL="114300" lvl="1" indent="-114300" algn="just" defTabSz="622300">
            <a:lnSpc>
              <a:spcPct val="90000"/>
            </a:lnSpc>
            <a:spcBef>
              <a:spcPct val="0"/>
            </a:spcBef>
            <a:spcAft>
              <a:spcPct val="15000"/>
            </a:spcAft>
            <a:buChar char="••"/>
          </a:pPr>
          <a:r>
            <a:rPr lang="vi-VN" sz="1400" b="0" i="0" kern="1200" dirty="0" smtClean="0"/>
            <a:t>Acordând o atenție mică consecințelor</a:t>
          </a:r>
          <a:endParaRPr lang="en-GB" sz="1400" kern="1200" dirty="0"/>
        </a:p>
        <a:p>
          <a:pPr marL="114300" lvl="1" indent="-114300" algn="just" defTabSz="622300">
            <a:lnSpc>
              <a:spcPct val="90000"/>
            </a:lnSpc>
            <a:spcBef>
              <a:spcPct val="0"/>
            </a:spcBef>
            <a:spcAft>
              <a:spcPct val="15000"/>
            </a:spcAft>
            <a:buChar char="••"/>
          </a:pPr>
          <a:r>
            <a:rPr lang="vi-VN" sz="1400" b="0" i="0" kern="1200" dirty="0" smtClean="0"/>
            <a:t>Supraevaluarea consensului</a:t>
          </a:r>
          <a:endParaRPr lang="en-GB" sz="1400" kern="1200" dirty="0"/>
        </a:p>
        <a:p>
          <a:pPr marL="114300" lvl="1" indent="-114300" algn="just" defTabSz="622300">
            <a:lnSpc>
              <a:spcPct val="90000"/>
            </a:lnSpc>
            <a:spcBef>
              <a:spcPct val="0"/>
            </a:spcBef>
            <a:spcAft>
              <a:spcPct val="15000"/>
            </a:spcAft>
            <a:buChar char="••"/>
          </a:pPr>
          <a:r>
            <a:rPr lang="vi-VN" sz="1400" b="0" i="0" kern="1200" dirty="0" smtClean="0"/>
            <a:t>Nu urmează</a:t>
          </a:r>
          <a:endParaRPr lang="en-GB" sz="1400" kern="1200" dirty="0"/>
        </a:p>
      </dsp:txBody>
      <dsp:txXfrm>
        <a:off x="6774096" y="785096"/>
        <a:ext cx="2969759" cy="28222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4EEA6-49CB-42D3-88E2-C16424DAD3A7}">
      <dsp:nvSpPr>
        <dsp:cNvPr id="0" name=""/>
        <dsp:cNvSpPr/>
      </dsp:nvSpPr>
      <dsp:spPr>
        <a:xfrm>
          <a:off x="55" y="2539"/>
          <a:ext cx="5273479" cy="1353600"/>
        </a:xfrm>
        <a:prstGeom prst="rect">
          <a:avLst/>
        </a:prstGeom>
        <a:solidFill>
          <a:srgbClr val="E08041"/>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ro-RO" sz="2400" b="0" i="0" kern="1200" dirty="0" smtClean="0"/>
            <a:t>Riscuri interne</a:t>
          </a:r>
          <a:endParaRPr lang="en-GB" sz="2400" kern="1200" dirty="0"/>
        </a:p>
      </dsp:txBody>
      <dsp:txXfrm>
        <a:off x="55" y="2539"/>
        <a:ext cx="5273479" cy="1353600"/>
      </dsp:txXfrm>
    </dsp:sp>
    <dsp:sp modelId="{C19AA999-95CB-4556-9BC0-BC50B4E17B2D}">
      <dsp:nvSpPr>
        <dsp:cNvPr id="0" name=""/>
        <dsp:cNvSpPr/>
      </dsp:nvSpPr>
      <dsp:spPr>
        <a:xfrm>
          <a:off x="55" y="1356139"/>
          <a:ext cx="5273479" cy="309635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vi-VN" sz="2400" b="0" i="0" kern="1200" dirty="0" smtClean="0"/>
            <a:t>factori umani (managementul talentelor, greve)</a:t>
          </a:r>
          <a:endParaRPr lang="en-GB" sz="2400" kern="1200" dirty="0"/>
        </a:p>
        <a:p>
          <a:pPr marL="228600" lvl="1" indent="-228600" algn="l" defTabSz="1066800">
            <a:lnSpc>
              <a:spcPct val="90000"/>
            </a:lnSpc>
            <a:spcBef>
              <a:spcPct val="0"/>
            </a:spcBef>
            <a:spcAft>
              <a:spcPct val="15000"/>
            </a:spcAft>
            <a:buChar char="••"/>
          </a:pPr>
          <a:r>
            <a:rPr lang="vi-VN" sz="2400" b="0" i="0" kern="1200" dirty="0" smtClean="0"/>
            <a:t>factori tehnologici (tehnologii emergente)</a:t>
          </a:r>
          <a:endParaRPr lang="en-GB" sz="2400" kern="1200" dirty="0"/>
        </a:p>
        <a:p>
          <a:pPr marL="228600" lvl="1" indent="-228600" algn="l" defTabSz="1066800">
            <a:lnSpc>
              <a:spcPct val="90000"/>
            </a:lnSpc>
            <a:spcBef>
              <a:spcPct val="0"/>
            </a:spcBef>
            <a:spcAft>
              <a:spcPct val="15000"/>
            </a:spcAft>
            <a:buChar char="••"/>
          </a:pPr>
          <a:r>
            <a:rPr lang="vi-VN" sz="2400" b="0" i="0" kern="1200" dirty="0" smtClean="0"/>
            <a:t>factori fizici (defectarea mașinilor, incendiu sau furt)</a:t>
          </a:r>
          <a:endParaRPr lang="en-GB" sz="2400" kern="1200" dirty="0"/>
        </a:p>
        <a:p>
          <a:pPr marL="228600" lvl="1" indent="-228600" algn="l" defTabSz="1066800">
            <a:lnSpc>
              <a:spcPct val="90000"/>
            </a:lnSpc>
            <a:spcBef>
              <a:spcPct val="0"/>
            </a:spcBef>
            <a:spcAft>
              <a:spcPct val="15000"/>
            </a:spcAft>
            <a:buChar char="••"/>
          </a:pPr>
          <a:r>
            <a:rPr lang="vi-VN" sz="2400" b="0" i="0" kern="1200" dirty="0" smtClean="0"/>
            <a:t>factori operaționali (acces la credit, reducerea costurilor, reclamă) </a:t>
          </a:r>
          <a:endParaRPr lang="en-GB" sz="2400" kern="1200" dirty="0"/>
        </a:p>
      </dsp:txBody>
      <dsp:txXfrm>
        <a:off x="55" y="1356139"/>
        <a:ext cx="5273479" cy="3096359"/>
      </dsp:txXfrm>
    </dsp:sp>
    <dsp:sp modelId="{5A11FAC3-8D60-48EA-9D7E-4C0FF1976549}">
      <dsp:nvSpPr>
        <dsp:cNvPr id="0" name=""/>
        <dsp:cNvSpPr/>
      </dsp:nvSpPr>
      <dsp:spPr>
        <a:xfrm>
          <a:off x="6011876" y="0"/>
          <a:ext cx="5273479" cy="1353600"/>
        </a:xfrm>
        <a:prstGeom prst="rect">
          <a:avLst/>
        </a:prstGeom>
        <a:solidFill>
          <a:srgbClr val="E08041"/>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i="0" kern="1200" dirty="0" err="1" smtClean="0"/>
            <a:t>Riscuri</a:t>
          </a:r>
          <a:r>
            <a:rPr lang="en-US" sz="2400" b="0" i="0" kern="1200" dirty="0" smtClean="0"/>
            <a:t> </a:t>
          </a:r>
          <a:r>
            <a:rPr lang="en-US" sz="2400" b="0" i="0" kern="1200" dirty="0" err="1" smtClean="0"/>
            <a:t>externe</a:t>
          </a:r>
          <a:endParaRPr lang="en-GB" sz="2400" b="0" i="0" kern="1200" dirty="0"/>
        </a:p>
      </dsp:txBody>
      <dsp:txXfrm>
        <a:off x="6011876" y="0"/>
        <a:ext cx="5273479" cy="1353600"/>
      </dsp:txXfrm>
    </dsp:sp>
    <dsp:sp modelId="{4710BF6C-85A7-4482-8F54-DADA2976FAD3}">
      <dsp:nvSpPr>
        <dsp:cNvPr id="0" name=""/>
        <dsp:cNvSpPr/>
      </dsp:nvSpPr>
      <dsp:spPr>
        <a:xfrm>
          <a:off x="6011821" y="1356139"/>
          <a:ext cx="5273479" cy="3096359"/>
        </a:xfrm>
        <a:prstGeom prst="rect">
          <a:avLst/>
        </a:prstGeom>
        <a:solidFill>
          <a:srgbClr val="F9DBD2">
            <a:alpha val="90000"/>
          </a:srgb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vi-VN" sz="2400" b="0" i="0" kern="1200" dirty="0" smtClean="0"/>
            <a:t>factori economici (riscuri de piață, presiune de stabilire a prețurilor)</a:t>
          </a:r>
          <a:endParaRPr lang="en-GB" sz="2400" kern="1200" dirty="0"/>
        </a:p>
        <a:p>
          <a:pPr marL="228600" lvl="1" indent="-228600" algn="l" defTabSz="1066800">
            <a:lnSpc>
              <a:spcPct val="90000"/>
            </a:lnSpc>
            <a:spcBef>
              <a:spcPct val="0"/>
            </a:spcBef>
            <a:spcAft>
              <a:spcPct val="15000"/>
            </a:spcAft>
            <a:buChar char="••"/>
          </a:pPr>
          <a:r>
            <a:rPr lang="vi-VN" sz="2400" b="0" i="0" kern="1200" dirty="0" smtClean="0"/>
            <a:t>factori naturali (inundații, cutremure)</a:t>
          </a:r>
          <a:endParaRPr lang="en-GB" sz="2400" kern="1200" dirty="0"/>
        </a:p>
        <a:p>
          <a:pPr marL="228600" lvl="1" indent="-228600" algn="l" defTabSz="1066800">
            <a:lnSpc>
              <a:spcPct val="90000"/>
            </a:lnSpc>
            <a:spcBef>
              <a:spcPct val="0"/>
            </a:spcBef>
            <a:spcAft>
              <a:spcPct val="15000"/>
            </a:spcAft>
            <a:buChar char="••"/>
          </a:pPr>
          <a:r>
            <a:rPr lang="vi-VN" sz="2400" b="0" i="0" kern="1200" dirty="0" smtClean="0"/>
            <a:t>factori politici (cerințe de conformitate și reglementări impuse de guverne) </a:t>
          </a:r>
          <a:endParaRPr lang="en-GB" sz="2400" kern="1200" dirty="0"/>
        </a:p>
      </dsp:txBody>
      <dsp:txXfrm>
        <a:off x="6011821" y="1356139"/>
        <a:ext cx="5273479" cy="30963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225F9-969B-4F64-A6A7-9F3951D2820D}">
      <dsp:nvSpPr>
        <dsp:cNvPr id="0" name=""/>
        <dsp:cNvSpPr/>
      </dsp:nvSpPr>
      <dsp:spPr>
        <a:xfrm>
          <a:off x="941962" y="994"/>
          <a:ext cx="3113884" cy="311388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367" tIns="27940" rIns="171367" bIns="27940" numCol="1" spcCol="1270" anchor="ctr" anchorCtr="0">
          <a:noAutofit/>
        </a:bodyPr>
        <a:lstStyle/>
        <a:p>
          <a:pPr lvl="0" algn="ctr" defTabSz="977900">
            <a:lnSpc>
              <a:spcPct val="90000"/>
            </a:lnSpc>
            <a:spcBef>
              <a:spcPct val="0"/>
            </a:spcBef>
            <a:spcAft>
              <a:spcPct val="35000"/>
            </a:spcAft>
          </a:pPr>
          <a:r>
            <a:rPr lang="en-US" sz="2200" b="1" i="0" kern="1200" dirty="0" smtClean="0"/>
            <a:t>A </a:t>
          </a:r>
          <a:r>
            <a:rPr lang="en-US" sz="2200" b="1" i="0" kern="1200" dirty="0" err="1" smtClean="0"/>
            <a:t>identifica</a:t>
          </a:r>
          <a:r>
            <a:rPr lang="en-US" sz="2200" b="1" i="0" kern="1200" dirty="0"/>
            <a:t> </a:t>
          </a:r>
          <a:r>
            <a:rPr lang="en-US" sz="2200" b="0" i="0" kern="1200" dirty="0"/>
            <a:t>– </a:t>
          </a:r>
          <a:r>
            <a:rPr lang="ro-RO" sz="2200" b="0" i="0" kern="1200" dirty="0" smtClean="0"/>
            <a:t>aflați ce riscuri ar putea întâmpina afacerea dvs.</a:t>
          </a:r>
          <a:endParaRPr lang="en-US" sz="2200" kern="1200" dirty="0"/>
        </a:p>
      </dsp:txBody>
      <dsp:txXfrm>
        <a:off x="1397980" y="457012"/>
        <a:ext cx="2201848" cy="2201848"/>
      </dsp:txXfrm>
    </dsp:sp>
    <dsp:sp modelId="{CCA80F75-B7D3-4E8E-8D2D-466B06197260}">
      <dsp:nvSpPr>
        <dsp:cNvPr id="0" name=""/>
        <dsp:cNvSpPr/>
      </dsp:nvSpPr>
      <dsp:spPr>
        <a:xfrm>
          <a:off x="3433070" y="994"/>
          <a:ext cx="3113884" cy="3113884"/>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367" tIns="27940" rIns="171367" bIns="27940" numCol="1" spcCol="1270" anchor="ctr" anchorCtr="0">
          <a:noAutofit/>
        </a:bodyPr>
        <a:lstStyle/>
        <a:p>
          <a:pPr lvl="0" algn="ctr" defTabSz="977900">
            <a:lnSpc>
              <a:spcPct val="90000"/>
            </a:lnSpc>
            <a:spcBef>
              <a:spcPct val="0"/>
            </a:spcBef>
            <a:spcAft>
              <a:spcPct val="35000"/>
            </a:spcAft>
          </a:pPr>
          <a:r>
            <a:rPr lang="en-GB" sz="2200" b="1" i="0" kern="1200" noProof="0" dirty="0" smtClean="0"/>
            <a:t>A analiza</a:t>
          </a:r>
          <a:r>
            <a:rPr lang="en-US" sz="2200" b="1" i="0" kern="1200" dirty="0"/>
            <a:t> </a:t>
          </a:r>
          <a:r>
            <a:rPr lang="en-US" sz="2200" b="0" i="0" kern="1200" dirty="0"/>
            <a:t>– </a:t>
          </a:r>
          <a:r>
            <a:rPr lang="it-IT" sz="2200" b="0" i="0" kern="1200" dirty="0" smtClean="0"/>
            <a:t>găsiți nivelul riscurilor și care sunt cele mai urgente</a:t>
          </a:r>
          <a:endParaRPr lang="en-US" sz="2200" kern="1200" dirty="0"/>
        </a:p>
      </dsp:txBody>
      <dsp:txXfrm>
        <a:off x="3889088" y="457012"/>
        <a:ext cx="2201848" cy="2201848"/>
      </dsp:txXfrm>
    </dsp:sp>
    <dsp:sp modelId="{CBF25DBB-D222-4A4D-BAD1-5333F52B8B2A}">
      <dsp:nvSpPr>
        <dsp:cNvPr id="0" name=""/>
        <dsp:cNvSpPr/>
      </dsp:nvSpPr>
      <dsp:spPr>
        <a:xfrm>
          <a:off x="5924177" y="994"/>
          <a:ext cx="3113884" cy="3113884"/>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367" tIns="27940" rIns="171367" bIns="27940" numCol="1" spcCol="1270" anchor="ctr" anchorCtr="0">
          <a:noAutofit/>
        </a:bodyPr>
        <a:lstStyle/>
        <a:p>
          <a:pPr lvl="0" algn="ctr" defTabSz="977900">
            <a:lnSpc>
              <a:spcPct val="90000"/>
            </a:lnSpc>
            <a:spcBef>
              <a:spcPct val="0"/>
            </a:spcBef>
            <a:spcAft>
              <a:spcPct val="35000"/>
            </a:spcAft>
          </a:pPr>
          <a:r>
            <a:rPr lang="en-US" sz="2200" b="1" i="0" kern="1200" dirty="0" smtClean="0"/>
            <a:t>A </a:t>
          </a:r>
          <a:r>
            <a:rPr lang="en-US" sz="2200" b="1" i="0" kern="1200" dirty="0" err="1" smtClean="0"/>
            <a:t>evalua</a:t>
          </a:r>
          <a:r>
            <a:rPr lang="en-US" sz="2200" b="1" i="0" kern="1200" dirty="0"/>
            <a:t> </a:t>
          </a:r>
          <a:r>
            <a:rPr lang="en-US" sz="2200" b="0" i="0" kern="1200" dirty="0"/>
            <a:t>– </a:t>
          </a:r>
          <a:r>
            <a:rPr lang="it-IT" sz="2200" b="0" i="0" kern="1200" dirty="0" smtClean="0"/>
            <a:t>comparați riscul cu criteriile de risc stabilite pentru a decide ce să faceți </a:t>
          </a:r>
          <a:endParaRPr lang="en-US" sz="2200" kern="1200" dirty="0"/>
        </a:p>
      </dsp:txBody>
      <dsp:txXfrm>
        <a:off x="6380195" y="457012"/>
        <a:ext cx="2201848" cy="22018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D1D44-CBE9-45D0-9C5E-883E359D9227}">
      <dsp:nvSpPr>
        <dsp:cNvPr id="0" name=""/>
        <dsp:cNvSpPr/>
      </dsp:nvSpPr>
      <dsp:spPr>
        <a:xfrm>
          <a:off x="4154" y="348465"/>
          <a:ext cx="2498367" cy="61703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GB" sz="1700" kern="1200" dirty="0" smtClean="0"/>
            <a:t>Cunostinte</a:t>
          </a:r>
          <a:endParaRPr lang="en-GB" sz="1700" kern="1200" dirty="0"/>
        </a:p>
      </dsp:txBody>
      <dsp:txXfrm>
        <a:off x="4154" y="348465"/>
        <a:ext cx="2498367" cy="617036"/>
      </dsp:txXfrm>
    </dsp:sp>
    <dsp:sp modelId="{6191E48F-0B33-4208-8E3F-EDB4A503F4E5}">
      <dsp:nvSpPr>
        <dsp:cNvPr id="0" name=""/>
        <dsp:cNvSpPr/>
      </dsp:nvSpPr>
      <dsp:spPr>
        <a:xfrm>
          <a:off x="4154" y="965502"/>
          <a:ext cx="2498367" cy="301135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ctr" anchorCtr="0">
          <a:noAutofit/>
        </a:bodyPr>
        <a:lstStyle/>
        <a:p>
          <a:pPr marL="171450" lvl="1" indent="-171450" algn="l" defTabSz="755650">
            <a:lnSpc>
              <a:spcPct val="90000"/>
            </a:lnSpc>
            <a:spcBef>
              <a:spcPct val="0"/>
            </a:spcBef>
            <a:spcAft>
              <a:spcPct val="15000"/>
            </a:spcAft>
            <a:buChar char="••"/>
          </a:pPr>
          <a:r>
            <a:rPr lang="vi-VN" sz="1700" b="0" i="0" kern="1200" dirty="0" smtClean="0"/>
            <a:t>Crește-ți constant cunoștințele, lucrează asupra ta, citește, fii interesat, încearcă să te fac</a:t>
          </a:r>
          <a:r>
            <a:rPr lang="en-US" sz="1700" b="0" i="0" kern="1200" dirty="0" err="1" smtClean="0"/>
            <a:t>i</a:t>
          </a:r>
          <a:r>
            <a:rPr lang="vi-VN" sz="1700" b="0" i="0" kern="1200" dirty="0" smtClean="0"/>
            <a:t> expert în domeniul tău</a:t>
          </a:r>
          <a:r>
            <a:rPr lang="en-US" sz="1700" kern="1200" dirty="0" smtClean="0"/>
            <a:t>,</a:t>
          </a:r>
          <a:endParaRPr lang="en-GB" sz="1700" kern="1200" dirty="0"/>
        </a:p>
      </dsp:txBody>
      <dsp:txXfrm>
        <a:off x="4154" y="965502"/>
        <a:ext cx="2498367" cy="3011350"/>
      </dsp:txXfrm>
    </dsp:sp>
    <dsp:sp modelId="{C9454C77-69D9-47F8-9397-A0E3A8B21DD2}">
      <dsp:nvSpPr>
        <dsp:cNvPr id="0" name=""/>
        <dsp:cNvSpPr/>
      </dsp:nvSpPr>
      <dsp:spPr>
        <a:xfrm>
          <a:off x="2852293" y="348465"/>
          <a:ext cx="2498367" cy="617036"/>
        </a:xfrm>
        <a:prstGeom prst="rect">
          <a:avLst/>
        </a:prstGeom>
        <a:solidFill>
          <a:srgbClr val="E0804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GB" sz="1700" kern="1200" dirty="0" smtClean="0"/>
            <a:t>Trasaturi de caracter si personalitate</a:t>
          </a:r>
          <a:endParaRPr lang="en-GB" sz="1700" kern="1200" dirty="0"/>
        </a:p>
      </dsp:txBody>
      <dsp:txXfrm>
        <a:off x="2852293" y="348465"/>
        <a:ext cx="2498367" cy="617036"/>
      </dsp:txXfrm>
    </dsp:sp>
    <dsp:sp modelId="{44B84D50-BFFC-4E93-A2FF-42EFF17468BF}">
      <dsp:nvSpPr>
        <dsp:cNvPr id="0" name=""/>
        <dsp:cNvSpPr/>
      </dsp:nvSpPr>
      <dsp:spPr>
        <a:xfrm>
          <a:off x="2852293" y="965502"/>
          <a:ext cx="2498367" cy="3011350"/>
        </a:xfrm>
        <a:prstGeom prst="rect">
          <a:avLst/>
        </a:prstGeom>
        <a:solidFill>
          <a:srgbClr val="F9DBD2">
            <a:alpha val="9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ctr" anchorCtr="0">
          <a:noAutofit/>
        </a:bodyPr>
        <a:lstStyle/>
        <a:p>
          <a:pPr marL="171450" lvl="1" indent="-171450" algn="l" defTabSz="755650">
            <a:lnSpc>
              <a:spcPct val="90000"/>
            </a:lnSpc>
            <a:spcBef>
              <a:spcPct val="0"/>
            </a:spcBef>
            <a:spcAft>
              <a:spcPct val="15000"/>
            </a:spcAft>
            <a:buChar char="••"/>
          </a:pPr>
          <a:endParaRPr lang="en-GB" sz="1700" kern="1200" dirty="0"/>
        </a:p>
        <a:p>
          <a:pPr marL="171450" lvl="1" indent="-171450" algn="l" defTabSz="755650">
            <a:lnSpc>
              <a:spcPct val="90000"/>
            </a:lnSpc>
            <a:spcBef>
              <a:spcPct val="0"/>
            </a:spcBef>
            <a:spcAft>
              <a:spcPct val="15000"/>
            </a:spcAft>
            <a:buChar char="••"/>
          </a:pPr>
          <a:r>
            <a:rPr lang="vi-VN" sz="1700" b="0" i="0" kern="1200" dirty="0" smtClean="0"/>
            <a:t>Dezvoltă-ți trăsăturile de caracter pozitive. Ne permite să stabilim relații bune cu ceilalți și ne ajută să funcționăm bine în viață, de ex. asertivitate, acuratețe, abilități de comunicare, loialitate, datorie, diligență</a:t>
          </a:r>
          <a:r>
            <a:rPr lang="en-US" sz="1700" kern="1200" dirty="0" smtClean="0"/>
            <a:t>, </a:t>
          </a:r>
          <a:r>
            <a:rPr lang="en-US" sz="1700" kern="1200" dirty="0"/>
            <a:t>etc.</a:t>
          </a:r>
          <a:endParaRPr lang="en-GB" sz="1700" kern="1200" dirty="0"/>
        </a:p>
      </dsp:txBody>
      <dsp:txXfrm>
        <a:off x="2852293" y="965502"/>
        <a:ext cx="2498367" cy="3011350"/>
      </dsp:txXfrm>
    </dsp:sp>
    <dsp:sp modelId="{1ACE3FC7-54C9-4A4C-A8C9-7727715B3632}">
      <dsp:nvSpPr>
        <dsp:cNvPr id="0" name=""/>
        <dsp:cNvSpPr/>
      </dsp:nvSpPr>
      <dsp:spPr>
        <a:xfrm>
          <a:off x="5700432" y="348465"/>
          <a:ext cx="2498367" cy="617036"/>
        </a:xfrm>
        <a:prstGeom prst="rect">
          <a:avLst/>
        </a:prstGeom>
        <a:solidFill>
          <a:srgbClr val="E08041"/>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GB" sz="1700" kern="1200" dirty="0" smtClean="0"/>
            <a:t>Actiuni, decizii pe care le luam</a:t>
          </a:r>
          <a:endParaRPr lang="en-GB" sz="1700" kern="1200" dirty="0"/>
        </a:p>
      </dsp:txBody>
      <dsp:txXfrm>
        <a:off x="5700432" y="348465"/>
        <a:ext cx="2498367" cy="617036"/>
      </dsp:txXfrm>
    </dsp:sp>
    <dsp:sp modelId="{D21F4AAF-EA04-4BE1-B3A4-7DDD2E01755F}">
      <dsp:nvSpPr>
        <dsp:cNvPr id="0" name=""/>
        <dsp:cNvSpPr/>
      </dsp:nvSpPr>
      <dsp:spPr>
        <a:xfrm>
          <a:off x="5700432" y="965502"/>
          <a:ext cx="2498367" cy="301135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ctr" anchorCtr="0">
          <a:noAutofit/>
        </a:bodyPr>
        <a:lstStyle/>
        <a:p>
          <a:pPr marL="171450" lvl="1" indent="-171450" algn="l" defTabSz="755650">
            <a:lnSpc>
              <a:spcPct val="90000"/>
            </a:lnSpc>
            <a:spcBef>
              <a:spcPct val="0"/>
            </a:spcBef>
            <a:spcAft>
              <a:spcPct val="15000"/>
            </a:spcAft>
            <a:buChar char="••"/>
          </a:pPr>
          <a:endParaRPr lang="en-GB" sz="1700" kern="1200" dirty="0"/>
        </a:p>
        <a:p>
          <a:pPr marL="171450" lvl="1" indent="-171450" algn="l" defTabSz="755650">
            <a:lnSpc>
              <a:spcPct val="90000"/>
            </a:lnSpc>
            <a:spcBef>
              <a:spcPct val="0"/>
            </a:spcBef>
            <a:spcAft>
              <a:spcPct val="15000"/>
            </a:spcAft>
            <a:buChar char="••"/>
          </a:pPr>
          <a:r>
            <a:rPr lang="vi-VN" sz="1700" b="0" i="0" kern="1200" dirty="0" smtClean="0"/>
            <a:t>Acțiunile pe care le întreprindem, următorii pași care ne conduc la o decizie </a:t>
          </a:r>
          <a:endParaRPr lang="en-GB" sz="1700" kern="1200" dirty="0"/>
        </a:p>
      </dsp:txBody>
      <dsp:txXfrm>
        <a:off x="5700432" y="965502"/>
        <a:ext cx="2498367" cy="3011350"/>
      </dsp:txXfrm>
    </dsp:sp>
    <dsp:sp modelId="{3C807308-45A9-40B7-9B6D-435461744383}">
      <dsp:nvSpPr>
        <dsp:cNvPr id="0" name=""/>
        <dsp:cNvSpPr/>
      </dsp:nvSpPr>
      <dsp:spPr>
        <a:xfrm>
          <a:off x="8548571" y="348465"/>
          <a:ext cx="2498367" cy="617036"/>
        </a:xfrm>
        <a:prstGeom prst="rect">
          <a:avLst/>
        </a:prstGeom>
        <a:solidFill>
          <a:srgbClr val="E08041"/>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GB" sz="1700" kern="1200" dirty="0" smtClean="0"/>
            <a:t>Condamnari</a:t>
          </a:r>
          <a:endParaRPr lang="en-GB" sz="1700" kern="1200" dirty="0"/>
        </a:p>
      </dsp:txBody>
      <dsp:txXfrm>
        <a:off x="8548571" y="348465"/>
        <a:ext cx="2498367" cy="617036"/>
      </dsp:txXfrm>
    </dsp:sp>
    <dsp:sp modelId="{12EFD0A8-F324-4368-B158-DEB3BA387039}">
      <dsp:nvSpPr>
        <dsp:cNvPr id="0" name=""/>
        <dsp:cNvSpPr/>
      </dsp:nvSpPr>
      <dsp:spPr>
        <a:xfrm>
          <a:off x="8548571" y="965502"/>
          <a:ext cx="2498367" cy="3011350"/>
        </a:xfrm>
        <a:prstGeom prst="rect">
          <a:avLst/>
        </a:prstGeom>
        <a:solidFill>
          <a:srgbClr val="F9DBD2">
            <a:alpha val="90000"/>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ctr" anchorCtr="0">
          <a:noAutofit/>
        </a:bodyPr>
        <a:lstStyle/>
        <a:p>
          <a:pPr marL="171450" lvl="1" indent="-171450" algn="l" defTabSz="755650">
            <a:lnSpc>
              <a:spcPct val="90000"/>
            </a:lnSpc>
            <a:spcBef>
              <a:spcPct val="0"/>
            </a:spcBef>
            <a:spcAft>
              <a:spcPct val="15000"/>
            </a:spcAft>
            <a:buChar char="••"/>
          </a:pPr>
          <a:r>
            <a:rPr lang="vi-VN" sz="1700" b="0" i="0" kern="1200" dirty="0" smtClean="0"/>
            <a:t>Credințe, personalitate; intuiția noastră, încrederea în sine, convingerile noastre, cogniția non-mentală, intuiția</a:t>
          </a:r>
          <a:r>
            <a:rPr lang="en-US" sz="1700" kern="1200" dirty="0" smtClean="0"/>
            <a:t>,</a:t>
          </a:r>
          <a:endParaRPr lang="en-GB" sz="1700" kern="1200" dirty="0"/>
        </a:p>
      </dsp:txBody>
      <dsp:txXfrm>
        <a:off x="8548571" y="965502"/>
        <a:ext cx="2498367" cy="30113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D1D44-CBE9-45D0-9C5E-883E359D9227}">
      <dsp:nvSpPr>
        <dsp:cNvPr id="0" name=""/>
        <dsp:cNvSpPr/>
      </dsp:nvSpPr>
      <dsp:spPr>
        <a:xfrm>
          <a:off x="3045" y="58557"/>
          <a:ext cx="2969759" cy="547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S" sz="1900" b="1" kern="1200" dirty="0" err="1" smtClean="0">
              <a:latin typeface="Arial" panose="020B0604020202020204" pitchFamily="34" charset="0"/>
              <a:cs typeface="Arial" panose="020B0604020202020204" pitchFamily="34" charset="0"/>
            </a:rPr>
            <a:t>incertitudine</a:t>
          </a:r>
          <a:endParaRPr lang="en-GB" sz="1900" kern="1200" dirty="0"/>
        </a:p>
      </dsp:txBody>
      <dsp:txXfrm>
        <a:off x="3045" y="58557"/>
        <a:ext cx="2969759" cy="547200"/>
      </dsp:txXfrm>
    </dsp:sp>
    <dsp:sp modelId="{6191E48F-0B33-4208-8E3F-EDB4A503F4E5}">
      <dsp:nvSpPr>
        <dsp:cNvPr id="0" name=""/>
        <dsp:cNvSpPr/>
      </dsp:nvSpPr>
      <dsp:spPr>
        <a:xfrm>
          <a:off x="3045" y="605757"/>
          <a:ext cx="2969759" cy="332488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ctr" anchorCtr="0">
          <a:noAutofit/>
        </a:bodyPr>
        <a:lstStyle/>
        <a:p>
          <a:pPr marL="171450" lvl="1" indent="-171450" algn="l" defTabSz="844550">
            <a:lnSpc>
              <a:spcPct val="90000"/>
            </a:lnSpc>
            <a:spcBef>
              <a:spcPct val="0"/>
            </a:spcBef>
            <a:spcAft>
              <a:spcPct val="15000"/>
            </a:spcAft>
            <a:buChar char="••"/>
          </a:pPr>
          <a:r>
            <a:rPr lang="vi-VN" sz="1900" b="0" i="0" kern="1200" dirty="0" smtClean="0"/>
            <a:t>O situație în care distribuția probabilității este necunoscută. Incert - „Ceva care nu este exact cunoscut sau decis”</a:t>
          </a:r>
          <a:r>
            <a:rPr lang="pl-PL" sz="1900" kern="1200" dirty="0" smtClean="0"/>
            <a:t>.</a:t>
          </a:r>
          <a:endParaRPr lang="en-GB" sz="1900" kern="1200" dirty="0"/>
        </a:p>
        <a:p>
          <a:pPr marL="171450" lvl="1" indent="-171450" algn="l" defTabSz="844550">
            <a:lnSpc>
              <a:spcPct val="90000"/>
            </a:lnSpc>
            <a:spcBef>
              <a:spcPct val="0"/>
            </a:spcBef>
            <a:spcAft>
              <a:spcPct val="15000"/>
            </a:spcAft>
            <a:buChar char="••"/>
          </a:pPr>
          <a:endParaRPr lang="en-GB" sz="1900" kern="1200" dirty="0"/>
        </a:p>
      </dsp:txBody>
      <dsp:txXfrm>
        <a:off x="3045" y="605757"/>
        <a:ext cx="2969759" cy="3324881"/>
      </dsp:txXfrm>
    </dsp:sp>
    <dsp:sp modelId="{C9454C77-69D9-47F8-9397-A0E3A8B21DD2}">
      <dsp:nvSpPr>
        <dsp:cNvPr id="0" name=""/>
        <dsp:cNvSpPr/>
      </dsp:nvSpPr>
      <dsp:spPr>
        <a:xfrm>
          <a:off x="3388571" y="58557"/>
          <a:ext cx="2969759" cy="547200"/>
        </a:xfrm>
        <a:prstGeom prst="rect">
          <a:avLst/>
        </a:prstGeom>
        <a:solidFill>
          <a:srgbClr val="E0804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S" sz="1900" b="1" kern="1200" dirty="0" err="1" smtClean="0">
              <a:latin typeface="Arial" panose="020B0604020202020204" pitchFamily="34" charset="0"/>
              <a:cs typeface="Arial" panose="020B0604020202020204" pitchFamily="34" charset="0"/>
            </a:rPr>
            <a:t>ambiguitate</a:t>
          </a:r>
          <a:endParaRPr lang="en-GB" sz="1900" kern="1200" dirty="0"/>
        </a:p>
      </dsp:txBody>
      <dsp:txXfrm>
        <a:off x="3388571" y="58557"/>
        <a:ext cx="2969759" cy="547200"/>
      </dsp:txXfrm>
    </dsp:sp>
    <dsp:sp modelId="{44B84D50-BFFC-4E93-A2FF-42EFF17468BF}">
      <dsp:nvSpPr>
        <dsp:cNvPr id="0" name=""/>
        <dsp:cNvSpPr/>
      </dsp:nvSpPr>
      <dsp:spPr>
        <a:xfrm>
          <a:off x="3388571" y="605757"/>
          <a:ext cx="2969759" cy="3324881"/>
        </a:xfrm>
        <a:prstGeom prst="rect">
          <a:avLst/>
        </a:prstGeom>
        <a:solidFill>
          <a:srgbClr val="F9DBD2">
            <a:alpha val="9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ctr" anchorCtr="0">
          <a:noAutofit/>
        </a:bodyPr>
        <a:lstStyle/>
        <a:p>
          <a:pPr marL="171450" lvl="1" indent="-171450" algn="l" defTabSz="844550">
            <a:lnSpc>
              <a:spcPct val="90000"/>
            </a:lnSpc>
            <a:spcBef>
              <a:spcPct val="0"/>
            </a:spcBef>
            <a:spcAft>
              <a:spcPct val="15000"/>
            </a:spcAft>
            <a:buChar char="••"/>
          </a:pPr>
          <a:r>
            <a:rPr lang="ro-RO" sz="1900" b="0" i="0" kern="1200" dirty="0" smtClean="0"/>
            <a:t>Ceva care poate fi înțeles în mai multe moduri sau poate avea mai multe rezultate ”.</a:t>
          </a:r>
          <a:r>
            <a:rPr lang="en-US" sz="1900" kern="1200" dirty="0" smtClean="0"/>
            <a:t> </a:t>
          </a:r>
          <a:endParaRPr lang="en-GB" sz="1900" kern="1200" dirty="0"/>
        </a:p>
      </dsp:txBody>
      <dsp:txXfrm>
        <a:off x="3388571" y="605757"/>
        <a:ext cx="2969759" cy="3324881"/>
      </dsp:txXfrm>
    </dsp:sp>
    <dsp:sp modelId="{1ACE3FC7-54C9-4A4C-A8C9-7727715B3632}">
      <dsp:nvSpPr>
        <dsp:cNvPr id="0" name=""/>
        <dsp:cNvSpPr/>
      </dsp:nvSpPr>
      <dsp:spPr>
        <a:xfrm>
          <a:off x="6777142" y="0"/>
          <a:ext cx="2969759" cy="547200"/>
        </a:xfrm>
        <a:prstGeom prst="rect">
          <a:avLst/>
        </a:prstGeom>
        <a:solidFill>
          <a:srgbClr val="E08041"/>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pl-PL" sz="1900" b="1" kern="1200" dirty="0" smtClean="0">
              <a:latin typeface="Arial" panose="020B0604020202020204" pitchFamily="34" charset="0"/>
              <a:cs typeface="Arial" panose="020B0604020202020204" pitchFamily="34" charset="0"/>
            </a:rPr>
            <a:t>ris</a:t>
          </a:r>
          <a:r>
            <a:rPr lang="en-US" sz="1900" b="1" kern="1200" dirty="0" smtClean="0">
              <a:latin typeface="Arial" panose="020B0604020202020204" pitchFamily="34" charset="0"/>
              <a:cs typeface="Arial" panose="020B0604020202020204" pitchFamily="34" charset="0"/>
            </a:rPr>
            <a:t>c</a:t>
          </a:r>
          <a:r>
            <a:rPr lang="pl-PL" sz="1900" b="1" kern="1200" dirty="0" smtClean="0">
              <a:latin typeface="Arial" panose="020B0604020202020204" pitchFamily="34" charset="0"/>
              <a:cs typeface="Arial" panose="020B0604020202020204" pitchFamily="34" charset="0"/>
            </a:rPr>
            <a:t> </a:t>
          </a:r>
          <a:endParaRPr lang="en-GB" sz="1900" b="1" kern="1200" dirty="0">
            <a:latin typeface="Arial" panose="020B0604020202020204" pitchFamily="34" charset="0"/>
            <a:cs typeface="Arial" panose="020B0604020202020204" pitchFamily="34" charset="0"/>
          </a:endParaRPr>
        </a:p>
      </dsp:txBody>
      <dsp:txXfrm>
        <a:off x="6777142" y="0"/>
        <a:ext cx="2969759" cy="547200"/>
      </dsp:txXfrm>
    </dsp:sp>
    <dsp:sp modelId="{D21F4AAF-EA04-4BE1-B3A4-7DDD2E01755F}">
      <dsp:nvSpPr>
        <dsp:cNvPr id="0" name=""/>
        <dsp:cNvSpPr/>
      </dsp:nvSpPr>
      <dsp:spPr>
        <a:xfrm>
          <a:off x="6774096" y="605757"/>
          <a:ext cx="2969759" cy="332488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ctr" anchorCtr="0">
          <a:noAutofit/>
        </a:bodyPr>
        <a:lstStyle/>
        <a:p>
          <a:pPr marL="171450" lvl="1" indent="-171450" algn="l" defTabSz="844550">
            <a:lnSpc>
              <a:spcPct val="90000"/>
            </a:lnSpc>
            <a:spcBef>
              <a:spcPct val="0"/>
            </a:spcBef>
            <a:spcAft>
              <a:spcPct val="15000"/>
            </a:spcAft>
            <a:buChar char="••"/>
          </a:pPr>
          <a:r>
            <a:rPr lang="vi-VN" sz="1900" b="0" i="0" kern="1200" dirty="0" smtClean="0"/>
            <a:t>Se referă la probabilitatea sau amenințarea de pierdere, răspundere, vătămare, deteriorare sau orice alt eveniment negativ rezultat din vulnerabilități externe sau interne și care poate fi prevenit sau evitat prin acțiuni preventive</a:t>
          </a:r>
          <a:endParaRPr lang="en-GB" sz="1900" kern="1200" dirty="0"/>
        </a:p>
      </dsp:txBody>
      <dsp:txXfrm>
        <a:off x="6774096" y="605757"/>
        <a:ext cx="2969759" cy="3324881"/>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 xmlns:a16="http://schemas.microsoft.com/office/drawing/2014/main"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 xmlns:a16="http://schemas.microsoft.com/office/drawing/2014/main"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 xmlns:a16="http://schemas.microsoft.com/office/drawing/2014/main"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 xmlns:a16="http://schemas.microsoft.com/office/drawing/2014/main"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 xmlns:a16="http://schemas.microsoft.com/office/drawing/2014/main"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 xmlns:a16="http://schemas.microsoft.com/office/drawing/2014/main"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 xmlns:a16="http://schemas.microsoft.com/office/drawing/2014/main"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 xmlns:a16="http://schemas.microsoft.com/office/drawing/2014/main"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 xmlns:a16="http://schemas.microsoft.com/office/drawing/2014/main"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 xmlns:a16="http://schemas.microsoft.com/office/drawing/2014/main"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 xmlns:a16="http://schemas.microsoft.com/office/drawing/2014/main"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 xmlns:a16="http://schemas.microsoft.com/office/drawing/2014/main"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om72utemTHw"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redirect?redir_token=QUFFLUhqbFpjbkdiVWpfM2R0RVNKSkd4QWNyNllKRDhSd3xBQ3Jtc0trLUJZN2FSZTREZWhBVldNZkRYZUl2RGM3Z2FudGlFMmdWRFVIQWFOZUFCZXFpY2ppaWZadnBwUzJ5c0JQSGxRZl9PT1RDSkdUVXU5dkdUdHVPbTFoRnVUWjFmMU9XWjBFUGtTakJUd25NSzhZV0VnQQ==&amp;q=http://www.uwtsd.ac.uk/iiced&amp;event=video_description&amp;v=JHMMwMC42M8" TargetMode="External"/><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hyperlink" Target="https://www.youtube.com/watch?v=JHMMwMC42M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 xmlns:a16="http://schemas.microsoft.com/office/drawing/2014/main"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 xmlns:a16="http://schemas.microsoft.com/office/drawing/2014/main" id="{A40DE74E-6CAB-4B5B-BA23-508F110CA1BB}"/>
              </a:ext>
            </a:extLst>
          </p:cNvPr>
          <p:cNvSpPr txBox="1"/>
          <p:nvPr/>
        </p:nvSpPr>
        <p:spPr>
          <a:xfrm>
            <a:off x="264524" y="3227885"/>
            <a:ext cx="11662953" cy="2339102"/>
          </a:xfrm>
          <a:prstGeom prst="rect">
            <a:avLst/>
          </a:prstGeom>
          <a:noFill/>
        </p:spPr>
        <p:txBody>
          <a:bodyPr wrap="square" rtlCol="0">
            <a:spAutoFit/>
          </a:bodyPr>
          <a:lstStyle/>
          <a:p>
            <a:pPr algn="ctr"/>
            <a:r>
              <a:rPr lang="en-GB" sz="4400" b="1" dirty="0"/>
              <a:t>3.3 </a:t>
            </a:r>
            <a:r>
              <a:rPr lang="it-IT" sz="4200" b="1" dirty="0" smtClean="0">
                <a:latin typeface="Arial" pitchFamily="34" charset="0"/>
                <a:cs typeface="Arial" pitchFamily="34" charset="0"/>
              </a:rPr>
              <a:t>Faceți față incertitudinii, ambiguității și riscului</a:t>
            </a:r>
            <a:endParaRPr lang="en-GB" sz="4200" b="1" dirty="0">
              <a:latin typeface="Arial" pitchFamily="34" charset="0"/>
              <a:cs typeface="Arial" pitchFamily="34" charset="0"/>
            </a:endParaRPr>
          </a:p>
          <a:p>
            <a:pPr algn="ctr"/>
            <a:endParaRPr lang="en-GB" sz="1600" b="1" dirty="0"/>
          </a:p>
          <a:p>
            <a:pPr algn="ctr"/>
            <a:r>
              <a:rPr lang="en-GB" sz="4400" b="1" dirty="0"/>
              <a:t>3.3.A </a:t>
            </a:r>
            <a:r>
              <a:rPr lang="vi-VN" sz="4000" b="1" dirty="0" smtClean="0"/>
              <a:t>Introducere și elemente de bază</a:t>
            </a:r>
            <a:endParaRPr lang="en-GB" sz="4000" b="1" dirty="0"/>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301315"/>
            <a:ext cx="1755570" cy="398758"/>
          </a:xfrm>
          <a:prstGeom prst="rect">
            <a:avLst/>
          </a:prstGeom>
        </p:spPr>
      </p:pic>
      <p:sp>
        <p:nvSpPr>
          <p:cNvPr id="12" name="CasellaDiTesto 17"/>
          <p:cNvSpPr txBox="1"/>
          <p:nvPr/>
        </p:nvSpPr>
        <p:spPr>
          <a:xfrm>
            <a:off x="7255047"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14377"/>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7 </a:t>
            </a:r>
            <a:r>
              <a:rPr lang="ro-RO" sz="4800" b="1" dirty="0" smtClean="0"/>
              <a:t>Caracteristicile unei decizii bune</a:t>
            </a:r>
            <a:endParaRPr lang="pl-PL" sz="4800" b="1"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 xmlns:a16="http://schemas.microsoft.com/office/drawing/2014/main" id="{B9429F06-86DB-470A-ACC6-6C9E78C97A13}"/>
              </a:ext>
            </a:extLst>
          </p:cNvPr>
          <p:cNvSpPr txBox="1"/>
          <p:nvPr/>
        </p:nvSpPr>
        <p:spPr>
          <a:xfrm>
            <a:off x="387531" y="1460139"/>
            <a:ext cx="11416938" cy="3108543"/>
          </a:xfrm>
          <a:prstGeom prst="rect">
            <a:avLst/>
          </a:prstGeom>
          <a:noFill/>
        </p:spPr>
        <p:txBody>
          <a:bodyPr wrap="square" rtlCol="0">
            <a:spAutoFit/>
          </a:bodyPr>
          <a:lstStyle/>
          <a:p>
            <a:pPr marL="514350" indent="-514350" algn="just">
              <a:buFont typeface="+mj-lt"/>
              <a:buAutoNum type="arabicPeriod"/>
            </a:pPr>
            <a:r>
              <a:rPr lang="vi-VN" sz="2800" dirty="0" smtClean="0"/>
              <a:t>Un cadru de decizie adecvat </a:t>
            </a:r>
            <a:endParaRPr lang="en-US" sz="2800" dirty="0" smtClean="0"/>
          </a:p>
          <a:p>
            <a:pPr marL="514350" indent="-514350" algn="just">
              <a:buFont typeface="+mj-lt"/>
              <a:buAutoNum type="arabicPeriod"/>
            </a:pPr>
            <a:r>
              <a:rPr lang="vi-VN" sz="2800" dirty="0" smtClean="0"/>
              <a:t>Valorile clare pe care trebuie să le respectați și obiectivele pe care încercați să le realizați </a:t>
            </a:r>
            <a:endParaRPr lang="en-US" sz="2800" dirty="0" smtClean="0"/>
          </a:p>
          <a:p>
            <a:pPr marL="514350" indent="-514350" algn="just">
              <a:buFont typeface="+mj-lt"/>
              <a:buAutoNum type="arabicPeriod"/>
            </a:pPr>
            <a:r>
              <a:rPr lang="vi-VN" sz="2800" dirty="0" smtClean="0"/>
              <a:t>Alternative creative din care să alegeți </a:t>
            </a:r>
            <a:r>
              <a:rPr lang="en-US" sz="2800" dirty="0" err="1" smtClean="0"/>
              <a:t>i</a:t>
            </a:r>
            <a:r>
              <a:rPr lang="vi-VN" sz="2800" dirty="0" smtClean="0"/>
              <a:t>nformații bune </a:t>
            </a:r>
            <a:endParaRPr lang="en-US" sz="2800" dirty="0" smtClean="0"/>
          </a:p>
          <a:p>
            <a:pPr marL="514350" indent="-514350" algn="just">
              <a:buFont typeface="+mj-lt"/>
              <a:buAutoNum type="arabicPeriod"/>
            </a:pPr>
            <a:r>
              <a:rPr lang="vi-VN" sz="2800" dirty="0" smtClean="0"/>
              <a:t>Compensări clare și raționamente solide </a:t>
            </a:r>
            <a:endParaRPr lang="en-US" sz="2800" dirty="0" smtClean="0"/>
          </a:p>
          <a:p>
            <a:pPr marL="514350" indent="-514350" algn="just">
              <a:buFont typeface="+mj-lt"/>
              <a:buAutoNum type="arabicPeriod"/>
            </a:pPr>
            <a:r>
              <a:rPr lang="vi-VN" sz="2800" dirty="0" smtClean="0"/>
              <a:t>Ajustarea alegerii cu valorile și obiectivele </a:t>
            </a:r>
            <a:endParaRPr lang="en-US" sz="2800" dirty="0" smtClean="0"/>
          </a:p>
          <a:p>
            <a:pPr marL="514350" indent="-514350" algn="just">
              <a:buFont typeface="+mj-lt"/>
              <a:buAutoNum type="arabicPeriod"/>
            </a:pPr>
            <a:r>
              <a:rPr lang="vi-VN" sz="2800" dirty="0" smtClean="0"/>
              <a:t>Implementare angajată </a:t>
            </a:r>
            <a:endParaRPr lang="en-GB" sz="2800" dirty="0"/>
          </a:p>
        </p:txBody>
      </p:sp>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85123" y="6301315"/>
            <a:ext cx="1755570" cy="398758"/>
          </a:xfrm>
          <a:prstGeom prst="rect">
            <a:avLst/>
          </a:prstGeom>
        </p:spPr>
      </p:pic>
      <p:sp>
        <p:nvSpPr>
          <p:cNvPr id="16"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2323452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7 </a:t>
            </a:r>
            <a:r>
              <a:rPr lang="vi-VN" sz="3600" b="1" dirty="0" smtClean="0"/>
              <a:t>Modalități de a face față incertitudinii </a:t>
            </a:r>
            <a:endParaRPr lang="pl-PL" sz="3600" b="1"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 xmlns:a16="http://schemas.microsoft.com/office/drawing/2014/main" id="{B9429F06-86DB-470A-ACC6-6C9E78C97A13}"/>
              </a:ext>
            </a:extLst>
          </p:cNvPr>
          <p:cNvSpPr txBox="1"/>
          <p:nvPr/>
        </p:nvSpPr>
        <p:spPr>
          <a:xfrm>
            <a:off x="387531" y="1460139"/>
            <a:ext cx="11416938" cy="3416320"/>
          </a:xfrm>
          <a:prstGeom prst="rect">
            <a:avLst/>
          </a:prstGeom>
          <a:noFill/>
        </p:spPr>
        <p:txBody>
          <a:bodyPr wrap="square" rtlCol="0">
            <a:spAutoFit/>
          </a:bodyPr>
          <a:lstStyle/>
          <a:p>
            <a:pPr marL="514350" indent="-514350" algn="just">
              <a:buFont typeface="+mj-lt"/>
              <a:buAutoNum type="arabicPeriod"/>
            </a:pPr>
            <a:r>
              <a:rPr lang="vi-VN" sz="2800" dirty="0" smtClean="0"/>
              <a:t>Înlocuiți așteptările cu planuri </a:t>
            </a:r>
            <a:endParaRPr lang="en-US" sz="2800" dirty="0" smtClean="0"/>
          </a:p>
          <a:p>
            <a:pPr marL="514350" indent="-514350" algn="just">
              <a:buFont typeface="+mj-lt"/>
              <a:buAutoNum type="arabicPeriod"/>
            </a:pPr>
            <a:r>
              <a:rPr lang="vi-VN" sz="2800" dirty="0" smtClean="0"/>
              <a:t>Pregătește-te pentru diferite posibilități </a:t>
            </a:r>
            <a:endParaRPr lang="en-US" sz="2800" dirty="0" smtClean="0"/>
          </a:p>
          <a:p>
            <a:pPr marL="514350" indent="-514350" algn="just">
              <a:buFont typeface="+mj-lt"/>
              <a:buAutoNum type="arabicPeriod"/>
            </a:pPr>
            <a:r>
              <a:rPr lang="vi-VN" sz="2800" dirty="0" smtClean="0"/>
              <a:t>Deveniți un observator sentimental </a:t>
            </a:r>
            <a:endParaRPr lang="en-US" sz="2800" dirty="0" smtClean="0"/>
          </a:p>
          <a:p>
            <a:pPr marL="514350" indent="-514350" algn="just">
              <a:buFont typeface="+mj-lt"/>
              <a:buAutoNum type="arabicPeriod"/>
            </a:pPr>
            <a:r>
              <a:rPr lang="vi-VN" sz="2800" dirty="0" smtClean="0"/>
              <a:t>Fii încrezător în abilitățile tale de adaptare și adaptare </a:t>
            </a:r>
            <a:endParaRPr lang="en-US" sz="2800" dirty="0" smtClean="0"/>
          </a:p>
          <a:p>
            <a:pPr marL="514350" indent="-514350" algn="just">
              <a:buFont typeface="+mj-lt"/>
              <a:buAutoNum type="arabicPeriod"/>
            </a:pPr>
            <a:r>
              <a:rPr lang="vi-VN" sz="2800" dirty="0" smtClean="0"/>
              <a:t>Utilizați tehnici de reducere a stresului în mod preventiv</a:t>
            </a:r>
            <a:endParaRPr lang="en-US" sz="2800" dirty="0" smtClean="0"/>
          </a:p>
          <a:p>
            <a:pPr marL="514350" indent="-514350" algn="just">
              <a:buFont typeface="+mj-lt"/>
              <a:buAutoNum type="arabicPeriod"/>
            </a:pPr>
            <a:r>
              <a:rPr lang="vi-VN" sz="2800" dirty="0" smtClean="0"/>
              <a:t>Concentrați-vă pe ceea ce puteți controla </a:t>
            </a:r>
            <a:endParaRPr lang="en-US" sz="2800" dirty="0" smtClean="0"/>
          </a:p>
          <a:p>
            <a:pPr marL="514350" indent="-514350" algn="just">
              <a:buFont typeface="+mj-lt"/>
              <a:buAutoNum type="arabicPeriod"/>
            </a:pPr>
            <a:r>
              <a:rPr lang="vi-VN" sz="2800" dirty="0" smtClean="0"/>
              <a:t>Practicați atenția </a:t>
            </a:r>
            <a:endParaRPr lang="it-IT" sz="2800" dirty="0"/>
          </a:p>
          <a:p>
            <a:pPr algn="just"/>
            <a:r>
              <a:rPr lang="en-GB" sz="2000" dirty="0"/>
              <a:t>According to Lori Deschene</a:t>
            </a:r>
          </a:p>
        </p:txBody>
      </p:sp>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85123" y="6301315"/>
            <a:ext cx="1755570" cy="398758"/>
          </a:xfrm>
          <a:prstGeom prst="rect">
            <a:avLst/>
          </a:prstGeom>
        </p:spPr>
      </p:pic>
      <p:sp>
        <p:nvSpPr>
          <p:cNvPr id="16"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1136982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smtClean="0"/>
              <a:t>I</a:t>
            </a:r>
            <a:r>
              <a:rPr lang="ro-RO" sz="4800" b="1" dirty="0" smtClean="0"/>
              <a:t>n plus </a:t>
            </a:r>
            <a:r>
              <a:rPr lang="en-GB" sz="4800" b="1" dirty="0" smtClean="0"/>
              <a:t>…</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2644170"/>
            <a:ext cx="11416938" cy="1908215"/>
          </a:xfrm>
          <a:prstGeom prst="rect">
            <a:avLst/>
          </a:prstGeom>
          <a:noFill/>
        </p:spPr>
        <p:txBody>
          <a:bodyPr wrap="square" rtlCol="0">
            <a:spAutoFit/>
          </a:bodyPr>
          <a:lstStyle/>
          <a:p>
            <a:pPr algn="just"/>
            <a:r>
              <a:rPr lang="vi-VN" sz="3200" i="1" dirty="0" smtClean="0"/>
              <a:t>Incertitudinea este singura certitudine care există, iar știința să trăiești cu nesiguranță este singura siguranță</a:t>
            </a:r>
            <a:r>
              <a:rPr lang="en-US" sz="3200" i="1" dirty="0" smtClean="0"/>
              <a:t> </a:t>
            </a:r>
            <a:endParaRPr lang="en-US" sz="3200" i="1" dirty="0"/>
          </a:p>
          <a:p>
            <a:pPr algn="just"/>
            <a:endParaRPr lang="en-US" sz="3200" i="1" dirty="0"/>
          </a:p>
          <a:p>
            <a:pPr algn="just"/>
            <a:r>
              <a:rPr lang="en-US" sz="2200" dirty="0"/>
              <a:t>John Allen </a:t>
            </a:r>
            <a:r>
              <a:rPr lang="en-US" sz="2200" dirty="0" err="1"/>
              <a:t>Paulos</a:t>
            </a:r>
            <a:endParaRPr lang="en-GB" sz="2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85123" y="6301315"/>
            <a:ext cx="1755570" cy="398758"/>
          </a:xfrm>
          <a:prstGeom prst="rect">
            <a:avLst/>
          </a:prstGeom>
        </p:spPr>
      </p:pic>
      <p:sp>
        <p:nvSpPr>
          <p:cNvPr id="16"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2508329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Cuvintele experților</a:t>
            </a:r>
            <a:r>
              <a:rPr lang="en-US" sz="4800" b="1" dirty="0" smtClean="0"/>
              <a:t>: </a:t>
            </a:r>
            <a:endParaRPr lang="pl-PL" sz="4800" b="1"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 xmlns:a16="http://schemas.microsoft.com/office/drawing/2014/main" id="{B9429F06-86DB-470A-ACC6-6C9E78C97A13}"/>
              </a:ext>
            </a:extLst>
          </p:cNvPr>
          <p:cNvSpPr txBox="1"/>
          <p:nvPr/>
        </p:nvSpPr>
        <p:spPr>
          <a:xfrm>
            <a:off x="387531" y="1460139"/>
            <a:ext cx="11416938" cy="769441"/>
          </a:xfrm>
          <a:prstGeom prst="rect">
            <a:avLst/>
          </a:prstGeom>
          <a:noFill/>
        </p:spPr>
        <p:txBody>
          <a:bodyPr wrap="square" rtlCol="0">
            <a:spAutoFit/>
          </a:bodyPr>
          <a:lstStyle/>
          <a:p>
            <a:pPr algn="just"/>
            <a:r>
              <a:rPr lang="vi-VN" sz="2200" dirty="0" smtClean="0"/>
              <a:t>Mai jos sunt trei exemple de autori care subliniază greșelile făcute la luarea deciziilor. Pe această bază, încercați să vă compilați lista de greșeli făcute la luarea deciziilor </a:t>
            </a:r>
            <a:endParaRPr lang="pl-PL" sz="2200" dirty="0">
              <a:cs typeface="Arial" panose="020B0604020202020204" pitchFamily="34" charset="0"/>
            </a:endParaRPr>
          </a:p>
        </p:txBody>
      </p:sp>
      <p:graphicFrame>
        <p:nvGraphicFramePr>
          <p:cNvPr id="8" name="Diagram 15">
            <a:extLst>
              <a:ext uri="{FF2B5EF4-FFF2-40B4-BE49-F238E27FC236}">
                <a16:creationId xmlns="" xmlns:a16="http://schemas.microsoft.com/office/drawing/2014/main" id="{250A1B27-DC1B-4E10-8E66-C8D342D9934D}"/>
              </a:ext>
            </a:extLst>
          </p:cNvPr>
          <p:cNvGraphicFramePr/>
          <p:nvPr>
            <p:extLst>
              <p:ext uri="{D42A27DB-BD31-4B8C-83A1-F6EECF244321}">
                <p14:modId xmlns:p14="http://schemas.microsoft.com/office/powerpoint/2010/main" val="1553975629"/>
              </p:ext>
            </p:extLst>
          </p:nvPr>
        </p:nvGraphicFramePr>
        <p:xfrm>
          <a:off x="1222549" y="2229580"/>
          <a:ext cx="9746902" cy="3989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rostokąt 8">
            <a:extLst>
              <a:ext uri="{FF2B5EF4-FFF2-40B4-BE49-F238E27FC236}">
                <a16:creationId xmlns="" xmlns:a16="http://schemas.microsoft.com/office/drawing/2014/main" id="{A07FC9EA-46C2-4AF3-91FA-3A9FD91A76EE}"/>
              </a:ext>
            </a:extLst>
          </p:cNvPr>
          <p:cNvSpPr/>
          <p:nvPr/>
        </p:nvSpPr>
        <p:spPr>
          <a:xfrm>
            <a:off x="5359951" y="5936560"/>
            <a:ext cx="1525867" cy="307777"/>
          </a:xfrm>
          <a:prstGeom prst="rect">
            <a:avLst/>
          </a:prstGeom>
        </p:spPr>
        <p:txBody>
          <a:bodyPr wrap="none">
            <a:spAutoFit/>
          </a:bodyPr>
          <a:lstStyle/>
          <a:p>
            <a:r>
              <a:rPr lang="en-GB" sz="1400" dirty="0"/>
              <a:t>Source: own study</a:t>
            </a:r>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85123" y="6301315"/>
            <a:ext cx="1755570" cy="398758"/>
          </a:xfrm>
          <a:prstGeom prst="rect">
            <a:avLst/>
          </a:prstGeom>
        </p:spPr>
      </p:pic>
      <p:sp>
        <p:nvSpPr>
          <p:cNvPr id="18"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3453522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Puterea încrederii </a:t>
            </a:r>
            <a:endParaRPr lang="en-GB" sz="4800" b="1" dirty="0">
              <a:cs typeface="Arial" panose="020B0604020202020204" pitchFamily="34" charset="0"/>
            </a:endParaRP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 xmlns:a16="http://schemas.microsoft.com/office/drawing/2014/main" id="{B9429F06-86DB-470A-ACC6-6C9E78C97A13}"/>
              </a:ext>
            </a:extLst>
          </p:cNvPr>
          <p:cNvSpPr txBox="1"/>
          <p:nvPr/>
        </p:nvSpPr>
        <p:spPr>
          <a:xfrm>
            <a:off x="387531" y="1460139"/>
            <a:ext cx="11416938" cy="4462760"/>
          </a:xfrm>
          <a:prstGeom prst="rect">
            <a:avLst/>
          </a:prstGeom>
          <a:noFill/>
        </p:spPr>
        <p:txBody>
          <a:bodyPr wrap="square" rtlCol="0">
            <a:spAutoFit/>
          </a:bodyPr>
          <a:lstStyle/>
          <a:p>
            <a:pPr algn="just"/>
            <a:r>
              <a:rPr lang="vi-VN" sz="2200" dirty="0" smtClean="0"/>
              <a:t>Încrederea este fundamentul și stimulul pentru fiecare activitate din organizație, oferă un sentiment de securitate și vă permite să reacționați rapid la schimbările din mediu</a:t>
            </a:r>
            <a:r>
              <a:rPr lang="en-GB" sz="2200" dirty="0" smtClean="0">
                <a:cs typeface="Arial" panose="020B0604020202020204" pitchFamily="34" charset="0"/>
              </a:rPr>
              <a:t>.</a:t>
            </a:r>
            <a:endParaRPr lang="pl-PL" sz="2200" dirty="0">
              <a:cs typeface="Arial" panose="020B0604020202020204" pitchFamily="34" charset="0"/>
            </a:endParaRPr>
          </a:p>
          <a:p>
            <a:pPr algn="just"/>
            <a:endParaRPr lang="pl-PL" sz="2400" dirty="0">
              <a:cs typeface="Arial" panose="020B0604020202020204" pitchFamily="34" charset="0"/>
            </a:endParaRPr>
          </a:p>
          <a:p>
            <a:pPr algn="just"/>
            <a:r>
              <a:rPr lang="vi-VN" sz="2400" dirty="0" smtClean="0"/>
              <a:t>Există opt piloni de încredere (potrivit strategului de afaceri </a:t>
            </a:r>
            <a:r>
              <a:rPr lang="pl-PL" sz="2400" dirty="0" smtClean="0">
                <a:latin typeface="Arial" pitchFamily="34" charset="0"/>
                <a:cs typeface="Arial" pitchFamily="34" charset="0"/>
              </a:rPr>
              <a:t>David </a:t>
            </a:r>
            <a:r>
              <a:rPr lang="pl-PL" sz="2400" dirty="0">
                <a:latin typeface="Arial" pitchFamily="34" charset="0"/>
                <a:cs typeface="Arial" pitchFamily="34" charset="0"/>
              </a:rPr>
              <a:t>Horsager</a:t>
            </a:r>
            <a:r>
              <a:rPr lang="pl-PL" sz="2400" dirty="0">
                <a:cs typeface="Arial" panose="020B0604020202020204" pitchFamily="34" charset="0"/>
              </a:rPr>
              <a:t>):</a:t>
            </a:r>
          </a:p>
          <a:p>
            <a:pPr marL="342900" indent="-342900" algn="just">
              <a:buFont typeface="Arial" panose="020B0604020202020204" pitchFamily="34" charset="0"/>
              <a:buChar char="•"/>
            </a:pPr>
            <a:r>
              <a:rPr lang="en-US" sz="2400" b="1" dirty="0" err="1" smtClean="0">
                <a:cs typeface="Arial" panose="020B0604020202020204" pitchFamily="34" charset="0"/>
              </a:rPr>
              <a:t>Claritate</a:t>
            </a:r>
            <a:r>
              <a:rPr lang="en-US" sz="2400" dirty="0" smtClean="0">
                <a:cs typeface="Arial" panose="020B0604020202020204" pitchFamily="34" charset="0"/>
              </a:rPr>
              <a:t> </a:t>
            </a:r>
            <a:r>
              <a:rPr lang="en-US" sz="2400" dirty="0">
                <a:cs typeface="Arial" panose="020B0604020202020204" pitchFamily="34" charset="0"/>
              </a:rPr>
              <a:t>– </a:t>
            </a:r>
            <a:r>
              <a:rPr lang="ro-RO" sz="2400" dirty="0" smtClean="0"/>
              <a:t>Oamenii au încredere în clari</a:t>
            </a:r>
            <a:r>
              <a:rPr lang="en-US" sz="2400" dirty="0" err="1" smtClean="0"/>
              <a:t>tate</a:t>
            </a:r>
            <a:r>
              <a:rPr lang="ro-RO" sz="2400" dirty="0" smtClean="0"/>
              <a:t> și au neîncredere în ambiguu </a:t>
            </a:r>
            <a:endParaRPr lang="pl-PL" sz="2400" dirty="0">
              <a:cs typeface="Arial" panose="020B0604020202020204" pitchFamily="34" charset="0"/>
            </a:endParaRPr>
          </a:p>
          <a:p>
            <a:pPr marL="342900" indent="-342900" algn="just">
              <a:buFont typeface="Arial" panose="020B0604020202020204" pitchFamily="34" charset="0"/>
              <a:buChar char="•"/>
            </a:pPr>
            <a:r>
              <a:rPr lang="en-US" sz="2400" b="1" dirty="0" err="1" smtClean="0">
                <a:cs typeface="Arial" panose="020B0604020202020204" pitchFamily="34" charset="0"/>
              </a:rPr>
              <a:t>Compasiune</a:t>
            </a:r>
            <a:r>
              <a:rPr lang="en-US" sz="2400" dirty="0" smtClean="0">
                <a:cs typeface="Arial" panose="020B0604020202020204" pitchFamily="34" charset="0"/>
              </a:rPr>
              <a:t> </a:t>
            </a:r>
            <a:r>
              <a:rPr lang="en-US" sz="2400" dirty="0">
                <a:cs typeface="Arial" panose="020B0604020202020204" pitchFamily="34" charset="0"/>
              </a:rPr>
              <a:t>– </a:t>
            </a:r>
            <a:r>
              <a:rPr lang="vi-VN" sz="2000" dirty="0" smtClean="0"/>
              <a:t>Oamenii pun credință în cei cărora le pasă dincolo de ei înșiși </a:t>
            </a:r>
            <a:endParaRPr lang="en-US" sz="2000" dirty="0">
              <a:cs typeface="Arial" panose="020B0604020202020204" pitchFamily="34" charset="0"/>
            </a:endParaRPr>
          </a:p>
          <a:p>
            <a:pPr marL="342900" indent="-342900" algn="just">
              <a:buFont typeface="Arial" panose="020B0604020202020204" pitchFamily="34" charset="0"/>
              <a:buChar char="•"/>
            </a:pPr>
            <a:r>
              <a:rPr lang="en-US" sz="2400" b="1" dirty="0" err="1" smtClean="0">
                <a:cs typeface="Arial" panose="020B0604020202020204" pitchFamily="34" charset="0"/>
              </a:rPr>
              <a:t>Caracter</a:t>
            </a:r>
            <a:r>
              <a:rPr lang="en-US" sz="2400" dirty="0" smtClean="0">
                <a:cs typeface="Arial" panose="020B0604020202020204" pitchFamily="34" charset="0"/>
              </a:rPr>
              <a:t> </a:t>
            </a:r>
            <a:r>
              <a:rPr lang="en-US" sz="2400" dirty="0">
                <a:cs typeface="Arial" panose="020B0604020202020204" pitchFamily="34" charset="0"/>
              </a:rPr>
              <a:t>– </a:t>
            </a:r>
            <a:r>
              <a:rPr lang="vi-VN" sz="2000" dirty="0" smtClean="0"/>
              <a:t>Oamenii îi observă pe cei care fac ceea ce este drept peste ceea ce este ușor </a:t>
            </a:r>
            <a:endParaRPr lang="en-US" sz="2000" dirty="0">
              <a:cs typeface="Arial" panose="020B0604020202020204" pitchFamily="34" charset="0"/>
            </a:endParaRPr>
          </a:p>
          <a:p>
            <a:pPr marL="342900" indent="-342900" algn="just">
              <a:buFont typeface="Arial" panose="020B0604020202020204" pitchFamily="34" charset="0"/>
              <a:buChar char="•"/>
            </a:pPr>
            <a:r>
              <a:rPr lang="en-US" sz="2400" b="1" dirty="0" err="1" smtClean="0">
                <a:cs typeface="Arial" panose="020B0604020202020204" pitchFamily="34" charset="0"/>
              </a:rPr>
              <a:t>Competenta</a:t>
            </a:r>
            <a:r>
              <a:rPr lang="en-US" sz="2400" dirty="0" smtClean="0">
                <a:cs typeface="Arial" panose="020B0604020202020204" pitchFamily="34" charset="0"/>
              </a:rPr>
              <a:t> </a:t>
            </a:r>
            <a:r>
              <a:rPr lang="en-US" sz="2400" dirty="0">
                <a:cs typeface="Arial" panose="020B0604020202020204" pitchFamily="34" charset="0"/>
              </a:rPr>
              <a:t>– </a:t>
            </a:r>
            <a:r>
              <a:rPr lang="vi-VN" sz="2000" dirty="0" smtClean="0"/>
              <a:t>Oamenii au încredere în cei care rămân proaspeți, relevanți și capabili</a:t>
            </a:r>
            <a:endParaRPr lang="en-US" sz="2000" dirty="0">
              <a:cs typeface="Arial" panose="020B0604020202020204" pitchFamily="34" charset="0"/>
            </a:endParaRPr>
          </a:p>
          <a:p>
            <a:pPr marL="342900" indent="-342900" algn="just">
              <a:buFont typeface="Arial" panose="020B0604020202020204" pitchFamily="34" charset="0"/>
              <a:buChar char="•"/>
            </a:pPr>
            <a:r>
              <a:rPr lang="en-US" sz="2400" b="1" dirty="0" err="1" smtClean="0">
                <a:cs typeface="Arial" panose="020B0604020202020204" pitchFamily="34" charset="0"/>
              </a:rPr>
              <a:t>Angajament</a:t>
            </a:r>
            <a:r>
              <a:rPr lang="en-US" sz="2400" dirty="0" smtClean="0">
                <a:cs typeface="Arial" panose="020B0604020202020204" pitchFamily="34" charset="0"/>
              </a:rPr>
              <a:t> </a:t>
            </a:r>
            <a:r>
              <a:rPr lang="en-US" sz="2400" dirty="0">
                <a:cs typeface="Arial" panose="020B0604020202020204" pitchFamily="34" charset="0"/>
              </a:rPr>
              <a:t>– </a:t>
            </a:r>
            <a:r>
              <a:rPr lang="ro-RO" sz="2400" dirty="0" smtClean="0"/>
              <a:t>Oamenii cred în cei care stau prin adversitate</a:t>
            </a:r>
            <a:endParaRPr lang="en-US" sz="2400" dirty="0">
              <a:cs typeface="Arial" panose="020B0604020202020204" pitchFamily="34" charset="0"/>
            </a:endParaRPr>
          </a:p>
          <a:p>
            <a:pPr marL="342900" indent="-342900" algn="just">
              <a:buFont typeface="Arial" panose="020B0604020202020204" pitchFamily="34" charset="0"/>
              <a:buChar char="•"/>
            </a:pPr>
            <a:r>
              <a:rPr lang="en-US" sz="2400" b="1" dirty="0" err="1" smtClean="0">
                <a:cs typeface="Arial" panose="020B0604020202020204" pitchFamily="34" charset="0"/>
              </a:rPr>
              <a:t>Conexiune</a:t>
            </a:r>
            <a:r>
              <a:rPr lang="en-US" sz="2400" dirty="0" smtClean="0">
                <a:cs typeface="Arial" panose="020B0604020202020204" pitchFamily="34" charset="0"/>
              </a:rPr>
              <a:t> </a:t>
            </a:r>
            <a:r>
              <a:rPr lang="en-US" sz="2400" dirty="0">
                <a:cs typeface="Arial" panose="020B0604020202020204" pitchFamily="34" charset="0"/>
              </a:rPr>
              <a:t>– </a:t>
            </a:r>
            <a:r>
              <a:rPr lang="vi-VN" sz="2000" dirty="0" smtClean="0"/>
              <a:t>Oamenii vor să urmărească, să cumpere de la și să fie în preajma prietenilor </a:t>
            </a:r>
            <a:endParaRPr lang="en-US" sz="2000" dirty="0">
              <a:cs typeface="Arial" panose="020B0604020202020204" pitchFamily="34" charset="0"/>
            </a:endParaRPr>
          </a:p>
          <a:p>
            <a:pPr marL="342900" indent="-342900" algn="just">
              <a:buFont typeface="Arial" panose="020B0604020202020204" pitchFamily="34" charset="0"/>
              <a:buChar char="•"/>
            </a:pPr>
            <a:r>
              <a:rPr lang="en-US" sz="2400" b="1" dirty="0" err="1" smtClean="0">
                <a:cs typeface="Arial" panose="020B0604020202020204" pitchFamily="34" charset="0"/>
              </a:rPr>
              <a:t>Contributie</a:t>
            </a:r>
            <a:r>
              <a:rPr lang="en-US" sz="2400" dirty="0" smtClean="0">
                <a:cs typeface="Arial" panose="020B0604020202020204" pitchFamily="34" charset="0"/>
              </a:rPr>
              <a:t> </a:t>
            </a:r>
            <a:r>
              <a:rPr lang="en-US" sz="2400" dirty="0">
                <a:cs typeface="Arial" panose="020B0604020202020204" pitchFamily="34" charset="0"/>
              </a:rPr>
              <a:t>– </a:t>
            </a:r>
            <a:r>
              <a:rPr lang="it-IT" sz="2400" dirty="0" smtClean="0"/>
              <a:t>Oamenii răspund imediat la rezultate</a:t>
            </a:r>
            <a:endParaRPr lang="en-US" sz="2400" dirty="0">
              <a:cs typeface="Arial" panose="020B0604020202020204" pitchFamily="34" charset="0"/>
            </a:endParaRPr>
          </a:p>
          <a:p>
            <a:pPr marL="342900" indent="-342900" algn="just">
              <a:buFont typeface="Arial" panose="020B0604020202020204" pitchFamily="34" charset="0"/>
              <a:buChar char="•"/>
            </a:pPr>
            <a:r>
              <a:rPr lang="en-US" sz="2400" b="1" dirty="0" err="1" smtClean="0">
                <a:cs typeface="Arial" panose="020B0604020202020204" pitchFamily="34" charset="0"/>
              </a:rPr>
              <a:t>Consistenta</a:t>
            </a:r>
            <a:r>
              <a:rPr lang="en-US" sz="2400" dirty="0" smtClean="0">
                <a:cs typeface="Arial" panose="020B0604020202020204" pitchFamily="34" charset="0"/>
              </a:rPr>
              <a:t> </a:t>
            </a:r>
            <a:r>
              <a:rPr lang="en-US" sz="2400" dirty="0">
                <a:cs typeface="Arial" panose="020B0604020202020204" pitchFamily="34" charset="0"/>
              </a:rPr>
              <a:t>– </a:t>
            </a:r>
            <a:r>
              <a:rPr lang="vi-VN" sz="2000" dirty="0" smtClean="0"/>
              <a:t>Oamenilor le place să vadă lucrurile mici făcute în mod constant</a:t>
            </a:r>
            <a:endParaRPr lang="en-US" sz="2000" dirty="0">
              <a:cs typeface="Arial" panose="020B0604020202020204" pitchFamily="34" charset="0"/>
            </a:endParaRPr>
          </a:p>
        </p:txBody>
      </p:sp>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85123" y="6301315"/>
            <a:ext cx="1755570" cy="398758"/>
          </a:xfrm>
          <a:prstGeom prst="rect">
            <a:avLst/>
          </a:prstGeom>
        </p:spPr>
      </p:pic>
      <p:sp>
        <p:nvSpPr>
          <p:cNvPr id="16"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548831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000" b="1" dirty="0" smtClean="0"/>
              <a:t>Cum funcționează incertitudinea </a:t>
            </a:r>
            <a:r>
              <a:rPr lang="en-US" sz="4800" b="1" dirty="0" smtClean="0"/>
              <a:t>…</a:t>
            </a:r>
            <a:endParaRPr lang="en-GB" sz="4800" b="1" dirty="0">
              <a:cs typeface="Arial" panose="020B0604020202020204" pitchFamily="34" charset="0"/>
            </a:endParaRP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 xmlns:a16="http://schemas.microsoft.com/office/drawing/2014/main" id="{B9429F06-86DB-470A-ACC6-6C9E78C97A13}"/>
              </a:ext>
            </a:extLst>
          </p:cNvPr>
          <p:cNvSpPr txBox="1"/>
          <p:nvPr/>
        </p:nvSpPr>
        <p:spPr>
          <a:xfrm>
            <a:off x="387531" y="1460139"/>
            <a:ext cx="11416938" cy="1200329"/>
          </a:xfrm>
          <a:prstGeom prst="rect">
            <a:avLst/>
          </a:prstGeom>
          <a:noFill/>
        </p:spPr>
        <p:txBody>
          <a:bodyPr wrap="square" rtlCol="0">
            <a:spAutoFit/>
          </a:bodyPr>
          <a:lstStyle/>
          <a:p>
            <a:pPr algn="just"/>
            <a:r>
              <a:rPr lang="vi-VN" sz="2400" dirty="0" smtClean="0"/>
              <a:t>La TEDxCanberra 2012, laureatul Premiului Nobel pentru fizică, profesorul Brian Schmidt, oferă o demonstrație live, captivantă și practică a modului în care funcționează incertitudinea în lumea reală (faceți clic pe imaginea pentru videoclip) </a:t>
            </a:r>
            <a:endParaRPr lang="en-GB" sz="2400" dirty="0">
              <a:latin typeface="Arial" panose="020B0604020202020204" pitchFamily="34" charset="0"/>
              <a:cs typeface="Arial" panose="020B0604020202020204" pitchFamily="34" charset="0"/>
            </a:endParaRPr>
          </a:p>
        </p:txBody>
      </p:sp>
      <p:pic>
        <p:nvPicPr>
          <p:cNvPr id="8" name="Picture 2" descr="C:\Users\Dell\Documents\ERASMUS_KA2\KONSPEKTY SZKOLEŃ\grafiki\zrozumieć niepwność .png">
            <a:hlinkClick r:id="rId3"/>
            <a:extLst>
              <a:ext uri="{FF2B5EF4-FFF2-40B4-BE49-F238E27FC236}">
                <a16:creationId xmlns="" xmlns:a16="http://schemas.microsoft.com/office/drawing/2014/main" id="{E1F1EE08-8B9E-4AB7-97AD-F8FE8A348B85}"/>
              </a:ext>
            </a:extLst>
          </p:cNvPr>
          <p:cNvPicPr>
            <a:picLocks noChangeAspect="1" noChangeArrowheads="1"/>
          </p:cNvPicPr>
          <p:nvPr/>
        </p:nvPicPr>
        <p:blipFill>
          <a:blip r:embed="rId4" cstate="print"/>
          <a:srcRect/>
          <a:stretch>
            <a:fillRect/>
          </a:stretch>
        </p:blipFill>
        <p:spPr bwMode="auto">
          <a:xfrm>
            <a:off x="3013650" y="2752801"/>
            <a:ext cx="6164700" cy="3409260"/>
          </a:xfrm>
          <a:prstGeom prst="rect">
            <a:avLst/>
          </a:prstGeom>
          <a:noFill/>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5" cstate="print"/>
          <a:stretch>
            <a:fillRect/>
          </a:stretch>
        </p:blipFill>
        <p:spPr>
          <a:xfrm>
            <a:off x="85123" y="6301315"/>
            <a:ext cx="1755570" cy="398758"/>
          </a:xfrm>
          <a:prstGeom prst="rect">
            <a:avLst/>
          </a:prstGeom>
        </p:spPr>
      </p:pic>
      <p:sp>
        <p:nvSpPr>
          <p:cNvPr id="17"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411135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 xmlns:a16="http://schemas.microsoft.com/office/drawing/2014/main" id="{EEB9CAE6-1F3B-4B21-914E-48C152BC7073}"/>
              </a:ext>
            </a:extLst>
          </p:cNvPr>
          <p:cNvPicPr>
            <a:picLocks noChangeAspect="1"/>
          </p:cNvPicPr>
          <p:nvPr/>
        </p:nvPicPr>
        <p:blipFill>
          <a:blip r:embed="rId3" cstate="print"/>
          <a:stretch>
            <a:fillRect/>
          </a:stretch>
        </p:blipFill>
        <p:spPr>
          <a:xfrm>
            <a:off x="264524" y="39200"/>
            <a:ext cx="2886891" cy="807606"/>
          </a:xfrm>
          <a:prstGeom prst="rect">
            <a:avLst/>
          </a:prstGeom>
        </p:spPr>
      </p:pic>
      <p:sp>
        <p:nvSpPr>
          <p:cNvPr id="8" name="CasellaDiTesto 11">
            <a:extLst>
              <a:ext uri="{FF2B5EF4-FFF2-40B4-BE49-F238E27FC236}">
                <a16:creationId xmlns="" xmlns:a16="http://schemas.microsoft.com/office/drawing/2014/main"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3.3 </a:t>
            </a:r>
            <a:r>
              <a:rPr lang="it-IT" sz="4000" b="1" dirty="0" smtClean="0"/>
              <a:t>Faceți față incertitudinii, ambiguității și riscului </a:t>
            </a:r>
            <a:endParaRPr lang="en-GB" sz="4000" b="1" dirty="0"/>
          </a:p>
          <a:p>
            <a:pPr algn="ctr"/>
            <a:endParaRPr lang="en-GB" sz="1600" b="1" dirty="0"/>
          </a:p>
          <a:p>
            <a:pPr algn="ctr"/>
            <a:r>
              <a:rPr lang="en-GB" sz="4400" b="1" dirty="0"/>
              <a:t>3.3.C </a:t>
            </a:r>
            <a:r>
              <a:rPr lang="ro-RO" sz="4000" b="1" dirty="0" smtClean="0"/>
              <a:t>Risc în afaceri</a:t>
            </a:r>
            <a:endParaRPr lang="en-GB" sz="4000" b="1" dirty="0"/>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85123" y="6301315"/>
            <a:ext cx="1755570" cy="398758"/>
          </a:xfrm>
          <a:prstGeom prst="rect">
            <a:avLst/>
          </a:prstGeom>
        </p:spPr>
      </p:pic>
      <p:sp>
        <p:nvSpPr>
          <p:cNvPr id="12"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2655551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sv-SE" sz="4800" b="1" dirty="0" smtClean="0"/>
              <a:t>Risc intern vs Risc extern</a:t>
            </a:r>
            <a:endParaRPr lang="en-GB" sz="4800" b="1" dirty="0">
              <a:cs typeface="Arial" panose="020B0604020202020204" pitchFamily="34" charset="0"/>
            </a:endParaRP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 xmlns:a16="http://schemas.microsoft.com/office/drawing/2014/main" id="{B9429F06-86DB-470A-ACC6-6C9E78C97A13}"/>
              </a:ext>
            </a:extLst>
          </p:cNvPr>
          <p:cNvSpPr txBox="1"/>
          <p:nvPr/>
        </p:nvSpPr>
        <p:spPr>
          <a:xfrm>
            <a:off x="387531" y="1460139"/>
            <a:ext cx="11416938" cy="4524315"/>
          </a:xfrm>
          <a:prstGeom prst="rect">
            <a:avLst/>
          </a:prstGeom>
          <a:noFill/>
        </p:spPr>
        <p:txBody>
          <a:bodyPr wrap="square" rtlCol="0">
            <a:spAutoFit/>
          </a:bodyPr>
          <a:lstStyle/>
          <a:p>
            <a:pPr algn="just"/>
            <a:r>
              <a:rPr lang="ro-RO" sz="3200" dirty="0" smtClean="0"/>
              <a:t>Riscurile comerciale se referă la posibilitatea ca o afacere comercială să obțină profituri inadecvate (sau chiar pierderi) din cauza incertitudinilor</a:t>
            </a:r>
            <a:r>
              <a:rPr lang="pl-PL" sz="3200" dirty="0" smtClean="0">
                <a:cs typeface="Arial" panose="020B0604020202020204" pitchFamily="34" charset="0"/>
              </a:rPr>
              <a:t>.</a:t>
            </a:r>
            <a:endParaRPr lang="it-IT" sz="3200" dirty="0">
              <a:cs typeface="Arial" panose="020B0604020202020204" pitchFamily="34" charset="0"/>
            </a:endParaRPr>
          </a:p>
          <a:p>
            <a:pPr algn="just"/>
            <a:endParaRPr lang="en-GB" sz="3200" dirty="0">
              <a:cs typeface="Arial" panose="020B0604020202020204" pitchFamily="34" charset="0"/>
            </a:endParaRPr>
          </a:p>
          <a:p>
            <a:pPr algn="just"/>
            <a:r>
              <a:rPr lang="ro-RO" sz="3200" dirty="0" smtClean="0"/>
              <a:t>Riscurile de afaceri pot apărea datorită influenței a două riscuri majore: </a:t>
            </a:r>
            <a:r>
              <a:rPr lang="ro-RO" sz="3200" u="sng" dirty="0" smtClean="0"/>
              <a:t>riscuri interne </a:t>
            </a:r>
            <a:r>
              <a:rPr lang="ro-RO" sz="3200" dirty="0" smtClean="0"/>
              <a:t>(riscuri care decurg din evenimentele care au loc în cadrul organizației) și </a:t>
            </a:r>
            <a:r>
              <a:rPr lang="ro-RO" sz="3200" u="sng" dirty="0" smtClean="0"/>
              <a:t>riscuri externe </a:t>
            </a:r>
            <a:r>
              <a:rPr lang="ro-RO" sz="3200" dirty="0" smtClean="0"/>
              <a:t>(riscuri care decurg din evenimentele care au loc în afara organizației)</a:t>
            </a:r>
            <a:r>
              <a:rPr lang="pl-PL" sz="3200" dirty="0" smtClean="0">
                <a:cs typeface="Arial" panose="020B0604020202020204" pitchFamily="34" charset="0"/>
              </a:rPr>
              <a:t>.</a:t>
            </a:r>
            <a:endParaRPr lang="pl-PL" sz="3200" dirty="0">
              <a:cs typeface="Arial" panose="020B0604020202020204" pitchFamily="34" charset="0"/>
              <a:sym typeface="Wingdings" panose="05000000000000000000" pitchFamily="2" charset="2"/>
            </a:endParaRPr>
          </a:p>
          <a:p>
            <a:pPr algn="just"/>
            <a:endParaRPr lang="en-US" sz="3200" dirty="0">
              <a:cs typeface="Arial" panose="020B0604020202020204" pitchFamily="34" charset="0"/>
            </a:endParaRPr>
          </a:p>
        </p:txBody>
      </p:sp>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85123" y="6301315"/>
            <a:ext cx="1755570" cy="398758"/>
          </a:xfrm>
          <a:prstGeom prst="rect">
            <a:avLst/>
          </a:prstGeom>
        </p:spPr>
      </p:pic>
      <p:sp>
        <p:nvSpPr>
          <p:cNvPr id="16"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3072829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sv-SE" sz="4800" b="1" dirty="0" smtClean="0"/>
              <a:t>Risc intern vs Risc extern: exemple</a:t>
            </a:r>
            <a:endParaRPr lang="en-GB" sz="4800" b="1" dirty="0">
              <a:cs typeface="Arial" panose="020B0604020202020204" pitchFamily="34" charset="0"/>
            </a:endParaRP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 8">
            <a:extLst>
              <a:ext uri="{FF2B5EF4-FFF2-40B4-BE49-F238E27FC236}">
                <a16:creationId xmlns="" xmlns:a16="http://schemas.microsoft.com/office/drawing/2014/main" id="{F5E7A784-90E2-4D52-8194-1A33C62A399F}"/>
              </a:ext>
            </a:extLst>
          </p:cNvPr>
          <p:cNvGraphicFramePr/>
          <p:nvPr>
            <p:extLst>
              <p:ext uri="{D42A27DB-BD31-4B8C-83A1-F6EECF244321}">
                <p14:modId xmlns:p14="http://schemas.microsoft.com/office/powerpoint/2010/main" val="1038937220"/>
              </p:ext>
            </p:extLst>
          </p:nvPr>
        </p:nvGraphicFramePr>
        <p:xfrm>
          <a:off x="459853" y="1391515"/>
          <a:ext cx="11285356" cy="4455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85123" y="6301315"/>
            <a:ext cx="1755570" cy="398758"/>
          </a:xfrm>
          <a:prstGeom prst="rect">
            <a:avLst/>
          </a:prstGeom>
        </p:spPr>
      </p:pic>
      <p:sp>
        <p:nvSpPr>
          <p:cNvPr id="16"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2931048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Ce este managementul riscurilor</a:t>
            </a:r>
            <a:r>
              <a:rPr lang="pl-PL" sz="4800" b="1" dirty="0" smtClean="0"/>
              <a:t>?</a:t>
            </a:r>
            <a:endParaRPr lang="pl-PL" sz="4800" b="1"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 xmlns:a16="http://schemas.microsoft.com/office/drawing/2014/main" id="{B9429F06-86DB-470A-ACC6-6C9E78C97A13}"/>
              </a:ext>
            </a:extLst>
          </p:cNvPr>
          <p:cNvSpPr txBox="1"/>
          <p:nvPr/>
        </p:nvSpPr>
        <p:spPr>
          <a:xfrm>
            <a:off x="387531" y="1460139"/>
            <a:ext cx="11416938" cy="2308324"/>
          </a:xfrm>
          <a:prstGeom prst="rect">
            <a:avLst/>
          </a:prstGeom>
          <a:noFill/>
        </p:spPr>
        <p:txBody>
          <a:bodyPr wrap="square" rtlCol="0">
            <a:spAutoFit/>
          </a:bodyPr>
          <a:lstStyle/>
          <a:p>
            <a:pPr algn="just"/>
            <a:r>
              <a:rPr lang="vi-VN" sz="2800" dirty="0" smtClean="0"/>
              <a:t>Gestionarea riscurilor vă ajută să luați decizii de afaceri mai bune. Aceasta implică reducerea lucrurilor care ar putea avea un efect negativ asupra afacerii dvs.</a:t>
            </a:r>
            <a:endParaRPr lang="en-US" sz="3200" dirty="0"/>
          </a:p>
          <a:p>
            <a:pPr algn="just"/>
            <a:endParaRPr lang="en-US" sz="3200" dirty="0"/>
          </a:p>
          <a:p>
            <a:pPr algn="just"/>
            <a:r>
              <a:rPr lang="pt-BR" sz="2800" dirty="0" smtClean="0">
                <a:latin typeface="Arial" pitchFamily="34" charset="0"/>
                <a:cs typeface="Arial" pitchFamily="34" charset="0"/>
              </a:rPr>
              <a:t>De exemplu, reducerea riscului de rănire prin proceduri de siguranță.</a:t>
            </a:r>
            <a:endParaRPr lang="it-IT" sz="2800" dirty="0">
              <a:latin typeface="Arial" pitchFamily="34" charset="0"/>
              <a:cs typeface="Arial" pitchFamily="34" charset="0"/>
            </a:endParaRPr>
          </a:p>
        </p:txBody>
      </p:sp>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85123" y="6301315"/>
            <a:ext cx="1755570" cy="398758"/>
          </a:xfrm>
          <a:prstGeom prst="rect">
            <a:avLst/>
          </a:prstGeom>
        </p:spPr>
      </p:pic>
      <p:sp>
        <p:nvSpPr>
          <p:cNvPr id="16"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4000524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La ce ne referim cu risc</a:t>
            </a:r>
            <a:r>
              <a:rPr lang="en-US" sz="4800" b="1" dirty="0" smtClean="0"/>
              <a:t>?</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4431983"/>
          </a:xfrm>
          <a:prstGeom prst="rect">
            <a:avLst/>
          </a:prstGeom>
          <a:noFill/>
        </p:spPr>
        <p:txBody>
          <a:bodyPr wrap="square" rtlCol="0">
            <a:spAutoFit/>
          </a:bodyPr>
          <a:lstStyle/>
          <a:p>
            <a:pPr algn="just"/>
            <a:r>
              <a:rPr lang="vi-VN" sz="2800" dirty="0" smtClean="0"/>
              <a:t>Incertitudinea, ambiguitatea și riscul în afaceri sunt barierele sau provocările de bază pentru dezvoltarea oricărei întreprinderi sau afaceri. Capacitatea de a face față acesteia este crucială pentru dezvoltarea afacerii, creșterea profiturilor și, în multe cazuri, și pentru supraviețuirea pe piață</a:t>
            </a:r>
            <a:r>
              <a:rPr lang="en-US" sz="2800" dirty="0" smtClean="0"/>
              <a:t>.</a:t>
            </a:r>
            <a:endParaRPr lang="en-US" sz="2800" dirty="0"/>
          </a:p>
          <a:p>
            <a:pPr algn="just"/>
            <a:endParaRPr lang="pl-PL" sz="3000" dirty="0"/>
          </a:p>
          <a:p>
            <a:pPr algn="just"/>
            <a:r>
              <a:rPr lang="ro-RO" sz="2800" dirty="0" smtClean="0">
                <a:latin typeface="Arial" pitchFamily="34" charset="0"/>
                <a:cs typeface="Arial" pitchFamily="34" charset="0"/>
              </a:rPr>
              <a:t>În etapa de înființare a întreprinderii, se creează o analiză SWOT (puncte forte și puncte slabe, oportunități și amenințări). Odată ce afacerea este în funcțiune, gestionarea incompetenței, a ambiguității și a riscului este o parte cheie a managementului</a:t>
            </a:r>
            <a:r>
              <a:rPr lang="en-US" sz="2800" dirty="0" smtClean="0">
                <a:latin typeface="Arial" pitchFamily="34" charset="0"/>
                <a:cs typeface="Arial" pitchFamily="34" charset="0"/>
              </a:rPr>
              <a:t>.</a:t>
            </a:r>
            <a:endParaRPr lang="en-GB" sz="2800" dirty="0">
              <a:latin typeface="Arial" pitchFamily="34" charset="0"/>
              <a:cs typeface="Arial" pitchFamily="34" charset="0"/>
            </a:endParaRP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85123" y="6301315"/>
            <a:ext cx="1755570" cy="398758"/>
          </a:xfrm>
          <a:prstGeom prst="rect">
            <a:avLst/>
          </a:prstGeom>
        </p:spPr>
      </p:pic>
      <p:sp>
        <p:nvSpPr>
          <p:cNvPr id="16"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Cum puteți gestiona riscul</a:t>
            </a:r>
            <a:r>
              <a:rPr lang="pl-PL" sz="4800" b="1" dirty="0" smtClean="0"/>
              <a:t>?</a:t>
            </a:r>
            <a:endParaRPr lang="pl-PL" sz="4800" b="1"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 xmlns:a16="http://schemas.microsoft.com/office/drawing/2014/main" id="{B9429F06-86DB-470A-ACC6-6C9E78C97A13}"/>
              </a:ext>
            </a:extLst>
          </p:cNvPr>
          <p:cNvSpPr txBox="1"/>
          <p:nvPr/>
        </p:nvSpPr>
        <p:spPr>
          <a:xfrm>
            <a:off x="387531" y="1460139"/>
            <a:ext cx="11416938" cy="954107"/>
          </a:xfrm>
          <a:prstGeom prst="rect">
            <a:avLst/>
          </a:prstGeom>
          <a:noFill/>
        </p:spPr>
        <p:txBody>
          <a:bodyPr wrap="square" rtlCol="0">
            <a:spAutoFit/>
          </a:bodyPr>
          <a:lstStyle/>
          <a:p>
            <a:pPr algn="just"/>
            <a:r>
              <a:rPr lang="vi-VN" sz="2800" dirty="0" smtClean="0"/>
              <a:t>Înainte de a decide ce să faceți, va trebui să aflați care sunt riscurile dvs. și care sunt cele mai urgente</a:t>
            </a:r>
            <a:r>
              <a:rPr lang="en-US" sz="2800" dirty="0" smtClean="0"/>
              <a:t>.</a:t>
            </a:r>
            <a:r>
              <a:rPr lang="vi-VN" sz="2800" dirty="0" smtClean="0"/>
              <a:t> </a:t>
            </a:r>
            <a:endParaRPr lang="en-US" sz="2800" dirty="0">
              <a:cs typeface="Arial" panose="020B0604020202020204" pitchFamily="34" charset="0"/>
            </a:endParaRPr>
          </a:p>
        </p:txBody>
      </p:sp>
      <p:graphicFrame>
        <p:nvGraphicFramePr>
          <p:cNvPr id="8" name="Diagram 8">
            <a:extLst>
              <a:ext uri="{FF2B5EF4-FFF2-40B4-BE49-F238E27FC236}">
                <a16:creationId xmlns="" xmlns:a16="http://schemas.microsoft.com/office/drawing/2014/main" id="{E989EE84-8814-4BBC-9ED6-2F0C041ACE77}"/>
              </a:ext>
            </a:extLst>
          </p:cNvPr>
          <p:cNvGraphicFramePr/>
          <p:nvPr>
            <p:extLst>
              <p:ext uri="{D42A27DB-BD31-4B8C-83A1-F6EECF244321}">
                <p14:modId xmlns:p14="http://schemas.microsoft.com/office/powerpoint/2010/main" val="3136337060"/>
              </p:ext>
            </p:extLst>
          </p:nvPr>
        </p:nvGraphicFramePr>
        <p:xfrm>
          <a:off x="1105987" y="2762707"/>
          <a:ext cx="9980025" cy="3115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85123" y="6301315"/>
            <a:ext cx="1755570" cy="398758"/>
          </a:xfrm>
          <a:prstGeom prst="rect">
            <a:avLst/>
          </a:prstGeom>
        </p:spPr>
      </p:pic>
      <p:sp>
        <p:nvSpPr>
          <p:cNvPr id="17"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3451935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it-IT" sz="4800" b="1" dirty="0" smtClean="0"/>
              <a:t>Cum o fac cei mai buni...</a:t>
            </a:r>
            <a:endParaRPr lang="en-GB" sz="4800" b="1"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 xmlns:a16="http://schemas.microsoft.com/office/drawing/2014/main" id="{B9429F06-86DB-470A-ACC6-6C9E78C97A13}"/>
              </a:ext>
            </a:extLst>
          </p:cNvPr>
          <p:cNvSpPr txBox="1"/>
          <p:nvPr/>
        </p:nvSpPr>
        <p:spPr>
          <a:xfrm>
            <a:off x="387531" y="1460139"/>
            <a:ext cx="11416938" cy="4247317"/>
          </a:xfrm>
          <a:prstGeom prst="rect">
            <a:avLst/>
          </a:prstGeom>
          <a:noFill/>
        </p:spPr>
        <p:txBody>
          <a:bodyPr wrap="square" rtlCol="0">
            <a:spAutoFit/>
          </a:bodyPr>
          <a:lstStyle/>
          <a:p>
            <a:pPr marL="457200" indent="-457200" algn="just" fontAlgn="ctr">
              <a:buFont typeface="Arial" panose="020B0604020202020204" pitchFamily="34" charset="0"/>
              <a:buChar char="•"/>
            </a:pPr>
            <a:r>
              <a:rPr lang="en-US" sz="2200" b="1" dirty="0"/>
              <a:t>Jeff Bezos</a:t>
            </a:r>
            <a:r>
              <a:rPr lang="pl-PL" sz="2200" dirty="0"/>
              <a:t>. </a:t>
            </a:r>
            <a:r>
              <a:rPr lang="vi-VN" sz="2000" dirty="0" smtClean="0"/>
              <a:t>Dacă alegeți să faceți numai lucruri despre care știți că vor funcționa, veți lăsa multe opțiuni pe masă</a:t>
            </a:r>
            <a:endParaRPr lang="en-US" sz="2000" dirty="0"/>
          </a:p>
          <a:p>
            <a:pPr algn="just" fontAlgn="ctr"/>
            <a:endParaRPr lang="en-GB" sz="1000" dirty="0"/>
          </a:p>
          <a:p>
            <a:pPr marL="457200" indent="-457200" algn="just" fontAlgn="ctr">
              <a:buFont typeface="Arial" panose="020B0604020202020204" pitchFamily="34" charset="0"/>
              <a:buChar char="•"/>
            </a:pPr>
            <a:r>
              <a:rPr lang="en-US" sz="2200" b="1" dirty="0"/>
              <a:t>Richard Branson</a:t>
            </a:r>
            <a:r>
              <a:rPr lang="pl-PL" sz="2200" dirty="0"/>
              <a:t>. </a:t>
            </a:r>
            <a:r>
              <a:rPr lang="vi-VN" sz="2000" dirty="0" smtClean="0"/>
              <a:t>Puteți fi atenți și puteți încerca să evitați riscurile, dar nu vă puteți proteja tot timpul</a:t>
            </a:r>
            <a:endParaRPr lang="en-US" sz="2000" dirty="0"/>
          </a:p>
          <a:p>
            <a:pPr algn="just" fontAlgn="ctr"/>
            <a:endParaRPr lang="en-GB" sz="1000" dirty="0"/>
          </a:p>
          <a:p>
            <a:pPr marL="457200" indent="-457200" algn="just" fontAlgn="ctr">
              <a:buFont typeface="Arial" panose="020B0604020202020204" pitchFamily="34" charset="0"/>
              <a:buChar char="•"/>
            </a:pPr>
            <a:r>
              <a:rPr lang="en-US" sz="2200" b="1" dirty="0"/>
              <a:t>Walt Disney</a:t>
            </a:r>
            <a:r>
              <a:rPr lang="pl-PL" sz="2200" dirty="0"/>
              <a:t>. </a:t>
            </a:r>
            <a:r>
              <a:rPr lang="vi-VN" sz="2000" dirty="0" smtClean="0"/>
              <a:t>În opinia mea, curajul este principala calitate a conducerii. De obicei, implică asumarea de riscuri, în special în noile întreprinderi</a:t>
            </a:r>
            <a:endParaRPr lang="en-US" sz="2000" dirty="0"/>
          </a:p>
          <a:p>
            <a:pPr algn="just" fontAlgn="ctr"/>
            <a:endParaRPr lang="en-GB" sz="1000" dirty="0"/>
          </a:p>
          <a:p>
            <a:pPr marL="457200" indent="-457200" algn="just" fontAlgn="ctr">
              <a:buFont typeface="Arial" panose="020B0604020202020204" pitchFamily="34" charset="0"/>
              <a:buChar char="•"/>
            </a:pPr>
            <a:r>
              <a:rPr lang="en-US" sz="2200" b="1" dirty="0"/>
              <a:t>Mark Zuckerberg</a:t>
            </a:r>
            <a:r>
              <a:rPr lang="pl-PL" sz="2200" dirty="0"/>
              <a:t>. </a:t>
            </a:r>
            <a:r>
              <a:rPr lang="vi-VN" sz="2000" dirty="0" smtClean="0"/>
              <a:t>Cel mai mare risc este să nu asumi niciun risc. Într-o lume în schimbare rapidă, strategia care garantează eșecul nu își asumă riscuri </a:t>
            </a:r>
            <a:endParaRPr lang="en-US" sz="2000" dirty="0"/>
          </a:p>
          <a:p>
            <a:pPr algn="just" fontAlgn="ctr"/>
            <a:endParaRPr lang="en-GB" sz="1000" dirty="0"/>
          </a:p>
          <a:p>
            <a:pPr marL="457200" indent="-457200" algn="just" fontAlgn="ctr">
              <a:buFont typeface="Arial" panose="020B0604020202020204" pitchFamily="34" charset="0"/>
              <a:buChar char="•"/>
            </a:pPr>
            <a:r>
              <a:rPr lang="en-US" sz="2200" b="1" dirty="0"/>
              <a:t>Henry Ford</a:t>
            </a:r>
            <a:r>
              <a:rPr lang="pl-PL" sz="2200" dirty="0"/>
              <a:t>. </a:t>
            </a:r>
            <a:r>
              <a:rPr lang="vi-VN" sz="2000" dirty="0" smtClean="0"/>
              <a:t>Nimeni nu poate garanta cu adevărat viitorul. Cel mai bun lucru pe care îl putem face este să creștem șansele, să calculăm riscurile implicate, să evaluăm capacitatea noastră de a face față acestora și să ne executăm planurile în siguranță</a:t>
            </a:r>
            <a:endParaRPr lang="en-GB" sz="2000" dirty="0"/>
          </a:p>
        </p:txBody>
      </p:sp>
      <p:sp>
        <p:nvSpPr>
          <p:cNvPr id="9" name="Prostokąt 8">
            <a:extLst>
              <a:ext uri="{FF2B5EF4-FFF2-40B4-BE49-F238E27FC236}">
                <a16:creationId xmlns="" xmlns:a16="http://schemas.microsoft.com/office/drawing/2014/main" id="{645F0F6A-7BB4-4D53-AEE4-44E1DFE607C2}"/>
              </a:ext>
            </a:extLst>
          </p:cNvPr>
          <p:cNvSpPr/>
          <p:nvPr/>
        </p:nvSpPr>
        <p:spPr>
          <a:xfrm>
            <a:off x="5339597" y="5892122"/>
            <a:ext cx="1525867" cy="307777"/>
          </a:xfrm>
          <a:prstGeom prst="rect">
            <a:avLst/>
          </a:prstGeom>
        </p:spPr>
        <p:txBody>
          <a:bodyPr wrap="none">
            <a:spAutoFit/>
          </a:bodyPr>
          <a:lstStyle/>
          <a:p>
            <a:r>
              <a:rPr lang="en-GB" sz="1400" dirty="0"/>
              <a:t>Source: own study</a:t>
            </a:r>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85123" y="6301315"/>
            <a:ext cx="1755570" cy="398758"/>
          </a:xfrm>
          <a:prstGeom prst="rect">
            <a:avLst/>
          </a:prstGeom>
        </p:spPr>
      </p:pic>
      <p:sp>
        <p:nvSpPr>
          <p:cNvPr id="18"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3651937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3800" b="1" dirty="0" smtClean="0"/>
              <a:t>Modalități de a face față incertitudinii </a:t>
            </a:r>
            <a:r>
              <a:rPr lang="en-US" sz="4800" b="1" dirty="0" smtClean="0">
                <a:cs typeface="Arial" panose="020B0604020202020204" pitchFamily="34" charset="0"/>
              </a:rPr>
              <a:t>…</a:t>
            </a:r>
            <a:endParaRPr lang="en-GB" sz="4800" b="1"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 xmlns:a16="http://schemas.microsoft.com/office/drawing/2014/main" id="{B9429F06-86DB-470A-ACC6-6C9E78C97A13}"/>
              </a:ext>
            </a:extLst>
          </p:cNvPr>
          <p:cNvSpPr txBox="1"/>
          <p:nvPr/>
        </p:nvSpPr>
        <p:spPr>
          <a:xfrm>
            <a:off x="387531" y="1460139"/>
            <a:ext cx="11416938" cy="461665"/>
          </a:xfrm>
          <a:prstGeom prst="rect">
            <a:avLst/>
          </a:prstGeom>
          <a:noFill/>
        </p:spPr>
        <p:txBody>
          <a:bodyPr wrap="square" rtlCol="0">
            <a:spAutoFit/>
          </a:bodyPr>
          <a:lstStyle/>
          <a:p>
            <a:pPr algn="just" fontAlgn="ctr"/>
            <a:r>
              <a:rPr lang="ro-RO" sz="2400" dirty="0" smtClean="0"/>
              <a:t>În scurt </a:t>
            </a:r>
            <a:r>
              <a:rPr lang="en-GB" sz="2200" dirty="0" smtClean="0"/>
              <a:t>: </a:t>
            </a:r>
            <a:endParaRPr lang="en-GB" sz="2200" dirty="0"/>
          </a:p>
        </p:txBody>
      </p:sp>
      <p:sp>
        <p:nvSpPr>
          <p:cNvPr id="9" name="Prostokąt 8">
            <a:extLst>
              <a:ext uri="{FF2B5EF4-FFF2-40B4-BE49-F238E27FC236}">
                <a16:creationId xmlns="" xmlns:a16="http://schemas.microsoft.com/office/drawing/2014/main" id="{645F0F6A-7BB4-4D53-AEE4-44E1DFE607C2}"/>
              </a:ext>
            </a:extLst>
          </p:cNvPr>
          <p:cNvSpPr/>
          <p:nvPr/>
        </p:nvSpPr>
        <p:spPr>
          <a:xfrm>
            <a:off x="5339597" y="5892122"/>
            <a:ext cx="1525867" cy="307777"/>
          </a:xfrm>
          <a:prstGeom prst="rect">
            <a:avLst/>
          </a:prstGeom>
        </p:spPr>
        <p:txBody>
          <a:bodyPr wrap="none">
            <a:spAutoFit/>
          </a:bodyPr>
          <a:lstStyle/>
          <a:p>
            <a:r>
              <a:rPr lang="en-GB" sz="1400" dirty="0"/>
              <a:t>Source: own study</a:t>
            </a:r>
          </a:p>
        </p:txBody>
      </p:sp>
      <p:graphicFrame>
        <p:nvGraphicFramePr>
          <p:cNvPr id="16" name="Diagram 15">
            <a:extLst>
              <a:ext uri="{FF2B5EF4-FFF2-40B4-BE49-F238E27FC236}">
                <a16:creationId xmlns="" xmlns:a16="http://schemas.microsoft.com/office/drawing/2014/main" id="{4A669893-AD3E-47A8-9046-8F4854432887}"/>
              </a:ext>
            </a:extLst>
          </p:cNvPr>
          <p:cNvGraphicFramePr/>
          <p:nvPr>
            <p:extLst>
              <p:ext uri="{D42A27DB-BD31-4B8C-83A1-F6EECF244321}">
                <p14:modId xmlns:p14="http://schemas.microsoft.com/office/powerpoint/2010/main" val="2304397149"/>
              </p:ext>
            </p:extLst>
          </p:nvPr>
        </p:nvGraphicFramePr>
        <p:xfrm>
          <a:off x="576983" y="1665796"/>
          <a:ext cx="11051094" cy="4325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85123" y="6301315"/>
            <a:ext cx="1755570" cy="398758"/>
          </a:xfrm>
          <a:prstGeom prst="rect">
            <a:avLst/>
          </a:prstGeom>
        </p:spPr>
      </p:pic>
      <p:sp>
        <p:nvSpPr>
          <p:cNvPr id="19"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0" name="Immagin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2969092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smtClean="0">
                <a:cs typeface="Arial" panose="020B0604020202020204" pitchFamily="34" charset="0"/>
              </a:rPr>
              <a:t>…</a:t>
            </a:r>
            <a:r>
              <a:rPr lang="ro-RO" sz="4800" dirty="0" smtClean="0"/>
              <a:t> </a:t>
            </a:r>
            <a:r>
              <a:rPr lang="ro-RO" sz="4800" b="1" dirty="0" smtClean="0"/>
              <a:t>și implicația pentru afaceri</a:t>
            </a:r>
            <a:r>
              <a:rPr lang="en-US" sz="4800" b="1" dirty="0" smtClean="0">
                <a:cs typeface="Arial" panose="020B0604020202020204" pitchFamily="34" charset="0"/>
              </a:rPr>
              <a:t>:</a:t>
            </a:r>
            <a:endParaRPr lang="en-GB" sz="4800" b="1"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 xmlns:a16="http://schemas.microsoft.com/office/drawing/2014/main" id="{B9429F06-86DB-470A-ACC6-6C9E78C97A13}"/>
              </a:ext>
            </a:extLst>
          </p:cNvPr>
          <p:cNvSpPr txBox="1"/>
          <p:nvPr/>
        </p:nvSpPr>
        <p:spPr>
          <a:xfrm>
            <a:off x="387531" y="1460139"/>
            <a:ext cx="11416938" cy="430887"/>
          </a:xfrm>
          <a:prstGeom prst="rect">
            <a:avLst/>
          </a:prstGeom>
          <a:noFill/>
        </p:spPr>
        <p:txBody>
          <a:bodyPr wrap="square" rtlCol="0">
            <a:spAutoFit/>
          </a:bodyPr>
          <a:lstStyle/>
          <a:p>
            <a:pPr algn="just" fontAlgn="ctr"/>
            <a:r>
              <a:rPr lang="ro-RO" sz="2000" dirty="0" smtClean="0"/>
              <a:t>În scurt </a:t>
            </a:r>
            <a:r>
              <a:rPr lang="en-GB" sz="2200" dirty="0" smtClean="0"/>
              <a:t>: </a:t>
            </a:r>
            <a:endParaRPr lang="en-GB" sz="2200" dirty="0"/>
          </a:p>
        </p:txBody>
      </p:sp>
      <p:sp>
        <p:nvSpPr>
          <p:cNvPr id="9" name="Prostokąt 8">
            <a:extLst>
              <a:ext uri="{FF2B5EF4-FFF2-40B4-BE49-F238E27FC236}">
                <a16:creationId xmlns="" xmlns:a16="http://schemas.microsoft.com/office/drawing/2014/main" id="{645F0F6A-7BB4-4D53-AEE4-44E1DFE607C2}"/>
              </a:ext>
            </a:extLst>
          </p:cNvPr>
          <p:cNvSpPr/>
          <p:nvPr/>
        </p:nvSpPr>
        <p:spPr>
          <a:xfrm>
            <a:off x="5339597" y="5892122"/>
            <a:ext cx="1525867" cy="307777"/>
          </a:xfrm>
          <a:prstGeom prst="rect">
            <a:avLst/>
          </a:prstGeom>
        </p:spPr>
        <p:txBody>
          <a:bodyPr wrap="none">
            <a:spAutoFit/>
          </a:bodyPr>
          <a:lstStyle/>
          <a:p>
            <a:r>
              <a:rPr lang="en-GB" sz="1400" dirty="0"/>
              <a:t>Source: own study</a:t>
            </a:r>
          </a:p>
        </p:txBody>
      </p:sp>
      <p:graphicFrame>
        <p:nvGraphicFramePr>
          <p:cNvPr id="17" name="Diagram 15">
            <a:extLst>
              <a:ext uri="{FF2B5EF4-FFF2-40B4-BE49-F238E27FC236}">
                <a16:creationId xmlns="" xmlns:a16="http://schemas.microsoft.com/office/drawing/2014/main" id="{B7D854BF-5B20-43A0-BD9E-653C15EA7507}"/>
              </a:ext>
            </a:extLst>
          </p:cNvPr>
          <p:cNvGraphicFramePr/>
          <p:nvPr>
            <p:extLst>
              <p:ext uri="{D42A27DB-BD31-4B8C-83A1-F6EECF244321}">
                <p14:modId xmlns:p14="http://schemas.microsoft.com/office/powerpoint/2010/main" val="2634533063"/>
              </p:ext>
            </p:extLst>
          </p:nvPr>
        </p:nvGraphicFramePr>
        <p:xfrm>
          <a:off x="1175656" y="1848896"/>
          <a:ext cx="9746902" cy="3989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85123" y="6301315"/>
            <a:ext cx="1755570" cy="398758"/>
          </a:xfrm>
          <a:prstGeom prst="rect">
            <a:avLst/>
          </a:prstGeom>
        </p:spPr>
      </p:pic>
      <p:sp>
        <p:nvSpPr>
          <p:cNvPr id="19"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0" name="Immagin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188045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Sugestii pentru auto-studiu</a:t>
            </a:r>
            <a:endParaRPr lang="en-GB" sz="4800" b="1"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 xmlns:a16="http://schemas.microsoft.com/office/drawing/2014/main" id="{B9429F06-86DB-470A-ACC6-6C9E78C97A13}"/>
              </a:ext>
            </a:extLst>
          </p:cNvPr>
          <p:cNvSpPr txBox="1"/>
          <p:nvPr/>
        </p:nvSpPr>
        <p:spPr>
          <a:xfrm>
            <a:off x="387531" y="1460139"/>
            <a:ext cx="11416938" cy="1969770"/>
          </a:xfrm>
          <a:prstGeom prst="rect">
            <a:avLst/>
          </a:prstGeom>
          <a:noFill/>
        </p:spPr>
        <p:txBody>
          <a:bodyPr wrap="square" rtlCol="0">
            <a:spAutoFit/>
          </a:bodyPr>
          <a:lstStyle/>
          <a:p>
            <a:pPr algn="just" fontAlgn="ctr"/>
            <a:r>
              <a:rPr lang="vi-VN" sz="2000" dirty="0" smtClean="0"/>
              <a:t>În acest videoclip, Andy Penaluna, directorul Institutului Internațional pentru Dezvoltarea Antreprenorială Creativă</a:t>
            </a:r>
            <a:r>
              <a:rPr lang="en-US" sz="2200" dirty="0" smtClean="0"/>
              <a:t> </a:t>
            </a:r>
            <a:r>
              <a:rPr lang="en-US" sz="2200" dirty="0"/>
              <a:t>(</a:t>
            </a:r>
            <a:r>
              <a:rPr lang="en-US" sz="2200" dirty="0">
                <a:hlinkClick r:id="rId3"/>
              </a:rPr>
              <a:t>http://www.uwtsd.ac.uk/iiced</a:t>
            </a:r>
            <a:r>
              <a:rPr lang="en-US" sz="2200" dirty="0"/>
              <a:t>) </a:t>
            </a:r>
            <a:r>
              <a:rPr lang="vi-VN" sz="2000" dirty="0" smtClean="0"/>
              <a:t>de la Universitatea din Țara Galilor Trinity Saint David, explică faptul că studenții pot fi expuși unor activități incerte, ambigue, în care lucrurile se schimbă, termenele se schimbă și nu există instrucțiuni clare despre ce se va face în continuare. Expunerea la astfel de situații le permite să dezvolte strategii pentru a face față și să învețe să se adapteze flexibil la mediile în schimbare</a:t>
            </a:r>
            <a:r>
              <a:rPr lang="en-US" sz="2000" dirty="0" smtClean="0"/>
              <a:t>.</a:t>
            </a:r>
            <a:endParaRPr lang="de-DE" sz="2000" dirty="0"/>
          </a:p>
        </p:txBody>
      </p:sp>
      <p:pic>
        <p:nvPicPr>
          <p:cNvPr id="16" name="Picture 2" descr="C:\Users\Dell\Documents\ERASMUS_KA2\KONSPEKTY SZKOLEŃ\grafiki\uncertenity.png">
            <a:hlinkClick r:id="rId4"/>
            <a:extLst>
              <a:ext uri="{FF2B5EF4-FFF2-40B4-BE49-F238E27FC236}">
                <a16:creationId xmlns="" xmlns:a16="http://schemas.microsoft.com/office/drawing/2014/main" id="{FFAAE1B6-96C8-4F7F-9651-35A0DB17C145}"/>
              </a:ext>
            </a:extLst>
          </p:cNvPr>
          <p:cNvPicPr>
            <a:picLocks noChangeAspect="1" noChangeArrowheads="1"/>
          </p:cNvPicPr>
          <p:nvPr/>
        </p:nvPicPr>
        <p:blipFill>
          <a:blip r:embed="rId5" cstate="print"/>
          <a:srcRect/>
          <a:stretch>
            <a:fillRect/>
          </a:stretch>
        </p:blipFill>
        <p:spPr bwMode="auto">
          <a:xfrm>
            <a:off x="3449501" y="3300412"/>
            <a:ext cx="5306060" cy="2866279"/>
          </a:xfrm>
          <a:prstGeom prst="rect">
            <a:avLst/>
          </a:prstGeom>
          <a:noFill/>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6" cstate="print"/>
          <a:stretch>
            <a:fillRect/>
          </a:stretch>
        </p:blipFill>
        <p:spPr>
          <a:xfrm>
            <a:off x="85123" y="6301315"/>
            <a:ext cx="1755570" cy="398758"/>
          </a:xfrm>
          <a:prstGeom prst="rect">
            <a:avLst/>
          </a:prstGeom>
        </p:spPr>
      </p:pic>
      <p:sp>
        <p:nvSpPr>
          <p:cNvPr id="18"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1849061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A recapitula</a:t>
            </a:r>
            <a:r>
              <a:rPr lang="en-US" sz="4800" b="1" dirty="0" smtClean="0"/>
              <a:t>:</a:t>
            </a:r>
            <a:endParaRPr lang="en-GB" sz="4800" b="1"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 xmlns:a16="http://schemas.microsoft.com/office/drawing/2014/main" id="{B9429F06-86DB-470A-ACC6-6C9E78C97A13}"/>
              </a:ext>
            </a:extLst>
          </p:cNvPr>
          <p:cNvSpPr txBox="1"/>
          <p:nvPr/>
        </p:nvSpPr>
        <p:spPr>
          <a:xfrm>
            <a:off x="387531" y="1460139"/>
            <a:ext cx="11416938" cy="3108543"/>
          </a:xfrm>
          <a:prstGeom prst="rect">
            <a:avLst/>
          </a:prstGeom>
          <a:noFill/>
        </p:spPr>
        <p:txBody>
          <a:bodyPr wrap="square" rtlCol="0">
            <a:spAutoFit/>
          </a:bodyPr>
          <a:lstStyle/>
          <a:p>
            <a:pPr marL="457200" indent="-457200" algn="just">
              <a:buFont typeface="Arial" panose="020B0604020202020204" pitchFamily="34" charset="0"/>
              <a:buChar char="•"/>
              <a:defRPr/>
            </a:pPr>
            <a:r>
              <a:rPr lang="vi-VN" sz="2800" dirty="0" smtClean="0"/>
              <a:t>Fiecare afacere este asociată cu incertitudine, ambiguitate și risc </a:t>
            </a:r>
            <a:endParaRPr lang="en-US" sz="2800" dirty="0" smtClean="0"/>
          </a:p>
          <a:p>
            <a:pPr marL="457200" indent="-457200" algn="just">
              <a:buFont typeface="Arial" panose="020B0604020202020204" pitchFamily="34" charset="0"/>
              <a:buChar char="•"/>
              <a:defRPr/>
            </a:pPr>
            <a:r>
              <a:rPr lang="vi-VN" sz="2800" dirty="0" smtClean="0"/>
              <a:t>Fii ghidat de rațiunea, experiența și intuiția ta în luarea deciziilor obligatorii </a:t>
            </a:r>
            <a:endParaRPr lang="en-US" sz="2800" dirty="0" smtClean="0"/>
          </a:p>
          <a:p>
            <a:pPr marL="457200" indent="-457200" algn="just">
              <a:buFont typeface="Arial" panose="020B0604020202020204" pitchFamily="34" charset="0"/>
              <a:buChar char="•"/>
              <a:defRPr/>
            </a:pPr>
            <a:r>
              <a:rPr lang="vi-VN" sz="2800" dirty="0" smtClean="0"/>
              <a:t>Nu veți evita niciodată situațiile în care veți lua decizii importante</a:t>
            </a:r>
            <a:endParaRPr lang="en-US" sz="2800" dirty="0" smtClean="0"/>
          </a:p>
          <a:p>
            <a:pPr marL="457200" indent="-457200" algn="just">
              <a:buFont typeface="Arial" panose="020B0604020202020204" pitchFamily="34" charset="0"/>
              <a:buChar char="•"/>
              <a:defRPr/>
            </a:pPr>
            <a:r>
              <a:rPr lang="vi-VN" sz="2800" dirty="0" smtClean="0"/>
              <a:t>Puteți oricând să consultați pe cineva, să discutați problema în echipă, să încercați să investigați temeinic o situație dată</a:t>
            </a:r>
            <a:endParaRPr lang="en-US" sz="2800" dirty="0" smtClean="0"/>
          </a:p>
          <a:p>
            <a:pPr marL="457200" indent="-457200" algn="just">
              <a:buFont typeface="Arial" panose="020B0604020202020204" pitchFamily="34" charset="0"/>
              <a:buChar char="•"/>
              <a:defRPr/>
            </a:pPr>
            <a:r>
              <a:rPr lang="vi-VN" sz="2800" dirty="0" smtClean="0"/>
              <a:t>Toată lumea face greșeli și tu le poți face</a:t>
            </a:r>
            <a:endParaRPr lang="en-GB" sz="2800" dirty="0"/>
          </a:p>
        </p:txBody>
      </p:sp>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85123" y="6301315"/>
            <a:ext cx="1755570" cy="398758"/>
          </a:xfrm>
          <a:prstGeom prst="rect">
            <a:avLst/>
          </a:prstGeom>
        </p:spPr>
      </p:pic>
      <p:sp>
        <p:nvSpPr>
          <p:cNvPr id="16"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3180399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954107"/>
          </a:xfrm>
          <a:prstGeom prst="rect">
            <a:avLst/>
          </a:prstGeom>
          <a:noFill/>
        </p:spPr>
        <p:txBody>
          <a:bodyPr wrap="square" rtlCol="0">
            <a:spAutoFit/>
          </a:bodyPr>
          <a:lstStyle/>
          <a:p>
            <a:pPr algn="just"/>
            <a:r>
              <a:rPr lang="vi-VN" sz="2800" b="1" dirty="0" smtClean="0"/>
              <a:t>Pentru a recapitula: Listă de verificare pentru auto-verificare</a:t>
            </a:r>
            <a:endParaRPr lang="en-GB" sz="2800" b="1" u="sng" dirty="0">
              <a:cs typeface="Arial" panose="020B0604020202020204" pitchFamily="34" charset="0"/>
            </a:endParaRP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1">
            <a:extLst>
              <a:ext uri="{FF2B5EF4-FFF2-40B4-BE49-F238E27FC236}">
                <a16:creationId xmlns="" xmlns:a16="http://schemas.microsoft.com/office/drawing/2014/main" id="{215C88E9-1981-4107-B090-054A1E7EF5FB}"/>
              </a:ext>
            </a:extLst>
          </p:cNvPr>
          <p:cNvGraphicFramePr>
            <a:graphicFrameLocks noGrp="1"/>
          </p:cNvGraphicFramePr>
          <p:nvPr>
            <p:extLst>
              <p:ext uri="{D42A27DB-BD31-4B8C-83A1-F6EECF244321}">
                <p14:modId xmlns:p14="http://schemas.microsoft.com/office/powerpoint/2010/main" val="1749329910"/>
              </p:ext>
            </p:extLst>
          </p:nvPr>
        </p:nvGraphicFramePr>
        <p:xfrm>
          <a:off x="71846" y="1013897"/>
          <a:ext cx="12015379" cy="5084316"/>
        </p:xfrm>
        <a:graphic>
          <a:graphicData uri="http://schemas.openxmlformats.org/drawingml/2006/table">
            <a:tbl>
              <a:tblPr firstRow="1" firstCol="1" bandRow="1">
                <a:tableStyleId>{21E4AEA4-8DFA-4A89-87EB-49C32662AFE0}</a:tableStyleId>
              </a:tblPr>
              <a:tblGrid>
                <a:gridCol w="4511232">
                  <a:extLst>
                    <a:ext uri="{9D8B030D-6E8A-4147-A177-3AD203B41FA5}">
                      <a16:colId xmlns="" xmlns:a16="http://schemas.microsoft.com/office/drawing/2014/main" val="2610413563"/>
                    </a:ext>
                  </a:extLst>
                </a:gridCol>
                <a:gridCol w="7504147">
                  <a:extLst>
                    <a:ext uri="{9D8B030D-6E8A-4147-A177-3AD203B41FA5}">
                      <a16:colId xmlns="" xmlns:a16="http://schemas.microsoft.com/office/drawing/2014/main" val="4203456372"/>
                    </a:ext>
                  </a:extLst>
                </a:gridCol>
              </a:tblGrid>
              <a:tr h="955611">
                <a:tc>
                  <a:txBody>
                    <a:bodyPr/>
                    <a:lstStyle/>
                    <a:p>
                      <a:pPr marL="285750" indent="-285750" algn="l">
                        <a:lnSpc>
                          <a:spcPct val="115000"/>
                        </a:lnSpc>
                        <a:spcAft>
                          <a:spcPts val="0"/>
                        </a:spcAft>
                        <a:buFont typeface="Arial" panose="020B0604020202020204" pitchFamily="34" charset="0"/>
                        <a:buChar char="•"/>
                      </a:pPr>
                      <a:r>
                        <a:rPr lang="it-IT" sz="1800" b="0" i="0" kern="1200" dirty="0" smtClean="0">
                          <a:solidFill>
                            <a:schemeClr val="lt1"/>
                          </a:solidFill>
                          <a:latin typeface="+mn-lt"/>
                          <a:ea typeface="+mn-ea"/>
                          <a:cs typeface="+mn-cs"/>
                        </a:rPr>
                        <a:t>Care sunt diferențele dintre incertitudine, ambiguitate și risc în afaceri în funcțiune? </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s-ES"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CECE8"/>
                    </a:solidFill>
                  </a:tcPr>
                </a:tc>
                <a:extLst>
                  <a:ext uri="{0D108BD9-81ED-4DB2-BD59-A6C34878D82A}">
                    <a16:rowId xmlns="" xmlns:a16="http://schemas.microsoft.com/office/drawing/2014/main" val="1076183468"/>
                  </a:ext>
                </a:extLst>
              </a:tr>
              <a:tr h="955611">
                <a:tc>
                  <a:txBody>
                    <a:bodyPr/>
                    <a:lstStyle/>
                    <a:p>
                      <a:pPr marL="285750" indent="-285750" algn="l">
                        <a:lnSpc>
                          <a:spcPct val="115000"/>
                        </a:lnSpc>
                        <a:spcAft>
                          <a:spcPts val="0"/>
                        </a:spcAft>
                        <a:buFont typeface="Arial" panose="020B0604020202020204" pitchFamily="34" charset="0"/>
                        <a:buChar char="•"/>
                      </a:pPr>
                      <a:r>
                        <a:rPr lang="fr-FR" sz="1800" b="0" i="0" kern="1200" dirty="0" smtClean="0">
                          <a:solidFill>
                            <a:schemeClr val="lt1"/>
                          </a:solidFill>
                          <a:latin typeface="+mn-lt"/>
                          <a:ea typeface="+mn-ea"/>
                          <a:cs typeface="+mn-cs"/>
                        </a:rPr>
                        <a:t>Ce este SWOT și ce </a:t>
                      </a:r>
                      <a:r>
                        <a:rPr lang="fr-FR" sz="1800" b="0" i="0" kern="1200" dirty="0" err="1" smtClean="0">
                          <a:solidFill>
                            <a:schemeClr val="lt1"/>
                          </a:solidFill>
                          <a:latin typeface="+mn-lt"/>
                          <a:ea typeface="+mn-ea"/>
                          <a:cs typeface="+mn-cs"/>
                        </a:rPr>
                        <a:t>facem</a:t>
                      </a:r>
                      <a:r>
                        <a:rPr lang="fr-FR" sz="1800" b="0" i="0" kern="1200" dirty="0" smtClean="0">
                          <a:solidFill>
                            <a:schemeClr val="lt1"/>
                          </a:solidFill>
                          <a:latin typeface="+mn-lt"/>
                          <a:ea typeface="+mn-ea"/>
                          <a:cs typeface="+mn-cs"/>
                        </a:rPr>
                        <a:t> </a:t>
                      </a:r>
                      <a:r>
                        <a:rPr lang="fr-FR" sz="1800" b="0" i="0" kern="1200" dirty="0" err="1" smtClean="0">
                          <a:solidFill>
                            <a:schemeClr val="lt1"/>
                          </a:solidFill>
                          <a:latin typeface="+mn-lt"/>
                          <a:ea typeface="+mn-ea"/>
                          <a:cs typeface="+mn-cs"/>
                        </a:rPr>
                        <a:t>analizând</a:t>
                      </a:r>
                      <a:r>
                        <a:rPr lang="fr-FR" sz="1800" b="0" i="0" kern="1200" dirty="0" smtClean="0">
                          <a:solidFill>
                            <a:schemeClr val="lt1"/>
                          </a:solidFill>
                          <a:latin typeface="+mn-lt"/>
                          <a:ea typeface="+mn-ea"/>
                          <a:cs typeface="+mn-cs"/>
                        </a:rPr>
                        <a:t> SWOT?</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s-ES"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91498289"/>
                  </a:ext>
                </a:extLst>
              </a:tr>
              <a:tr h="955611">
                <a:tc>
                  <a:txBody>
                    <a:bodyPr/>
                    <a:lstStyle/>
                    <a:p>
                      <a:pPr marL="285750" indent="-285750" algn="l">
                        <a:lnSpc>
                          <a:spcPct val="115000"/>
                        </a:lnSpc>
                        <a:spcAft>
                          <a:spcPts val="0"/>
                        </a:spcAft>
                        <a:buFont typeface="Arial" panose="020B0604020202020204" pitchFamily="34" charset="0"/>
                        <a:buChar char="•"/>
                      </a:pPr>
                      <a:r>
                        <a:rPr lang="vi-VN" sz="1800" b="0" i="0" kern="1200" dirty="0" smtClean="0">
                          <a:solidFill>
                            <a:schemeClr val="lt1"/>
                          </a:solidFill>
                          <a:latin typeface="+mn-lt"/>
                          <a:ea typeface="+mn-ea"/>
                          <a:cs typeface="+mn-cs"/>
                        </a:rPr>
                        <a:t>Care sunt cele mai mari dificultăți în a face afaceri?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s-ES"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222035264"/>
                  </a:ext>
                </a:extLst>
              </a:tr>
              <a:tr h="955611">
                <a:tc>
                  <a:txBody>
                    <a:bodyPr/>
                    <a:lstStyle/>
                    <a:p>
                      <a:pPr marL="285750" indent="-285750" algn="l">
                        <a:lnSpc>
                          <a:spcPct val="115000"/>
                        </a:lnSpc>
                        <a:spcAft>
                          <a:spcPts val="1000"/>
                        </a:spcAft>
                        <a:buFont typeface="Arial" panose="020B0604020202020204" pitchFamily="34" charset="0"/>
                        <a:buChar char="•"/>
                      </a:pPr>
                      <a:r>
                        <a:rPr lang="vi-VN" sz="1800" b="0" i="0" kern="1200" dirty="0" smtClean="0">
                          <a:solidFill>
                            <a:schemeClr val="lt1"/>
                          </a:solidFill>
                          <a:latin typeface="+mn-lt"/>
                          <a:ea typeface="+mn-ea"/>
                          <a:cs typeface="+mn-cs"/>
                        </a:rPr>
                        <a:t>Numiți cel puțin o incertitudine, ambiguitate și risc legate de legea / reglementările în desfășurarea activității?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s-ES"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2690677301"/>
                  </a:ext>
                </a:extLst>
              </a:tr>
              <a:tr h="955611">
                <a:tc>
                  <a:txBody>
                    <a:bodyPr/>
                    <a:lstStyle/>
                    <a:p>
                      <a:pPr marL="285750" indent="-285750" algn="l">
                        <a:lnSpc>
                          <a:spcPct val="115000"/>
                        </a:lnSpc>
                        <a:spcAft>
                          <a:spcPts val="0"/>
                        </a:spcAft>
                        <a:buFont typeface="Arial" panose="020B0604020202020204" pitchFamily="34" charset="0"/>
                        <a:buChar char="•"/>
                      </a:pPr>
                      <a:r>
                        <a:rPr lang="vi-VN" sz="1800" b="0" i="0" kern="1200" dirty="0" smtClean="0">
                          <a:solidFill>
                            <a:schemeClr val="lt1"/>
                          </a:solidFill>
                          <a:latin typeface="+mn-lt"/>
                          <a:ea typeface="+mn-ea"/>
                          <a:cs typeface="+mn-cs"/>
                        </a:rPr>
                        <a:t>Vă rugăm să descrieți procesul decizional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s-ES"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3646005014"/>
                  </a:ext>
                </a:extLst>
              </a:tr>
            </a:tbl>
          </a:graphicData>
        </a:graphic>
      </p:graphicFrame>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85123" y="6301315"/>
            <a:ext cx="1755570" cy="398758"/>
          </a:xfrm>
          <a:prstGeom prst="rect">
            <a:avLst/>
          </a:prstGeom>
        </p:spPr>
      </p:pic>
      <p:sp>
        <p:nvSpPr>
          <p:cNvPr id="13"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4258430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954107"/>
          </a:xfrm>
          <a:prstGeom prst="rect">
            <a:avLst/>
          </a:prstGeom>
          <a:noFill/>
        </p:spPr>
        <p:txBody>
          <a:bodyPr wrap="square" rtlCol="0">
            <a:spAutoFit/>
          </a:bodyPr>
          <a:lstStyle/>
          <a:p>
            <a:pPr algn="just"/>
            <a:r>
              <a:rPr lang="vi-VN" sz="2800" b="1" dirty="0" smtClean="0"/>
              <a:t>Pentru a recapitula: Listă de verificare pentru auto-verificare</a:t>
            </a:r>
            <a:endParaRPr lang="en-GB" sz="2800" b="1" u="sng" dirty="0">
              <a:cs typeface="Arial" panose="020B0604020202020204" pitchFamily="34" charset="0"/>
            </a:endParaRP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3" name="Tabella 2">
            <a:extLst>
              <a:ext uri="{FF2B5EF4-FFF2-40B4-BE49-F238E27FC236}">
                <a16:creationId xmlns="" xmlns:a16="http://schemas.microsoft.com/office/drawing/2014/main" id="{2B21BB50-EBA9-4937-9C45-1AA3A311A7B1}"/>
              </a:ext>
            </a:extLst>
          </p:cNvPr>
          <p:cNvGraphicFramePr>
            <a:graphicFrameLocks noGrp="1"/>
          </p:cNvGraphicFramePr>
          <p:nvPr>
            <p:extLst>
              <p:ext uri="{D42A27DB-BD31-4B8C-83A1-F6EECF244321}">
                <p14:modId xmlns:p14="http://schemas.microsoft.com/office/powerpoint/2010/main" val="3346571316"/>
              </p:ext>
            </p:extLst>
          </p:nvPr>
        </p:nvGraphicFramePr>
        <p:xfrm>
          <a:off x="145868" y="906303"/>
          <a:ext cx="11913325" cy="5220786"/>
        </p:xfrm>
        <a:graphic>
          <a:graphicData uri="http://schemas.openxmlformats.org/drawingml/2006/table">
            <a:tbl>
              <a:tblPr firstRow="1" firstCol="1" bandRow="1">
                <a:tableStyleId>{21E4AEA4-8DFA-4A89-87EB-49C32662AFE0}</a:tableStyleId>
              </a:tblPr>
              <a:tblGrid>
                <a:gridCol w="4472916">
                  <a:extLst>
                    <a:ext uri="{9D8B030D-6E8A-4147-A177-3AD203B41FA5}">
                      <a16:colId xmlns="" xmlns:a16="http://schemas.microsoft.com/office/drawing/2014/main" val="2712342965"/>
                    </a:ext>
                  </a:extLst>
                </a:gridCol>
                <a:gridCol w="7440409">
                  <a:extLst>
                    <a:ext uri="{9D8B030D-6E8A-4147-A177-3AD203B41FA5}">
                      <a16:colId xmlns="" xmlns:a16="http://schemas.microsoft.com/office/drawing/2014/main" val="3630956085"/>
                    </a:ext>
                  </a:extLst>
                </a:gridCol>
              </a:tblGrid>
              <a:tr h="870131">
                <a:tc>
                  <a:txBody>
                    <a:bodyPr/>
                    <a:lstStyle/>
                    <a:p>
                      <a:pPr marL="285750" indent="-285750" algn="l">
                        <a:lnSpc>
                          <a:spcPct val="115000"/>
                        </a:lnSpc>
                        <a:spcAft>
                          <a:spcPts val="0"/>
                        </a:spcAft>
                        <a:buFont typeface="Arial" panose="020B0604020202020204" pitchFamily="34" charset="0"/>
                        <a:buChar char="•"/>
                      </a:pPr>
                      <a:r>
                        <a:rPr lang="vi-VN" sz="1800" b="0" i="0" kern="1200" dirty="0" smtClean="0">
                          <a:solidFill>
                            <a:schemeClr val="lt1"/>
                          </a:solidFill>
                          <a:latin typeface="+mn-lt"/>
                          <a:ea typeface="+mn-ea"/>
                          <a:cs typeface="+mn-cs"/>
                        </a:rPr>
                        <a:t>Ați descrie o încredere ca o modalitate de a face față incertitudinii</a:t>
                      </a:r>
                      <a:endParaRPr lang="en-GB" sz="1600" dirty="0">
                        <a:effectLst/>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solidFill>
                      <a:srgbClr val="FCECE8"/>
                    </a:solidFill>
                  </a:tcPr>
                </a:tc>
                <a:extLst>
                  <a:ext uri="{0D108BD9-81ED-4DB2-BD59-A6C34878D82A}">
                    <a16:rowId xmlns="" xmlns:a16="http://schemas.microsoft.com/office/drawing/2014/main" val="3656684916"/>
                  </a:ext>
                </a:extLst>
              </a:tr>
              <a:tr h="870131">
                <a:tc>
                  <a:txBody>
                    <a:bodyPr/>
                    <a:lstStyle/>
                    <a:p>
                      <a:pPr marL="285750" indent="-285750" algn="l">
                        <a:lnSpc>
                          <a:spcPct val="115000"/>
                        </a:lnSpc>
                        <a:spcAft>
                          <a:spcPts val="0"/>
                        </a:spcAft>
                        <a:buFont typeface="Arial" panose="020B0604020202020204" pitchFamily="34" charset="0"/>
                        <a:buChar char="•"/>
                      </a:pPr>
                      <a:r>
                        <a:rPr lang="it-IT" sz="1900" b="0" i="0" kern="1200" dirty="0" smtClean="0">
                          <a:solidFill>
                            <a:schemeClr val="lt1"/>
                          </a:solidFill>
                          <a:latin typeface="+mn-lt"/>
                          <a:ea typeface="+mn-ea"/>
                          <a:cs typeface="+mn-cs"/>
                        </a:rPr>
                        <a:t>Vei numi riscurile interne și riscurile externe în afaceri? </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tcPr>
                </a:tc>
                <a:extLst>
                  <a:ext uri="{0D108BD9-81ED-4DB2-BD59-A6C34878D82A}">
                    <a16:rowId xmlns="" xmlns:a16="http://schemas.microsoft.com/office/drawing/2014/main" val="4108465604"/>
                  </a:ext>
                </a:extLst>
              </a:tr>
              <a:tr h="870131">
                <a:tc>
                  <a:txBody>
                    <a:bodyPr/>
                    <a:lstStyle/>
                    <a:p>
                      <a:pPr marL="285750" indent="-285750" algn="l">
                        <a:lnSpc>
                          <a:spcPct val="115000"/>
                        </a:lnSpc>
                        <a:spcAft>
                          <a:spcPts val="0"/>
                        </a:spcAft>
                        <a:buFont typeface="Arial" panose="020B0604020202020204" pitchFamily="34" charset="0"/>
                        <a:buChar char="•"/>
                      </a:pPr>
                      <a:r>
                        <a:rPr lang="vi-VN" sz="1800" b="0" i="0" kern="1200" dirty="0" smtClean="0">
                          <a:solidFill>
                            <a:schemeClr val="lt1"/>
                          </a:solidFill>
                          <a:latin typeface="+mn-lt"/>
                          <a:ea typeface="+mn-ea"/>
                          <a:cs typeface="+mn-cs"/>
                        </a:rPr>
                        <a:t>Numiți modalitățile de a face față incertitudinii și ambiguității în afaceri?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tcPr>
                </a:tc>
                <a:extLst>
                  <a:ext uri="{0D108BD9-81ED-4DB2-BD59-A6C34878D82A}">
                    <a16:rowId xmlns="" xmlns:a16="http://schemas.microsoft.com/office/drawing/2014/main" val="4281957873"/>
                  </a:ext>
                </a:extLst>
              </a:tr>
              <a:tr h="870131">
                <a:tc>
                  <a:txBody>
                    <a:bodyPr/>
                    <a:lstStyle/>
                    <a:p>
                      <a:pPr marL="285750" indent="-285750" algn="l">
                        <a:lnSpc>
                          <a:spcPct val="115000"/>
                        </a:lnSpc>
                        <a:spcAft>
                          <a:spcPts val="0"/>
                        </a:spcAft>
                        <a:buFont typeface="Arial" panose="020B0604020202020204" pitchFamily="34" charset="0"/>
                        <a:buChar char="•"/>
                      </a:pPr>
                      <a:r>
                        <a:rPr lang="it-IT" sz="1800" b="0" i="0" kern="1200" dirty="0" smtClean="0">
                          <a:solidFill>
                            <a:schemeClr val="lt1"/>
                          </a:solidFill>
                          <a:latin typeface="+mn-lt"/>
                          <a:ea typeface="+mn-ea"/>
                          <a:cs typeface="+mn-cs"/>
                        </a:rPr>
                        <a:t>Cum puteți gestiona riscul în afacerea dvs.?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tcPr>
                </a:tc>
                <a:extLst>
                  <a:ext uri="{0D108BD9-81ED-4DB2-BD59-A6C34878D82A}">
                    <a16:rowId xmlns="" xmlns:a16="http://schemas.microsoft.com/office/drawing/2014/main" val="3267269316"/>
                  </a:ext>
                </a:extLst>
              </a:tr>
              <a:tr h="870131">
                <a:tc>
                  <a:txBody>
                    <a:bodyPr/>
                    <a:lstStyle/>
                    <a:p>
                      <a:pPr marL="285750" indent="-285750" algn="l">
                        <a:lnSpc>
                          <a:spcPct val="115000"/>
                        </a:lnSpc>
                        <a:spcAft>
                          <a:spcPts val="0"/>
                        </a:spcAft>
                        <a:buFont typeface="Arial" panose="020B0604020202020204" pitchFamily="34" charset="0"/>
                        <a:buChar char="•"/>
                      </a:pPr>
                      <a:r>
                        <a:rPr lang="vi-VN" sz="1800" b="0" i="0" kern="1200" dirty="0" smtClean="0">
                          <a:solidFill>
                            <a:schemeClr val="lt1"/>
                          </a:solidFill>
                          <a:latin typeface="+mn-lt"/>
                          <a:ea typeface="+mn-ea"/>
                          <a:cs typeface="+mn-cs"/>
                        </a:rPr>
                        <a:t>De ce riscul în afaceri nu înseamnă întotdeauna peric</a:t>
                      </a:r>
                      <a:r>
                        <a:rPr lang="en-US" sz="1800" b="0" i="0" kern="1200" dirty="0" err="1" smtClean="0">
                          <a:solidFill>
                            <a:schemeClr val="lt1"/>
                          </a:solidFill>
                          <a:latin typeface="+mn-lt"/>
                          <a:ea typeface="+mn-ea"/>
                          <a:cs typeface="+mn-cs"/>
                        </a:rPr>
                        <a:t>ulos</a:t>
                      </a:r>
                      <a:r>
                        <a:rPr lang="en-US" sz="1800" b="0" i="0" kern="1200" dirty="0" smtClean="0">
                          <a:solidFill>
                            <a:schemeClr val="lt1"/>
                          </a:solidFill>
                          <a:latin typeface="+mn-lt"/>
                          <a:ea typeface="+mn-ea"/>
                          <a:cs typeface="+mn-cs"/>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tcPr>
                </a:tc>
                <a:extLst>
                  <a:ext uri="{0D108BD9-81ED-4DB2-BD59-A6C34878D82A}">
                    <a16:rowId xmlns="" xmlns:a16="http://schemas.microsoft.com/office/drawing/2014/main" val="1929941516"/>
                  </a:ext>
                </a:extLst>
              </a:tr>
              <a:tr h="870131">
                <a:tc>
                  <a:txBody>
                    <a:bodyPr/>
                    <a:lstStyle/>
                    <a:p>
                      <a:pPr marL="285750" indent="-285750" algn="l">
                        <a:lnSpc>
                          <a:spcPct val="115000"/>
                        </a:lnSpc>
                        <a:spcAft>
                          <a:spcPts val="0"/>
                        </a:spcAft>
                        <a:buFont typeface="Arial" panose="020B0604020202020204" pitchFamily="34" charset="0"/>
                        <a:buChar char="•"/>
                      </a:pPr>
                      <a:r>
                        <a:rPr lang="it-IT" sz="1800" b="0" i="0" kern="1200" dirty="0" smtClean="0">
                          <a:solidFill>
                            <a:schemeClr val="lt1"/>
                          </a:solidFill>
                          <a:latin typeface="+mn-lt"/>
                          <a:ea typeface="+mn-ea"/>
                          <a:cs typeface="+mn-cs"/>
                        </a:rPr>
                        <a:t>Cum putem face față incertitudinii, și riscului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tcPr>
                </a:tc>
                <a:extLst>
                  <a:ext uri="{0D108BD9-81ED-4DB2-BD59-A6C34878D82A}">
                    <a16:rowId xmlns="" xmlns:a16="http://schemas.microsoft.com/office/drawing/2014/main" val="3655469577"/>
                  </a:ext>
                </a:extLst>
              </a:tr>
            </a:tbl>
          </a:graphicData>
        </a:graphic>
      </p:graphicFrame>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85123" y="6301315"/>
            <a:ext cx="1755570" cy="398758"/>
          </a:xfrm>
          <a:prstGeom prst="rect">
            <a:avLst/>
          </a:prstGeom>
        </p:spPr>
      </p:pic>
      <p:sp>
        <p:nvSpPr>
          <p:cNvPr id="13"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1470305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800" b="1" dirty="0" smtClean="0"/>
              <a:t>Căutarea definițiilor </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3570208"/>
          </a:xfrm>
          <a:prstGeom prst="rect">
            <a:avLst/>
          </a:prstGeom>
          <a:noFill/>
        </p:spPr>
        <p:txBody>
          <a:bodyPr wrap="square" rtlCol="0">
            <a:spAutoFit/>
          </a:bodyPr>
          <a:lstStyle/>
          <a:p>
            <a:pPr marL="457200" indent="-457200" algn="just">
              <a:buFont typeface="Arial" panose="020B0604020202020204" pitchFamily="34" charset="0"/>
              <a:buChar char="•"/>
            </a:pPr>
            <a:r>
              <a:rPr lang="en-US" sz="3000" u="sng" dirty="0" err="1" smtClean="0">
                <a:cs typeface="Arial" panose="020B0604020202020204" pitchFamily="34" charset="0"/>
              </a:rPr>
              <a:t>Incertitudinea</a:t>
            </a:r>
            <a:r>
              <a:rPr lang="it-IT" sz="3000" dirty="0" smtClean="0">
                <a:cs typeface="Arial" panose="020B0604020202020204" pitchFamily="34" charset="0"/>
              </a:rPr>
              <a:t> </a:t>
            </a:r>
            <a:r>
              <a:rPr lang="vi-VN" sz="2400" dirty="0" smtClean="0"/>
              <a:t>(în afaceri) o situație în care distribuția probabilității este necunoscută (adică ceva ce poate fi înțeles în mai multe moduri sau poate avea mai multe rezultate)</a:t>
            </a:r>
            <a:r>
              <a:rPr lang="vi-VN" sz="3200" dirty="0" smtClean="0"/>
              <a:t> </a:t>
            </a:r>
            <a:endParaRPr lang="en-US" sz="3000" dirty="0">
              <a:cs typeface="Arial" panose="020B0604020202020204" pitchFamily="34" charset="0"/>
            </a:endParaRPr>
          </a:p>
          <a:p>
            <a:pPr algn="just"/>
            <a:endParaRPr lang="pl-PL" sz="3000" dirty="0">
              <a:cs typeface="Arial" panose="020B0604020202020204" pitchFamily="34" charset="0"/>
            </a:endParaRPr>
          </a:p>
          <a:p>
            <a:pPr marL="457200" indent="-457200" algn="just">
              <a:buFont typeface="Arial" panose="020B0604020202020204" pitchFamily="34" charset="0"/>
              <a:buChar char="•"/>
            </a:pPr>
            <a:r>
              <a:rPr lang="en-US" sz="3000" u="sng" dirty="0" err="1" smtClean="0">
                <a:cs typeface="Arial" panose="020B0604020202020204" pitchFamily="34" charset="0"/>
              </a:rPr>
              <a:t>Riscul</a:t>
            </a:r>
            <a:r>
              <a:rPr lang="en-US" sz="3000" dirty="0" smtClean="0">
                <a:cs typeface="Arial" panose="020B0604020202020204" pitchFamily="34" charset="0"/>
              </a:rPr>
              <a:t> </a:t>
            </a:r>
            <a:r>
              <a:rPr lang="vi-VN" sz="2400" dirty="0" smtClean="0"/>
              <a:t>se referă la probabilitatea sau amenințarea de pierdere, răspundere, vătămare, deteriorare sau orice alt eveniment negativ rezultat din vulnerabilitățile externe sau interne și care poate fi prevenit sau evitat prin acțiuni preventive</a:t>
            </a:r>
            <a:r>
              <a:rPr lang="vi-VN" sz="3200" dirty="0" smtClean="0"/>
              <a:t> </a:t>
            </a:r>
            <a:endParaRPr lang="pl-PL" sz="3000" dirty="0">
              <a:cs typeface="Arial" panose="020B0604020202020204" pitchFamily="34" charset="0"/>
              <a:sym typeface="Wingdings" panose="05000000000000000000" pitchFamily="2" charset="2"/>
            </a:endParaRP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 xmlns:a16="http://schemas.microsoft.com/office/drawing/2014/main" id="{3F2FB947-6410-4D13-B8AD-E98E31A8C244}"/>
              </a:ext>
            </a:extLst>
          </p:cNvPr>
          <p:cNvPicPr>
            <a:picLocks noChangeAspect="1"/>
          </p:cNvPicPr>
          <p:nvPr/>
        </p:nvPicPr>
        <p:blipFill>
          <a:blip r:embed="rId3"/>
          <a:stretch>
            <a:fillRect/>
          </a:stretch>
        </p:blipFill>
        <p:spPr>
          <a:xfrm>
            <a:off x="4738099" y="4935835"/>
            <a:ext cx="2715802" cy="1412406"/>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85123" y="6301315"/>
            <a:ext cx="1755570" cy="398758"/>
          </a:xfrm>
          <a:prstGeom prst="rect">
            <a:avLst/>
          </a:prstGeom>
        </p:spPr>
      </p:pic>
      <p:sp>
        <p:nvSpPr>
          <p:cNvPr id="17"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A relua </a:t>
            </a:r>
            <a:r>
              <a:rPr lang="en-US" sz="4800" b="1" dirty="0" smtClean="0"/>
              <a:t>: </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954107"/>
          </a:xfrm>
          <a:prstGeom prst="rect">
            <a:avLst/>
          </a:prstGeom>
          <a:noFill/>
        </p:spPr>
        <p:txBody>
          <a:bodyPr wrap="square" rtlCol="0">
            <a:spAutoFit/>
          </a:bodyPr>
          <a:lstStyle/>
          <a:p>
            <a:pPr algn="just"/>
            <a:r>
              <a:rPr lang="vi-VN" sz="2800" dirty="0" smtClean="0"/>
              <a:t>Pentru a obține imaginea completă a incertitudinii și ambiguității, putem face o comparație cu înțelegerea certitudinii </a:t>
            </a:r>
            <a:r>
              <a:rPr lang="en-GB" sz="2600" dirty="0" smtClean="0">
                <a:cs typeface="Arial" panose="020B0604020202020204" pitchFamily="34" charset="0"/>
              </a:rPr>
              <a:t>:</a:t>
            </a:r>
            <a:endParaRPr lang="en-GB" sz="2600" dirty="0">
              <a:cs typeface="Arial" panose="020B0604020202020204" pitchFamily="34" charset="0"/>
            </a:endParaRP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Tabela 8">
            <a:extLst>
              <a:ext uri="{FF2B5EF4-FFF2-40B4-BE49-F238E27FC236}">
                <a16:creationId xmlns="" xmlns:a16="http://schemas.microsoft.com/office/drawing/2014/main" id="{7D0F44A0-0EED-441C-BA36-1F61557A5DCD}"/>
              </a:ext>
            </a:extLst>
          </p:cNvPr>
          <p:cNvGraphicFramePr>
            <a:graphicFrameLocks noGrp="1"/>
          </p:cNvGraphicFramePr>
          <p:nvPr>
            <p:extLst>
              <p:ext uri="{D42A27DB-BD31-4B8C-83A1-F6EECF244321}">
                <p14:modId xmlns:p14="http://schemas.microsoft.com/office/powerpoint/2010/main" val="1384835803"/>
              </p:ext>
            </p:extLst>
          </p:nvPr>
        </p:nvGraphicFramePr>
        <p:xfrm>
          <a:off x="1195251" y="2534032"/>
          <a:ext cx="9851574" cy="3453079"/>
        </p:xfrm>
        <a:graphic>
          <a:graphicData uri="http://schemas.openxmlformats.org/drawingml/2006/table">
            <a:tbl>
              <a:tblPr firstRow="1" bandRow="1">
                <a:tableStyleId>{21E4AEA4-8DFA-4A89-87EB-49C32662AFE0}</a:tableStyleId>
              </a:tblPr>
              <a:tblGrid>
                <a:gridCol w="3283858">
                  <a:extLst>
                    <a:ext uri="{9D8B030D-6E8A-4147-A177-3AD203B41FA5}">
                      <a16:colId xmlns="" xmlns:a16="http://schemas.microsoft.com/office/drawing/2014/main" val="20000"/>
                    </a:ext>
                  </a:extLst>
                </a:gridCol>
                <a:gridCol w="3283858">
                  <a:extLst>
                    <a:ext uri="{9D8B030D-6E8A-4147-A177-3AD203B41FA5}">
                      <a16:colId xmlns="" xmlns:a16="http://schemas.microsoft.com/office/drawing/2014/main" val="20001"/>
                    </a:ext>
                  </a:extLst>
                </a:gridCol>
                <a:gridCol w="3283858">
                  <a:extLst>
                    <a:ext uri="{9D8B030D-6E8A-4147-A177-3AD203B41FA5}">
                      <a16:colId xmlns="" xmlns:a16="http://schemas.microsoft.com/office/drawing/2014/main" val="20002"/>
                    </a:ext>
                  </a:extLst>
                </a:gridCol>
              </a:tblGrid>
              <a:tr h="492334">
                <a:tc>
                  <a:txBody>
                    <a:bodyPr/>
                    <a:lstStyle/>
                    <a:p>
                      <a:pPr algn="ctr"/>
                      <a:r>
                        <a:rPr lang="en-US" sz="2000" dirty="0" err="1" smtClean="0"/>
                        <a:t>Certitudine</a:t>
                      </a:r>
                      <a:r>
                        <a:rPr lang="pl-PL" sz="2000" dirty="0" smtClean="0"/>
                        <a:t> </a:t>
                      </a:r>
                      <a:endParaRPr lang="en-GB" sz="2000" dirty="0"/>
                    </a:p>
                  </a:txBody>
                  <a:tcPr anchor="ctr"/>
                </a:tc>
                <a:tc>
                  <a:txBody>
                    <a:bodyPr/>
                    <a:lstStyle/>
                    <a:p>
                      <a:pPr algn="ctr"/>
                      <a:r>
                        <a:rPr lang="pl-PL" sz="2000" dirty="0" smtClean="0"/>
                        <a:t>Ris</a:t>
                      </a:r>
                      <a:r>
                        <a:rPr lang="en-US" sz="2000" dirty="0" smtClean="0"/>
                        <a:t>c</a:t>
                      </a:r>
                      <a:endParaRPr lang="en-GB" sz="2000" dirty="0"/>
                    </a:p>
                  </a:txBody>
                  <a:tcPr anchor="ctr"/>
                </a:tc>
                <a:tc>
                  <a:txBody>
                    <a:bodyPr/>
                    <a:lstStyle/>
                    <a:p>
                      <a:pPr algn="ctr"/>
                      <a:r>
                        <a:rPr lang="en-US" sz="2000" dirty="0" err="1" smtClean="0"/>
                        <a:t>Incertitudine</a:t>
                      </a:r>
                      <a:r>
                        <a:rPr lang="pl-PL" sz="2000" dirty="0" smtClean="0"/>
                        <a:t> </a:t>
                      </a:r>
                      <a:endParaRPr lang="en-GB" sz="2000" dirty="0"/>
                    </a:p>
                  </a:txBody>
                  <a:tcPr anchor="ctr"/>
                </a:tc>
                <a:extLst>
                  <a:ext uri="{0D108BD9-81ED-4DB2-BD59-A6C34878D82A}">
                    <a16:rowId xmlns="" xmlns:a16="http://schemas.microsoft.com/office/drawing/2014/main" val="10000"/>
                  </a:ext>
                </a:extLst>
              </a:tr>
              <a:tr h="672806">
                <a:tc>
                  <a:txBody>
                    <a:bodyPr/>
                    <a:lstStyle/>
                    <a:p>
                      <a:pPr algn="l"/>
                      <a:r>
                        <a:rPr lang="fr-FR" sz="1800" b="0" i="0" kern="1200" dirty="0" smtClean="0">
                          <a:solidFill>
                            <a:schemeClr val="dk1"/>
                          </a:solidFill>
                          <a:latin typeface="+mn-lt"/>
                          <a:ea typeface="+mn-ea"/>
                          <a:cs typeface="+mn-cs"/>
                        </a:rPr>
                        <a:t>Un </a:t>
                      </a:r>
                      <a:r>
                        <a:rPr lang="fr-FR" sz="1800" b="0" i="0" kern="1200" dirty="0" err="1" smtClean="0">
                          <a:solidFill>
                            <a:schemeClr val="dk1"/>
                          </a:solidFill>
                          <a:latin typeface="+mn-lt"/>
                          <a:ea typeface="+mn-ea"/>
                          <a:cs typeface="+mn-cs"/>
                        </a:rPr>
                        <a:t>eveniment</a:t>
                      </a:r>
                      <a:r>
                        <a:rPr lang="fr-FR" sz="1800" b="0" i="0" kern="1200" dirty="0" smtClean="0">
                          <a:solidFill>
                            <a:schemeClr val="dk1"/>
                          </a:solidFill>
                          <a:latin typeface="+mn-lt"/>
                          <a:ea typeface="+mn-ea"/>
                          <a:cs typeface="+mn-cs"/>
                        </a:rPr>
                        <a:t> care </a:t>
                      </a:r>
                      <a:r>
                        <a:rPr lang="fr-FR" sz="1800" b="0" i="0" kern="1200" dirty="0" err="1" smtClean="0">
                          <a:solidFill>
                            <a:schemeClr val="dk1"/>
                          </a:solidFill>
                          <a:latin typeface="+mn-lt"/>
                          <a:ea typeface="+mn-ea"/>
                          <a:cs typeface="+mn-cs"/>
                        </a:rPr>
                        <a:t>trebuie</a:t>
                      </a:r>
                      <a:r>
                        <a:rPr lang="fr-FR" sz="1800" b="0" i="0" kern="1200" dirty="0" smtClean="0">
                          <a:solidFill>
                            <a:schemeClr val="dk1"/>
                          </a:solidFill>
                          <a:latin typeface="+mn-lt"/>
                          <a:ea typeface="+mn-ea"/>
                          <a:cs typeface="+mn-cs"/>
                        </a:rPr>
                        <a:t> </a:t>
                      </a:r>
                      <a:r>
                        <a:rPr lang="fr-FR" sz="1800" b="0" i="0" kern="1200" dirty="0" err="1" smtClean="0">
                          <a:solidFill>
                            <a:schemeClr val="dk1"/>
                          </a:solidFill>
                          <a:latin typeface="+mn-lt"/>
                          <a:ea typeface="+mn-ea"/>
                          <a:cs typeface="+mn-cs"/>
                        </a:rPr>
                        <a:t>să</a:t>
                      </a:r>
                      <a:r>
                        <a:rPr lang="fr-FR" sz="1800" b="0" i="0" kern="1200" dirty="0" smtClean="0">
                          <a:solidFill>
                            <a:schemeClr val="dk1"/>
                          </a:solidFill>
                          <a:latin typeface="+mn-lt"/>
                          <a:ea typeface="+mn-ea"/>
                          <a:cs typeface="+mn-cs"/>
                        </a:rPr>
                        <a:t> se </a:t>
                      </a:r>
                      <a:r>
                        <a:rPr lang="fr-FR" sz="1800" b="0" i="0" kern="1200" dirty="0" err="1" smtClean="0">
                          <a:solidFill>
                            <a:schemeClr val="dk1"/>
                          </a:solidFill>
                          <a:latin typeface="+mn-lt"/>
                          <a:ea typeface="+mn-ea"/>
                          <a:cs typeface="+mn-cs"/>
                        </a:rPr>
                        <a:t>întâmple</a:t>
                      </a:r>
                      <a:endParaRPr lang="en-GB" dirty="0"/>
                    </a:p>
                  </a:txBody>
                  <a:tcPr anchor="ctr"/>
                </a:tc>
                <a:tc>
                  <a:txBody>
                    <a:bodyPr/>
                    <a:lstStyle/>
                    <a:p>
                      <a:pPr algn="l"/>
                      <a:r>
                        <a:rPr lang="ro-RO" sz="1800" b="0" i="0" kern="1200" dirty="0" smtClean="0">
                          <a:solidFill>
                            <a:schemeClr val="dk1"/>
                          </a:solidFill>
                          <a:latin typeface="+mn-lt"/>
                          <a:ea typeface="+mn-ea"/>
                          <a:cs typeface="+mn-cs"/>
                        </a:rPr>
                        <a:t>Eveniment probabil </a:t>
                      </a:r>
                      <a:endParaRPr lang="en-GB" dirty="0"/>
                    </a:p>
                  </a:txBody>
                  <a:tcPr anchor="ctr"/>
                </a:tc>
                <a:tc>
                  <a:txBody>
                    <a:bodyPr/>
                    <a:lstStyle/>
                    <a:p>
                      <a:pPr algn="l"/>
                      <a:r>
                        <a:rPr lang="it-IT" sz="1800" b="0" i="0" kern="1200" dirty="0" smtClean="0">
                          <a:solidFill>
                            <a:schemeClr val="dk1"/>
                          </a:solidFill>
                          <a:latin typeface="+mn-lt"/>
                          <a:ea typeface="+mn-ea"/>
                          <a:cs typeface="+mn-cs"/>
                        </a:rPr>
                        <a:t>Un eveniment imprevizibil, aproape imposibil </a:t>
                      </a:r>
                      <a:endParaRPr lang="en-GB" dirty="0"/>
                    </a:p>
                  </a:txBody>
                  <a:tcPr anchor="ctr"/>
                </a:tc>
                <a:extLst>
                  <a:ext uri="{0D108BD9-81ED-4DB2-BD59-A6C34878D82A}">
                    <a16:rowId xmlns="" xmlns:a16="http://schemas.microsoft.com/office/drawing/2014/main" val="10001"/>
                  </a:ext>
                </a:extLst>
              </a:tr>
              <a:tr h="665055">
                <a:tc>
                  <a:txBody>
                    <a:bodyPr/>
                    <a:lstStyle/>
                    <a:p>
                      <a:pPr algn="l"/>
                      <a:r>
                        <a:rPr lang="ro-RO" sz="1800" b="0" i="0" kern="1200" dirty="0" smtClean="0">
                          <a:solidFill>
                            <a:schemeClr val="dk1"/>
                          </a:solidFill>
                          <a:latin typeface="+mn-lt"/>
                          <a:ea typeface="+mn-ea"/>
                          <a:cs typeface="+mn-cs"/>
                        </a:rPr>
                        <a:t>Informații complete și </a:t>
                      </a:r>
                      <a:r>
                        <a:rPr lang="en-US" sz="1800" b="0" i="0" kern="1200" dirty="0" err="1" smtClean="0">
                          <a:solidFill>
                            <a:schemeClr val="dk1"/>
                          </a:solidFill>
                          <a:latin typeface="+mn-lt"/>
                          <a:ea typeface="+mn-ea"/>
                          <a:cs typeface="+mn-cs"/>
                        </a:rPr>
                        <a:t>depline</a:t>
                      </a:r>
                      <a:endParaRPr lang="en-GB" sz="1800" kern="1200" dirty="0">
                        <a:solidFill>
                          <a:schemeClr val="dk1"/>
                        </a:solidFill>
                        <a:latin typeface="+mn-lt"/>
                        <a:ea typeface="+mn-ea"/>
                        <a:cs typeface="+mn-cs"/>
                      </a:endParaRPr>
                    </a:p>
                  </a:txBody>
                  <a:tcPr anchor="ctr"/>
                </a:tc>
                <a:tc>
                  <a:txBody>
                    <a:bodyPr/>
                    <a:lstStyle/>
                    <a:p>
                      <a:pPr algn="l"/>
                      <a:r>
                        <a:rPr lang="ro-RO" sz="1800" b="0" i="0" kern="1200" dirty="0" smtClean="0">
                          <a:solidFill>
                            <a:schemeClr val="dk1"/>
                          </a:solidFill>
                          <a:latin typeface="+mn-lt"/>
                          <a:ea typeface="+mn-ea"/>
                          <a:cs typeface="+mn-cs"/>
                        </a:rPr>
                        <a:t>Informații incomplete</a:t>
                      </a:r>
                      <a:endParaRPr lang="en-GB" sz="1800" kern="1200" dirty="0">
                        <a:solidFill>
                          <a:schemeClr val="dk1"/>
                        </a:solidFill>
                        <a:latin typeface="+mn-lt"/>
                        <a:ea typeface="+mn-ea"/>
                        <a:cs typeface="+mn-cs"/>
                      </a:endParaRPr>
                    </a:p>
                  </a:txBody>
                  <a:tcPr anchor="ctr"/>
                </a:tc>
                <a:tc>
                  <a:txBody>
                    <a:bodyPr/>
                    <a:lstStyle/>
                    <a:p>
                      <a:pPr algn="l"/>
                      <a:r>
                        <a:rPr lang="ro-RO" sz="1800" b="0" i="0" kern="1200" dirty="0" smtClean="0">
                          <a:solidFill>
                            <a:schemeClr val="dk1"/>
                          </a:solidFill>
                          <a:latin typeface="+mn-lt"/>
                          <a:ea typeface="+mn-ea"/>
                          <a:cs typeface="+mn-cs"/>
                        </a:rPr>
                        <a:t>Lipsa de informatie</a:t>
                      </a:r>
                      <a:endParaRPr lang="en-GB" sz="1800" kern="1200" dirty="0">
                        <a:solidFill>
                          <a:schemeClr val="dk1"/>
                        </a:solidFill>
                        <a:latin typeface="+mn-lt"/>
                        <a:ea typeface="+mn-ea"/>
                        <a:cs typeface="+mn-cs"/>
                      </a:endParaRPr>
                    </a:p>
                  </a:txBody>
                  <a:tcPr anchor="ctr"/>
                </a:tc>
                <a:extLst>
                  <a:ext uri="{0D108BD9-81ED-4DB2-BD59-A6C34878D82A}">
                    <a16:rowId xmlns="" xmlns:a16="http://schemas.microsoft.com/office/drawing/2014/main" val="10002"/>
                  </a:ext>
                </a:extLst>
              </a:tr>
              <a:tr h="672806">
                <a:tc>
                  <a:txBody>
                    <a:bodyPr/>
                    <a:lstStyle/>
                    <a:p>
                      <a:pPr algn="l"/>
                      <a:r>
                        <a:rPr lang="ro-RO" sz="1800" b="0" i="0" kern="1200" dirty="0" smtClean="0">
                          <a:solidFill>
                            <a:schemeClr val="dk1"/>
                          </a:solidFill>
                          <a:latin typeface="+mn-lt"/>
                          <a:ea typeface="+mn-ea"/>
                          <a:cs typeface="+mn-cs"/>
                        </a:rPr>
                        <a:t>Consecințe specifice, cunoscute</a:t>
                      </a:r>
                      <a:endParaRPr lang="en-GB" sz="1800" kern="1200" dirty="0">
                        <a:solidFill>
                          <a:schemeClr val="dk1"/>
                        </a:solidFill>
                        <a:latin typeface="+mn-lt"/>
                        <a:ea typeface="+mn-ea"/>
                        <a:cs typeface="+mn-cs"/>
                      </a:endParaRPr>
                    </a:p>
                  </a:txBody>
                  <a:tcPr anchor="ctr"/>
                </a:tc>
                <a:tc>
                  <a:txBody>
                    <a:bodyPr/>
                    <a:lstStyle/>
                    <a:p>
                      <a:pPr algn="l"/>
                      <a:r>
                        <a:rPr lang="ro-RO" sz="1800" b="0" i="0" kern="1200" dirty="0" smtClean="0">
                          <a:solidFill>
                            <a:schemeClr val="dk1"/>
                          </a:solidFill>
                          <a:latin typeface="+mn-lt"/>
                          <a:ea typeface="+mn-ea"/>
                          <a:cs typeface="+mn-cs"/>
                        </a:rPr>
                        <a:t>Un set cunoscut de posibile consecințe</a:t>
                      </a:r>
                      <a:endParaRPr lang="en-GB" sz="1800" kern="1200" dirty="0">
                        <a:solidFill>
                          <a:schemeClr val="dk1"/>
                        </a:solidFill>
                        <a:latin typeface="+mn-lt"/>
                        <a:ea typeface="+mn-ea"/>
                        <a:cs typeface="+mn-cs"/>
                      </a:endParaRPr>
                    </a:p>
                  </a:txBody>
                  <a:tcPr anchor="ctr"/>
                </a:tc>
                <a:tc>
                  <a:txBody>
                    <a:bodyPr/>
                    <a:lstStyle/>
                    <a:p>
                      <a:pPr algn="l"/>
                      <a:r>
                        <a:rPr lang="it-IT" sz="1800" b="0" i="0" kern="1200" dirty="0" smtClean="0">
                          <a:solidFill>
                            <a:schemeClr val="dk1"/>
                          </a:solidFill>
                          <a:latin typeface="+mn-lt"/>
                          <a:ea typeface="+mn-ea"/>
                          <a:cs typeface="+mn-cs"/>
                        </a:rPr>
                        <a:t>Consecințele necunoscute ale unei decizii date</a:t>
                      </a:r>
                      <a:endParaRPr lang="en-GB" sz="1800" kern="1200" dirty="0">
                        <a:solidFill>
                          <a:schemeClr val="dk1"/>
                        </a:solidFill>
                        <a:latin typeface="+mn-lt"/>
                        <a:ea typeface="+mn-ea"/>
                        <a:cs typeface="+mn-cs"/>
                      </a:endParaRPr>
                    </a:p>
                  </a:txBody>
                  <a:tcPr anchor="ctr"/>
                </a:tc>
                <a:extLst>
                  <a:ext uri="{0D108BD9-81ED-4DB2-BD59-A6C34878D82A}">
                    <a16:rowId xmlns="" xmlns:a16="http://schemas.microsoft.com/office/drawing/2014/main" val="10003"/>
                  </a:ext>
                </a:extLst>
              </a:tr>
              <a:tr h="950078">
                <a:tc>
                  <a:txBody>
                    <a:bodyPr/>
                    <a:lstStyle/>
                    <a:p>
                      <a:pPr algn="l"/>
                      <a:r>
                        <a:rPr lang="vi-VN" sz="1600" b="0" i="0" kern="1200" dirty="0" smtClean="0">
                          <a:solidFill>
                            <a:schemeClr val="dk1"/>
                          </a:solidFill>
                          <a:latin typeface="+mn-lt"/>
                          <a:ea typeface="+mn-ea"/>
                          <a:cs typeface="+mn-cs"/>
                        </a:rPr>
                        <a:t>Foarte puțin probabil să fie consecințe ale luării unei decizii</a:t>
                      </a:r>
                      <a:endParaRPr lang="en-GB" sz="1600" kern="1200" dirty="0">
                        <a:solidFill>
                          <a:schemeClr val="dk1"/>
                        </a:solidFill>
                        <a:latin typeface="+mn-lt"/>
                        <a:ea typeface="+mn-ea"/>
                        <a:cs typeface="+mn-cs"/>
                      </a:endParaRPr>
                    </a:p>
                  </a:txBody>
                  <a:tcPr anchor="ctr"/>
                </a:tc>
                <a:tc>
                  <a:txBody>
                    <a:bodyPr/>
                    <a:lstStyle/>
                    <a:p>
                      <a:pPr algn="l"/>
                      <a:r>
                        <a:rPr lang="vi-VN" sz="1600" b="0" i="0" kern="1200" dirty="0" smtClean="0">
                          <a:solidFill>
                            <a:schemeClr val="dk1"/>
                          </a:solidFill>
                          <a:latin typeface="+mn-lt"/>
                          <a:ea typeface="+mn-ea"/>
                          <a:cs typeface="+mn-cs"/>
                        </a:rPr>
                        <a:t>Puteți analiza probabilitatea de a lua o decizie greșită</a:t>
                      </a:r>
                      <a:endParaRPr lang="en-GB" sz="1600" kern="1200" dirty="0">
                        <a:solidFill>
                          <a:schemeClr val="dk1"/>
                        </a:solidFill>
                        <a:latin typeface="+mn-lt"/>
                        <a:ea typeface="+mn-ea"/>
                        <a:cs typeface="+mn-cs"/>
                      </a:endParaRPr>
                    </a:p>
                  </a:txBody>
                  <a:tcPr anchor="ctr"/>
                </a:tc>
                <a:tc>
                  <a:txBody>
                    <a:bodyPr/>
                    <a:lstStyle/>
                    <a:p>
                      <a:pPr algn="l"/>
                      <a:r>
                        <a:rPr lang="vi-VN" sz="1600" b="0" i="0" kern="1200" dirty="0" smtClean="0">
                          <a:solidFill>
                            <a:schemeClr val="dk1"/>
                          </a:solidFill>
                          <a:latin typeface="+mn-lt"/>
                          <a:ea typeface="+mn-ea"/>
                          <a:cs typeface="+mn-cs"/>
                        </a:rPr>
                        <a:t>Incapacitatea de a analiza probabilitatea de a lua o decizie proastă / bună </a:t>
                      </a:r>
                      <a:endParaRPr lang="en-GB" sz="1600" kern="1200" dirty="0">
                        <a:solidFill>
                          <a:schemeClr val="dk1"/>
                        </a:solidFill>
                        <a:latin typeface="+mn-lt"/>
                        <a:ea typeface="+mn-ea"/>
                        <a:cs typeface="+mn-cs"/>
                      </a:endParaRPr>
                    </a:p>
                  </a:txBody>
                  <a:tcPr anchor="ctr"/>
                </a:tc>
                <a:extLst>
                  <a:ext uri="{0D108BD9-81ED-4DB2-BD59-A6C34878D82A}">
                    <a16:rowId xmlns="" xmlns:a16="http://schemas.microsoft.com/office/drawing/2014/main" val="10004"/>
                  </a:ext>
                </a:extLst>
              </a:tr>
            </a:tbl>
          </a:graphicData>
        </a:graphic>
      </p:graphicFrame>
      <p:sp>
        <p:nvSpPr>
          <p:cNvPr id="9" name="Prostokąt 11">
            <a:extLst>
              <a:ext uri="{FF2B5EF4-FFF2-40B4-BE49-F238E27FC236}">
                <a16:creationId xmlns="" xmlns:a16="http://schemas.microsoft.com/office/drawing/2014/main" id="{9C617752-AD0C-4532-85AC-D87453757B3F}"/>
              </a:ext>
            </a:extLst>
          </p:cNvPr>
          <p:cNvSpPr/>
          <p:nvPr/>
        </p:nvSpPr>
        <p:spPr>
          <a:xfrm>
            <a:off x="5220859" y="6002255"/>
            <a:ext cx="1525867" cy="307777"/>
          </a:xfrm>
          <a:prstGeom prst="rect">
            <a:avLst/>
          </a:prstGeom>
        </p:spPr>
        <p:txBody>
          <a:bodyPr wrap="none">
            <a:spAutoFit/>
          </a:bodyPr>
          <a:lstStyle/>
          <a:p>
            <a:r>
              <a:rPr lang="en-GB" sz="1400" dirty="0"/>
              <a:t>Source: own study</a:t>
            </a:r>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85123" y="6301315"/>
            <a:ext cx="1755570" cy="398758"/>
          </a:xfrm>
          <a:prstGeom prst="rect">
            <a:avLst/>
          </a:prstGeom>
        </p:spPr>
      </p:pic>
      <p:sp>
        <p:nvSpPr>
          <p:cNvPr id="18"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pt-BR" sz="4800" b="1" dirty="0" smtClean="0"/>
              <a:t>Obstacole în a face afaceri </a:t>
            </a:r>
            <a:r>
              <a:rPr lang="it-IT" sz="4800" b="1" dirty="0" smtClean="0">
                <a:cs typeface="Arial" panose="020B0604020202020204" pitchFamily="34" charset="0"/>
              </a:rPr>
              <a:t>pt.1</a:t>
            </a:r>
            <a:r>
              <a:rPr lang="pl-PL" sz="4800" b="1" dirty="0" smtClean="0">
                <a:cs typeface="Arial" panose="020B0604020202020204" pitchFamily="34" charset="0"/>
              </a:rPr>
              <a:t> </a:t>
            </a:r>
            <a:endParaRPr lang="en-GB" sz="4800" b="1" dirty="0">
              <a:cs typeface="Arial" panose="020B0604020202020204" pitchFamily="34" charset="0"/>
            </a:endParaRP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Tabela 8">
            <a:extLst>
              <a:ext uri="{FF2B5EF4-FFF2-40B4-BE49-F238E27FC236}">
                <a16:creationId xmlns="" xmlns:a16="http://schemas.microsoft.com/office/drawing/2014/main" id="{74FFCB27-7D88-4003-85EE-FD8F4737782D}"/>
              </a:ext>
            </a:extLst>
          </p:cNvPr>
          <p:cNvGraphicFramePr>
            <a:graphicFrameLocks noGrp="1"/>
          </p:cNvGraphicFramePr>
          <p:nvPr>
            <p:extLst>
              <p:ext uri="{D42A27DB-BD31-4B8C-83A1-F6EECF244321}">
                <p14:modId xmlns:p14="http://schemas.microsoft.com/office/powerpoint/2010/main" val="3132628728"/>
              </p:ext>
            </p:extLst>
          </p:nvPr>
        </p:nvGraphicFramePr>
        <p:xfrm>
          <a:off x="379483" y="1207621"/>
          <a:ext cx="4135368" cy="4722478"/>
        </p:xfrm>
        <a:graphic>
          <a:graphicData uri="http://schemas.openxmlformats.org/drawingml/2006/table">
            <a:tbl>
              <a:tblPr firstRow="1" bandRow="1">
                <a:tableStyleId>{21E4AEA4-8DFA-4A89-87EB-49C32662AFE0}</a:tableStyleId>
              </a:tblPr>
              <a:tblGrid>
                <a:gridCol w="4135368">
                  <a:extLst>
                    <a:ext uri="{9D8B030D-6E8A-4147-A177-3AD203B41FA5}">
                      <a16:colId xmlns="" xmlns:a16="http://schemas.microsoft.com/office/drawing/2014/main" val="20000"/>
                    </a:ext>
                  </a:extLst>
                </a:gridCol>
              </a:tblGrid>
              <a:tr h="739737">
                <a:tc>
                  <a:txBody>
                    <a:bodyPr/>
                    <a:lstStyle/>
                    <a:p>
                      <a:pPr algn="ctr"/>
                      <a:r>
                        <a:rPr lang="ro-RO" sz="2000" b="0" i="0" kern="1200" dirty="0" smtClean="0">
                          <a:solidFill>
                            <a:schemeClr val="bg1"/>
                          </a:solidFill>
                          <a:latin typeface="+mn-lt"/>
                          <a:ea typeface="+mn-ea"/>
                          <a:cs typeface="+mn-cs"/>
                        </a:rPr>
                        <a:t>Bariere în a face afaceri</a:t>
                      </a:r>
                      <a:endParaRPr lang="en-GB" sz="2000" noProof="0" dirty="0">
                        <a:solidFill>
                          <a:schemeClr val="bg1"/>
                        </a:solidFill>
                      </a:endParaRPr>
                    </a:p>
                  </a:txBody>
                  <a:tcPr anchor="ctr"/>
                </a:tc>
                <a:extLst>
                  <a:ext uri="{0D108BD9-81ED-4DB2-BD59-A6C34878D82A}">
                    <a16:rowId xmlns="" xmlns:a16="http://schemas.microsoft.com/office/drawing/2014/main" val="10000"/>
                  </a:ext>
                </a:extLst>
              </a:tr>
              <a:tr h="3982741">
                <a:tc>
                  <a:txBody>
                    <a:bodyPr/>
                    <a:lstStyle/>
                    <a:p>
                      <a:pPr algn="just" fontAlgn="base"/>
                      <a:r>
                        <a:rPr lang="vi-VN" sz="1800" b="0" i="0" kern="1200" dirty="0" smtClean="0">
                          <a:solidFill>
                            <a:schemeClr val="dk1"/>
                          </a:solidFill>
                          <a:latin typeface="+mn-lt"/>
                          <a:ea typeface="+mn-ea"/>
                          <a:cs typeface="+mn-cs"/>
                        </a:rPr>
                        <a:t>Bariere la intrare este un termen economic și de afaceri care descrie factori care pot preveni sau împiedica nou-veniții pe o piață sau un sector industrial și, prin urmare, să limiteze concurența. Acestea pot include costuri ridicate de pornire, obstacole de reglementare sau alte obstacole care împiedică noi concurenți să intre cu ușurință într-un sector comercial</a:t>
                      </a:r>
                      <a:endParaRPr lang="en-US" sz="2200" b="0" i="0" kern="1200" dirty="0">
                        <a:solidFill>
                          <a:schemeClr val="dk1"/>
                        </a:solidFill>
                        <a:latin typeface="+mn-lt"/>
                        <a:ea typeface="+mn-ea"/>
                        <a:cs typeface="+mn-cs"/>
                      </a:endParaRPr>
                    </a:p>
                  </a:txBody>
                  <a:tcPr anchor="ctr"/>
                </a:tc>
                <a:extLst>
                  <a:ext uri="{0D108BD9-81ED-4DB2-BD59-A6C34878D82A}">
                    <a16:rowId xmlns="" xmlns:a16="http://schemas.microsoft.com/office/drawing/2014/main" val="10001"/>
                  </a:ext>
                </a:extLst>
              </a:tr>
            </a:tbl>
          </a:graphicData>
        </a:graphic>
      </p:graphicFrame>
      <p:graphicFrame>
        <p:nvGraphicFramePr>
          <p:cNvPr id="9" name="Diagram 11">
            <a:extLst>
              <a:ext uri="{FF2B5EF4-FFF2-40B4-BE49-F238E27FC236}">
                <a16:creationId xmlns="" xmlns:a16="http://schemas.microsoft.com/office/drawing/2014/main" id="{52CB86AC-7421-48DD-ACCD-E9DEF0C87327}"/>
              </a:ext>
            </a:extLst>
          </p:cNvPr>
          <p:cNvGraphicFramePr/>
          <p:nvPr>
            <p:extLst>
              <p:ext uri="{D42A27DB-BD31-4B8C-83A1-F6EECF244321}">
                <p14:modId xmlns:p14="http://schemas.microsoft.com/office/powerpoint/2010/main" val="2653388544"/>
              </p:ext>
            </p:extLst>
          </p:nvPr>
        </p:nvGraphicFramePr>
        <p:xfrm>
          <a:off x="4243859" y="1207680"/>
          <a:ext cx="7194619" cy="488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Prostokąt 12">
            <a:extLst>
              <a:ext uri="{FF2B5EF4-FFF2-40B4-BE49-F238E27FC236}">
                <a16:creationId xmlns="" xmlns:a16="http://schemas.microsoft.com/office/drawing/2014/main" id="{172095D4-559F-4387-819E-47C37A13926A}"/>
              </a:ext>
            </a:extLst>
          </p:cNvPr>
          <p:cNvSpPr/>
          <p:nvPr/>
        </p:nvSpPr>
        <p:spPr>
          <a:xfrm>
            <a:off x="10375064" y="5937291"/>
            <a:ext cx="1525867" cy="307777"/>
          </a:xfrm>
          <a:prstGeom prst="rect">
            <a:avLst/>
          </a:prstGeom>
        </p:spPr>
        <p:txBody>
          <a:bodyPr wrap="none">
            <a:spAutoFit/>
          </a:bodyPr>
          <a:lstStyle/>
          <a:p>
            <a:r>
              <a:rPr lang="en-GB" sz="1400" dirty="0"/>
              <a:t>Source: own study</a:t>
            </a:r>
          </a:p>
        </p:txBody>
      </p:sp>
      <p:sp>
        <p:nvSpPr>
          <p:cNvPr id="13"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85123" y="6301315"/>
            <a:ext cx="1755570" cy="398758"/>
          </a:xfrm>
          <a:prstGeom prst="rect">
            <a:avLst/>
          </a:prstGeom>
        </p:spPr>
      </p:pic>
      <p:sp>
        <p:nvSpPr>
          <p:cNvPr id="18"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1523328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pt-BR" sz="4800" b="1" dirty="0" smtClean="0"/>
              <a:t>Obstacole în a face afaceri </a:t>
            </a:r>
            <a:r>
              <a:rPr lang="it-IT" sz="4800" b="1" dirty="0" smtClean="0">
                <a:cs typeface="Arial" panose="020B0604020202020204" pitchFamily="34" charset="0"/>
              </a:rPr>
              <a:t>pt.2</a:t>
            </a:r>
            <a:r>
              <a:rPr lang="pl-PL" sz="4800" b="1" dirty="0" smtClean="0">
                <a:cs typeface="Arial" panose="020B0604020202020204" pitchFamily="34" charset="0"/>
              </a:rPr>
              <a:t> </a:t>
            </a:r>
            <a:endParaRPr lang="en-GB" sz="4800" b="1" dirty="0">
              <a:cs typeface="Arial" panose="020B0604020202020204" pitchFamily="34" charset="0"/>
            </a:endParaRP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Tabela 12">
            <a:extLst>
              <a:ext uri="{FF2B5EF4-FFF2-40B4-BE49-F238E27FC236}">
                <a16:creationId xmlns="" xmlns:a16="http://schemas.microsoft.com/office/drawing/2014/main" id="{B5C03447-020D-4404-85EB-27FB13D45829}"/>
              </a:ext>
            </a:extLst>
          </p:cNvPr>
          <p:cNvGraphicFramePr>
            <a:graphicFrameLocks noGrp="1"/>
          </p:cNvGraphicFramePr>
          <p:nvPr>
            <p:extLst>
              <p:ext uri="{D42A27DB-BD31-4B8C-83A1-F6EECF244321}">
                <p14:modId xmlns:p14="http://schemas.microsoft.com/office/powerpoint/2010/main" val="1858551394"/>
              </p:ext>
            </p:extLst>
          </p:nvPr>
        </p:nvGraphicFramePr>
        <p:xfrm>
          <a:off x="387532" y="1201725"/>
          <a:ext cx="11416936" cy="4741511"/>
        </p:xfrm>
        <a:graphic>
          <a:graphicData uri="http://schemas.openxmlformats.org/drawingml/2006/table">
            <a:tbl>
              <a:tblPr firstRow="1" bandRow="1">
                <a:tableStyleId>{00A15C55-8517-42AA-B614-E9B94910E393}</a:tableStyleId>
              </a:tblPr>
              <a:tblGrid>
                <a:gridCol w="2155131">
                  <a:extLst>
                    <a:ext uri="{9D8B030D-6E8A-4147-A177-3AD203B41FA5}">
                      <a16:colId xmlns="" xmlns:a16="http://schemas.microsoft.com/office/drawing/2014/main" val="20000"/>
                    </a:ext>
                  </a:extLst>
                </a:gridCol>
                <a:gridCol w="3206413">
                  <a:extLst>
                    <a:ext uri="{9D8B030D-6E8A-4147-A177-3AD203B41FA5}">
                      <a16:colId xmlns="" xmlns:a16="http://schemas.microsoft.com/office/drawing/2014/main" val="20001"/>
                    </a:ext>
                  </a:extLst>
                </a:gridCol>
                <a:gridCol w="2954106">
                  <a:extLst>
                    <a:ext uri="{9D8B030D-6E8A-4147-A177-3AD203B41FA5}">
                      <a16:colId xmlns="" xmlns:a16="http://schemas.microsoft.com/office/drawing/2014/main" val="20002"/>
                    </a:ext>
                  </a:extLst>
                </a:gridCol>
                <a:gridCol w="3101286">
                  <a:extLst>
                    <a:ext uri="{9D8B030D-6E8A-4147-A177-3AD203B41FA5}">
                      <a16:colId xmlns="" xmlns:a16="http://schemas.microsoft.com/office/drawing/2014/main" val="20003"/>
                    </a:ext>
                  </a:extLst>
                </a:gridCol>
              </a:tblGrid>
              <a:tr h="393437">
                <a:tc>
                  <a:txBody>
                    <a:bodyPr/>
                    <a:lstStyle/>
                    <a:p>
                      <a:pPr algn="ctr"/>
                      <a:endParaRPr lang="en-GB" dirty="0"/>
                    </a:p>
                  </a:txBody>
                  <a:tcPr anchor="ctr">
                    <a:noFill/>
                  </a:tcPr>
                </a:tc>
                <a:tc>
                  <a:txBody>
                    <a:bodyPr/>
                    <a:lstStyle/>
                    <a:p>
                      <a:pPr algn="ctr"/>
                      <a:r>
                        <a:rPr lang="en-US" sz="2000" dirty="0" err="1" smtClean="0"/>
                        <a:t>Incertitudine</a:t>
                      </a:r>
                      <a:endParaRPr lang="en-GB" sz="2000" dirty="0"/>
                    </a:p>
                  </a:txBody>
                  <a:tcPr anchor="ctr">
                    <a:solidFill>
                      <a:srgbClr val="E08041"/>
                    </a:solidFill>
                  </a:tcPr>
                </a:tc>
                <a:tc>
                  <a:txBody>
                    <a:bodyPr/>
                    <a:lstStyle/>
                    <a:p>
                      <a:pPr algn="ctr"/>
                      <a:r>
                        <a:rPr lang="pl-PL" sz="2000" dirty="0"/>
                        <a:t>A</a:t>
                      </a:r>
                      <a:r>
                        <a:rPr lang="es-ES" sz="2000" dirty="0" err="1" smtClean="0"/>
                        <a:t>mbiguitate</a:t>
                      </a:r>
                      <a:endParaRPr lang="en-GB" sz="2000" dirty="0"/>
                    </a:p>
                  </a:txBody>
                  <a:tcPr anchor="ctr">
                    <a:solidFill>
                      <a:srgbClr val="E08041"/>
                    </a:solidFill>
                  </a:tcPr>
                </a:tc>
                <a:tc>
                  <a:txBody>
                    <a:bodyPr/>
                    <a:lstStyle/>
                    <a:p>
                      <a:pPr algn="ctr"/>
                      <a:r>
                        <a:rPr lang="pl-PL" sz="2000" dirty="0" smtClean="0"/>
                        <a:t>Ris</a:t>
                      </a:r>
                      <a:r>
                        <a:rPr lang="en-US" sz="2000" dirty="0" smtClean="0"/>
                        <a:t>c</a:t>
                      </a:r>
                      <a:endParaRPr lang="en-GB" sz="2000" dirty="0"/>
                    </a:p>
                  </a:txBody>
                  <a:tcPr anchor="ctr">
                    <a:solidFill>
                      <a:srgbClr val="E08041"/>
                    </a:solidFill>
                  </a:tcPr>
                </a:tc>
                <a:extLst>
                  <a:ext uri="{0D108BD9-81ED-4DB2-BD59-A6C34878D82A}">
                    <a16:rowId xmlns="" xmlns:a16="http://schemas.microsoft.com/office/drawing/2014/main" val="10000"/>
                  </a:ext>
                </a:extLst>
              </a:tr>
              <a:tr h="817138">
                <a:tc>
                  <a:txBody>
                    <a:bodyPr/>
                    <a:lstStyle/>
                    <a:p>
                      <a:pPr algn="l"/>
                      <a:r>
                        <a:rPr lang="vi-VN" sz="1800" b="0" i="0" kern="1200" dirty="0" smtClean="0">
                          <a:solidFill>
                            <a:schemeClr val="dk1"/>
                          </a:solidFill>
                          <a:latin typeface="+mn-lt"/>
                          <a:ea typeface="+mn-ea"/>
                          <a:cs typeface="+mn-cs"/>
                        </a:rPr>
                        <a:t>Legea / reglementările</a:t>
                      </a:r>
                      <a:endParaRPr lang="en-GB" sz="1800" dirty="0"/>
                    </a:p>
                  </a:txBody>
                  <a:tcPr anchor="ctr"/>
                </a:tc>
                <a:tc>
                  <a:txBody>
                    <a:bodyPr/>
                    <a:lstStyle/>
                    <a:p>
                      <a:pPr algn="l"/>
                      <a:r>
                        <a:rPr lang="pt-BR" sz="1800" b="0" i="0" kern="1200" dirty="0" smtClean="0">
                          <a:solidFill>
                            <a:schemeClr val="dk1"/>
                          </a:solidFill>
                          <a:latin typeface="+mn-lt"/>
                          <a:ea typeface="+mn-ea"/>
                          <a:cs typeface="+mn-cs"/>
                        </a:rPr>
                        <a:t>Ce reglementări se vor aplica atunci când se vor schimba?</a:t>
                      </a:r>
                      <a:endParaRPr lang="en-GB" sz="1800" dirty="0"/>
                    </a:p>
                  </a:txBody>
                  <a:tcPr anchor="ctr"/>
                </a:tc>
                <a:tc>
                  <a:txBody>
                    <a:bodyPr/>
                    <a:lstStyle/>
                    <a:p>
                      <a:pPr algn="l"/>
                      <a:r>
                        <a:rPr lang="ro-RO" sz="1800" b="0" i="0" kern="1200" dirty="0" smtClean="0">
                          <a:solidFill>
                            <a:schemeClr val="dk1"/>
                          </a:solidFill>
                          <a:latin typeface="+mn-lt"/>
                          <a:ea typeface="+mn-ea"/>
                          <a:cs typeface="+mn-cs"/>
                        </a:rPr>
                        <a:t>Regulamentele legale vor fi clare, ușor de interpretat?</a:t>
                      </a:r>
                      <a:endParaRPr lang="en-GB" sz="1800" dirty="0"/>
                    </a:p>
                  </a:txBody>
                  <a:tcPr anchor="ctr"/>
                </a:tc>
                <a:tc>
                  <a:txBody>
                    <a:bodyPr/>
                    <a:lstStyle/>
                    <a:p>
                      <a:pPr algn="l"/>
                      <a:r>
                        <a:rPr lang="it-IT" sz="1800" b="0" i="0" kern="1200" dirty="0" smtClean="0">
                          <a:solidFill>
                            <a:schemeClr val="dk1"/>
                          </a:solidFill>
                          <a:latin typeface="+mn-lt"/>
                          <a:ea typeface="+mn-ea"/>
                          <a:cs typeface="+mn-cs"/>
                        </a:rPr>
                        <a:t>Dispozițiile legale sunt neechivoce în interpretarea lor</a:t>
                      </a:r>
                      <a:endParaRPr lang="en-GB" sz="1800" dirty="0"/>
                    </a:p>
                  </a:txBody>
                  <a:tcPr anchor="ctr"/>
                </a:tc>
                <a:extLst>
                  <a:ext uri="{0D108BD9-81ED-4DB2-BD59-A6C34878D82A}">
                    <a16:rowId xmlns="" xmlns:a16="http://schemas.microsoft.com/office/drawing/2014/main" val="10001"/>
                  </a:ext>
                </a:extLst>
              </a:tr>
              <a:tr h="798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0" i="0" kern="1200" dirty="0" smtClean="0">
                          <a:solidFill>
                            <a:schemeClr val="dk1"/>
                          </a:solidFill>
                          <a:latin typeface="+mn-lt"/>
                          <a:ea typeface="+mn-ea"/>
                          <a:cs typeface="+mn-cs"/>
                        </a:rPr>
                        <a:t>Proceduri administrative</a:t>
                      </a:r>
                      <a:endParaRPr lang="en-GB" sz="1800" dirty="0">
                        <a:solidFill>
                          <a:schemeClr val="tx1"/>
                        </a:solidFill>
                      </a:endParaRPr>
                    </a:p>
                  </a:txBody>
                  <a:tcPr anchor="ctr"/>
                </a:tc>
                <a:tc>
                  <a:txBody>
                    <a:bodyPr/>
                    <a:lstStyle/>
                    <a:p>
                      <a:pPr algn="l"/>
                      <a:r>
                        <a:rPr lang="ro-RO" sz="1800" b="0" i="0" kern="1200" dirty="0" smtClean="0">
                          <a:solidFill>
                            <a:schemeClr val="dk1"/>
                          </a:solidFill>
                          <a:latin typeface="+mn-lt"/>
                          <a:ea typeface="+mn-ea"/>
                          <a:cs typeface="+mn-cs"/>
                        </a:rPr>
                        <a:t>Mita, prelungirea cazurilor, durata deciziilor, obținerea permiselor</a:t>
                      </a:r>
                      <a:endParaRPr lang="en-GB" sz="1800" kern="1200" dirty="0">
                        <a:solidFill>
                          <a:schemeClr val="dk1"/>
                        </a:solidFill>
                        <a:latin typeface="+mn-lt"/>
                        <a:ea typeface="+mn-ea"/>
                        <a:cs typeface="+mn-cs"/>
                      </a:endParaRPr>
                    </a:p>
                  </a:txBody>
                  <a:tcPr anchor="ctr"/>
                </a:tc>
                <a:tc>
                  <a:txBody>
                    <a:bodyPr/>
                    <a:lstStyle/>
                    <a:p>
                      <a:pPr algn="l"/>
                      <a:r>
                        <a:rPr lang="it-IT" sz="1800" b="0" i="0" kern="1200" dirty="0" smtClean="0">
                          <a:solidFill>
                            <a:schemeClr val="dk1"/>
                          </a:solidFill>
                          <a:latin typeface="+mn-lt"/>
                          <a:ea typeface="+mn-ea"/>
                          <a:cs typeface="+mn-cs"/>
                        </a:rPr>
                        <a:t>Prevederi neclare, libertate în interpretare</a:t>
                      </a:r>
                      <a:endParaRPr lang="en-GB" sz="1800" kern="1200" dirty="0">
                        <a:solidFill>
                          <a:schemeClr val="dk1"/>
                        </a:solidFill>
                        <a:latin typeface="+mn-lt"/>
                        <a:ea typeface="+mn-ea"/>
                        <a:cs typeface="+mn-cs"/>
                      </a:endParaRPr>
                    </a:p>
                  </a:txBody>
                  <a:tcPr anchor="ctr"/>
                </a:tc>
                <a:tc>
                  <a:txBody>
                    <a:bodyPr/>
                    <a:lstStyle/>
                    <a:p>
                      <a:pPr algn="l"/>
                      <a:r>
                        <a:rPr lang="vi-VN" sz="1800" b="0" i="0" kern="1200" dirty="0" smtClean="0">
                          <a:solidFill>
                            <a:schemeClr val="dk1"/>
                          </a:solidFill>
                          <a:latin typeface="+mn-lt"/>
                          <a:ea typeface="+mn-ea"/>
                          <a:cs typeface="+mn-cs"/>
                        </a:rPr>
                        <a:t>Schimbare de lege, soluții juridice nefavorabile, lege instabilă</a:t>
                      </a:r>
                      <a:endParaRPr lang="en-GB" sz="1800" kern="1200" dirty="0">
                        <a:solidFill>
                          <a:schemeClr val="dk1"/>
                        </a:solidFill>
                        <a:latin typeface="+mn-lt"/>
                        <a:ea typeface="+mn-ea"/>
                        <a:cs typeface="+mn-cs"/>
                      </a:endParaRPr>
                    </a:p>
                  </a:txBody>
                  <a:tcPr anchor="ctr"/>
                </a:tc>
                <a:extLst>
                  <a:ext uri="{0D108BD9-81ED-4DB2-BD59-A6C34878D82A}">
                    <a16:rowId xmlns="" xmlns:a16="http://schemas.microsoft.com/office/drawing/2014/main" val="10002"/>
                  </a:ext>
                </a:extLst>
              </a:tr>
              <a:tr h="10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0" i="0" kern="1200" dirty="0" smtClean="0">
                          <a:solidFill>
                            <a:schemeClr val="dk1"/>
                          </a:solidFill>
                          <a:latin typeface="+mn-lt"/>
                          <a:ea typeface="+mn-ea"/>
                          <a:cs typeface="+mn-cs"/>
                        </a:rPr>
                        <a:t>Sistemul fiscal </a:t>
                      </a:r>
                      <a:endParaRPr lang="en-GB" sz="1800" dirty="0">
                        <a:solidFill>
                          <a:schemeClr val="tx1"/>
                        </a:solidFill>
                      </a:endParaRPr>
                    </a:p>
                  </a:txBody>
                  <a:tcPr anchor="ctr"/>
                </a:tc>
                <a:tc>
                  <a:txBody>
                    <a:bodyPr/>
                    <a:lstStyle/>
                    <a:p>
                      <a:pPr algn="l"/>
                      <a:r>
                        <a:rPr lang="it-IT" sz="1800" b="0" i="0" kern="1200" dirty="0" smtClean="0">
                          <a:solidFill>
                            <a:schemeClr val="dk1"/>
                          </a:solidFill>
                          <a:latin typeface="+mn-lt"/>
                          <a:ea typeface="+mn-ea"/>
                          <a:cs typeface="+mn-cs"/>
                        </a:rPr>
                        <a:t>Care vor fi modificările sistemului fiscal, se vor modifica taxele, vor fi introduse noi?</a:t>
                      </a:r>
                      <a:endParaRPr lang="en-GB" sz="1800" kern="1200" dirty="0">
                        <a:solidFill>
                          <a:schemeClr val="dk1"/>
                        </a:solidFill>
                        <a:latin typeface="+mn-lt"/>
                        <a:ea typeface="+mn-ea"/>
                        <a:cs typeface="+mn-cs"/>
                      </a:endParaRPr>
                    </a:p>
                  </a:txBody>
                  <a:tcPr anchor="ctr"/>
                </a:tc>
                <a:tc>
                  <a:txBody>
                    <a:bodyPr/>
                    <a:lstStyle/>
                    <a:p>
                      <a:pPr algn="l"/>
                      <a:r>
                        <a:rPr lang="it-IT" sz="1800" b="0" i="0" kern="1200" dirty="0" smtClean="0">
                          <a:solidFill>
                            <a:schemeClr val="dk1"/>
                          </a:solidFill>
                          <a:latin typeface="+mn-lt"/>
                          <a:ea typeface="+mn-ea"/>
                          <a:cs typeface="+mn-cs"/>
                        </a:rPr>
                        <a:t>Cum se interpretează prevederile reglementărilor fiscale</a:t>
                      </a:r>
                      <a:endParaRPr lang="en-GB" sz="1800" kern="1200" dirty="0">
                        <a:solidFill>
                          <a:schemeClr val="dk1"/>
                        </a:solidFill>
                        <a:latin typeface="+mn-lt"/>
                        <a:ea typeface="+mn-ea"/>
                        <a:cs typeface="+mn-cs"/>
                      </a:endParaRPr>
                    </a:p>
                  </a:txBody>
                  <a:tcPr anchor="ctr"/>
                </a:tc>
                <a:tc>
                  <a:txBody>
                    <a:bodyPr/>
                    <a:lstStyle/>
                    <a:p>
                      <a:pPr algn="l"/>
                      <a:r>
                        <a:rPr lang="it-IT" sz="1800" b="0" i="0" kern="1200" dirty="0" smtClean="0">
                          <a:solidFill>
                            <a:schemeClr val="dk1"/>
                          </a:solidFill>
                          <a:latin typeface="+mn-lt"/>
                          <a:ea typeface="+mn-ea"/>
                          <a:cs typeface="+mn-cs"/>
                        </a:rPr>
                        <a:t>Modificări fiscale, interpretează corect reglementările fiscale?</a:t>
                      </a:r>
                      <a:endParaRPr lang="en-GB" sz="1800" kern="1200" dirty="0">
                        <a:solidFill>
                          <a:schemeClr val="dk1"/>
                        </a:solidFill>
                        <a:latin typeface="+mn-lt"/>
                        <a:ea typeface="+mn-ea"/>
                        <a:cs typeface="+mn-cs"/>
                      </a:endParaRPr>
                    </a:p>
                  </a:txBody>
                  <a:tcPr anchor="ctr"/>
                </a:tc>
                <a:extLst>
                  <a:ext uri="{0D108BD9-81ED-4DB2-BD59-A6C34878D82A}">
                    <a16:rowId xmlns="" xmlns:a16="http://schemas.microsoft.com/office/drawing/2014/main" val="10003"/>
                  </a:ext>
                </a:extLst>
              </a:tr>
              <a:tr h="5750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kern="1200" dirty="0" err="1" smtClean="0">
                          <a:solidFill>
                            <a:schemeClr val="dk1"/>
                          </a:solidFill>
                          <a:latin typeface="+mn-lt"/>
                          <a:ea typeface="+mn-ea"/>
                          <a:cs typeface="+mn-cs"/>
                        </a:rPr>
                        <a:t>Acces</a:t>
                      </a:r>
                      <a:r>
                        <a:rPr lang="fr-FR" sz="1800" b="0" i="0" kern="1200" dirty="0" smtClean="0">
                          <a:solidFill>
                            <a:schemeClr val="dk1"/>
                          </a:solidFill>
                          <a:latin typeface="+mn-lt"/>
                          <a:ea typeface="+mn-ea"/>
                          <a:cs typeface="+mn-cs"/>
                        </a:rPr>
                        <a:t> la </a:t>
                      </a:r>
                      <a:r>
                        <a:rPr lang="fr-FR" sz="1800" b="0" i="0" kern="1200" dirty="0" err="1" smtClean="0">
                          <a:solidFill>
                            <a:schemeClr val="dk1"/>
                          </a:solidFill>
                          <a:latin typeface="+mn-lt"/>
                          <a:ea typeface="+mn-ea"/>
                          <a:cs typeface="+mn-cs"/>
                        </a:rPr>
                        <a:t>surse</a:t>
                      </a:r>
                      <a:r>
                        <a:rPr lang="fr-FR" sz="1800" b="0" i="0" kern="1200" dirty="0" smtClean="0">
                          <a:solidFill>
                            <a:schemeClr val="dk1"/>
                          </a:solidFill>
                          <a:latin typeface="+mn-lt"/>
                          <a:ea typeface="+mn-ea"/>
                          <a:cs typeface="+mn-cs"/>
                        </a:rPr>
                        <a:t> de </a:t>
                      </a:r>
                      <a:r>
                        <a:rPr lang="fr-FR" sz="1800" b="0" i="0" kern="1200" dirty="0" err="1" smtClean="0">
                          <a:solidFill>
                            <a:schemeClr val="dk1"/>
                          </a:solidFill>
                          <a:latin typeface="+mn-lt"/>
                          <a:ea typeface="+mn-ea"/>
                          <a:cs typeface="+mn-cs"/>
                        </a:rPr>
                        <a:t>finan</a:t>
                      </a:r>
                      <a:r>
                        <a:rPr lang="fr-FR" sz="1800" b="0" i="0" kern="1200" dirty="0" smtClean="0">
                          <a:solidFill>
                            <a:schemeClr val="dk1"/>
                          </a:solidFill>
                          <a:latin typeface="+mn-lt"/>
                          <a:ea typeface="+mn-ea"/>
                          <a:cs typeface="+mn-cs"/>
                        </a:rPr>
                        <a:t>țare </a:t>
                      </a:r>
                      <a:endParaRPr lang="en-GB" sz="1800" dirty="0">
                        <a:solidFill>
                          <a:schemeClr val="tx1"/>
                        </a:solidFill>
                      </a:endParaRPr>
                    </a:p>
                  </a:txBody>
                  <a:tcPr anchor="ctr"/>
                </a:tc>
                <a:tc>
                  <a:txBody>
                    <a:bodyPr/>
                    <a:lstStyle/>
                    <a:p>
                      <a:pPr algn="l"/>
                      <a:r>
                        <a:rPr lang="ro-RO" sz="1800" b="0" i="0" kern="1200" dirty="0" smtClean="0">
                          <a:solidFill>
                            <a:schemeClr val="dk1"/>
                          </a:solidFill>
                          <a:latin typeface="+mn-lt"/>
                          <a:ea typeface="+mn-ea"/>
                          <a:cs typeface="+mn-cs"/>
                        </a:rPr>
                        <a:t>Va exista acces la finanțare?</a:t>
                      </a:r>
                      <a:endParaRPr lang="en-GB" sz="1800" kern="1200" dirty="0">
                        <a:solidFill>
                          <a:schemeClr val="dk1"/>
                        </a:solidFill>
                        <a:latin typeface="+mn-lt"/>
                        <a:ea typeface="+mn-ea"/>
                        <a:cs typeface="+mn-cs"/>
                      </a:endParaRPr>
                    </a:p>
                  </a:txBody>
                  <a:tcPr anchor="ctr"/>
                </a:tc>
                <a:tc>
                  <a:txBody>
                    <a:bodyPr/>
                    <a:lstStyle/>
                    <a:p>
                      <a:pPr algn="l"/>
                      <a:r>
                        <a:rPr lang="it-IT" sz="1800" b="0" i="0" kern="1200" dirty="0" smtClean="0">
                          <a:solidFill>
                            <a:schemeClr val="dk1"/>
                          </a:solidFill>
                          <a:latin typeface="+mn-lt"/>
                          <a:ea typeface="+mn-ea"/>
                          <a:cs typeface="+mn-cs"/>
                        </a:rPr>
                        <a:t>Dacă fondurile disponibile sunt destinate pentru noi</a:t>
                      </a:r>
                      <a:endParaRPr lang="en-GB" sz="1800" kern="1200" dirty="0">
                        <a:solidFill>
                          <a:schemeClr val="dk1"/>
                        </a:solidFill>
                        <a:latin typeface="+mn-lt"/>
                        <a:ea typeface="+mn-ea"/>
                        <a:cs typeface="+mn-cs"/>
                      </a:endParaRPr>
                    </a:p>
                  </a:txBody>
                  <a:tcPr anchor="ctr"/>
                </a:tc>
                <a:tc>
                  <a:txBody>
                    <a:bodyPr/>
                    <a:lstStyle/>
                    <a:p>
                      <a:pPr algn="l"/>
                      <a:r>
                        <a:rPr lang="it-IT" sz="1800" b="0" i="0" kern="1200" dirty="0" smtClean="0">
                          <a:solidFill>
                            <a:schemeClr val="dk1"/>
                          </a:solidFill>
                          <a:latin typeface="+mn-lt"/>
                          <a:ea typeface="+mn-ea"/>
                          <a:cs typeface="+mn-cs"/>
                        </a:rPr>
                        <a:t>Costul împrumuturilor sau avansurilor va fi mai mare?</a:t>
                      </a:r>
                      <a:endParaRPr lang="en-GB" sz="1800" kern="1200" dirty="0">
                        <a:solidFill>
                          <a:schemeClr val="dk1"/>
                        </a:solidFill>
                        <a:latin typeface="+mn-lt"/>
                        <a:ea typeface="+mn-ea"/>
                        <a:cs typeface="+mn-cs"/>
                      </a:endParaRPr>
                    </a:p>
                  </a:txBody>
                  <a:tcPr anchor="ctr"/>
                </a:tc>
                <a:extLst>
                  <a:ext uri="{0D108BD9-81ED-4DB2-BD59-A6C34878D82A}">
                    <a16:rowId xmlns="" xmlns:a16="http://schemas.microsoft.com/office/drawing/2014/main" val="10004"/>
                  </a:ext>
                </a:extLst>
              </a:tr>
              <a:tr h="798488">
                <a:tc>
                  <a:txBody>
                    <a:bodyPr/>
                    <a:lstStyle/>
                    <a:p>
                      <a:pPr algn="l"/>
                      <a:r>
                        <a:rPr lang="vi-VN" sz="1800" b="0" i="0" kern="1200" dirty="0" smtClean="0">
                          <a:solidFill>
                            <a:schemeClr val="dk1"/>
                          </a:solidFill>
                          <a:latin typeface="+mn-lt"/>
                          <a:ea typeface="+mn-ea"/>
                          <a:cs typeface="+mn-cs"/>
                        </a:rPr>
                        <a:t>Accesul la lucrători </a:t>
                      </a:r>
                      <a:endParaRPr lang="en-GB" sz="1800" kern="1200" dirty="0">
                        <a:solidFill>
                          <a:schemeClr val="dk1"/>
                        </a:solidFill>
                        <a:latin typeface="+mn-lt"/>
                        <a:ea typeface="+mn-ea"/>
                        <a:cs typeface="+mn-cs"/>
                      </a:endParaRPr>
                    </a:p>
                  </a:txBody>
                  <a:tcPr anchor="ctr"/>
                </a:tc>
                <a:tc>
                  <a:txBody>
                    <a:bodyPr/>
                    <a:lstStyle/>
                    <a:p>
                      <a:pPr algn="l"/>
                      <a:r>
                        <a:rPr lang="ro-RO" sz="1800" b="0" i="0" kern="1200" dirty="0" smtClean="0">
                          <a:solidFill>
                            <a:schemeClr val="dk1"/>
                          </a:solidFill>
                          <a:latin typeface="+mn-lt"/>
                          <a:ea typeface="+mn-ea"/>
                          <a:cs typeface="+mn-cs"/>
                        </a:rPr>
                        <a:t>Va exista acces permanent la angajați?</a:t>
                      </a:r>
                      <a:endParaRPr lang="en-GB" sz="1800" kern="1200" dirty="0">
                        <a:solidFill>
                          <a:schemeClr val="dk1"/>
                        </a:solidFill>
                        <a:latin typeface="+mn-lt"/>
                        <a:ea typeface="+mn-ea"/>
                        <a:cs typeface="+mn-cs"/>
                      </a:endParaRPr>
                    </a:p>
                  </a:txBody>
                  <a:tcPr anchor="ctr"/>
                </a:tc>
                <a:tc>
                  <a:txBody>
                    <a:bodyPr/>
                    <a:lstStyle/>
                    <a:p>
                      <a:pPr algn="l"/>
                      <a:r>
                        <a:rPr lang="vi-VN" sz="1800" b="0" i="0" kern="1200" dirty="0" smtClean="0">
                          <a:solidFill>
                            <a:schemeClr val="dk1"/>
                          </a:solidFill>
                          <a:latin typeface="+mn-lt"/>
                          <a:ea typeface="+mn-ea"/>
                          <a:cs typeface="+mn-cs"/>
                        </a:rPr>
                        <a:t>Vor angajații să fie angajați?</a:t>
                      </a:r>
                      <a:endParaRPr lang="en-GB" sz="1800" kern="1200" dirty="0">
                        <a:solidFill>
                          <a:schemeClr val="dk1"/>
                        </a:solidFill>
                        <a:latin typeface="+mn-lt"/>
                        <a:ea typeface="+mn-ea"/>
                        <a:cs typeface="+mn-cs"/>
                      </a:endParaRPr>
                    </a:p>
                  </a:txBody>
                  <a:tcPr anchor="ctr"/>
                </a:tc>
                <a:tc>
                  <a:txBody>
                    <a:bodyPr/>
                    <a:lstStyle/>
                    <a:p>
                      <a:pPr algn="l"/>
                      <a:r>
                        <a:rPr lang="vi-VN" sz="1800" b="0" i="0" kern="1200" dirty="0" smtClean="0">
                          <a:solidFill>
                            <a:schemeClr val="dk1"/>
                          </a:solidFill>
                          <a:latin typeface="+mn-lt"/>
                          <a:ea typeface="+mn-ea"/>
                          <a:cs typeface="+mn-cs"/>
                        </a:rPr>
                        <a:t>Putem pierde angajați, își pot părăsi slujbele pentru a concura? </a:t>
                      </a:r>
                      <a:endParaRPr lang="en-GB" sz="1800" kern="1200" dirty="0">
                        <a:solidFill>
                          <a:schemeClr val="dk1"/>
                        </a:solidFill>
                        <a:latin typeface="+mn-lt"/>
                        <a:ea typeface="+mn-ea"/>
                        <a:cs typeface="+mn-cs"/>
                      </a:endParaRPr>
                    </a:p>
                  </a:txBody>
                  <a:tcPr anchor="ctr"/>
                </a:tc>
                <a:extLst>
                  <a:ext uri="{0D108BD9-81ED-4DB2-BD59-A6C34878D82A}">
                    <a16:rowId xmlns="" xmlns:a16="http://schemas.microsoft.com/office/drawing/2014/main" val="10005"/>
                  </a:ext>
                </a:extLst>
              </a:tr>
            </a:tbl>
          </a:graphicData>
        </a:graphic>
      </p:graphicFrame>
      <p:sp>
        <p:nvSpPr>
          <p:cNvPr id="9" name="Prostokąt 8">
            <a:extLst>
              <a:ext uri="{FF2B5EF4-FFF2-40B4-BE49-F238E27FC236}">
                <a16:creationId xmlns="" xmlns:a16="http://schemas.microsoft.com/office/drawing/2014/main" id="{5E315086-2F63-4627-8B0E-B987800E0E16}"/>
              </a:ext>
            </a:extLst>
          </p:cNvPr>
          <p:cNvSpPr/>
          <p:nvPr/>
        </p:nvSpPr>
        <p:spPr>
          <a:xfrm>
            <a:off x="5497957" y="5858785"/>
            <a:ext cx="1525867" cy="307777"/>
          </a:xfrm>
          <a:prstGeom prst="rect">
            <a:avLst/>
          </a:prstGeom>
        </p:spPr>
        <p:txBody>
          <a:bodyPr wrap="none">
            <a:spAutoFit/>
          </a:bodyPr>
          <a:lstStyle/>
          <a:p>
            <a:r>
              <a:rPr lang="en-GB" sz="1400" dirty="0"/>
              <a:t>Source: own study</a:t>
            </a:r>
          </a:p>
        </p:txBody>
      </p:sp>
      <p:sp>
        <p:nvSpPr>
          <p:cNvPr id="13"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85123" y="6301315"/>
            <a:ext cx="1755570" cy="398758"/>
          </a:xfrm>
          <a:prstGeom prst="rect">
            <a:avLst/>
          </a:prstGeom>
        </p:spPr>
      </p:pic>
      <p:sp>
        <p:nvSpPr>
          <p:cNvPr id="17"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3238498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pt-BR" sz="4800" b="1" dirty="0" smtClean="0"/>
              <a:t>Obstacole în a face afaceri </a:t>
            </a:r>
            <a:r>
              <a:rPr lang="it-IT" sz="4800" b="1" dirty="0" smtClean="0">
                <a:cs typeface="Arial" panose="020B0604020202020204" pitchFamily="34" charset="0"/>
              </a:rPr>
              <a:t>pt.3</a:t>
            </a:r>
            <a:endParaRPr lang="en-GB" sz="4800" b="1" dirty="0">
              <a:cs typeface="Arial" panose="020B0604020202020204" pitchFamily="34" charset="0"/>
            </a:endParaRPr>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5441769" cy="4216539"/>
          </a:xfrm>
          <a:prstGeom prst="rect">
            <a:avLst/>
          </a:prstGeom>
          <a:noFill/>
        </p:spPr>
        <p:txBody>
          <a:bodyPr wrap="square" rtlCol="0">
            <a:spAutoFit/>
          </a:bodyPr>
          <a:lstStyle/>
          <a:p>
            <a:pPr algn="just"/>
            <a:r>
              <a:rPr lang="pt-BR" sz="2400" dirty="0" smtClean="0"/>
              <a:t>O perspectivă de analiză SWOT</a:t>
            </a:r>
          </a:p>
          <a:p>
            <a:pPr algn="just"/>
            <a:endParaRPr lang="en-US" sz="2200" b="1" dirty="0">
              <a:cs typeface="Arial" panose="020B0604020202020204" pitchFamily="34" charset="0"/>
              <a:sym typeface="Wingdings" panose="05000000000000000000" pitchFamily="2" charset="2"/>
            </a:endParaRPr>
          </a:p>
          <a:p>
            <a:pPr algn="just"/>
            <a:r>
              <a:rPr lang="vi-VN" sz="2000" dirty="0" smtClean="0"/>
              <a:t>SWOT reprezintă punctele forte, punctele slabe, oportunitățile și amenințările. Este o tehnică de evaluare a acestor patru aspecte ale afacerii dvs.</a:t>
            </a:r>
            <a:endParaRPr lang="pl-PL" sz="2200" dirty="0"/>
          </a:p>
          <a:p>
            <a:pPr algn="just"/>
            <a:endParaRPr lang="pl-PL" sz="2200" dirty="0"/>
          </a:p>
          <a:p>
            <a:pPr algn="just"/>
            <a:r>
              <a:rPr lang="ro-RO" sz="2000" dirty="0" smtClean="0"/>
              <a:t>Efectuarea unei analize SWOT este o modalitate puternică de a evalua compania sau proiectul. Obiectivul principal al unei analize SWOT este de a ajuta organizațiile să dezvolte o conștientizare deplină a tuturor factorilor implicați în luarea unei decizii de afaceri</a:t>
            </a:r>
            <a:r>
              <a:rPr lang="en-US" sz="2000" dirty="0" smtClean="0">
                <a:cs typeface="Arial" panose="020B0604020202020204" pitchFamily="34" charset="0"/>
                <a:sym typeface="Wingdings" panose="05000000000000000000" pitchFamily="2" charset="2"/>
              </a:rPr>
              <a:t>.</a:t>
            </a:r>
            <a:endParaRPr lang="en-GB" sz="20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Picture 3" descr="C:\Users\Dell\Documents\ERASMUS_KA2\KONSPEKTY SZKOLEŃ\grafiki\swot_finver.png">
            <a:extLst>
              <a:ext uri="{FF2B5EF4-FFF2-40B4-BE49-F238E27FC236}">
                <a16:creationId xmlns="" xmlns:a16="http://schemas.microsoft.com/office/drawing/2014/main" id="{DEB60F26-D17B-4FC4-AAFC-96E25C36D47F}"/>
              </a:ext>
            </a:extLst>
          </p:cNvPr>
          <p:cNvPicPr>
            <a:picLocks noChangeAspect="1" noChangeArrowheads="1"/>
          </p:cNvPicPr>
          <p:nvPr/>
        </p:nvPicPr>
        <p:blipFill>
          <a:blip r:embed="rId3" cstate="print"/>
          <a:srcRect/>
          <a:stretch>
            <a:fillRect/>
          </a:stretch>
        </p:blipFill>
        <p:spPr bwMode="auto">
          <a:xfrm>
            <a:off x="6400801" y="1215852"/>
            <a:ext cx="5644160" cy="4762918"/>
          </a:xfrm>
          <a:prstGeom prst="rect">
            <a:avLst/>
          </a:prstGeom>
          <a:noFill/>
        </p:spPr>
      </p:pic>
      <p:sp>
        <p:nvSpPr>
          <p:cNvPr id="9" name="Prostokąt 11">
            <a:extLst>
              <a:ext uri="{FF2B5EF4-FFF2-40B4-BE49-F238E27FC236}">
                <a16:creationId xmlns="" xmlns:a16="http://schemas.microsoft.com/office/drawing/2014/main" id="{9C694FFA-954A-472F-B3E2-BC8723A02347}"/>
              </a:ext>
            </a:extLst>
          </p:cNvPr>
          <p:cNvSpPr/>
          <p:nvPr/>
        </p:nvSpPr>
        <p:spPr>
          <a:xfrm>
            <a:off x="6601767" y="5988818"/>
            <a:ext cx="5315578" cy="276999"/>
          </a:xfrm>
          <a:prstGeom prst="rect">
            <a:avLst/>
          </a:prstGeom>
        </p:spPr>
        <p:txBody>
          <a:bodyPr wrap="square">
            <a:spAutoFit/>
          </a:bodyPr>
          <a:lstStyle/>
          <a:p>
            <a:r>
              <a:rPr lang="en-GB" sz="1200" dirty="0"/>
              <a:t>Source: https://www.wordstream.com/blog/ws/2017/12/20/swot-analysis</a:t>
            </a:r>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85123" y="6301315"/>
            <a:ext cx="1755570" cy="398758"/>
          </a:xfrm>
          <a:prstGeom prst="rect">
            <a:avLst/>
          </a:prstGeom>
        </p:spPr>
      </p:pic>
      <p:sp>
        <p:nvSpPr>
          <p:cNvPr id="18"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3920729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 xmlns:a16="http://schemas.microsoft.com/office/drawing/2014/main"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 xmlns:a16="http://schemas.microsoft.com/office/drawing/2014/main"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smtClean="0"/>
              <a:t>3.3 </a:t>
            </a:r>
            <a:r>
              <a:rPr lang="it-IT" sz="4000" b="1" dirty="0" smtClean="0"/>
              <a:t>Faceți față incertitudinii, ambiguității și riscului</a:t>
            </a:r>
            <a:endParaRPr lang="en-GB" sz="4000" b="1" dirty="0" smtClean="0"/>
          </a:p>
          <a:p>
            <a:pPr algn="ctr"/>
            <a:endParaRPr lang="en-GB" sz="1600" b="1" dirty="0"/>
          </a:p>
          <a:p>
            <a:pPr algn="ctr"/>
            <a:r>
              <a:rPr lang="en-GB" sz="4400" b="1" dirty="0"/>
              <a:t>3.3.B </a:t>
            </a:r>
            <a:r>
              <a:rPr lang="ro-RO" sz="4000" b="1" dirty="0" smtClean="0"/>
              <a:t>Procesul decizional </a:t>
            </a:r>
            <a:endParaRPr lang="en-GB" sz="4000" b="1" dirty="0"/>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85123" y="6301315"/>
            <a:ext cx="1755570" cy="398758"/>
          </a:xfrm>
          <a:prstGeom prst="rect">
            <a:avLst/>
          </a:prstGeom>
        </p:spPr>
      </p:pic>
      <p:sp>
        <p:nvSpPr>
          <p:cNvPr id="12"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4143207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800" b="1" dirty="0" smtClean="0"/>
              <a:t>Luarea eficientă a deciziilor</a:t>
            </a:r>
            <a:endParaRPr lang="en-GB" sz="4800" b="1" dirty="0">
              <a:cs typeface="Arial" panose="020B0604020202020204" pitchFamily="34" charset="0"/>
            </a:endParaRPr>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3170099"/>
          </a:xfrm>
          <a:prstGeom prst="rect">
            <a:avLst/>
          </a:prstGeom>
          <a:noFill/>
        </p:spPr>
        <p:txBody>
          <a:bodyPr wrap="square" rtlCol="0">
            <a:spAutoFit/>
          </a:bodyPr>
          <a:lstStyle/>
          <a:p>
            <a:pPr algn="just"/>
            <a:r>
              <a:rPr lang="vi-VN" sz="2800" dirty="0" smtClean="0"/>
              <a:t>Luarea deciziilor este o componentă vitală a succesului întreprinderilor mici</a:t>
            </a:r>
            <a:r>
              <a:rPr lang="en-US" sz="2800" dirty="0" smtClean="0"/>
              <a:t>.</a:t>
            </a:r>
            <a:endParaRPr lang="en-US" sz="2800" dirty="0"/>
          </a:p>
          <a:p>
            <a:pPr algn="just"/>
            <a:endParaRPr lang="en-US" sz="3200" dirty="0"/>
          </a:p>
          <a:p>
            <a:pPr algn="just"/>
            <a:r>
              <a:rPr lang="vi-VN" sz="2800" dirty="0" smtClean="0"/>
              <a:t>Deciziile bazate pe o bază de cunoaștere și un raționament solid pot duce compania la prosperitate pe termen lung; dimpotrivă, deciziile luate pe baza logicii defectuoase, a emoționalismului sau a informațiilor incomplete pot scoate rapid din afaceri o mică afacere. </a:t>
            </a:r>
            <a:endParaRPr lang="en-GB" sz="28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940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85123" y="6301315"/>
            <a:ext cx="1755570" cy="398758"/>
          </a:xfrm>
          <a:prstGeom prst="rect">
            <a:avLst/>
          </a:prstGeom>
        </p:spPr>
      </p:pic>
      <p:sp>
        <p:nvSpPr>
          <p:cNvPr id="16" name="CasellaDiTesto 17"/>
          <p:cNvSpPr txBox="1"/>
          <p:nvPr/>
        </p:nvSpPr>
        <p:spPr>
          <a:xfrm>
            <a:off x="734017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97386" y="6314377"/>
            <a:ext cx="976864" cy="348582"/>
          </a:xfrm>
          <a:prstGeom prst="rect">
            <a:avLst/>
          </a:prstGeom>
        </p:spPr>
      </p:pic>
    </p:spTree>
    <p:extLst>
      <p:ext uri="{BB962C8B-B14F-4D97-AF65-F5344CB8AC3E}">
        <p14:creationId xmlns:p14="http://schemas.microsoft.com/office/powerpoint/2010/main" val="1240096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4885</Words>
  <Application>Microsoft Office PowerPoint</Application>
  <PresentationFormat>Widescreen</PresentationFormat>
  <Paragraphs>283</Paragraphs>
  <Slides>27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27</vt:i4>
      </vt:variant>
    </vt:vector>
  </HeadingPairs>
  <TitlesOfParts>
    <vt:vector size="33" baseType="lpstr">
      <vt:lpstr>Arial</vt:lpstr>
      <vt:lpstr>Calibri</vt:lpstr>
      <vt:lpstr>Calibri Light</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50</cp:revision>
  <dcterms:created xsi:type="dcterms:W3CDTF">2020-06-03T14:30:57Z</dcterms:created>
  <dcterms:modified xsi:type="dcterms:W3CDTF">2022-06-14T10:14:26Z</dcterms:modified>
</cp:coreProperties>
</file>